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28"/>
  </p:notesMasterIdLst>
  <p:sldIdLst>
    <p:sldId id="256" r:id="rId3"/>
    <p:sldId id="259" r:id="rId4"/>
    <p:sldId id="291" r:id="rId5"/>
    <p:sldId id="304"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25" r:id="rId20"/>
    <p:sldId id="326" r:id="rId21"/>
    <p:sldId id="327" r:id="rId22"/>
    <p:sldId id="328" r:id="rId23"/>
    <p:sldId id="329" r:id="rId24"/>
    <p:sldId id="330" r:id="rId25"/>
    <p:sldId id="331" r:id="rId26"/>
    <p:sldId id="332" r:id="rId27"/>
  </p:sldIdLst>
  <p:sldSz cx="12192000" cy="6858000"/>
  <p:notesSz cx="6858000" cy="9144000"/>
  <p:embeddedFontLst>
    <p:embeddedFont>
      <p:font typeface="Cabin" pitchFamily="2" charset="77"/>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Lato" panose="020F0502020204030203" pitchFamily="34" charset="77"/>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C0B489-4D14-4925-A4FC-9460E60F2760}">
  <a:tblStyle styleId="{31C0B489-4D14-4925-A4FC-9460E60F2760}"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7"/>
          </a:solidFill>
        </a:fill>
      </a:tcStyle>
    </a:wholeTbl>
    <a:band1H>
      <a:tcTxStyle/>
      <a:tcStyle>
        <a:tcBdr/>
        <a:fill>
          <a:solidFill>
            <a:srgbClr val="FBDFCB"/>
          </a:solidFill>
        </a:fill>
      </a:tcStyle>
    </a:band1H>
    <a:band2H>
      <a:tcTxStyle/>
      <a:tcStyle>
        <a:tcBdr/>
      </a:tcStyle>
    </a:band2H>
    <a:band1V>
      <a:tcTxStyle/>
      <a:tcStyle>
        <a:tcBdr/>
        <a:fill>
          <a:solidFill>
            <a:srgbClr val="FBDFC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F2167A0-87C3-40B5-B7EB-65B655643F9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snapToGrid="0" snapToObjects="1">
      <p:cViewPr varScale="1">
        <p:scale>
          <a:sx n="90" d="100"/>
          <a:sy n="90" d="100"/>
        </p:scale>
        <p:origin x="232"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Slide Tips</a:t>
            </a:r>
            <a:endParaRPr/>
          </a:p>
          <a:p>
            <a:pPr marL="0" lvl="0" indent="0" algn="l" rtl="0">
              <a:spcBef>
                <a:spcPts val="0"/>
              </a:spcBef>
              <a:spcAft>
                <a:spcPts val="0"/>
              </a:spcAft>
              <a:buNone/>
            </a:pPr>
            <a:endParaRPr/>
          </a:p>
          <a:p>
            <a:pPr marL="0" lvl="0" indent="0" algn="l" rtl="0">
              <a:spcBef>
                <a:spcPts val="0"/>
              </a:spcBef>
              <a:spcAft>
                <a:spcPts val="0"/>
              </a:spcAft>
              <a:buNone/>
            </a:pPr>
            <a:r>
              <a:rPr lang="en-US"/>
              <a:t>This slide is up while the facilitators:</a:t>
            </a:r>
            <a:endParaRPr/>
          </a:p>
          <a:p>
            <a:pPr marL="0" lvl="0" indent="0" algn="l" rtl="0">
              <a:spcBef>
                <a:spcPts val="0"/>
              </a:spcBef>
              <a:spcAft>
                <a:spcPts val="0"/>
              </a:spcAft>
              <a:buNone/>
            </a:pPr>
            <a:r>
              <a:rPr lang="en-US"/>
              <a:t>Thank the hosts and welcome the group. </a:t>
            </a:r>
            <a:endParaRPr/>
          </a:p>
          <a:p>
            <a:pPr marL="0" lvl="0" indent="0" algn="l" rtl="0">
              <a:spcBef>
                <a:spcPts val="0"/>
              </a:spcBef>
              <a:spcAft>
                <a:spcPts val="0"/>
              </a:spcAft>
              <a:buNone/>
            </a:pPr>
            <a:r>
              <a:rPr lang="en-US"/>
              <a:t>Review basic meeting room logistics (wifi 411 &amp; bathrooms)</a:t>
            </a:r>
            <a:endParaRPr/>
          </a:p>
          <a:p>
            <a:pPr marL="0" lvl="0" indent="0" algn="l" rtl="0">
              <a:spcBef>
                <a:spcPts val="0"/>
              </a:spcBef>
              <a:spcAft>
                <a:spcPts val="0"/>
              </a:spcAft>
              <a:buNone/>
            </a:pPr>
            <a:r>
              <a:rPr lang="en-US"/>
              <a:t>Introduce themselves and their expertise in this issue </a:t>
            </a:r>
            <a:endParaRPr/>
          </a:p>
          <a:p>
            <a:pPr marL="0" lvl="0" indent="0" algn="l" rtl="0">
              <a:spcBef>
                <a:spcPts val="0"/>
              </a:spcBef>
              <a:spcAft>
                <a:spcPts val="0"/>
              </a:spcAft>
              <a:buNone/>
            </a:pPr>
            <a:r>
              <a:rPr lang="en-US"/>
              <a:t>Frame why we are together, what SOGIE is and the days agenda </a:t>
            </a: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1" name="Google Shape;76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This is true both for transgender and cisgender youth. Children begin to display strong affinities or aversions to certain activities, items or clothing designated for one gender or another. </a:t>
            </a:r>
            <a:endParaRPr/>
          </a:p>
          <a:p>
            <a:pPr marL="0" lvl="0" indent="0" algn="l" rtl="0">
              <a:spcBef>
                <a:spcPts val="0"/>
              </a:spcBef>
              <a:spcAft>
                <a:spcPts val="0"/>
              </a:spcAft>
              <a:buNone/>
            </a:pPr>
            <a:endParaRPr/>
          </a:p>
          <a:p>
            <a:pPr marL="0" lvl="0" indent="0" algn="l" rtl="0">
              <a:spcBef>
                <a:spcPts val="0"/>
              </a:spcBef>
              <a:spcAft>
                <a:spcPts val="0"/>
              </a:spcAft>
              <a:buNone/>
            </a:pPr>
            <a:r>
              <a:rPr lang="en-US"/>
              <a:t>While youth begin to become aware of their gender, gender continues to evolve and develop over time.</a:t>
            </a:r>
            <a:endParaRPr/>
          </a:p>
          <a:p>
            <a:pPr marL="0" lvl="0" indent="0" algn="l" rtl="0">
              <a:spcBef>
                <a:spcPts val="0"/>
              </a:spcBef>
              <a:spcAft>
                <a:spcPts val="0"/>
              </a:spcAft>
              <a:buNone/>
            </a:pPr>
            <a:endParaRPr/>
          </a:p>
          <a:p>
            <a:pPr marL="0" lvl="0" indent="0" algn="l" rtl="0">
              <a:spcBef>
                <a:spcPts val="0"/>
              </a:spcBef>
              <a:spcAft>
                <a:spcPts val="0"/>
              </a:spcAft>
              <a:buNone/>
            </a:pPr>
            <a:r>
              <a:rPr lang="en-US"/>
              <a:t>Note – this does not mean that youth will or will not be transgender and is not an indication of a child’s sexual orientation.</a:t>
            </a:r>
            <a:endParaRPr/>
          </a:p>
        </p:txBody>
      </p:sp>
      <p:sp>
        <p:nvSpPr>
          <p:cNvPr id="768" name="Google Shape;768;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Remind the group that this question is about feelings (first crushes) and not about sexual behaviors. </a:t>
            </a:r>
            <a:endParaRPr/>
          </a:p>
        </p:txBody>
      </p:sp>
      <p:sp>
        <p:nvSpPr>
          <p:cNvPr id="777" name="Google Shape;77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can remind your audience that this is an average and that, like gender, this evolves over time.</a:t>
            </a:r>
            <a:endParaRPr/>
          </a:p>
        </p:txBody>
      </p:sp>
      <p:sp>
        <p:nvSpPr>
          <p:cNvPr id="784" name="Google Shape;78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Begin illustrating the pathway into the justice system via other risk-factors that LGBTQ and GNC youth disproportionately experience</a:t>
            </a:r>
            <a:endParaRPr/>
          </a:p>
        </p:txBody>
      </p:sp>
      <p:sp>
        <p:nvSpPr>
          <p:cNvPr id="791" name="Google Shape;79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Pause to get reflections from the group. This is an incredibly high number especially since LGBT youth only represent approximately 7% of the general population but are almost half of all homeless youth</a:t>
            </a:r>
            <a:endParaRPr/>
          </a:p>
        </p:txBody>
      </p:sp>
      <p:sp>
        <p:nvSpPr>
          <p:cNvPr id="800" name="Google Shape;800;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a:t>
            </a:r>
            <a:endParaRPr/>
          </a:p>
          <a:p>
            <a:pPr marL="0" lvl="0" indent="0" algn="l" rtl="0">
              <a:spcBef>
                <a:spcPts val="0"/>
              </a:spcBef>
              <a:spcAft>
                <a:spcPts val="0"/>
              </a:spcAft>
              <a:buNone/>
            </a:pPr>
            <a:r>
              <a:rPr lang="en-US"/>
              <a:t>Present another data point and risk factor for system involvement </a:t>
            </a:r>
            <a:endParaRPr/>
          </a:p>
        </p:txBody>
      </p:sp>
      <p:sp>
        <p:nvSpPr>
          <p:cNvPr id="807" name="Google Shape;80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Tip</a:t>
            </a:r>
            <a:endParaRPr/>
          </a:p>
          <a:p>
            <a:pPr marL="0" lvl="0" indent="0" algn="l" rtl="0">
              <a:spcBef>
                <a:spcPts val="0"/>
              </a:spcBef>
              <a:spcAft>
                <a:spcPts val="0"/>
              </a:spcAft>
              <a:buNone/>
            </a:pPr>
            <a:r>
              <a:rPr lang="en-US"/>
              <a:t>For additional discussion, mention that many LGBTQ youth are dually-involved in both the juvenile justice and child welfare systems</a:t>
            </a:r>
            <a:endParaRPr/>
          </a:p>
        </p:txBody>
      </p:sp>
      <p:sp>
        <p:nvSpPr>
          <p:cNvPr id="814" name="Google Shape;814;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Present the overrepresentation of LGBQ/GNCT youth in the juvenile justice system</a:t>
            </a:r>
            <a:endParaRPr/>
          </a:p>
          <a:p>
            <a:pPr marL="0" lvl="0" indent="0" algn="l" rtl="0">
              <a:spcBef>
                <a:spcPts val="0"/>
              </a:spcBef>
              <a:spcAft>
                <a:spcPts val="0"/>
              </a:spcAft>
              <a:buNone/>
            </a:pPr>
            <a:endParaRPr/>
          </a:p>
          <a:p>
            <a:pPr marL="0" lvl="0" indent="0" algn="l" rtl="0">
              <a:spcBef>
                <a:spcPts val="0"/>
              </a:spcBef>
              <a:spcAft>
                <a:spcPts val="0"/>
              </a:spcAft>
              <a:buNone/>
            </a:pPr>
            <a:r>
              <a:rPr lang="en-US"/>
              <a:t>Reinforce the importance of systematically collecting SOGIE data</a:t>
            </a:r>
            <a:endParaRPr/>
          </a:p>
          <a:p>
            <a:pPr marL="0" lvl="0" indent="0" algn="l" rtl="0">
              <a:spcBef>
                <a:spcPts val="0"/>
              </a:spcBef>
              <a:spcAft>
                <a:spcPts val="0"/>
              </a:spcAft>
              <a:buNone/>
            </a:pPr>
            <a:endParaRPr/>
          </a:p>
        </p:txBody>
      </p:sp>
      <p:sp>
        <p:nvSpPr>
          <p:cNvPr id="870" name="Google Shape;870;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Remind participants that approximately 7% of the general youth population identifies as LGBT but they are one in every five youth in detention facilities nationally</a:t>
            </a:r>
            <a:endParaRPr/>
          </a:p>
          <a:p>
            <a:pPr marL="0" lvl="0" indent="0" algn="l" rtl="0">
              <a:spcBef>
                <a:spcPts val="0"/>
              </a:spcBef>
              <a:spcAft>
                <a:spcPts val="0"/>
              </a:spcAft>
              <a:buNone/>
            </a:pPr>
            <a:endParaRPr/>
          </a:p>
          <a:p>
            <a:pPr marL="0" lvl="0" indent="0" algn="l" rtl="0">
              <a:spcBef>
                <a:spcPts val="0"/>
              </a:spcBef>
              <a:spcAft>
                <a:spcPts val="0"/>
              </a:spcAft>
              <a:buNone/>
            </a:pPr>
            <a:r>
              <a:rPr lang="en-US"/>
              <a:t>This data was captured via an anonymous survey in which youth in detention self-disclosed their identities</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likely an underreport because of safety concerns when coming out in detention</a:t>
            </a:r>
            <a:endParaRPr/>
          </a:p>
          <a:p>
            <a:pPr marL="0" lvl="0" indent="0" algn="l" rtl="0">
              <a:spcBef>
                <a:spcPts val="0"/>
              </a:spcBef>
              <a:spcAft>
                <a:spcPts val="0"/>
              </a:spcAft>
              <a:buNone/>
            </a:pPr>
            <a:endParaRPr/>
          </a:p>
          <a:p>
            <a:pPr marL="0" lvl="0" indent="0" algn="l" rtl="0">
              <a:spcBef>
                <a:spcPts val="0"/>
              </a:spcBef>
              <a:spcAft>
                <a:spcPts val="0"/>
              </a:spcAft>
              <a:buNone/>
            </a:pPr>
            <a:r>
              <a:rPr lang="en-US"/>
              <a:t>It is important we create a culture in facilities where young people feel and are safe to disclose their SOGIE so we can have accurate data and make data-driven decisions regarding resources, placements and referrals </a:t>
            </a:r>
            <a:endParaRPr/>
          </a:p>
          <a:p>
            <a:pPr marL="0" lvl="0" indent="0" algn="l" rtl="0">
              <a:spcBef>
                <a:spcPts val="0"/>
              </a:spcBef>
              <a:spcAft>
                <a:spcPts val="0"/>
              </a:spcAft>
              <a:buNone/>
            </a:pPr>
            <a:endParaRPr/>
          </a:p>
        </p:txBody>
      </p:sp>
      <p:sp>
        <p:nvSpPr>
          <p:cNvPr id="877" name="Google Shape;877;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Disarms participants who may feel that a lack of experience with the topics of LGBQ/GNCTI or SOGIE-related issues excludes their participation from adding value to the training and discussions. </a:t>
            </a:r>
            <a:endParaRPr/>
          </a:p>
          <a:p>
            <a:pPr marL="0" lvl="0" indent="0" algn="l" rtl="0">
              <a:spcBef>
                <a:spcPts val="0"/>
              </a:spcBef>
              <a:spcAft>
                <a:spcPts val="0"/>
              </a:spcAft>
              <a:buNone/>
            </a:pPr>
            <a:endParaRPr/>
          </a:p>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Model what you’re asking from participants prior to asking them to share.</a:t>
            </a:r>
            <a:endParaRPr/>
          </a:p>
          <a:p>
            <a:pPr marL="0" lvl="0" indent="0" algn="l" rtl="0">
              <a:spcBef>
                <a:spcPts val="0"/>
              </a:spcBef>
              <a:spcAft>
                <a:spcPts val="0"/>
              </a:spcAft>
              <a:buNone/>
            </a:pPr>
            <a:endParaRPr/>
          </a:p>
          <a:p>
            <a:pPr marL="0" lvl="0" indent="0" algn="l" rtl="0">
              <a:spcBef>
                <a:spcPts val="0"/>
              </a:spcBef>
              <a:spcAft>
                <a:spcPts val="0"/>
              </a:spcAft>
              <a:buNone/>
            </a:pPr>
            <a:r>
              <a:rPr lang="en-US"/>
              <a:t>If participants are having a difficult time identifying strength, provide some examples (number of years working with youth, lived experience as someone who is LGBQ/GNCTI or has a loved one who identifies as such)</a:t>
            </a: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Present data relevant to the current landscape of gender-responsiveness and “girls” initiatives</a:t>
            </a:r>
            <a:endParaRPr/>
          </a:p>
          <a:p>
            <a:pPr marL="0" lvl="0" indent="0" algn="l" rtl="0">
              <a:spcBef>
                <a:spcPts val="0"/>
              </a:spcBef>
              <a:spcAft>
                <a:spcPts val="0"/>
              </a:spcAft>
              <a:buNone/>
            </a:pPr>
            <a:endParaRPr/>
          </a:p>
          <a:p>
            <a:pPr marL="0" lvl="0" indent="0" algn="l" rtl="0">
              <a:spcBef>
                <a:spcPts val="0"/>
              </a:spcBef>
              <a:spcAft>
                <a:spcPts val="0"/>
              </a:spcAft>
              <a:buNone/>
            </a:pPr>
            <a:r>
              <a:rPr lang="en-US"/>
              <a:t>Emphasize the importance of considering not just girls’ gender identity, but their SO and GE as well, which put them at heightened risk for system-involvement. </a:t>
            </a:r>
            <a:endParaRPr/>
          </a:p>
          <a:p>
            <a:pPr marL="0" lvl="0" indent="0" algn="l" rtl="0">
              <a:spcBef>
                <a:spcPts val="0"/>
              </a:spcBef>
              <a:spcAft>
                <a:spcPts val="0"/>
              </a:spcAft>
              <a:buNone/>
            </a:pPr>
            <a:endParaRPr/>
          </a:p>
          <a:p>
            <a:pPr marL="0" lvl="0" indent="0" algn="l" rtl="0">
              <a:spcBef>
                <a:spcPts val="0"/>
              </a:spcBef>
              <a:spcAft>
                <a:spcPts val="0"/>
              </a:spcAft>
              <a:buNone/>
            </a:pPr>
            <a:r>
              <a:rPr lang="en-US"/>
              <a:t>Services must also consider girls’ other identities when meeting their needs, not just the fact that they are “girls” </a:t>
            </a:r>
            <a:endParaRPr/>
          </a:p>
        </p:txBody>
      </p:sp>
      <p:sp>
        <p:nvSpPr>
          <p:cNvPr id="885" name="Google Shape;885;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This survey asked youth to self-identify – remember, identity is different than behavior.</a:t>
            </a:r>
            <a:endParaRPr/>
          </a:p>
          <a:p>
            <a:pPr marL="0" lvl="0" indent="0" algn="l" rtl="0">
              <a:spcBef>
                <a:spcPts val="0"/>
              </a:spcBef>
              <a:spcAft>
                <a:spcPts val="0"/>
              </a:spcAft>
              <a:buNone/>
            </a:pPr>
            <a:endParaRPr/>
          </a:p>
          <a:p>
            <a:pPr marL="0" lvl="0" indent="0" algn="l" rtl="0">
              <a:spcBef>
                <a:spcPts val="0"/>
              </a:spcBef>
              <a:spcAft>
                <a:spcPts val="0"/>
              </a:spcAft>
              <a:buNone/>
            </a:pPr>
            <a:r>
              <a:rPr lang="en-US"/>
              <a:t>This does not reflect misconceptions regarding “gay for the stay”</a:t>
            </a:r>
            <a:endParaRPr/>
          </a:p>
        </p:txBody>
      </p:sp>
      <p:sp>
        <p:nvSpPr>
          <p:cNvPr id="892" name="Google Shape;892;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Reintroduce intersectionality  - youth can be LGBQ/GNCT, of color and system involved and it is important we gather that data and consider how those identities interact with one another </a:t>
            </a:r>
            <a:endParaRPr/>
          </a:p>
          <a:p>
            <a:pPr marL="0" lvl="0" indent="0" algn="l" rtl="0">
              <a:spcBef>
                <a:spcPts val="0"/>
              </a:spcBef>
              <a:spcAft>
                <a:spcPts val="0"/>
              </a:spcAft>
              <a:buNone/>
            </a:pPr>
            <a:endParaRPr/>
          </a:p>
          <a:p>
            <a:pPr marL="0" lvl="0" indent="0" algn="l" rtl="0">
              <a:spcBef>
                <a:spcPts val="0"/>
              </a:spcBef>
              <a:spcAft>
                <a:spcPts val="0"/>
              </a:spcAft>
              <a:buNone/>
            </a:pPr>
            <a:r>
              <a:rPr lang="en-US"/>
              <a:t>Debunk the myth that communities of color are homophobic and therefore youth of color cannot be LGBQ and GNCT</a:t>
            </a:r>
            <a:endParaRPr/>
          </a:p>
          <a:p>
            <a:pPr marL="0" lvl="0" indent="0" algn="l" rtl="0">
              <a:spcBef>
                <a:spcPts val="0"/>
              </a:spcBef>
              <a:spcAft>
                <a:spcPts val="0"/>
              </a:spcAft>
              <a:buNone/>
            </a:pPr>
            <a:endParaRPr/>
          </a:p>
          <a:p>
            <a:pPr marL="0" lvl="0" indent="0" algn="l" rtl="0">
              <a:spcBef>
                <a:spcPts val="0"/>
              </a:spcBef>
              <a:spcAft>
                <a:spcPts val="0"/>
              </a:spcAft>
              <a:buNone/>
            </a:pPr>
            <a:r>
              <a:rPr lang="en-US"/>
              <a:t>Conversely it is not just white youth who are LGBQ and GNCT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01" name="Google Shape;901;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Reintroduce intersectionality  - youth can be LGBQ/GNCT, of color and system involved and it is important we gather that data and consider how those identities interact with one another </a:t>
            </a:r>
            <a:endParaRPr/>
          </a:p>
          <a:p>
            <a:pPr marL="0" lvl="0" indent="0" algn="l" rtl="0">
              <a:spcBef>
                <a:spcPts val="0"/>
              </a:spcBef>
              <a:spcAft>
                <a:spcPts val="0"/>
              </a:spcAft>
              <a:buNone/>
            </a:pPr>
            <a:endParaRPr/>
          </a:p>
          <a:p>
            <a:pPr marL="0" lvl="0" indent="0" algn="l" rtl="0">
              <a:spcBef>
                <a:spcPts val="0"/>
              </a:spcBef>
              <a:spcAft>
                <a:spcPts val="0"/>
              </a:spcAft>
              <a:buNone/>
            </a:pPr>
            <a:r>
              <a:rPr lang="en-US"/>
              <a:t>Debunk the myth that communities of color are homophobic and therefore youth of color cannot be LGBQ and GNCT</a:t>
            </a:r>
            <a:endParaRPr/>
          </a:p>
          <a:p>
            <a:pPr marL="0" lvl="0" indent="0" algn="l" rtl="0">
              <a:spcBef>
                <a:spcPts val="0"/>
              </a:spcBef>
              <a:spcAft>
                <a:spcPts val="0"/>
              </a:spcAft>
              <a:buNone/>
            </a:pPr>
            <a:endParaRPr/>
          </a:p>
          <a:p>
            <a:pPr marL="0" lvl="0" indent="0" algn="l" rtl="0">
              <a:spcBef>
                <a:spcPts val="0"/>
              </a:spcBef>
              <a:spcAft>
                <a:spcPts val="0"/>
              </a:spcAft>
              <a:buNone/>
            </a:pPr>
            <a:r>
              <a:rPr lang="en-US"/>
              <a:t>Conversely it is not just white youth who are LGBQ and GNCT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01" name="Google Shape;901;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37013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Notes about the definition slides that follow:  Depending on how many questions were asked when you went over the vocabulary quiz, you can go more quickly or slowly to emphasize points that came up.  You can speed up through the following slides if the audience seems like they already know the vocabulary.</a:t>
            </a:r>
            <a:endParaRPr/>
          </a:p>
          <a:p>
            <a:pPr marL="0" lvl="0" indent="0" algn="l" rtl="0">
              <a:spcBef>
                <a:spcPts val="0"/>
              </a:spcBef>
              <a:spcAft>
                <a:spcPts val="0"/>
              </a:spcAft>
              <a:buNone/>
            </a:pPr>
            <a:endParaRPr/>
          </a:p>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Introduce SOGIE in depth</a:t>
            </a:r>
            <a:endParaRPr/>
          </a:p>
          <a:p>
            <a:pPr marL="0" lvl="0" indent="0" algn="l" rtl="0">
              <a:spcBef>
                <a:spcPts val="0"/>
              </a:spcBef>
              <a:spcAft>
                <a:spcPts val="0"/>
              </a:spcAft>
              <a:buNone/>
            </a:pPr>
            <a:endParaRPr/>
          </a:p>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Ask participants to volunteer to share what SOGIE stands for 	</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ask the audience for their reflections if they think the move to SOGIE from LGBT is a good or bad thing? You can ask the gender conforming and strait people in particular how they feel about it? The nature of being “closer” to LGBT people or defined within the same acronym . </a:t>
            </a:r>
            <a:endParaRPr/>
          </a:p>
        </p:txBody>
      </p:sp>
      <p:sp>
        <p:nvSpPr>
          <p:cNvPr id="448" name="Google Shape;44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The purpose of this exercise is to reinforce and review SO, GI, and GE as spectrums.</a:t>
            </a:r>
            <a:endParaRPr/>
          </a:p>
          <a:p>
            <a:pPr marL="0" lvl="0" indent="0" algn="l" rtl="0">
              <a:spcBef>
                <a:spcPts val="0"/>
              </a:spcBef>
              <a:spcAft>
                <a:spcPts val="0"/>
              </a:spcAft>
              <a:buNone/>
            </a:pPr>
            <a:endParaRPr/>
          </a:p>
          <a:p>
            <a:pPr marL="0" lvl="0" indent="0" algn="l" rtl="0">
              <a:spcBef>
                <a:spcPts val="0"/>
              </a:spcBef>
              <a:spcAft>
                <a:spcPts val="0"/>
              </a:spcAft>
              <a:buNone/>
            </a:pPr>
            <a:r>
              <a:rPr lang="en-US"/>
              <a:t>Prior to jumping into the exercise, you can share the handout and model your own SOGIE and ask participants to do the same</a:t>
            </a:r>
            <a:endParaRPr/>
          </a:p>
          <a:p>
            <a:pPr marL="0" lvl="0" indent="0" algn="l" rtl="0">
              <a:spcBef>
                <a:spcPts val="0"/>
              </a:spcBef>
              <a:spcAft>
                <a:spcPts val="0"/>
              </a:spcAft>
              <a:buNone/>
            </a:pPr>
            <a:endParaRPr/>
          </a:p>
          <a:p>
            <a:pPr marL="0" lvl="0" indent="0" algn="l" rtl="0">
              <a:spcBef>
                <a:spcPts val="0"/>
              </a:spcBef>
              <a:spcAft>
                <a:spcPts val="0"/>
              </a:spcAft>
              <a:buNone/>
            </a:pPr>
            <a:r>
              <a:rPr lang="en-US"/>
              <a:t>Ask participants if you can tell someone’s sexual orientation by looking at them (if they say yes, ask what they are using to make those assumptions, chances are, they are confusing gender expression with sexual orientation)</a:t>
            </a:r>
            <a:endParaRPr/>
          </a:p>
          <a:p>
            <a:pPr marL="0" lvl="0" indent="0" algn="l" rtl="0">
              <a:spcBef>
                <a:spcPts val="0"/>
              </a:spcBef>
              <a:spcAft>
                <a:spcPts val="0"/>
              </a:spcAft>
              <a:buNone/>
            </a:pPr>
            <a:endParaRPr/>
          </a:p>
          <a:p>
            <a:pPr marL="0" lvl="0" indent="0" algn="l" rtl="0">
              <a:spcBef>
                <a:spcPts val="0"/>
              </a:spcBef>
              <a:spcAft>
                <a:spcPts val="0"/>
              </a:spcAft>
              <a:buNone/>
            </a:pPr>
            <a:r>
              <a:rPr lang="en-US"/>
              <a:t>Ask participants if you can tell someone’s gender identity by looking at them (the answer is no, this is an internal experience)</a:t>
            </a:r>
            <a:endParaRPr/>
          </a:p>
          <a:p>
            <a:pPr marL="0" lvl="0" indent="0" algn="l" rtl="0">
              <a:spcBef>
                <a:spcPts val="0"/>
              </a:spcBef>
              <a:spcAft>
                <a:spcPts val="0"/>
              </a:spcAft>
              <a:buNone/>
            </a:pPr>
            <a:endParaRPr/>
          </a:p>
          <a:p>
            <a:pPr marL="0" lvl="0" indent="0" algn="l" rtl="0">
              <a:spcBef>
                <a:spcPts val="0"/>
              </a:spcBef>
              <a:spcAft>
                <a:spcPts val="0"/>
              </a:spcAft>
              <a:buNone/>
            </a:pPr>
            <a:r>
              <a:rPr lang="en-US"/>
              <a:t>Ask participants if you can tell someone’s gender expression by looking at them (the answer is yes, this is the only identity that is visible, but is also subject to change and does not necessarily convey someone’s gender identity. For many reasons, namely safety, one may express gender in one way but internally identify with a different gender)</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use a set of dice to then show that there are many different combinations of SOGIE.  You can buy sets of white board dice online.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12" name="Google Shape;71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The following slides present data on childhood development and pathways into the justice system for LGBT and GNC youth (of color)</a:t>
            </a:r>
            <a:endParaRPr/>
          </a:p>
        </p:txBody>
      </p:sp>
      <p:sp>
        <p:nvSpPr>
          <p:cNvPr id="725" name="Google Shape;72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1" name="Google Shape;73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Normalize the breadth of sexual orientations a normal and healthy part of human development</a:t>
            </a:r>
            <a:endParaRPr/>
          </a:p>
        </p:txBody>
      </p:sp>
      <p:sp>
        <p:nvSpPr>
          <p:cNvPr id="732" name="Google Shape;732;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Questioning and asexual are also both considered sexual orientations</a:t>
            </a:r>
            <a:endParaRPr/>
          </a:p>
        </p:txBody>
      </p:sp>
      <p:sp>
        <p:nvSpPr>
          <p:cNvPr id="740" name="Google Shape;74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Goals</a:t>
            </a:r>
            <a:endParaRPr/>
          </a:p>
          <a:p>
            <a:pPr marL="0" lvl="0" indent="0" algn="l" rtl="0">
              <a:spcBef>
                <a:spcPts val="0"/>
              </a:spcBef>
              <a:spcAft>
                <a:spcPts val="0"/>
              </a:spcAft>
              <a:buNone/>
            </a:pPr>
            <a:r>
              <a:rPr lang="en-US"/>
              <a:t>Normalize the breadth of gender identities as a normal and healthy part of human development</a:t>
            </a:r>
            <a:endParaRPr/>
          </a:p>
        </p:txBody>
      </p:sp>
      <p:sp>
        <p:nvSpPr>
          <p:cNvPr id="747" name="Google Shape;74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3" name="Google Shape;75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Slide Tips</a:t>
            </a:r>
            <a:endParaRPr/>
          </a:p>
          <a:p>
            <a:pPr marL="0" lvl="0" indent="0" algn="l" rtl="0">
              <a:spcBef>
                <a:spcPts val="0"/>
              </a:spcBef>
              <a:spcAft>
                <a:spcPts val="0"/>
              </a:spcAft>
              <a:buNone/>
            </a:pPr>
            <a:r>
              <a:rPr lang="en-US"/>
              <a:t>This also includes nonbinary, agender, and transgender individuals </a:t>
            </a:r>
            <a:endParaRPr/>
          </a:p>
        </p:txBody>
      </p:sp>
      <p:sp>
        <p:nvSpPr>
          <p:cNvPr id="754" name="Google Shape;75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Autofit/>
          </a:bodyPr>
          <a:lstStyle>
            <a:lvl1pPr lvl="0" algn="ctr">
              <a:lnSpc>
                <a:spcPct val="90000"/>
              </a:lnSpc>
              <a:spcBef>
                <a:spcPts val="0"/>
              </a:spcBef>
              <a:spcAft>
                <a:spcPts val="0"/>
              </a:spcAft>
              <a:buClr>
                <a:srgbClr val="262626"/>
              </a:buClr>
              <a:buSzPts val="3800"/>
              <a:buFont typeface="Cabin"/>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rot="5400000">
            <a:off x="2838640" y="329755"/>
            <a:ext cx="4983480" cy="619848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8" name="Google Shape;98;p1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30" name="Google Shape;30;p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Autofit/>
          </a:bodyPr>
          <a:lstStyle>
            <a:lvl1pPr lvl="0" algn="ctr">
              <a:lnSpc>
                <a:spcPct val="90000"/>
              </a:lnSpc>
              <a:spcBef>
                <a:spcPts val="0"/>
              </a:spcBef>
              <a:spcAft>
                <a:spcPts val="0"/>
              </a:spcAft>
              <a:buClr>
                <a:srgbClr val="262626"/>
              </a:buClr>
              <a:buSzPts val="3800"/>
              <a:buFont typeface="Cabin"/>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subTitle" idx="1"/>
          </p:nvPr>
        </p:nvSpPr>
        <p:spPr>
          <a:xfrm>
            <a:off x="2695194" y="4352544"/>
            <a:ext cx="6801612" cy="1239894"/>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51" name="Google Shape;51;p8"/>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Autofit/>
          </a:bodyPr>
          <a:lstStyle>
            <a:lvl1pPr lvl="0" algn="ctr">
              <a:lnSpc>
                <a:spcPct val="90000"/>
              </a:lnSpc>
              <a:spcBef>
                <a:spcPts val="0"/>
              </a:spcBef>
              <a:spcAft>
                <a:spcPts val="0"/>
              </a:spcAft>
              <a:buClr>
                <a:srgbClr val="262626"/>
              </a:buClr>
              <a:buSzPts val="3800"/>
              <a:buFont typeface="Cabin"/>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chemeClr val="lt1"/>
                </a:solidFill>
              </a:defRPr>
            </a:lvl2pPr>
            <a:lvl3pPr marL="1371600" lvl="2" indent="-228600" algn="l">
              <a:lnSpc>
                <a:spcPct val="100000"/>
              </a:lnSpc>
              <a:spcBef>
                <a:spcPts val="1000"/>
              </a:spcBef>
              <a:spcAft>
                <a:spcPts val="0"/>
              </a:spcAft>
              <a:buSzPts val="1800"/>
              <a:buNone/>
              <a:defRPr sz="1800">
                <a:solidFill>
                  <a:schemeClr val="lt1"/>
                </a:solidFill>
              </a:defRPr>
            </a:lvl3pPr>
            <a:lvl4pPr marL="1828800" lvl="3" indent="-228600" algn="l">
              <a:lnSpc>
                <a:spcPct val="100000"/>
              </a:lnSpc>
              <a:spcBef>
                <a:spcPts val="1000"/>
              </a:spcBef>
              <a:spcAft>
                <a:spcPts val="0"/>
              </a:spcAft>
              <a:buSzPts val="1600"/>
              <a:buNone/>
              <a:defRPr sz="1600">
                <a:solidFill>
                  <a:schemeClr val="lt1"/>
                </a:solidFill>
              </a:defRPr>
            </a:lvl4pPr>
            <a:lvl5pPr marL="2286000" lvl="4" indent="-228600" algn="l">
              <a:lnSpc>
                <a:spcPct val="100000"/>
              </a:lnSpc>
              <a:spcBef>
                <a:spcPts val="1000"/>
              </a:spcBef>
              <a:spcAft>
                <a:spcPts val="0"/>
              </a:spcAft>
              <a:buSzPts val="1600"/>
              <a:buNone/>
              <a:defRPr sz="1600">
                <a:solidFill>
                  <a:schemeClr val="lt1"/>
                </a:solidFill>
              </a:defRPr>
            </a:lvl5pPr>
            <a:lvl6pPr marL="2743200" lvl="5" indent="-228600" algn="l">
              <a:lnSpc>
                <a:spcPct val="100000"/>
              </a:lnSpc>
              <a:spcBef>
                <a:spcPts val="1000"/>
              </a:spcBef>
              <a:spcAft>
                <a:spcPts val="0"/>
              </a:spcAft>
              <a:buSzPts val="1600"/>
              <a:buNone/>
              <a:defRPr sz="1600">
                <a:solidFill>
                  <a:schemeClr val="lt1"/>
                </a:solidFill>
              </a:defRPr>
            </a:lvl6pPr>
            <a:lvl7pPr marL="3200400" lvl="6" indent="-228600" algn="l">
              <a:lnSpc>
                <a:spcPct val="100000"/>
              </a:lnSpc>
              <a:spcBef>
                <a:spcPts val="1000"/>
              </a:spcBef>
              <a:spcAft>
                <a:spcPts val="0"/>
              </a:spcAft>
              <a:buSzPts val="1600"/>
              <a:buNone/>
              <a:defRPr sz="1600">
                <a:solidFill>
                  <a:schemeClr val="lt1"/>
                </a:solidFill>
              </a:defRPr>
            </a:lvl7pPr>
            <a:lvl8pPr marL="3657600" lvl="7" indent="-228600" algn="l">
              <a:lnSpc>
                <a:spcPct val="100000"/>
              </a:lnSpc>
              <a:spcBef>
                <a:spcPts val="1000"/>
              </a:spcBef>
              <a:spcAft>
                <a:spcPts val="0"/>
              </a:spcAft>
              <a:buSzPts val="1600"/>
              <a:buNone/>
              <a:defRPr sz="1600">
                <a:solidFill>
                  <a:schemeClr val="lt1"/>
                </a:solidFill>
              </a:defRPr>
            </a:lvl8pPr>
            <a:lvl9pPr marL="4114800" lvl="8" indent="-228600" algn="l">
              <a:lnSpc>
                <a:spcPct val="100000"/>
              </a:lnSpc>
              <a:spcBef>
                <a:spcPts val="1000"/>
              </a:spcBef>
              <a:spcAft>
                <a:spcPts val="0"/>
              </a:spcAft>
              <a:buSzPts val="1600"/>
              <a:buNone/>
              <a:defRPr sz="1600">
                <a:solidFill>
                  <a:schemeClr val="lt1"/>
                </a:solidFill>
              </a:defRPr>
            </a:lvl9pPr>
          </a:lstStyle>
          <a:p>
            <a:endParaRPr/>
          </a:p>
        </p:txBody>
      </p:sp>
      <p:sp>
        <p:nvSpPr>
          <p:cNvPr id="57" name="Google Shape;57;p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3" name="Google Shape;63;p10"/>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4" name="Google Shape;64;p1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1"/>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9" name="Google Shape;69;p11"/>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0" name="Google Shape;70;p11"/>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1" name="Google Shape;71;p11"/>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Autofit/>
          </a:bodyPr>
          <a:lstStyle>
            <a:lvl1pPr marL="457200" lvl="0" indent="-228600" algn="ctr">
              <a:lnSpc>
                <a:spcPct val="100000"/>
              </a:lnSpc>
              <a:spcBef>
                <a:spcPts val="1000"/>
              </a:spcBef>
              <a:spcAft>
                <a:spcPts val="0"/>
              </a:spcAft>
              <a:buSzPts val="1900"/>
              <a:buNone/>
              <a:defRPr sz="1900" b="0" cap="none">
                <a:solidFill>
                  <a:srgbClr val="6B8890"/>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72" name="Google Shape;72;p1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5" name="Google Shape;75;p1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3"/>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Cabin"/>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a:spLocks noGrp="1"/>
          </p:cNvSpPr>
          <p:nvPr>
            <p:ph type="pic" idx="2"/>
          </p:nvPr>
        </p:nvSpPr>
        <p:spPr>
          <a:xfrm>
            <a:off x="6095999" y="0"/>
            <a:ext cx="6102097" cy="6858000"/>
          </a:xfrm>
          <a:prstGeom prst="rect">
            <a:avLst/>
          </a:prstGeom>
          <a:solidFill>
            <a:srgbClr val="BFBFBF"/>
          </a:solidFill>
          <a:ln>
            <a:noFill/>
          </a:ln>
        </p:spPr>
        <p:txBody>
          <a:bodyPr spcFirstLastPara="1" wrap="square" lIns="91425" tIns="45700" rIns="91425" bIns="45700" anchor="t" anchorCtr="0">
            <a:noAutofit/>
          </a:bodyPr>
          <a:lstStyle>
            <a:lvl1pPr marR="0" lvl="0" algn="l" rtl="0">
              <a:lnSpc>
                <a:spcPct val="100000"/>
              </a:lnSpc>
              <a:spcBef>
                <a:spcPts val="1000"/>
              </a:spcBef>
              <a:spcAft>
                <a:spcPts val="0"/>
              </a:spcAft>
              <a:buClr>
                <a:schemeClr val="accent2"/>
              </a:buClr>
              <a:buSzPts val="3200"/>
              <a:buFont typeface="Arial"/>
              <a:buNone/>
              <a:defRPr sz="3200" b="0" i="0" u="none" strike="noStrike" cap="none">
                <a:solidFill>
                  <a:srgbClr val="FEFEFE"/>
                </a:solidFill>
                <a:latin typeface="Cabin"/>
                <a:ea typeface="Cabin"/>
                <a:cs typeface="Cabin"/>
                <a:sym typeface="Cabin"/>
              </a:defRPr>
            </a:lvl1pPr>
            <a:lvl2pPr marR="0" lvl="1" algn="l" rtl="0">
              <a:lnSpc>
                <a:spcPct val="100000"/>
              </a:lnSpc>
              <a:spcBef>
                <a:spcPts val="1000"/>
              </a:spcBef>
              <a:spcAft>
                <a:spcPts val="0"/>
              </a:spcAft>
              <a:buClr>
                <a:schemeClr val="accent2"/>
              </a:buClr>
              <a:buSzPts val="2800"/>
              <a:buFont typeface="Arial"/>
              <a:buNone/>
              <a:defRPr sz="2800" b="0" i="0" u="none" strike="noStrike" cap="none">
                <a:solidFill>
                  <a:srgbClr val="262626"/>
                </a:solidFill>
                <a:latin typeface="Cabin"/>
                <a:ea typeface="Cabin"/>
                <a:cs typeface="Cabin"/>
                <a:sym typeface="Cabin"/>
              </a:defRPr>
            </a:lvl2pPr>
            <a:lvl3pPr marR="0" lvl="2" algn="l" rtl="0">
              <a:lnSpc>
                <a:spcPct val="100000"/>
              </a:lnSpc>
              <a:spcBef>
                <a:spcPts val="1000"/>
              </a:spcBef>
              <a:spcAft>
                <a:spcPts val="0"/>
              </a:spcAft>
              <a:buClr>
                <a:schemeClr val="accent2"/>
              </a:buClr>
              <a:buSzPts val="2400"/>
              <a:buFont typeface="Arial"/>
              <a:buNone/>
              <a:defRPr sz="2400" b="0" i="0" u="none" strike="noStrike" cap="none">
                <a:solidFill>
                  <a:srgbClr val="262626"/>
                </a:solidFill>
                <a:latin typeface="Cabin"/>
                <a:ea typeface="Cabin"/>
                <a:cs typeface="Cabin"/>
                <a:sym typeface="Cabin"/>
              </a:defRPr>
            </a:lvl3pPr>
            <a:lvl4pPr marR="0" lvl="3"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Cabin"/>
                <a:ea typeface="Cabin"/>
                <a:cs typeface="Cabin"/>
                <a:sym typeface="Cabin"/>
              </a:defRPr>
            </a:lvl4pPr>
            <a:lvl5pPr marR="0" lvl="4" algn="l" rtl="0">
              <a:lnSpc>
                <a:spcPct val="100000"/>
              </a:lnSpc>
              <a:spcBef>
                <a:spcPts val="1000"/>
              </a:spcBef>
              <a:spcAft>
                <a:spcPts val="0"/>
              </a:spcAft>
              <a:buClr>
                <a:schemeClr val="accent2"/>
              </a:buClr>
              <a:buSzPts val="2000"/>
              <a:buFont typeface="Arial"/>
              <a:buNone/>
              <a:defRPr sz="2000" b="0" i="0" u="none" strike="noStrike" cap="none">
                <a:solidFill>
                  <a:srgbClr val="262626"/>
                </a:solidFill>
                <a:latin typeface="Cabin"/>
                <a:ea typeface="Cabin"/>
                <a:cs typeface="Cabin"/>
                <a:sym typeface="Cabin"/>
              </a:defRPr>
            </a:lvl5pPr>
            <a:lvl6pPr marR="0" lvl="5"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Cabin"/>
                <a:ea typeface="Cabin"/>
                <a:cs typeface="Cabin"/>
                <a:sym typeface="Cabin"/>
              </a:defRPr>
            </a:lvl6pPr>
            <a:lvl7pPr marR="0" lvl="6"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Cabin"/>
                <a:ea typeface="Cabin"/>
                <a:cs typeface="Cabin"/>
                <a:sym typeface="Cabin"/>
              </a:defRPr>
            </a:lvl7pPr>
            <a:lvl8pPr marR="0" lvl="7"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Cabin"/>
                <a:ea typeface="Cabin"/>
                <a:cs typeface="Cabin"/>
                <a:sym typeface="Cabin"/>
              </a:defRPr>
            </a:lvl8pPr>
            <a:lvl9pPr marR="0" lvl="8" algn="l" rtl="0">
              <a:lnSpc>
                <a:spcPct val="100000"/>
              </a:lnSpc>
              <a:spcBef>
                <a:spcPts val="1000"/>
              </a:spcBef>
              <a:spcAft>
                <a:spcPts val="0"/>
              </a:spcAft>
              <a:buClr>
                <a:schemeClr val="accent2"/>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85" name="Google Shape;85;p13"/>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86" name="Google Shape;86;p1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body" idx="1"/>
          </p:nvPr>
        </p:nvSpPr>
        <p:spPr>
          <a:xfrm rot="5400000">
            <a:off x="4545009" y="324171"/>
            <a:ext cx="3101983" cy="772972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92" name="Google Shape;92;p14"/>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marR="0" lvl="0"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FEFEFE"/>
                </a:solidFill>
                <a:latin typeface="Cabin"/>
                <a:ea typeface="Cabin"/>
                <a:cs typeface="Cabin"/>
                <a:sym typeface="Cabin"/>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Cabin"/>
                <a:ea typeface="Cabin"/>
                <a:cs typeface="Cabin"/>
                <a:sym typeface="Cabin"/>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Cabin"/>
                <a:ea typeface="Cabin"/>
                <a:cs typeface="Cabin"/>
                <a:sym typeface="Cabin"/>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Cabin"/>
                <a:ea typeface="Cabin"/>
                <a:cs typeface="Cabin"/>
                <a:sym typeface="Cabin"/>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FEFEFE"/>
                </a:solidFill>
                <a:latin typeface="Cabin"/>
                <a:ea typeface="Cabin"/>
                <a:cs typeface="Cabin"/>
                <a:sym typeface="Cabin"/>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Cabin"/>
                <a:ea typeface="Cabin"/>
                <a:cs typeface="Cabin"/>
                <a:sym typeface="Cabin"/>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Cabin"/>
                <a:ea typeface="Cabin"/>
                <a:cs typeface="Cabin"/>
                <a:sym typeface="Cabin"/>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Cabin"/>
                <a:ea typeface="Cabin"/>
                <a:cs typeface="Cabin"/>
                <a:sym typeface="Cabin"/>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Cabin"/>
                <a:ea typeface="Cabin"/>
                <a:cs typeface="Cabin"/>
                <a:sym typeface="Cabin"/>
              </a:defRPr>
            </a:lvl9pPr>
          </a:lstStyle>
          <a:p>
            <a:endParaRPr/>
          </a:p>
        </p:txBody>
      </p:sp>
      <p:sp>
        <p:nvSpPr>
          <p:cNvPr id="12" name="Google Shape;12;p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13" name="Google Shape;13;p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14" name="Google Shape;14;p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Cabin"/>
                <a:ea typeface="Cabin"/>
                <a:cs typeface="Cabin"/>
                <a:sym typeface="Cabin"/>
              </a:defRPr>
            </a:lvl1pPr>
            <a:lvl2pPr marL="0" marR="0" lvl="1" indent="0" algn="ctr" rtl="0">
              <a:spcBef>
                <a:spcPts val="0"/>
              </a:spcBef>
              <a:buNone/>
              <a:defRPr sz="1100" b="0" i="0" u="none" strike="noStrike" cap="none">
                <a:solidFill>
                  <a:srgbClr val="FFFFFF"/>
                </a:solidFill>
                <a:latin typeface="Cabin"/>
                <a:ea typeface="Cabin"/>
                <a:cs typeface="Cabin"/>
                <a:sym typeface="Cabin"/>
              </a:defRPr>
            </a:lvl2pPr>
            <a:lvl3pPr marL="0" marR="0" lvl="2" indent="0" algn="ctr" rtl="0">
              <a:spcBef>
                <a:spcPts val="0"/>
              </a:spcBef>
              <a:buNone/>
              <a:defRPr sz="1100" b="0" i="0" u="none" strike="noStrike" cap="none">
                <a:solidFill>
                  <a:srgbClr val="FFFFFF"/>
                </a:solidFill>
                <a:latin typeface="Cabin"/>
                <a:ea typeface="Cabin"/>
                <a:cs typeface="Cabin"/>
                <a:sym typeface="Cabin"/>
              </a:defRPr>
            </a:lvl3pPr>
            <a:lvl4pPr marL="0" marR="0" lvl="3" indent="0" algn="ctr" rtl="0">
              <a:spcBef>
                <a:spcPts val="0"/>
              </a:spcBef>
              <a:buNone/>
              <a:defRPr sz="1100" b="0" i="0" u="none" strike="noStrike" cap="none">
                <a:solidFill>
                  <a:srgbClr val="FFFFFF"/>
                </a:solidFill>
                <a:latin typeface="Cabin"/>
                <a:ea typeface="Cabin"/>
                <a:cs typeface="Cabin"/>
                <a:sym typeface="Cabin"/>
              </a:defRPr>
            </a:lvl4pPr>
            <a:lvl5pPr marL="0" marR="0" lvl="4" indent="0" algn="ctr" rtl="0">
              <a:spcBef>
                <a:spcPts val="0"/>
              </a:spcBef>
              <a:buNone/>
              <a:defRPr sz="1100" b="0" i="0" u="none" strike="noStrike" cap="none">
                <a:solidFill>
                  <a:srgbClr val="FFFFFF"/>
                </a:solidFill>
                <a:latin typeface="Cabin"/>
                <a:ea typeface="Cabin"/>
                <a:cs typeface="Cabin"/>
                <a:sym typeface="Cabin"/>
              </a:defRPr>
            </a:lvl5pPr>
            <a:lvl6pPr marL="0" marR="0" lvl="5" indent="0" algn="ctr" rtl="0">
              <a:spcBef>
                <a:spcPts val="0"/>
              </a:spcBef>
              <a:buNone/>
              <a:defRPr sz="1100" b="0" i="0" u="none" strike="noStrike" cap="none">
                <a:solidFill>
                  <a:srgbClr val="FFFFFF"/>
                </a:solidFill>
                <a:latin typeface="Cabin"/>
                <a:ea typeface="Cabin"/>
                <a:cs typeface="Cabin"/>
                <a:sym typeface="Cabin"/>
              </a:defRPr>
            </a:lvl6pPr>
            <a:lvl7pPr marL="0" marR="0" lvl="6" indent="0" algn="ctr" rtl="0">
              <a:spcBef>
                <a:spcPts val="0"/>
              </a:spcBef>
              <a:buNone/>
              <a:defRPr sz="1100" b="0" i="0" u="none" strike="noStrike" cap="none">
                <a:solidFill>
                  <a:srgbClr val="FFFFFF"/>
                </a:solidFill>
                <a:latin typeface="Cabin"/>
                <a:ea typeface="Cabin"/>
                <a:cs typeface="Cabin"/>
                <a:sym typeface="Cabin"/>
              </a:defRPr>
            </a:lvl7pPr>
            <a:lvl8pPr marL="0" marR="0" lvl="7" indent="0" algn="ctr" rtl="0">
              <a:spcBef>
                <a:spcPts val="0"/>
              </a:spcBef>
              <a:buNone/>
              <a:defRPr sz="1100" b="0" i="0" u="none" strike="noStrike" cap="none">
                <a:solidFill>
                  <a:srgbClr val="FFFFFF"/>
                </a:solidFill>
                <a:latin typeface="Cabin"/>
                <a:ea typeface="Cabin"/>
                <a:cs typeface="Cabin"/>
                <a:sym typeface="Cabin"/>
              </a:defRPr>
            </a:lvl8pPr>
            <a:lvl9pPr marL="0" marR="0" lvl="8" indent="0" algn="ctr" rtl="0">
              <a:spcBef>
                <a:spcPts val="0"/>
              </a:spcBef>
              <a:buNone/>
              <a:defRPr sz="1100" b="0" i="0" u="none" strike="noStrike" cap="none">
                <a:solidFill>
                  <a:srgbClr val="FFFFFF"/>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lvl1pPr marR="0" lvl="0" algn="ctr" rtl="0">
              <a:lnSpc>
                <a:spcPct val="90000"/>
              </a:lnSpc>
              <a:spcBef>
                <a:spcPts val="0"/>
              </a:spcBef>
              <a:spcAft>
                <a:spcPts val="0"/>
              </a:spcAft>
              <a:buClr>
                <a:srgbClr val="262626"/>
              </a:buClr>
              <a:buSzPts val="2800"/>
              <a:buFont typeface="Cabin"/>
              <a:buNone/>
              <a:defRPr sz="2800" b="0" i="0" u="none" strike="noStrike" cap="none">
                <a:solidFill>
                  <a:srgbClr val="262626"/>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Cabin"/>
                <a:ea typeface="Cabin"/>
                <a:cs typeface="Cabin"/>
                <a:sym typeface="Cabin"/>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24" name="Google Shape;24;p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a:solidFill>
                  <a:schemeClr val="dk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5" name="Google Shape;25;p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a:solidFill>
                  <a:schemeClr val="dk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6" name="Google Shape;26;p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u="none">
                <a:solidFill>
                  <a:srgbClr val="FFFFFF"/>
                </a:solidFill>
                <a:latin typeface="Cabin"/>
                <a:ea typeface="Cabin"/>
                <a:cs typeface="Cabin"/>
                <a:sym typeface="Cabin"/>
              </a:defRPr>
            </a:lvl1pPr>
            <a:lvl2pPr marL="0" marR="0" lvl="1" indent="0" algn="ctr" rtl="0">
              <a:spcBef>
                <a:spcPts val="0"/>
              </a:spcBef>
              <a:buNone/>
              <a:defRPr sz="1100" b="0" u="none">
                <a:solidFill>
                  <a:srgbClr val="FFFFFF"/>
                </a:solidFill>
                <a:latin typeface="Cabin"/>
                <a:ea typeface="Cabin"/>
                <a:cs typeface="Cabin"/>
                <a:sym typeface="Cabin"/>
              </a:defRPr>
            </a:lvl2pPr>
            <a:lvl3pPr marL="0" marR="0" lvl="2" indent="0" algn="ctr" rtl="0">
              <a:spcBef>
                <a:spcPts val="0"/>
              </a:spcBef>
              <a:buNone/>
              <a:defRPr sz="1100" b="0" u="none">
                <a:solidFill>
                  <a:srgbClr val="FFFFFF"/>
                </a:solidFill>
                <a:latin typeface="Cabin"/>
                <a:ea typeface="Cabin"/>
                <a:cs typeface="Cabin"/>
                <a:sym typeface="Cabin"/>
              </a:defRPr>
            </a:lvl3pPr>
            <a:lvl4pPr marL="0" marR="0" lvl="3" indent="0" algn="ctr" rtl="0">
              <a:spcBef>
                <a:spcPts val="0"/>
              </a:spcBef>
              <a:buNone/>
              <a:defRPr sz="1100" b="0" u="none">
                <a:solidFill>
                  <a:srgbClr val="FFFFFF"/>
                </a:solidFill>
                <a:latin typeface="Cabin"/>
                <a:ea typeface="Cabin"/>
                <a:cs typeface="Cabin"/>
                <a:sym typeface="Cabin"/>
              </a:defRPr>
            </a:lvl4pPr>
            <a:lvl5pPr marL="0" marR="0" lvl="4" indent="0" algn="ctr" rtl="0">
              <a:spcBef>
                <a:spcPts val="0"/>
              </a:spcBef>
              <a:buNone/>
              <a:defRPr sz="1100" b="0" u="none">
                <a:solidFill>
                  <a:srgbClr val="FFFFFF"/>
                </a:solidFill>
                <a:latin typeface="Cabin"/>
                <a:ea typeface="Cabin"/>
                <a:cs typeface="Cabin"/>
                <a:sym typeface="Cabin"/>
              </a:defRPr>
            </a:lvl5pPr>
            <a:lvl6pPr marL="0" marR="0" lvl="5" indent="0" algn="ctr" rtl="0">
              <a:spcBef>
                <a:spcPts val="0"/>
              </a:spcBef>
              <a:buNone/>
              <a:defRPr sz="1100" b="0" u="none">
                <a:solidFill>
                  <a:srgbClr val="FFFFFF"/>
                </a:solidFill>
                <a:latin typeface="Cabin"/>
                <a:ea typeface="Cabin"/>
                <a:cs typeface="Cabin"/>
                <a:sym typeface="Cabin"/>
              </a:defRPr>
            </a:lvl6pPr>
            <a:lvl7pPr marL="0" marR="0" lvl="6" indent="0" algn="ctr" rtl="0">
              <a:spcBef>
                <a:spcPts val="0"/>
              </a:spcBef>
              <a:buNone/>
              <a:defRPr sz="1100" b="0" u="none">
                <a:solidFill>
                  <a:srgbClr val="FFFFFF"/>
                </a:solidFill>
                <a:latin typeface="Cabin"/>
                <a:ea typeface="Cabin"/>
                <a:cs typeface="Cabin"/>
                <a:sym typeface="Cabin"/>
              </a:defRPr>
            </a:lvl7pPr>
            <a:lvl8pPr marL="0" marR="0" lvl="7" indent="0" algn="ctr" rtl="0">
              <a:spcBef>
                <a:spcPts val="0"/>
              </a:spcBef>
              <a:buNone/>
              <a:defRPr sz="1100" b="0" u="none">
                <a:solidFill>
                  <a:srgbClr val="FFFFFF"/>
                </a:solidFill>
                <a:latin typeface="Cabin"/>
                <a:ea typeface="Cabin"/>
                <a:cs typeface="Cabin"/>
                <a:sym typeface="Cabin"/>
              </a:defRPr>
            </a:lvl8pPr>
            <a:lvl9pPr marL="0" marR="0" lvl="8" indent="0" algn="ctr" rtl="0">
              <a:spcBef>
                <a:spcPts val="0"/>
              </a:spcBef>
              <a:buNone/>
              <a:defRPr sz="1100" b="0" u="none">
                <a:solidFill>
                  <a:srgbClr val="FFFFFF"/>
                </a:solidFill>
                <a:latin typeface="Cabin"/>
                <a:ea typeface="Cabin"/>
                <a:cs typeface="Cabin"/>
                <a:sym typeface="Cabin"/>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unsplash.com/search/photos/homeless?utm_source=unsplash&amp;utm_medium=referral&amp;utm_content=creditCopyText" TargetMode="External"/><Relationship Id="rId4" Type="http://schemas.openxmlformats.org/officeDocument/2006/relationships/hyperlink" Target="https://unsplash.com/photos/N3m2hKNc1j0?utm_source=unsplash&amp;utm_medium=referral&amp;utm_content=creditCopyTex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unsplash.com/search/photos/african-american?utm_source=unsplash&amp;utm_medium=referral&amp;utm_content=creditCopyText" TargetMode="External"/><Relationship Id="rId4" Type="http://schemas.openxmlformats.org/officeDocument/2006/relationships/hyperlink" Target="https://unsplash.com/photos/2CfobDkhtZs?utm_source=unsplash&amp;utm_medium=referral&amp;utm_content=creditCopyTex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ctrTitle"/>
          </p:nvPr>
        </p:nvSpPr>
        <p:spPr>
          <a:xfrm>
            <a:off x="1631727" y="1530824"/>
            <a:ext cx="8991600" cy="1285528"/>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274300" tIns="182875" rIns="274300" bIns="182875" anchor="ctr" anchorCtr="1">
            <a:noAutofit/>
          </a:bodyPr>
          <a:lstStyle/>
          <a:p>
            <a:pPr marL="0" lvl="0" indent="0" algn="ctr" rtl="0">
              <a:lnSpc>
                <a:spcPct val="90000"/>
              </a:lnSpc>
              <a:spcBef>
                <a:spcPts val="0"/>
              </a:spcBef>
              <a:spcAft>
                <a:spcPts val="0"/>
              </a:spcAft>
              <a:buClr>
                <a:schemeClr val="lt1"/>
              </a:buClr>
              <a:buSzPts val="3800"/>
              <a:buFont typeface="Cabin"/>
              <a:buNone/>
            </a:pPr>
            <a:r>
              <a:rPr lang="en-US">
                <a:solidFill>
                  <a:schemeClr val="lt1"/>
                </a:solidFill>
              </a:rPr>
              <a:t>MAKING IT COUNT</a:t>
            </a:r>
            <a:endParaRPr>
              <a:solidFill>
                <a:schemeClr val="lt1"/>
              </a:solidFill>
            </a:endParaRPr>
          </a:p>
        </p:txBody>
      </p:sp>
      <p:sp>
        <p:nvSpPr>
          <p:cNvPr id="106" name="Google Shape;106;p16"/>
          <p:cNvSpPr txBox="1">
            <a:spLocks noGrp="1"/>
          </p:cNvSpPr>
          <p:nvPr>
            <p:ph type="subTitle" idx="1"/>
          </p:nvPr>
        </p:nvSpPr>
        <p:spPr>
          <a:xfrm>
            <a:off x="2695956" y="2964180"/>
            <a:ext cx="6801612" cy="123989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000"/>
              <a:buNone/>
            </a:pPr>
            <a:r>
              <a:rPr lang="en-US" sz="3000"/>
              <a:t>Collecting SOGIE data to improve outcomes for system-involved youth</a:t>
            </a:r>
            <a:endParaRPr/>
          </a:p>
        </p:txBody>
      </p:sp>
      <p:sp>
        <p:nvSpPr>
          <p:cNvPr id="107" name="Google Shape;107;p16"/>
          <p:cNvSpPr txBox="1"/>
          <p:nvPr/>
        </p:nvSpPr>
        <p:spPr>
          <a:xfrm>
            <a:off x="704850" y="609600"/>
            <a:ext cx="38100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chemeClr val="accent3"/>
                </a:solidFill>
                <a:latin typeface="Lato"/>
                <a:ea typeface="Lato"/>
                <a:cs typeface="Lato"/>
                <a:sym typeface="Lato"/>
              </a:rPr>
              <a:t>ceres</a:t>
            </a:r>
            <a:r>
              <a:rPr lang="en-US" sz="2000" b="0" i="0" u="none" strike="noStrike" cap="none">
                <a:solidFill>
                  <a:schemeClr val="accent3"/>
                </a:solidFill>
                <a:latin typeface="Lato"/>
                <a:ea typeface="Lato"/>
                <a:cs typeface="Lato"/>
                <a:sym typeface="Lato"/>
              </a:rPr>
              <a:t>policyresearch</a:t>
            </a:r>
            <a:endParaRPr sz="2000">
              <a:solidFill>
                <a:schemeClr val="accent3"/>
              </a:solidFill>
              <a:latin typeface="Lato"/>
              <a:ea typeface="Lato"/>
              <a:cs typeface="Lato"/>
              <a:sym typeface="Lato"/>
            </a:endParaRPr>
          </a:p>
        </p:txBody>
      </p:sp>
      <p:sp>
        <p:nvSpPr>
          <p:cNvPr id="108" name="Google Shape;108;p16"/>
          <p:cNvSpPr txBox="1"/>
          <p:nvPr/>
        </p:nvSpPr>
        <p:spPr>
          <a:xfrm>
            <a:off x="4864608" y="4572000"/>
            <a:ext cx="2322576"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lt1"/>
                </a:solidFill>
                <a:latin typeface="Cabin"/>
                <a:ea typeface="Cabin"/>
                <a:cs typeface="Cabin"/>
                <a:sym typeface="Cabin"/>
              </a:rPr>
              <a:t>Angela Irvine, Ph.D.</a:t>
            </a:r>
            <a:endParaRPr dirty="0"/>
          </a:p>
          <a:p>
            <a:pPr marL="0" marR="0" lvl="0" indent="0" algn="ctr" rtl="0">
              <a:spcBef>
                <a:spcPts val="0"/>
              </a:spcBef>
              <a:spcAft>
                <a:spcPts val="0"/>
              </a:spcAft>
              <a:buNone/>
            </a:pPr>
            <a:r>
              <a:rPr lang="en-US" sz="1800" dirty="0">
                <a:solidFill>
                  <a:schemeClr val="lt1"/>
                </a:solidFill>
                <a:latin typeface="Cabin"/>
                <a:ea typeface="Cabin"/>
                <a:cs typeface="Cabin"/>
                <a:sym typeface="Cabin"/>
              </a:rPr>
              <a:t>Aisha Canfield, MPP</a:t>
            </a:r>
          </a:p>
          <a:p>
            <a:pPr marL="0" marR="0" lvl="0" indent="0" algn="ctr" rtl="0">
              <a:spcBef>
                <a:spcPts val="0"/>
              </a:spcBef>
              <a:spcAft>
                <a:spcPts val="0"/>
              </a:spcAft>
              <a:buNone/>
            </a:pPr>
            <a:r>
              <a:rPr lang="en-US" sz="1800" dirty="0">
                <a:solidFill>
                  <a:schemeClr val="lt1"/>
                </a:solidFill>
                <a:latin typeface="Cabin"/>
                <a:sym typeface="Cabin"/>
              </a:rPr>
              <a:t>September 10, 2019</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762"/>
        <p:cNvGrpSpPr/>
        <p:nvPr/>
      </p:nvGrpSpPr>
      <p:grpSpPr>
        <a:xfrm>
          <a:off x="0" y="0"/>
          <a:ext cx="0" cy="0"/>
          <a:chOff x="0" y="0"/>
          <a:chExt cx="0" cy="0"/>
        </a:xfrm>
      </p:grpSpPr>
      <p:sp>
        <p:nvSpPr>
          <p:cNvPr id="763" name="Google Shape;763;p71"/>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QUIZ QUESTION 3</a:t>
            </a:r>
            <a:endParaRPr/>
          </a:p>
        </p:txBody>
      </p:sp>
      <p:sp>
        <p:nvSpPr>
          <p:cNvPr id="764" name="Google Shape;764;p71"/>
          <p:cNvSpPr txBox="1">
            <a:spLocks noGrp="1"/>
          </p:cNvSpPr>
          <p:nvPr>
            <p:ph type="body" idx="1"/>
          </p:nvPr>
        </p:nvSpPr>
        <p:spPr>
          <a:xfrm>
            <a:off x="2307336" y="2657094"/>
            <a:ext cx="7729728" cy="3101983"/>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0"/>
              </a:spcBef>
              <a:spcAft>
                <a:spcPts val="0"/>
              </a:spcAft>
              <a:buClr>
                <a:schemeClr val="dk1"/>
              </a:buClr>
              <a:buSzPts val="3000"/>
              <a:buFont typeface="Noto Sans Symbols"/>
              <a:buNone/>
            </a:pPr>
            <a:r>
              <a:rPr lang="en-US" sz="3000">
                <a:solidFill>
                  <a:schemeClr val="lt1"/>
                </a:solidFill>
              </a:rPr>
              <a:t>Children begin to become aware of their gender identity at around what age? </a:t>
            </a:r>
            <a:endParaRPr/>
          </a:p>
          <a:p>
            <a:pPr marL="0" lvl="1" indent="0" algn="l" rtl="0">
              <a:lnSpc>
                <a:spcPct val="90000"/>
              </a:lnSpc>
              <a:spcBef>
                <a:spcPts val="1000"/>
              </a:spcBef>
              <a:spcAft>
                <a:spcPts val="0"/>
              </a:spcAft>
              <a:buSzPts val="3000"/>
              <a:buNone/>
            </a:pPr>
            <a:endParaRPr sz="3000">
              <a:solidFill>
                <a:schemeClr val="lt1"/>
              </a:solidFill>
            </a:endParaRPr>
          </a:p>
          <a:p>
            <a:pPr marL="457200" lvl="2" indent="0" algn="l" rtl="0">
              <a:lnSpc>
                <a:spcPct val="90000"/>
              </a:lnSpc>
              <a:spcBef>
                <a:spcPts val="1000"/>
              </a:spcBef>
              <a:spcAft>
                <a:spcPts val="0"/>
              </a:spcAft>
              <a:buClr>
                <a:schemeClr val="dk1"/>
              </a:buClr>
              <a:buSzPts val="3000"/>
              <a:buFont typeface="Noto Sans Symbols"/>
              <a:buNone/>
            </a:pPr>
            <a:r>
              <a:rPr lang="en-US" sz="3000">
                <a:solidFill>
                  <a:schemeClr val="lt1"/>
                </a:solidFill>
              </a:rPr>
              <a:t>a)	2–4 years </a:t>
            </a:r>
            <a:endParaRPr/>
          </a:p>
          <a:p>
            <a:pPr marL="457200" lvl="2" indent="0" algn="l" rtl="0">
              <a:lnSpc>
                <a:spcPct val="90000"/>
              </a:lnSpc>
              <a:spcBef>
                <a:spcPts val="1000"/>
              </a:spcBef>
              <a:spcAft>
                <a:spcPts val="0"/>
              </a:spcAft>
              <a:buClr>
                <a:schemeClr val="dk1"/>
              </a:buClr>
              <a:buSzPts val="3000"/>
              <a:buFont typeface="Noto Sans Symbols"/>
              <a:buNone/>
            </a:pPr>
            <a:r>
              <a:rPr lang="en-US" sz="3000">
                <a:solidFill>
                  <a:schemeClr val="lt1"/>
                </a:solidFill>
              </a:rPr>
              <a:t>b)	5–7 years </a:t>
            </a:r>
            <a:endParaRPr/>
          </a:p>
          <a:p>
            <a:pPr marL="457200" lvl="2" indent="0" algn="l" rtl="0">
              <a:lnSpc>
                <a:spcPct val="90000"/>
              </a:lnSpc>
              <a:spcBef>
                <a:spcPts val="1000"/>
              </a:spcBef>
              <a:spcAft>
                <a:spcPts val="0"/>
              </a:spcAft>
              <a:buClr>
                <a:schemeClr val="dk1"/>
              </a:buClr>
              <a:buSzPts val="3000"/>
              <a:buFont typeface="Noto Sans Symbols"/>
              <a:buNone/>
            </a:pPr>
            <a:r>
              <a:rPr lang="en-US" sz="3000">
                <a:solidFill>
                  <a:schemeClr val="lt1"/>
                </a:solidFill>
              </a:rPr>
              <a:t>c)	8–10 years</a:t>
            </a:r>
            <a:endParaRPr/>
          </a:p>
          <a:p>
            <a:pPr marL="0" lvl="0" indent="0" algn="l" rtl="0">
              <a:lnSpc>
                <a:spcPct val="90000"/>
              </a:lnSpc>
              <a:spcBef>
                <a:spcPts val="1000"/>
              </a:spcBef>
              <a:spcAft>
                <a:spcPts val="0"/>
              </a:spcAft>
              <a:buSzPts val="1800"/>
              <a:buFont typeface="Noto Sans Symbols"/>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B7265"/>
        </a:solidFill>
        <a:effectLst/>
      </p:bgPr>
    </p:bg>
    <p:spTree>
      <p:nvGrpSpPr>
        <p:cNvPr id="1" name="Shape 769"/>
        <p:cNvGrpSpPr/>
        <p:nvPr/>
      </p:nvGrpSpPr>
      <p:grpSpPr>
        <a:xfrm>
          <a:off x="0" y="0"/>
          <a:ext cx="0" cy="0"/>
          <a:chOff x="0" y="0"/>
          <a:chExt cx="0" cy="0"/>
        </a:xfrm>
      </p:grpSpPr>
      <p:sp>
        <p:nvSpPr>
          <p:cNvPr id="770" name="Google Shape;770;p72"/>
          <p:cNvSpPr txBox="1">
            <a:spLocks noGrp="1"/>
          </p:cNvSpPr>
          <p:nvPr>
            <p:ph type="title"/>
          </p:nvPr>
        </p:nvSpPr>
        <p:spPr>
          <a:xfrm>
            <a:off x="6784086" y="945642"/>
            <a:ext cx="4150614" cy="1188720"/>
          </a:xfrm>
          <a:prstGeom prst="rect">
            <a:avLst/>
          </a:prstGeom>
          <a:solidFill>
            <a:srgbClr val="655A45"/>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lt1"/>
              </a:buClr>
              <a:buSzPts val="2800"/>
              <a:buFont typeface="Cabin"/>
              <a:buNone/>
            </a:pPr>
            <a:r>
              <a:rPr lang="en-US">
                <a:solidFill>
                  <a:schemeClr val="lt1"/>
                </a:solidFill>
              </a:rPr>
              <a:t>QUIZ ANSWER 3</a:t>
            </a:r>
            <a:endParaRPr/>
          </a:p>
        </p:txBody>
      </p:sp>
      <p:sp>
        <p:nvSpPr>
          <p:cNvPr id="771" name="Google Shape;771;p72"/>
          <p:cNvSpPr txBox="1">
            <a:spLocks noGrp="1"/>
          </p:cNvSpPr>
          <p:nvPr>
            <p:ph type="body" idx="1"/>
          </p:nvPr>
        </p:nvSpPr>
        <p:spPr>
          <a:xfrm>
            <a:off x="7299960" y="2831073"/>
            <a:ext cx="2853690" cy="1207528"/>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Clr>
                <a:schemeClr val="dk1"/>
              </a:buClr>
              <a:buSzPts val="3000"/>
              <a:buFont typeface="Noto Sans Symbols"/>
              <a:buNone/>
            </a:pPr>
            <a:r>
              <a:rPr lang="en-US" sz="3000">
                <a:solidFill>
                  <a:schemeClr val="lt1"/>
                </a:solidFill>
              </a:rPr>
              <a:t>a)  2–4 years</a:t>
            </a:r>
            <a:endParaRPr/>
          </a:p>
          <a:p>
            <a:pPr marL="457200" lvl="1" indent="0" algn="l" rtl="0">
              <a:lnSpc>
                <a:spcPct val="100000"/>
              </a:lnSpc>
              <a:spcBef>
                <a:spcPts val="1000"/>
              </a:spcBef>
              <a:spcAft>
                <a:spcPts val="0"/>
              </a:spcAft>
              <a:buSzPts val="1600"/>
              <a:buNone/>
            </a:pPr>
            <a:endParaRPr i="1"/>
          </a:p>
          <a:p>
            <a:pPr marL="457200" lvl="1" indent="0" algn="l" rtl="0">
              <a:lnSpc>
                <a:spcPct val="100000"/>
              </a:lnSpc>
              <a:spcBef>
                <a:spcPts val="1000"/>
              </a:spcBef>
              <a:spcAft>
                <a:spcPts val="0"/>
              </a:spcAft>
              <a:buSzPts val="1600"/>
              <a:buNone/>
            </a:pPr>
            <a:endParaRPr i="1"/>
          </a:p>
          <a:p>
            <a:pPr marL="457200" lvl="1" indent="0" algn="l" rtl="0">
              <a:lnSpc>
                <a:spcPct val="100000"/>
              </a:lnSpc>
              <a:spcBef>
                <a:spcPts val="1000"/>
              </a:spcBef>
              <a:spcAft>
                <a:spcPts val="0"/>
              </a:spcAft>
              <a:buSzPts val="1600"/>
              <a:buNone/>
            </a:pPr>
            <a:endParaRPr i="1"/>
          </a:p>
          <a:p>
            <a:pPr marL="457200" lvl="1" indent="0" algn="l" rtl="0">
              <a:lnSpc>
                <a:spcPct val="100000"/>
              </a:lnSpc>
              <a:spcBef>
                <a:spcPts val="1000"/>
              </a:spcBef>
              <a:spcAft>
                <a:spcPts val="0"/>
              </a:spcAft>
              <a:buSzPts val="1600"/>
              <a:buNone/>
            </a:pPr>
            <a:endParaRPr i="1"/>
          </a:p>
          <a:p>
            <a:pPr marL="457200" lvl="1" indent="0" algn="l" rtl="0">
              <a:lnSpc>
                <a:spcPct val="100000"/>
              </a:lnSpc>
              <a:spcBef>
                <a:spcPts val="1000"/>
              </a:spcBef>
              <a:spcAft>
                <a:spcPts val="0"/>
              </a:spcAft>
              <a:buSzPts val="1600"/>
              <a:buNone/>
            </a:pPr>
            <a:endParaRPr i="1"/>
          </a:p>
          <a:p>
            <a:pPr marL="457200" lvl="1" indent="0" algn="l" rtl="0">
              <a:lnSpc>
                <a:spcPct val="100000"/>
              </a:lnSpc>
              <a:spcBef>
                <a:spcPts val="1000"/>
              </a:spcBef>
              <a:spcAft>
                <a:spcPts val="0"/>
              </a:spcAft>
              <a:buSzPts val="1600"/>
              <a:buNone/>
            </a:pPr>
            <a:endParaRPr i="1"/>
          </a:p>
          <a:p>
            <a:pPr marL="0" lvl="0" indent="0" algn="l" rtl="0">
              <a:lnSpc>
                <a:spcPct val="100000"/>
              </a:lnSpc>
              <a:spcBef>
                <a:spcPts val="1000"/>
              </a:spcBef>
              <a:spcAft>
                <a:spcPts val="0"/>
              </a:spcAft>
              <a:buSzPts val="1800"/>
              <a:buFont typeface="Noto Sans Symbols"/>
              <a:buNone/>
            </a:pPr>
            <a:endParaRPr/>
          </a:p>
        </p:txBody>
      </p:sp>
      <p:pic>
        <p:nvPicPr>
          <p:cNvPr id="772" name="Google Shape;772;p72"/>
          <p:cNvPicPr preferRelativeResize="0"/>
          <p:nvPr/>
        </p:nvPicPr>
        <p:blipFill rotWithShape="1">
          <a:blip r:embed="rId3">
            <a:alphaModFix/>
          </a:blip>
          <a:srcRect l="19378" r="19378"/>
          <a:stretch/>
        </p:blipFill>
        <p:spPr>
          <a:xfrm>
            <a:off x="-799721" y="0"/>
            <a:ext cx="6305171" cy="6858244"/>
          </a:xfrm>
          <a:prstGeom prst="rect">
            <a:avLst/>
          </a:prstGeom>
          <a:noFill/>
          <a:ln>
            <a:noFill/>
          </a:ln>
        </p:spPr>
      </p:pic>
      <p:sp>
        <p:nvSpPr>
          <p:cNvPr id="773" name="Google Shape;773;p72"/>
          <p:cNvSpPr txBox="1"/>
          <p:nvPr/>
        </p:nvSpPr>
        <p:spPr>
          <a:xfrm>
            <a:off x="5579302" y="5626473"/>
            <a:ext cx="7108955" cy="707886"/>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chemeClr val="lt1"/>
              </a:buClr>
              <a:buSzPts val="2000"/>
              <a:buFont typeface="Cabin"/>
              <a:buNone/>
            </a:pPr>
            <a:r>
              <a:rPr lang="en-US" sz="2000" b="0" i="1" u="none" strike="noStrike" cap="none">
                <a:solidFill>
                  <a:schemeClr val="lt1"/>
                </a:solidFill>
                <a:latin typeface="Cabin"/>
                <a:ea typeface="Cabin"/>
                <a:cs typeface="Cabin"/>
                <a:sym typeface="Cabin"/>
              </a:rPr>
              <a:t>Stephanie Brill and Rachel Pepper, 2008. The Transgender </a:t>
            </a:r>
            <a:endParaRPr/>
          </a:p>
          <a:p>
            <a:pPr marL="457200" marR="0" lvl="1" indent="0" algn="l" rtl="0">
              <a:spcBef>
                <a:spcPts val="0"/>
              </a:spcBef>
              <a:spcAft>
                <a:spcPts val="0"/>
              </a:spcAft>
              <a:buClr>
                <a:schemeClr val="lt1"/>
              </a:buClr>
              <a:buSzPts val="2000"/>
              <a:buFont typeface="Cabin"/>
              <a:buNone/>
            </a:pPr>
            <a:r>
              <a:rPr lang="en-US" sz="2000" b="0" i="1" u="none" strike="noStrike" cap="none">
                <a:solidFill>
                  <a:schemeClr val="lt1"/>
                </a:solidFill>
                <a:latin typeface="Cabin"/>
                <a:ea typeface="Cabin"/>
                <a:cs typeface="Cabin"/>
                <a:sym typeface="Cabin"/>
              </a:rPr>
              <a:t>Child: A Handbook for Families and Professionals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1">
                                            <p:txEl>
                                              <p:pRg st="0" end="0"/>
                                            </p:txEl>
                                          </p:spTgt>
                                        </p:tgtEl>
                                        <p:attrNameLst>
                                          <p:attrName>style.visibility</p:attrName>
                                        </p:attrNameLst>
                                      </p:cBhvr>
                                      <p:to>
                                        <p:strVal val="visible"/>
                                      </p:to>
                                    </p:set>
                                    <p:animEffect transition="in" filter="fade">
                                      <p:cBhvr>
                                        <p:cTn id="7" dur="1000"/>
                                        <p:tgtEl>
                                          <p:spTgt spid="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1">
                                            <p:txEl>
                                              <p:pRg st="1" end="1"/>
                                            </p:txEl>
                                          </p:spTgt>
                                        </p:tgtEl>
                                        <p:attrNameLst>
                                          <p:attrName>style.visibility</p:attrName>
                                        </p:attrNameLst>
                                      </p:cBhvr>
                                      <p:to>
                                        <p:strVal val="visible"/>
                                      </p:to>
                                    </p:set>
                                    <p:animEffect transition="in" filter="fade">
                                      <p:cBhvr>
                                        <p:cTn id="12" dur="1000"/>
                                        <p:tgtEl>
                                          <p:spTgt spid="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1">
                                            <p:txEl>
                                              <p:pRg st="2" end="2"/>
                                            </p:txEl>
                                          </p:spTgt>
                                        </p:tgtEl>
                                        <p:attrNameLst>
                                          <p:attrName>style.visibility</p:attrName>
                                        </p:attrNameLst>
                                      </p:cBhvr>
                                      <p:to>
                                        <p:strVal val="visible"/>
                                      </p:to>
                                    </p:set>
                                    <p:animEffect transition="in" filter="fade">
                                      <p:cBhvr>
                                        <p:cTn id="17" dur="1000"/>
                                        <p:tgtEl>
                                          <p:spTgt spid="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1">
                                            <p:txEl>
                                              <p:pRg st="3" end="3"/>
                                            </p:txEl>
                                          </p:spTgt>
                                        </p:tgtEl>
                                        <p:attrNameLst>
                                          <p:attrName>style.visibility</p:attrName>
                                        </p:attrNameLst>
                                      </p:cBhvr>
                                      <p:to>
                                        <p:strVal val="visible"/>
                                      </p:to>
                                    </p:set>
                                    <p:animEffect transition="in" filter="fade">
                                      <p:cBhvr>
                                        <p:cTn id="22" dur="1000"/>
                                        <p:tgtEl>
                                          <p:spTgt spid="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1">
                                            <p:txEl>
                                              <p:pRg st="4" end="4"/>
                                            </p:txEl>
                                          </p:spTgt>
                                        </p:tgtEl>
                                        <p:attrNameLst>
                                          <p:attrName>style.visibility</p:attrName>
                                        </p:attrNameLst>
                                      </p:cBhvr>
                                      <p:to>
                                        <p:strVal val="visible"/>
                                      </p:to>
                                    </p:set>
                                    <p:animEffect transition="in" filter="fade">
                                      <p:cBhvr>
                                        <p:cTn id="27" dur="1000"/>
                                        <p:tgtEl>
                                          <p:spTgt spid="7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1">
                                            <p:txEl>
                                              <p:pRg st="5" end="5"/>
                                            </p:txEl>
                                          </p:spTgt>
                                        </p:tgtEl>
                                        <p:attrNameLst>
                                          <p:attrName>style.visibility</p:attrName>
                                        </p:attrNameLst>
                                      </p:cBhvr>
                                      <p:to>
                                        <p:strVal val="visible"/>
                                      </p:to>
                                    </p:set>
                                    <p:animEffect transition="in" filter="fade">
                                      <p:cBhvr>
                                        <p:cTn id="32" dur="1000"/>
                                        <p:tgtEl>
                                          <p:spTgt spid="7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71">
                                            <p:txEl>
                                              <p:pRg st="6" end="6"/>
                                            </p:txEl>
                                          </p:spTgt>
                                        </p:tgtEl>
                                        <p:attrNameLst>
                                          <p:attrName>style.visibility</p:attrName>
                                        </p:attrNameLst>
                                      </p:cBhvr>
                                      <p:to>
                                        <p:strVal val="visible"/>
                                      </p:to>
                                    </p:set>
                                    <p:animEffect transition="in" filter="fade">
                                      <p:cBhvr>
                                        <p:cTn id="37" dur="1000"/>
                                        <p:tgtEl>
                                          <p:spTgt spid="7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71">
                                            <p:txEl>
                                              <p:pRg st="7" end="7"/>
                                            </p:txEl>
                                          </p:spTgt>
                                        </p:tgtEl>
                                        <p:attrNameLst>
                                          <p:attrName>style.visibility</p:attrName>
                                        </p:attrNameLst>
                                      </p:cBhvr>
                                      <p:to>
                                        <p:strVal val="visible"/>
                                      </p:to>
                                    </p:set>
                                    <p:animEffect transition="in" filter="fade">
                                      <p:cBhvr>
                                        <p:cTn id="42" dur="1000"/>
                                        <p:tgtEl>
                                          <p:spTgt spid="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778"/>
        <p:cNvGrpSpPr/>
        <p:nvPr/>
      </p:nvGrpSpPr>
      <p:grpSpPr>
        <a:xfrm>
          <a:off x="0" y="0"/>
          <a:ext cx="0" cy="0"/>
          <a:chOff x="0" y="0"/>
          <a:chExt cx="0" cy="0"/>
        </a:xfrm>
      </p:grpSpPr>
      <p:sp>
        <p:nvSpPr>
          <p:cNvPr id="779" name="Google Shape;779;p73"/>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QUIZ QUESTION 4</a:t>
            </a:r>
            <a:endParaRPr/>
          </a:p>
        </p:txBody>
      </p:sp>
      <p:sp>
        <p:nvSpPr>
          <p:cNvPr id="780" name="Google Shape;780;p73"/>
          <p:cNvSpPr txBox="1">
            <a:spLocks noGrp="1"/>
          </p:cNvSpPr>
          <p:nvPr>
            <p:ph type="body" idx="1"/>
          </p:nvPr>
        </p:nvSpPr>
        <p:spPr>
          <a:xfrm>
            <a:off x="2497836" y="2638044"/>
            <a:ext cx="7729728" cy="3101983"/>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0"/>
              </a:spcBef>
              <a:spcAft>
                <a:spcPts val="0"/>
              </a:spcAft>
              <a:buClr>
                <a:schemeClr val="dk1"/>
              </a:buClr>
              <a:buSzPts val="3000"/>
              <a:buFont typeface="Noto Sans Symbols"/>
              <a:buNone/>
            </a:pPr>
            <a:r>
              <a:rPr lang="en-US" sz="3000">
                <a:solidFill>
                  <a:schemeClr val="lt1"/>
                </a:solidFill>
              </a:rPr>
              <a:t>Children begin to become aware of their sexual orientation at around what age? </a:t>
            </a:r>
            <a:endParaRPr/>
          </a:p>
          <a:p>
            <a:pPr marL="457200" lvl="1" indent="-38100" algn="l" rtl="0">
              <a:lnSpc>
                <a:spcPct val="90000"/>
              </a:lnSpc>
              <a:spcBef>
                <a:spcPts val="1000"/>
              </a:spcBef>
              <a:spcAft>
                <a:spcPts val="0"/>
              </a:spcAft>
              <a:buSzPts val="3000"/>
              <a:buFont typeface="Noto Sans Symbols"/>
              <a:buNone/>
            </a:pPr>
            <a:endParaRPr sz="3000">
              <a:solidFill>
                <a:schemeClr val="lt1"/>
              </a:solidFill>
            </a:endParaRPr>
          </a:p>
          <a:p>
            <a:pPr marL="457200" lvl="2" indent="0" algn="l" rtl="0">
              <a:lnSpc>
                <a:spcPct val="90000"/>
              </a:lnSpc>
              <a:spcBef>
                <a:spcPts val="1000"/>
              </a:spcBef>
              <a:spcAft>
                <a:spcPts val="0"/>
              </a:spcAft>
              <a:buClr>
                <a:schemeClr val="dk1"/>
              </a:buClr>
              <a:buSzPts val="3000"/>
              <a:buFont typeface="Noto Sans Symbols"/>
              <a:buNone/>
            </a:pPr>
            <a:r>
              <a:rPr lang="en-US" sz="3000">
                <a:solidFill>
                  <a:schemeClr val="lt1"/>
                </a:solidFill>
              </a:rPr>
              <a:t>a)	8 years</a:t>
            </a:r>
            <a:endParaRPr/>
          </a:p>
          <a:p>
            <a:pPr marL="457200" lvl="2" indent="0" algn="l" rtl="0">
              <a:lnSpc>
                <a:spcPct val="90000"/>
              </a:lnSpc>
              <a:spcBef>
                <a:spcPts val="1000"/>
              </a:spcBef>
              <a:spcAft>
                <a:spcPts val="0"/>
              </a:spcAft>
              <a:buClr>
                <a:schemeClr val="dk1"/>
              </a:buClr>
              <a:buSzPts val="3000"/>
              <a:buFont typeface="Noto Sans Symbols"/>
              <a:buNone/>
            </a:pPr>
            <a:r>
              <a:rPr lang="en-US" sz="3000">
                <a:solidFill>
                  <a:schemeClr val="lt1"/>
                </a:solidFill>
              </a:rPr>
              <a:t>b)	10 years</a:t>
            </a:r>
            <a:endParaRPr/>
          </a:p>
          <a:p>
            <a:pPr marL="457200" lvl="2" indent="0" algn="l" rtl="0">
              <a:lnSpc>
                <a:spcPct val="90000"/>
              </a:lnSpc>
              <a:spcBef>
                <a:spcPts val="1000"/>
              </a:spcBef>
              <a:spcAft>
                <a:spcPts val="0"/>
              </a:spcAft>
              <a:buClr>
                <a:schemeClr val="dk1"/>
              </a:buClr>
              <a:buSzPts val="3000"/>
              <a:buFont typeface="Noto Sans Symbols"/>
              <a:buNone/>
            </a:pPr>
            <a:r>
              <a:rPr lang="en-US" sz="3000">
                <a:solidFill>
                  <a:schemeClr val="lt1"/>
                </a:solidFill>
              </a:rPr>
              <a:t>c)	12 years</a:t>
            </a:r>
            <a:endParaRPr/>
          </a:p>
          <a:p>
            <a:pPr marL="228600" lvl="0" indent="-114300" algn="l" rtl="0">
              <a:lnSpc>
                <a:spcPct val="90000"/>
              </a:lnSpc>
              <a:spcBef>
                <a:spcPts val="1000"/>
              </a:spcBef>
              <a:spcAft>
                <a:spcPts val="0"/>
              </a:spcAft>
              <a:buSzPts val="1800"/>
              <a:buFont typeface="Noto Sans Symbols"/>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785"/>
        <p:cNvGrpSpPr/>
        <p:nvPr/>
      </p:nvGrpSpPr>
      <p:grpSpPr>
        <a:xfrm>
          <a:off x="0" y="0"/>
          <a:ext cx="0" cy="0"/>
          <a:chOff x="0" y="0"/>
          <a:chExt cx="0" cy="0"/>
        </a:xfrm>
      </p:grpSpPr>
      <p:sp>
        <p:nvSpPr>
          <p:cNvPr id="786" name="Google Shape;786;p74"/>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QUIZ ANSWER 4</a:t>
            </a:r>
            <a:endParaRPr/>
          </a:p>
        </p:txBody>
      </p:sp>
      <p:sp>
        <p:nvSpPr>
          <p:cNvPr id="787" name="Google Shape;787;p74"/>
          <p:cNvSpPr txBox="1">
            <a:spLocks noGrp="1"/>
          </p:cNvSpPr>
          <p:nvPr>
            <p:ph type="body" idx="1"/>
          </p:nvPr>
        </p:nvSpPr>
        <p:spPr>
          <a:xfrm>
            <a:off x="2221199" y="2768155"/>
            <a:ext cx="8580151" cy="1242736"/>
          </a:xfrm>
          <a:prstGeom prst="rect">
            <a:avLst/>
          </a:prstGeom>
          <a:noFill/>
          <a:ln>
            <a:noFill/>
          </a:ln>
        </p:spPr>
        <p:txBody>
          <a:bodyPr spcFirstLastPara="1" wrap="square" lIns="91425" tIns="45700" rIns="91425" bIns="45700" anchor="t" anchorCtr="0">
            <a:noAutofit/>
          </a:bodyPr>
          <a:lstStyle/>
          <a:p>
            <a:pPr marL="1143000" lvl="1" indent="-457200" algn="l" rtl="0">
              <a:lnSpc>
                <a:spcPct val="100000"/>
              </a:lnSpc>
              <a:spcBef>
                <a:spcPts val="0"/>
              </a:spcBef>
              <a:spcAft>
                <a:spcPts val="0"/>
              </a:spcAft>
              <a:buClr>
                <a:schemeClr val="lt1"/>
              </a:buClr>
              <a:buSzPts val="3000"/>
              <a:buFont typeface="Noto Sans Symbols"/>
              <a:buAutoNum type="alphaLcParenR" startAt="2"/>
            </a:pPr>
            <a:r>
              <a:rPr lang="en-US" sz="3000">
                <a:solidFill>
                  <a:schemeClr val="lt1"/>
                </a:solidFill>
              </a:rPr>
              <a:t>10 years</a:t>
            </a:r>
            <a:endParaRPr/>
          </a:p>
          <a:p>
            <a:pPr marL="1143000" lvl="1" indent="-304800" algn="l" rtl="0">
              <a:lnSpc>
                <a:spcPct val="100000"/>
              </a:lnSpc>
              <a:spcBef>
                <a:spcPts val="1000"/>
              </a:spcBef>
              <a:spcAft>
                <a:spcPts val="0"/>
              </a:spcAft>
              <a:buClr>
                <a:schemeClr val="lt1"/>
              </a:buClr>
              <a:buSzPts val="2400"/>
              <a:buFont typeface="Noto Sans Symbols"/>
              <a:buNone/>
            </a:pPr>
            <a:endParaRPr sz="2400">
              <a:solidFill>
                <a:schemeClr val="lt1"/>
              </a:solidFill>
            </a:endParaRPr>
          </a:p>
          <a:p>
            <a:pPr marL="1143000" lvl="1" indent="-304800" algn="l" rtl="0">
              <a:lnSpc>
                <a:spcPct val="100000"/>
              </a:lnSpc>
              <a:spcBef>
                <a:spcPts val="1000"/>
              </a:spcBef>
              <a:spcAft>
                <a:spcPts val="0"/>
              </a:spcAft>
              <a:buClr>
                <a:schemeClr val="lt1"/>
              </a:buClr>
              <a:buSzPts val="2400"/>
              <a:buFont typeface="Noto Sans Symbols"/>
              <a:buNone/>
            </a:pPr>
            <a:endParaRPr sz="2400">
              <a:solidFill>
                <a:schemeClr val="lt1"/>
              </a:solidFill>
            </a:endParaRPr>
          </a:p>
          <a:p>
            <a:pPr marL="1143000" lvl="1" indent="-304800" algn="l" rtl="0">
              <a:lnSpc>
                <a:spcPct val="100000"/>
              </a:lnSpc>
              <a:spcBef>
                <a:spcPts val="1000"/>
              </a:spcBef>
              <a:spcAft>
                <a:spcPts val="0"/>
              </a:spcAft>
              <a:buClr>
                <a:schemeClr val="lt1"/>
              </a:buClr>
              <a:buSzPts val="2400"/>
              <a:buFont typeface="Noto Sans Symbols"/>
              <a:buNone/>
            </a:pPr>
            <a:endParaRPr sz="2400">
              <a:solidFill>
                <a:schemeClr val="lt1"/>
              </a:solidFill>
            </a:endParaRPr>
          </a:p>
          <a:p>
            <a:pPr marL="0" lvl="0" indent="0" algn="l" rtl="0">
              <a:lnSpc>
                <a:spcPct val="100000"/>
              </a:lnSpc>
              <a:spcBef>
                <a:spcPts val="1000"/>
              </a:spcBef>
              <a:spcAft>
                <a:spcPts val="0"/>
              </a:spcAft>
              <a:buClr>
                <a:schemeClr val="lt1"/>
              </a:buClr>
              <a:buSzPts val="2000"/>
              <a:buFont typeface="Noto Sans Symbols"/>
              <a:buNone/>
            </a:pPr>
            <a:r>
              <a:rPr lang="en-US" sz="2000" i="1">
                <a:solidFill>
                  <a:schemeClr val="lt1"/>
                </a:solidFill>
              </a:rPr>
              <a:t>Caitlin Ryan, et al., 2010. Family Acceptance in Adolescence and the Health of LGBT Young Adults</a:t>
            </a:r>
            <a:endParaRPr/>
          </a:p>
          <a:p>
            <a:pPr marL="457200" lvl="1" indent="0" algn="l" rtl="0">
              <a:lnSpc>
                <a:spcPct val="100000"/>
              </a:lnSpc>
              <a:spcBef>
                <a:spcPts val="1000"/>
              </a:spcBef>
              <a:spcAft>
                <a:spcPts val="0"/>
              </a:spcAft>
              <a:buClr>
                <a:schemeClr val="lt1"/>
              </a:buClr>
              <a:buSzPts val="2400"/>
              <a:buNone/>
            </a:pPr>
            <a:endParaRPr sz="2400">
              <a:solidFill>
                <a:schemeClr val="lt1"/>
              </a:solidFill>
            </a:endParaRPr>
          </a:p>
          <a:p>
            <a:pPr marL="0" lvl="1" indent="0" algn="l" rtl="0">
              <a:lnSpc>
                <a:spcPct val="100000"/>
              </a:lnSpc>
              <a:spcBef>
                <a:spcPts val="1000"/>
              </a:spcBef>
              <a:spcAft>
                <a:spcPts val="0"/>
              </a:spcAft>
              <a:buClr>
                <a:schemeClr val="lt1"/>
              </a:buClr>
              <a:buSzPts val="1600"/>
              <a:buFont typeface="Noto Sans Symbols"/>
              <a:buNone/>
            </a:pPr>
            <a:endParaRPr i="1">
              <a:solidFill>
                <a:schemeClr val="lt1"/>
              </a:solidFill>
            </a:endParaRPr>
          </a:p>
          <a:p>
            <a:pPr marL="0" lvl="0" indent="0" algn="l" rtl="0">
              <a:lnSpc>
                <a:spcPct val="100000"/>
              </a:lnSpc>
              <a:spcBef>
                <a:spcPts val="1000"/>
              </a:spcBef>
              <a:spcAft>
                <a:spcPts val="0"/>
              </a:spcAft>
              <a:buSzPts val="1800"/>
              <a:buFont typeface="Noto Sans Symbols"/>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7">
                                            <p:txEl>
                                              <p:pRg st="0" end="0"/>
                                            </p:txEl>
                                          </p:spTgt>
                                        </p:tgtEl>
                                        <p:attrNameLst>
                                          <p:attrName>style.visibility</p:attrName>
                                        </p:attrNameLst>
                                      </p:cBhvr>
                                      <p:to>
                                        <p:strVal val="visible"/>
                                      </p:to>
                                    </p:set>
                                    <p:animEffect transition="in" filter="fade">
                                      <p:cBhvr>
                                        <p:cTn id="7" dur="1000"/>
                                        <p:tgtEl>
                                          <p:spTgt spid="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7">
                                            <p:txEl>
                                              <p:pRg st="1" end="1"/>
                                            </p:txEl>
                                          </p:spTgt>
                                        </p:tgtEl>
                                        <p:attrNameLst>
                                          <p:attrName>style.visibility</p:attrName>
                                        </p:attrNameLst>
                                      </p:cBhvr>
                                      <p:to>
                                        <p:strVal val="visible"/>
                                      </p:to>
                                    </p:set>
                                    <p:animEffect transition="in" filter="fade">
                                      <p:cBhvr>
                                        <p:cTn id="12" dur="1000"/>
                                        <p:tgtEl>
                                          <p:spTgt spid="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7">
                                            <p:txEl>
                                              <p:pRg st="2" end="2"/>
                                            </p:txEl>
                                          </p:spTgt>
                                        </p:tgtEl>
                                        <p:attrNameLst>
                                          <p:attrName>style.visibility</p:attrName>
                                        </p:attrNameLst>
                                      </p:cBhvr>
                                      <p:to>
                                        <p:strVal val="visible"/>
                                      </p:to>
                                    </p:set>
                                    <p:animEffect transition="in" filter="fade">
                                      <p:cBhvr>
                                        <p:cTn id="17" dur="1000"/>
                                        <p:tgtEl>
                                          <p:spTgt spid="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7">
                                            <p:txEl>
                                              <p:pRg st="3" end="3"/>
                                            </p:txEl>
                                          </p:spTgt>
                                        </p:tgtEl>
                                        <p:attrNameLst>
                                          <p:attrName>style.visibility</p:attrName>
                                        </p:attrNameLst>
                                      </p:cBhvr>
                                      <p:to>
                                        <p:strVal val="visible"/>
                                      </p:to>
                                    </p:set>
                                    <p:animEffect transition="in" filter="fade">
                                      <p:cBhvr>
                                        <p:cTn id="22" dur="1000"/>
                                        <p:tgtEl>
                                          <p:spTgt spid="7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7">
                                            <p:txEl>
                                              <p:pRg st="4" end="4"/>
                                            </p:txEl>
                                          </p:spTgt>
                                        </p:tgtEl>
                                        <p:attrNameLst>
                                          <p:attrName>style.visibility</p:attrName>
                                        </p:attrNameLst>
                                      </p:cBhvr>
                                      <p:to>
                                        <p:strVal val="visible"/>
                                      </p:to>
                                    </p:set>
                                    <p:animEffect transition="in" filter="fade">
                                      <p:cBhvr>
                                        <p:cTn id="27" dur="1000"/>
                                        <p:tgtEl>
                                          <p:spTgt spid="7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7">
                                            <p:txEl>
                                              <p:pRg st="5" end="5"/>
                                            </p:txEl>
                                          </p:spTgt>
                                        </p:tgtEl>
                                        <p:attrNameLst>
                                          <p:attrName>style.visibility</p:attrName>
                                        </p:attrNameLst>
                                      </p:cBhvr>
                                      <p:to>
                                        <p:strVal val="visible"/>
                                      </p:to>
                                    </p:set>
                                    <p:animEffect transition="in" filter="fade">
                                      <p:cBhvr>
                                        <p:cTn id="32" dur="1000"/>
                                        <p:tgtEl>
                                          <p:spTgt spid="7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7">
                                            <p:txEl>
                                              <p:pRg st="6" end="6"/>
                                            </p:txEl>
                                          </p:spTgt>
                                        </p:tgtEl>
                                        <p:attrNameLst>
                                          <p:attrName>style.visibility</p:attrName>
                                        </p:attrNameLst>
                                      </p:cBhvr>
                                      <p:to>
                                        <p:strVal val="visible"/>
                                      </p:to>
                                    </p:set>
                                    <p:animEffect transition="in" filter="fade">
                                      <p:cBhvr>
                                        <p:cTn id="37" dur="1000"/>
                                        <p:tgtEl>
                                          <p:spTgt spid="7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87">
                                            <p:txEl>
                                              <p:pRg st="7" end="7"/>
                                            </p:txEl>
                                          </p:spTgt>
                                        </p:tgtEl>
                                        <p:attrNameLst>
                                          <p:attrName>style.visibility</p:attrName>
                                        </p:attrNameLst>
                                      </p:cBhvr>
                                      <p:to>
                                        <p:strVal val="visible"/>
                                      </p:to>
                                    </p:set>
                                    <p:animEffect transition="in" filter="fade">
                                      <p:cBhvr>
                                        <p:cTn id="42" dur="1000"/>
                                        <p:tgtEl>
                                          <p:spTgt spid="7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92"/>
        <p:cNvGrpSpPr/>
        <p:nvPr/>
      </p:nvGrpSpPr>
      <p:grpSpPr>
        <a:xfrm>
          <a:off x="0" y="0"/>
          <a:ext cx="0" cy="0"/>
          <a:chOff x="0" y="0"/>
          <a:chExt cx="0" cy="0"/>
        </a:xfrm>
      </p:grpSpPr>
      <p:sp>
        <p:nvSpPr>
          <p:cNvPr id="793" name="Google Shape;793;p75"/>
          <p:cNvSpPr txBox="1">
            <a:spLocks noGrp="1"/>
          </p:cNvSpPr>
          <p:nvPr>
            <p:ph type="title"/>
          </p:nvPr>
        </p:nvSpPr>
        <p:spPr>
          <a:xfrm>
            <a:off x="478536" y="564642"/>
            <a:ext cx="4150614" cy="1188720"/>
          </a:xfrm>
          <a:prstGeom prst="rect">
            <a:avLst/>
          </a:prstGeom>
          <a:solidFill>
            <a:srgbClr val="964D24"/>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lt1"/>
              </a:buClr>
              <a:buSzPts val="2800"/>
              <a:buFont typeface="Cabin"/>
              <a:buNone/>
            </a:pPr>
            <a:r>
              <a:rPr lang="en-US">
                <a:solidFill>
                  <a:schemeClr val="lt1"/>
                </a:solidFill>
              </a:rPr>
              <a:t>QUIZ QUESTION 5 </a:t>
            </a:r>
            <a:endParaRPr/>
          </a:p>
        </p:txBody>
      </p:sp>
      <p:sp>
        <p:nvSpPr>
          <p:cNvPr id="794" name="Google Shape;794;p75"/>
          <p:cNvSpPr txBox="1">
            <a:spLocks noGrp="1"/>
          </p:cNvSpPr>
          <p:nvPr>
            <p:ph type="body" idx="1"/>
          </p:nvPr>
        </p:nvSpPr>
        <p:spPr>
          <a:xfrm>
            <a:off x="986791" y="2149082"/>
            <a:ext cx="3204209" cy="3773735"/>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0"/>
              </a:spcBef>
              <a:spcAft>
                <a:spcPts val="0"/>
              </a:spcAft>
              <a:buClr>
                <a:schemeClr val="dk1"/>
              </a:buClr>
              <a:buSzPts val="2775"/>
              <a:buFont typeface="Noto Sans Symbols"/>
              <a:buNone/>
            </a:pPr>
            <a:r>
              <a:rPr lang="en-US" sz="2775">
                <a:solidFill>
                  <a:schemeClr val="lt1"/>
                </a:solidFill>
              </a:rPr>
              <a:t>Approximately ___ of homeless youth are LGBT nationwide. </a:t>
            </a:r>
            <a:endParaRPr/>
          </a:p>
          <a:p>
            <a:pPr marL="0" lvl="1" indent="0" algn="l" rtl="0">
              <a:lnSpc>
                <a:spcPct val="90000"/>
              </a:lnSpc>
              <a:spcBef>
                <a:spcPts val="1000"/>
              </a:spcBef>
              <a:spcAft>
                <a:spcPts val="0"/>
              </a:spcAft>
              <a:buSzPts val="2775"/>
              <a:buFont typeface="Noto Sans Symbols"/>
              <a:buNone/>
            </a:pPr>
            <a:endParaRPr sz="2775">
              <a:solidFill>
                <a:schemeClr val="lt1"/>
              </a:solidFill>
            </a:endParaRPr>
          </a:p>
          <a:p>
            <a:pPr marL="457200" lvl="2" indent="0" algn="l" rtl="0">
              <a:lnSpc>
                <a:spcPct val="90000"/>
              </a:lnSpc>
              <a:spcBef>
                <a:spcPts val="1000"/>
              </a:spcBef>
              <a:spcAft>
                <a:spcPts val="0"/>
              </a:spcAft>
              <a:buSzPts val="2775"/>
              <a:buFont typeface="Noto Sans Symbols"/>
              <a:buNone/>
            </a:pPr>
            <a:r>
              <a:rPr lang="en-US" sz="2775">
                <a:solidFill>
                  <a:schemeClr val="lt1"/>
                </a:solidFill>
              </a:rPr>
              <a:t>a)	10%</a:t>
            </a:r>
            <a:endParaRPr/>
          </a:p>
          <a:p>
            <a:pPr marL="457200" lvl="2" indent="0" algn="l" rtl="0">
              <a:lnSpc>
                <a:spcPct val="90000"/>
              </a:lnSpc>
              <a:spcBef>
                <a:spcPts val="1000"/>
              </a:spcBef>
              <a:spcAft>
                <a:spcPts val="0"/>
              </a:spcAft>
              <a:buSzPts val="2775"/>
              <a:buFont typeface="Noto Sans Symbols"/>
              <a:buNone/>
            </a:pPr>
            <a:r>
              <a:rPr lang="en-US" sz="2775">
                <a:solidFill>
                  <a:schemeClr val="lt1"/>
                </a:solidFill>
              </a:rPr>
              <a:t>b)	20%</a:t>
            </a:r>
            <a:endParaRPr/>
          </a:p>
          <a:p>
            <a:pPr marL="457200" lvl="2" indent="0" algn="l" rtl="0">
              <a:lnSpc>
                <a:spcPct val="90000"/>
              </a:lnSpc>
              <a:spcBef>
                <a:spcPts val="1000"/>
              </a:spcBef>
              <a:spcAft>
                <a:spcPts val="0"/>
              </a:spcAft>
              <a:buSzPts val="2775"/>
              <a:buFont typeface="Noto Sans Symbols"/>
              <a:buNone/>
            </a:pPr>
            <a:r>
              <a:rPr lang="en-US" sz="2775">
                <a:solidFill>
                  <a:schemeClr val="lt1"/>
                </a:solidFill>
              </a:rPr>
              <a:t>c)	40%</a:t>
            </a:r>
            <a:endParaRPr/>
          </a:p>
          <a:p>
            <a:pPr marL="0" lvl="0" indent="0" algn="l" rtl="0">
              <a:lnSpc>
                <a:spcPct val="90000"/>
              </a:lnSpc>
              <a:spcBef>
                <a:spcPts val="1000"/>
              </a:spcBef>
              <a:spcAft>
                <a:spcPts val="0"/>
              </a:spcAft>
              <a:buSzPts val="1665"/>
              <a:buFont typeface="Noto Sans Symbols"/>
              <a:buNone/>
            </a:pPr>
            <a:endParaRPr sz="1665"/>
          </a:p>
        </p:txBody>
      </p:sp>
      <p:pic>
        <p:nvPicPr>
          <p:cNvPr id="795" name="Google Shape;795;p75"/>
          <p:cNvPicPr preferRelativeResize="0"/>
          <p:nvPr/>
        </p:nvPicPr>
        <p:blipFill rotWithShape="1">
          <a:blip r:embed="rId3">
            <a:alphaModFix/>
          </a:blip>
          <a:srcRect/>
          <a:stretch/>
        </p:blipFill>
        <p:spPr>
          <a:xfrm>
            <a:off x="5030859" y="0"/>
            <a:ext cx="10267630" cy="6858000"/>
          </a:xfrm>
          <a:prstGeom prst="rect">
            <a:avLst/>
          </a:prstGeom>
          <a:noFill/>
          <a:ln>
            <a:noFill/>
          </a:ln>
        </p:spPr>
      </p:pic>
      <p:sp>
        <p:nvSpPr>
          <p:cNvPr id="796" name="Google Shape;796;p75"/>
          <p:cNvSpPr txBox="1"/>
          <p:nvPr/>
        </p:nvSpPr>
        <p:spPr>
          <a:xfrm>
            <a:off x="5267464" y="6550223"/>
            <a:ext cx="295959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abin"/>
                <a:ea typeface="Cabin"/>
                <a:cs typeface="Cabin"/>
                <a:sym typeface="Cabin"/>
              </a:rPr>
              <a:t>Photo by </a:t>
            </a:r>
            <a:r>
              <a:rPr lang="en-US" sz="1400" u="sng">
                <a:solidFill>
                  <a:schemeClr val="hlink"/>
                </a:solidFill>
                <a:latin typeface="Cabin"/>
                <a:ea typeface="Cabin"/>
                <a:cs typeface="Cabin"/>
                <a:sym typeface="Cabin"/>
                <a:hlinkClick r:id="rId4"/>
              </a:rPr>
              <a:t>Dimi Katsavaris</a:t>
            </a:r>
            <a:r>
              <a:rPr lang="en-US" sz="1400">
                <a:solidFill>
                  <a:schemeClr val="lt1"/>
                </a:solidFill>
                <a:latin typeface="Cabin"/>
                <a:ea typeface="Cabin"/>
                <a:cs typeface="Cabin"/>
                <a:sym typeface="Cabin"/>
              </a:rPr>
              <a:t> on </a:t>
            </a:r>
            <a:r>
              <a:rPr lang="en-US" sz="1400" u="sng">
                <a:solidFill>
                  <a:schemeClr val="hlink"/>
                </a:solidFill>
                <a:latin typeface="Cabin"/>
                <a:ea typeface="Cabin"/>
                <a:cs typeface="Cabin"/>
                <a:sym typeface="Cabin"/>
                <a:hlinkClick r:id="rId5"/>
              </a:rPr>
              <a:t>Unsplash</a:t>
            </a:r>
            <a:endParaRPr sz="1400">
              <a:solidFill>
                <a:schemeClr val="lt1"/>
              </a:solidFill>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801"/>
        <p:cNvGrpSpPr/>
        <p:nvPr/>
      </p:nvGrpSpPr>
      <p:grpSpPr>
        <a:xfrm>
          <a:off x="0" y="0"/>
          <a:ext cx="0" cy="0"/>
          <a:chOff x="0" y="0"/>
          <a:chExt cx="0" cy="0"/>
        </a:xfrm>
      </p:grpSpPr>
      <p:sp>
        <p:nvSpPr>
          <p:cNvPr id="802" name="Google Shape;802;p76"/>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QUIZ ANSWER 5</a:t>
            </a:r>
            <a:endParaRPr/>
          </a:p>
        </p:txBody>
      </p:sp>
      <p:sp>
        <p:nvSpPr>
          <p:cNvPr id="803" name="Google Shape;803;p76"/>
          <p:cNvSpPr txBox="1">
            <a:spLocks noGrp="1"/>
          </p:cNvSpPr>
          <p:nvPr>
            <p:ph type="body" idx="1"/>
          </p:nvPr>
        </p:nvSpPr>
        <p:spPr>
          <a:xfrm>
            <a:off x="1657319" y="2800351"/>
            <a:ext cx="8705881" cy="1356014"/>
          </a:xfrm>
          <a:prstGeom prst="rect">
            <a:avLst/>
          </a:prstGeom>
          <a:noFill/>
          <a:ln>
            <a:noFill/>
          </a:ln>
        </p:spPr>
        <p:txBody>
          <a:bodyPr spcFirstLastPara="1" wrap="square" lIns="91425" tIns="45700" rIns="91425" bIns="45700" anchor="t" anchorCtr="0">
            <a:noAutofit/>
          </a:bodyPr>
          <a:lstStyle/>
          <a:p>
            <a:pPr marL="1143000" lvl="1" indent="-457200" algn="l" rtl="0">
              <a:lnSpc>
                <a:spcPct val="100000"/>
              </a:lnSpc>
              <a:spcBef>
                <a:spcPts val="0"/>
              </a:spcBef>
              <a:spcAft>
                <a:spcPts val="0"/>
              </a:spcAft>
              <a:buClr>
                <a:schemeClr val="lt1"/>
              </a:buClr>
              <a:buSzPts val="3000"/>
              <a:buFont typeface="Noto Sans Symbols"/>
              <a:buAutoNum type="alphaLcParenR" startAt="3"/>
            </a:pPr>
            <a:r>
              <a:rPr lang="en-US" sz="3000">
                <a:solidFill>
                  <a:schemeClr val="lt1"/>
                </a:solidFill>
              </a:rPr>
              <a:t>Approximately 40% of homeless youth are LGBT. </a:t>
            </a:r>
            <a:endParaRPr/>
          </a:p>
          <a:p>
            <a:pPr marL="1143000" lvl="1" indent="-304800" algn="l" rtl="0">
              <a:lnSpc>
                <a:spcPct val="100000"/>
              </a:lnSpc>
              <a:spcBef>
                <a:spcPts val="1000"/>
              </a:spcBef>
              <a:spcAft>
                <a:spcPts val="0"/>
              </a:spcAft>
              <a:buClr>
                <a:schemeClr val="lt1"/>
              </a:buClr>
              <a:buSzPts val="2400"/>
              <a:buFont typeface="Noto Sans Symbols"/>
              <a:buNone/>
            </a:pPr>
            <a:endParaRPr sz="2400">
              <a:solidFill>
                <a:schemeClr val="lt1"/>
              </a:solidFill>
            </a:endParaRPr>
          </a:p>
          <a:p>
            <a:pPr marL="1143000" lvl="1" indent="-304800" algn="l" rtl="0">
              <a:lnSpc>
                <a:spcPct val="100000"/>
              </a:lnSpc>
              <a:spcBef>
                <a:spcPts val="1000"/>
              </a:spcBef>
              <a:spcAft>
                <a:spcPts val="0"/>
              </a:spcAft>
              <a:buClr>
                <a:schemeClr val="lt1"/>
              </a:buClr>
              <a:buSzPts val="2400"/>
              <a:buFont typeface="Noto Sans Symbols"/>
              <a:buNone/>
            </a:pPr>
            <a:endParaRPr sz="2400">
              <a:solidFill>
                <a:schemeClr val="lt1"/>
              </a:solidFill>
            </a:endParaRPr>
          </a:p>
          <a:p>
            <a:pPr marL="0" lvl="0" indent="0" algn="l" rtl="0">
              <a:lnSpc>
                <a:spcPct val="100000"/>
              </a:lnSpc>
              <a:spcBef>
                <a:spcPts val="1000"/>
              </a:spcBef>
              <a:spcAft>
                <a:spcPts val="0"/>
              </a:spcAft>
              <a:buClr>
                <a:schemeClr val="lt1"/>
              </a:buClr>
              <a:buSzPts val="2000"/>
              <a:buFont typeface="Noto Sans Symbols"/>
              <a:buNone/>
            </a:pPr>
            <a:r>
              <a:rPr lang="en-US" sz="2000" i="1">
                <a:solidFill>
                  <a:schemeClr val="lt1"/>
                </a:solidFill>
              </a:rPr>
              <a:t>Laura Durso &amp; Gary Gates, 2012. Serving Our Youth: Findings from a National Survey of Service 	Providers Working with Lesbian, Gay, Bisexual, and Transgender Youth who are Homeless or At Risk of Becoming Homeless </a:t>
            </a:r>
            <a:endParaRPr/>
          </a:p>
          <a:p>
            <a:pPr marL="457200" lvl="1" indent="0" algn="l" rtl="0">
              <a:lnSpc>
                <a:spcPct val="100000"/>
              </a:lnSpc>
              <a:spcBef>
                <a:spcPts val="1000"/>
              </a:spcBef>
              <a:spcAft>
                <a:spcPts val="0"/>
              </a:spcAft>
              <a:buClr>
                <a:schemeClr val="lt1"/>
              </a:buClr>
              <a:buSzPts val="2400"/>
              <a:buNone/>
            </a:pPr>
            <a:endParaRPr sz="2400">
              <a:solidFill>
                <a:schemeClr val="lt1"/>
              </a:solidFill>
            </a:endParaRPr>
          </a:p>
          <a:p>
            <a:pPr marL="228600" lvl="0" indent="-114300" algn="l" rtl="0">
              <a:lnSpc>
                <a:spcPct val="100000"/>
              </a:lnSpc>
              <a:spcBef>
                <a:spcPts val="1000"/>
              </a:spcBef>
              <a:spcAft>
                <a:spcPts val="0"/>
              </a:spcAft>
              <a:buClr>
                <a:schemeClr val="lt1"/>
              </a:buClr>
              <a:buSzPts val="1800"/>
              <a:buFont typeface="Noto Sans Symbols"/>
              <a:buNone/>
            </a:pPr>
            <a:endParaRPr>
              <a:solidFill>
                <a:schemeClr val="lt1"/>
              </a:solidFill>
            </a:endParaRPr>
          </a:p>
          <a:p>
            <a:pPr marL="0" lvl="0" indent="0" algn="l" rtl="0">
              <a:lnSpc>
                <a:spcPct val="100000"/>
              </a:lnSpc>
              <a:spcBef>
                <a:spcPts val="1000"/>
              </a:spcBef>
              <a:spcAft>
                <a:spcPts val="0"/>
              </a:spcAft>
              <a:buClr>
                <a:schemeClr val="lt1"/>
              </a:buClr>
              <a:buSzPts val="2100"/>
              <a:buFont typeface="Noto Sans Symbols"/>
              <a:buNone/>
            </a:pPr>
            <a:r>
              <a:rPr lang="en-US" sz="2100" i="1">
                <a:solidFill>
                  <a:schemeClr val="lt1"/>
                </a:solidFil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3">
                                            <p:txEl>
                                              <p:pRg st="0" end="0"/>
                                            </p:txEl>
                                          </p:spTgt>
                                        </p:tgtEl>
                                        <p:attrNameLst>
                                          <p:attrName>style.visibility</p:attrName>
                                        </p:attrNameLst>
                                      </p:cBhvr>
                                      <p:to>
                                        <p:strVal val="visible"/>
                                      </p:to>
                                    </p:set>
                                    <p:animEffect transition="in" filter="fade">
                                      <p:cBhvr>
                                        <p:cTn id="7" dur="1000"/>
                                        <p:tgtEl>
                                          <p:spTgt spid="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3">
                                            <p:txEl>
                                              <p:pRg st="1" end="1"/>
                                            </p:txEl>
                                          </p:spTgt>
                                        </p:tgtEl>
                                        <p:attrNameLst>
                                          <p:attrName>style.visibility</p:attrName>
                                        </p:attrNameLst>
                                      </p:cBhvr>
                                      <p:to>
                                        <p:strVal val="visible"/>
                                      </p:to>
                                    </p:set>
                                    <p:animEffect transition="in" filter="fade">
                                      <p:cBhvr>
                                        <p:cTn id="12" dur="1000"/>
                                        <p:tgtEl>
                                          <p:spTgt spid="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3">
                                            <p:txEl>
                                              <p:pRg st="2" end="2"/>
                                            </p:txEl>
                                          </p:spTgt>
                                        </p:tgtEl>
                                        <p:attrNameLst>
                                          <p:attrName>style.visibility</p:attrName>
                                        </p:attrNameLst>
                                      </p:cBhvr>
                                      <p:to>
                                        <p:strVal val="visible"/>
                                      </p:to>
                                    </p:set>
                                    <p:animEffect transition="in" filter="fade">
                                      <p:cBhvr>
                                        <p:cTn id="17" dur="1000"/>
                                        <p:tgtEl>
                                          <p:spTgt spid="8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3">
                                            <p:txEl>
                                              <p:pRg st="3" end="3"/>
                                            </p:txEl>
                                          </p:spTgt>
                                        </p:tgtEl>
                                        <p:attrNameLst>
                                          <p:attrName>style.visibility</p:attrName>
                                        </p:attrNameLst>
                                      </p:cBhvr>
                                      <p:to>
                                        <p:strVal val="visible"/>
                                      </p:to>
                                    </p:set>
                                    <p:animEffect transition="in" filter="fade">
                                      <p:cBhvr>
                                        <p:cTn id="22" dur="1000"/>
                                        <p:tgtEl>
                                          <p:spTgt spid="8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3">
                                            <p:txEl>
                                              <p:pRg st="4" end="4"/>
                                            </p:txEl>
                                          </p:spTgt>
                                        </p:tgtEl>
                                        <p:attrNameLst>
                                          <p:attrName>style.visibility</p:attrName>
                                        </p:attrNameLst>
                                      </p:cBhvr>
                                      <p:to>
                                        <p:strVal val="visible"/>
                                      </p:to>
                                    </p:set>
                                    <p:animEffect transition="in" filter="fade">
                                      <p:cBhvr>
                                        <p:cTn id="27" dur="1000"/>
                                        <p:tgtEl>
                                          <p:spTgt spid="8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3">
                                            <p:txEl>
                                              <p:pRg st="5" end="5"/>
                                            </p:txEl>
                                          </p:spTgt>
                                        </p:tgtEl>
                                        <p:attrNameLst>
                                          <p:attrName>style.visibility</p:attrName>
                                        </p:attrNameLst>
                                      </p:cBhvr>
                                      <p:to>
                                        <p:strVal val="visible"/>
                                      </p:to>
                                    </p:set>
                                    <p:animEffect transition="in" filter="fade">
                                      <p:cBhvr>
                                        <p:cTn id="32" dur="1000"/>
                                        <p:tgtEl>
                                          <p:spTgt spid="8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03">
                                            <p:txEl>
                                              <p:pRg st="6" end="6"/>
                                            </p:txEl>
                                          </p:spTgt>
                                        </p:tgtEl>
                                        <p:attrNameLst>
                                          <p:attrName>style.visibility</p:attrName>
                                        </p:attrNameLst>
                                      </p:cBhvr>
                                      <p:to>
                                        <p:strVal val="visible"/>
                                      </p:to>
                                    </p:set>
                                    <p:animEffect transition="in" filter="fade">
                                      <p:cBhvr>
                                        <p:cTn id="37" dur="1000"/>
                                        <p:tgtEl>
                                          <p:spTgt spid="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808"/>
        <p:cNvGrpSpPr/>
        <p:nvPr/>
      </p:nvGrpSpPr>
      <p:grpSpPr>
        <a:xfrm>
          <a:off x="0" y="0"/>
          <a:ext cx="0" cy="0"/>
          <a:chOff x="0" y="0"/>
          <a:chExt cx="0" cy="0"/>
        </a:xfrm>
      </p:grpSpPr>
      <p:sp>
        <p:nvSpPr>
          <p:cNvPr id="809" name="Google Shape;809;p77"/>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QUIZ QUESTION 6</a:t>
            </a:r>
            <a:endParaRPr/>
          </a:p>
        </p:txBody>
      </p:sp>
      <p:sp>
        <p:nvSpPr>
          <p:cNvPr id="810" name="Google Shape;810;p77"/>
          <p:cNvSpPr txBox="1">
            <a:spLocks noGrp="1"/>
          </p:cNvSpPr>
          <p:nvPr>
            <p:ph type="body" idx="1"/>
          </p:nvPr>
        </p:nvSpPr>
        <p:spPr>
          <a:xfrm>
            <a:off x="2231136" y="2638044"/>
            <a:ext cx="7729728" cy="3388683"/>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Clr>
                <a:schemeClr val="dk1"/>
              </a:buClr>
              <a:buSzPts val="3000"/>
              <a:buFont typeface="Noto Sans Symbols"/>
              <a:buNone/>
            </a:pPr>
            <a:r>
              <a:rPr lang="en-US" sz="3000">
                <a:solidFill>
                  <a:schemeClr val="lt1"/>
                </a:solidFill>
              </a:rPr>
              <a:t>What percentage of youth in foster care are LGBTQ?</a:t>
            </a:r>
            <a:endParaRPr/>
          </a:p>
          <a:p>
            <a:pPr marL="457200" lvl="1" indent="-38100" algn="l" rtl="0">
              <a:lnSpc>
                <a:spcPct val="100000"/>
              </a:lnSpc>
              <a:spcBef>
                <a:spcPts val="1000"/>
              </a:spcBef>
              <a:spcAft>
                <a:spcPts val="0"/>
              </a:spcAft>
              <a:buSzPts val="3000"/>
              <a:buFont typeface="Noto Sans Symbols"/>
              <a:buNone/>
            </a:pPr>
            <a:endParaRPr sz="3000">
              <a:solidFill>
                <a:schemeClr val="lt1"/>
              </a:solidFill>
            </a:endParaRPr>
          </a:p>
          <a:p>
            <a:pPr marL="457200" lvl="2" indent="0" algn="l" rtl="0">
              <a:lnSpc>
                <a:spcPct val="100000"/>
              </a:lnSpc>
              <a:spcBef>
                <a:spcPts val="1000"/>
              </a:spcBef>
              <a:spcAft>
                <a:spcPts val="0"/>
              </a:spcAft>
              <a:buClr>
                <a:schemeClr val="dk1"/>
              </a:buClr>
              <a:buSzPts val="3000"/>
              <a:buFont typeface="Noto Sans Symbols"/>
              <a:buNone/>
            </a:pPr>
            <a:r>
              <a:rPr lang="en-US" sz="3000">
                <a:solidFill>
                  <a:schemeClr val="lt1"/>
                </a:solidFill>
              </a:rPr>
              <a:t>a)	19%</a:t>
            </a:r>
            <a:endParaRPr/>
          </a:p>
          <a:p>
            <a:pPr marL="457200" lvl="2" indent="0" algn="l" rtl="0">
              <a:lnSpc>
                <a:spcPct val="100000"/>
              </a:lnSpc>
              <a:spcBef>
                <a:spcPts val="1000"/>
              </a:spcBef>
              <a:spcAft>
                <a:spcPts val="0"/>
              </a:spcAft>
              <a:buClr>
                <a:schemeClr val="dk1"/>
              </a:buClr>
              <a:buSzPts val="3000"/>
              <a:buFont typeface="Noto Sans Symbols"/>
              <a:buNone/>
            </a:pPr>
            <a:r>
              <a:rPr lang="en-US" sz="3000">
                <a:solidFill>
                  <a:schemeClr val="lt1"/>
                </a:solidFill>
              </a:rPr>
              <a:t>b)	29%</a:t>
            </a:r>
            <a:endParaRPr/>
          </a:p>
          <a:p>
            <a:pPr marL="457200" lvl="2" indent="0" algn="l" rtl="0">
              <a:lnSpc>
                <a:spcPct val="100000"/>
              </a:lnSpc>
              <a:spcBef>
                <a:spcPts val="1000"/>
              </a:spcBef>
              <a:spcAft>
                <a:spcPts val="0"/>
              </a:spcAft>
              <a:buClr>
                <a:schemeClr val="dk1"/>
              </a:buClr>
              <a:buSzPts val="3000"/>
              <a:buFont typeface="Noto Sans Symbols"/>
              <a:buNone/>
            </a:pPr>
            <a:r>
              <a:rPr lang="en-US" sz="3000">
                <a:solidFill>
                  <a:schemeClr val="lt1"/>
                </a:solidFill>
              </a:rPr>
              <a:t>c)	39%</a:t>
            </a:r>
            <a:endParaRPr/>
          </a:p>
          <a:p>
            <a:pPr marL="0" lvl="0" indent="0" algn="l" rtl="0">
              <a:lnSpc>
                <a:spcPct val="100000"/>
              </a:lnSpc>
              <a:spcBef>
                <a:spcPts val="1000"/>
              </a:spcBef>
              <a:spcAft>
                <a:spcPts val="0"/>
              </a:spcAft>
              <a:buSzPts val="1800"/>
              <a:buFont typeface="Noto Sans Symbols"/>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67C07"/>
        </a:solidFill>
        <a:effectLst/>
      </p:bgPr>
    </p:bg>
    <p:spTree>
      <p:nvGrpSpPr>
        <p:cNvPr id="1" name="Shape 815"/>
        <p:cNvGrpSpPr/>
        <p:nvPr/>
      </p:nvGrpSpPr>
      <p:grpSpPr>
        <a:xfrm>
          <a:off x="0" y="0"/>
          <a:ext cx="0" cy="0"/>
          <a:chOff x="0" y="0"/>
          <a:chExt cx="0" cy="0"/>
        </a:xfrm>
      </p:grpSpPr>
      <p:sp>
        <p:nvSpPr>
          <p:cNvPr id="816" name="Google Shape;816;p78"/>
          <p:cNvSpPr txBox="1">
            <a:spLocks noGrp="1"/>
          </p:cNvSpPr>
          <p:nvPr>
            <p:ph type="title"/>
          </p:nvPr>
        </p:nvSpPr>
        <p:spPr>
          <a:xfrm>
            <a:off x="7124700" y="488442"/>
            <a:ext cx="4664964" cy="1188720"/>
          </a:xfrm>
          <a:prstGeom prst="rect">
            <a:avLst/>
          </a:prstGeom>
          <a:solidFill>
            <a:schemeClr val="accent1"/>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lt1"/>
              </a:buClr>
              <a:buSzPts val="2800"/>
              <a:buFont typeface="Cabin"/>
              <a:buNone/>
            </a:pPr>
            <a:r>
              <a:rPr lang="en-US">
                <a:solidFill>
                  <a:schemeClr val="lt1"/>
                </a:solidFill>
              </a:rPr>
              <a:t>QUIZ ANSWER 6</a:t>
            </a:r>
            <a:endParaRPr/>
          </a:p>
        </p:txBody>
      </p:sp>
      <p:sp>
        <p:nvSpPr>
          <p:cNvPr id="817" name="Google Shape;817;p78"/>
          <p:cNvSpPr txBox="1">
            <a:spLocks noGrp="1"/>
          </p:cNvSpPr>
          <p:nvPr>
            <p:ph type="body" idx="1"/>
          </p:nvPr>
        </p:nvSpPr>
        <p:spPr>
          <a:xfrm>
            <a:off x="7810500" y="2217420"/>
            <a:ext cx="3017520" cy="2458489"/>
          </a:xfrm>
          <a:prstGeom prst="rect">
            <a:avLst/>
          </a:prstGeom>
          <a:noFill/>
          <a:ln>
            <a:noFill/>
          </a:ln>
        </p:spPr>
        <p:txBody>
          <a:bodyPr spcFirstLastPara="1" wrap="square" lIns="91425" tIns="45700" rIns="91425" bIns="45700" anchor="t" anchorCtr="0">
            <a:noAutofit/>
          </a:bodyPr>
          <a:lstStyle/>
          <a:p>
            <a:pPr marL="858838" lvl="0" indent="-504825" algn="l" rtl="0">
              <a:lnSpc>
                <a:spcPct val="80000"/>
              </a:lnSpc>
              <a:spcBef>
                <a:spcPts val="0"/>
              </a:spcBef>
              <a:spcAft>
                <a:spcPts val="0"/>
              </a:spcAft>
              <a:buClr>
                <a:schemeClr val="lt1"/>
              </a:buClr>
              <a:buSzPts val="3000"/>
              <a:buFont typeface="Noto Sans Symbols"/>
              <a:buAutoNum type="alphaLcParenR"/>
            </a:pPr>
            <a:r>
              <a:rPr lang="en-US" sz="3000" dirty="0">
                <a:solidFill>
                  <a:schemeClr val="lt1"/>
                </a:solidFill>
              </a:rPr>
              <a:t>19% of youth in foster care identify as LGBTQ. </a:t>
            </a:r>
            <a:endParaRPr dirty="0"/>
          </a:p>
          <a:p>
            <a:pPr marL="731837" lvl="1" indent="0" algn="l" rtl="0">
              <a:lnSpc>
                <a:spcPct val="80000"/>
              </a:lnSpc>
              <a:spcBef>
                <a:spcPts val="1000"/>
              </a:spcBef>
              <a:spcAft>
                <a:spcPts val="0"/>
              </a:spcAft>
              <a:buClr>
                <a:schemeClr val="dk1"/>
              </a:buClr>
              <a:buSzPts val="1600"/>
              <a:buFont typeface="Noto Sans Symbols"/>
              <a:buNone/>
            </a:pPr>
            <a:endParaRPr sz="1600" dirty="0">
              <a:solidFill>
                <a:schemeClr val="lt1"/>
              </a:solidFill>
            </a:endParaRPr>
          </a:p>
          <a:p>
            <a:pPr marL="0" lvl="1" indent="0" algn="l" rtl="0">
              <a:lnSpc>
                <a:spcPct val="80000"/>
              </a:lnSpc>
              <a:spcBef>
                <a:spcPts val="1000"/>
              </a:spcBef>
              <a:spcAft>
                <a:spcPts val="0"/>
              </a:spcAft>
              <a:buSzPts val="1600"/>
              <a:buFont typeface="Noto Sans Symbols"/>
              <a:buNone/>
            </a:pPr>
            <a:endParaRPr sz="1600" i="1" dirty="0">
              <a:solidFill>
                <a:schemeClr val="lt1"/>
              </a:solidFill>
            </a:endParaRPr>
          </a:p>
          <a:p>
            <a:pPr marL="0" lvl="1" indent="0" algn="l" rtl="0">
              <a:lnSpc>
                <a:spcPct val="80000"/>
              </a:lnSpc>
              <a:spcBef>
                <a:spcPts val="1000"/>
              </a:spcBef>
              <a:spcAft>
                <a:spcPts val="0"/>
              </a:spcAft>
              <a:buSzPts val="1600"/>
              <a:buFont typeface="Noto Sans Symbols"/>
              <a:buNone/>
            </a:pPr>
            <a:endParaRPr sz="1600" i="1" dirty="0">
              <a:solidFill>
                <a:schemeClr val="lt1"/>
              </a:solidFill>
            </a:endParaRPr>
          </a:p>
          <a:p>
            <a:pPr marL="0" lvl="1" indent="0" algn="l" rtl="0">
              <a:lnSpc>
                <a:spcPct val="80000"/>
              </a:lnSpc>
              <a:spcBef>
                <a:spcPts val="1000"/>
              </a:spcBef>
              <a:spcAft>
                <a:spcPts val="0"/>
              </a:spcAft>
              <a:buSzPts val="1600"/>
              <a:buFont typeface="Noto Sans Symbols"/>
              <a:buNone/>
            </a:pPr>
            <a:endParaRPr sz="1600" i="1" dirty="0">
              <a:solidFill>
                <a:schemeClr val="lt1"/>
              </a:solidFill>
            </a:endParaRPr>
          </a:p>
          <a:p>
            <a:pPr marL="0" lvl="1" indent="0" algn="l" rtl="0">
              <a:lnSpc>
                <a:spcPct val="80000"/>
              </a:lnSpc>
              <a:spcBef>
                <a:spcPts val="1000"/>
              </a:spcBef>
              <a:spcAft>
                <a:spcPts val="0"/>
              </a:spcAft>
              <a:buSzPts val="1600"/>
              <a:buFont typeface="Noto Sans Symbols"/>
              <a:buNone/>
            </a:pPr>
            <a:r>
              <a:rPr lang="en-US" sz="1600" dirty="0"/>
              <a:t>				</a:t>
            </a:r>
            <a:endParaRPr dirty="0"/>
          </a:p>
        </p:txBody>
      </p:sp>
      <p:pic>
        <p:nvPicPr>
          <p:cNvPr id="818" name="Google Shape;818;p78"/>
          <p:cNvPicPr preferRelativeResize="0"/>
          <p:nvPr/>
        </p:nvPicPr>
        <p:blipFill rotWithShape="1">
          <a:blip r:embed="rId3">
            <a:alphaModFix/>
          </a:blip>
          <a:srcRect/>
          <a:stretch/>
        </p:blipFill>
        <p:spPr>
          <a:xfrm>
            <a:off x="-3550781" y="0"/>
            <a:ext cx="10286999" cy="6858000"/>
          </a:xfrm>
          <a:prstGeom prst="rect">
            <a:avLst/>
          </a:prstGeom>
          <a:noFill/>
          <a:ln>
            <a:noFill/>
          </a:ln>
        </p:spPr>
      </p:pic>
      <p:sp>
        <p:nvSpPr>
          <p:cNvPr id="819" name="Google Shape;819;p78"/>
          <p:cNvSpPr txBox="1"/>
          <p:nvPr/>
        </p:nvSpPr>
        <p:spPr>
          <a:xfrm>
            <a:off x="-519926" y="6565612"/>
            <a:ext cx="304602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abin"/>
                <a:ea typeface="Cabin"/>
                <a:cs typeface="Cabin"/>
                <a:sym typeface="Cabin"/>
              </a:rPr>
              <a:t>Photo by </a:t>
            </a:r>
            <a:r>
              <a:rPr lang="en-US" sz="1400" u="sng">
                <a:solidFill>
                  <a:schemeClr val="hlink"/>
                </a:solidFill>
                <a:latin typeface="Cabin"/>
                <a:ea typeface="Cabin"/>
                <a:cs typeface="Cabin"/>
                <a:sym typeface="Cabin"/>
                <a:hlinkClick r:id="rId4"/>
              </a:rPr>
              <a:t>Samantha Sophia</a:t>
            </a:r>
            <a:r>
              <a:rPr lang="en-US" sz="1400">
                <a:solidFill>
                  <a:schemeClr val="lt1"/>
                </a:solidFill>
                <a:latin typeface="Cabin"/>
                <a:ea typeface="Cabin"/>
                <a:cs typeface="Cabin"/>
                <a:sym typeface="Cabin"/>
              </a:rPr>
              <a:t> on </a:t>
            </a:r>
            <a:r>
              <a:rPr lang="en-US" sz="1400" u="sng">
                <a:solidFill>
                  <a:schemeClr val="hlink"/>
                </a:solidFill>
                <a:latin typeface="Cabin"/>
                <a:ea typeface="Cabin"/>
                <a:cs typeface="Cabin"/>
                <a:sym typeface="Cabin"/>
                <a:hlinkClick r:id="rId5"/>
              </a:rPr>
              <a:t>Unsplash</a:t>
            </a:r>
            <a:endParaRPr sz="1400" i="1">
              <a:solidFill>
                <a:schemeClr val="lt1"/>
              </a:solidFill>
              <a:latin typeface="Cabin"/>
              <a:ea typeface="Cabin"/>
              <a:cs typeface="Cabin"/>
              <a:sym typeface="Cabin"/>
            </a:endParaRPr>
          </a:p>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
        <p:nvSpPr>
          <p:cNvPr id="820" name="Google Shape;820;p78"/>
          <p:cNvSpPr txBox="1"/>
          <p:nvPr/>
        </p:nvSpPr>
        <p:spPr>
          <a:xfrm>
            <a:off x="7834746" y="4738255"/>
            <a:ext cx="3740727" cy="1600438"/>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en-US" sz="2000" b="0" i="1" u="none" strike="noStrike" cap="none">
                <a:solidFill>
                  <a:schemeClr val="lt1"/>
                </a:solidFill>
                <a:latin typeface="Cabin"/>
                <a:ea typeface="Cabin"/>
                <a:cs typeface="Cabin"/>
                <a:sym typeface="Cabin"/>
              </a:rPr>
              <a:t>Bianca Wilson, et al. 2014. Sexual and Gender Minority Youth in Foster Care: Assessing Disproportionality and Disparities in Los Angeles</a:t>
            </a:r>
            <a:endParaRPr/>
          </a:p>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7">
                                            <p:txEl>
                                              <p:pRg st="0" end="0"/>
                                            </p:txEl>
                                          </p:spTgt>
                                        </p:tgtEl>
                                        <p:attrNameLst>
                                          <p:attrName>style.visibility</p:attrName>
                                        </p:attrNameLst>
                                      </p:cBhvr>
                                      <p:to>
                                        <p:strVal val="visible"/>
                                      </p:to>
                                    </p:set>
                                    <p:animEffect transition="in" filter="fade">
                                      <p:cBhvr>
                                        <p:cTn id="7" dur="1000"/>
                                        <p:tgtEl>
                                          <p:spTgt spid="8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7">
                                            <p:txEl>
                                              <p:pRg st="1" end="1"/>
                                            </p:txEl>
                                          </p:spTgt>
                                        </p:tgtEl>
                                        <p:attrNameLst>
                                          <p:attrName>style.visibility</p:attrName>
                                        </p:attrNameLst>
                                      </p:cBhvr>
                                      <p:to>
                                        <p:strVal val="visible"/>
                                      </p:to>
                                    </p:set>
                                    <p:animEffect transition="in" filter="fade">
                                      <p:cBhvr>
                                        <p:cTn id="12" dur="1000"/>
                                        <p:tgtEl>
                                          <p:spTgt spid="8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7">
                                            <p:txEl>
                                              <p:pRg st="2" end="2"/>
                                            </p:txEl>
                                          </p:spTgt>
                                        </p:tgtEl>
                                        <p:attrNameLst>
                                          <p:attrName>style.visibility</p:attrName>
                                        </p:attrNameLst>
                                      </p:cBhvr>
                                      <p:to>
                                        <p:strVal val="visible"/>
                                      </p:to>
                                    </p:set>
                                    <p:animEffect transition="in" filter="fade">
                                      <p:cBhvr>
                                        <p:cTn id="17" dur="1000"/>
                                        <p:tgtEl>
                                          <p:spTgt spid="8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7">
                                            <p:txEl>
                                              <p:pRg st="3" end="3"/>
                                            </p:txEl>
                                          </p:spTgt>
                                        </p:tgtEl>
                                        <p:attrNameLst>
                                          <p:attrName>style.visibility</p:attrName>
                                        </p:attrNameLst>
                                      </p:cBhvr>
                                      <p:to>
                                        <p:strVal val="visible"/>
                                      </p:to>
                                    </p:set>
                                    <p:animEffect transition="in" filter="fade">
                                      <p:cBhvr>
                                        <p:cTn id="22" dur="1000"/>
                                        <p:tgtEl>
                                          <p:spTgt spid="8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7">
                                            <p:txEl>
                                              <p:pRg st="4" end="4"/>
                                            </p:txEl>
                                          </p:spTgt>
                                        </p:tgtEl>
                                        <p:attrNameLst>
                                          <p:attrName>style.visibility</p:attrName>
                                        </p:attrNameLst>
                                      </p:cBhvr>
                                      <p:to>
                                        <p:strVal val="visible"/>
                                      </p:to>
                                    </p:set>
                                    <p:animEffect transition="in" filter="fade">
                                      <p:cBhvr>
                                        <p:cTn id="27" dur="1000"/>
                                        <p:tgtEl>
                                          <p:spTgt spid="8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7">
                                            <p:txEl>
                                              <p:pRg st="5" end="5"/>
                                            </p:txEl>
                                          </p:spTgt>
                                        </p:tgtEl>
                                        <p:attrNameLst>
                                          <p:attrName>style.visibility</p:attrName>
                                        </p:attrNameLst>
                                      </p:cBhvr>
                                      <p:to>
                                        <p:strVal val="visible"/>
                                      </p:to>
                                    </p:set>
                                    <p:animEffect transition="in" filter="fade">
                                      <p:cBhvr>
                                        <p:cTn id="32" dur="1000"/>
                                        <p:tgtEl>
                                          <p:spTgt spid="8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871"/>
        <p:cNvGrpSpPr/>
        <p:nvPr/>
      </p:nvGrpSpPr>
      <p:grpSpPr>
        <a:xfrm>
          <a:off x="0" y="0"/>
          <a:ext cx="0" cy="0"/>
          <a:chOff x="0" y="0"/>
          <a:chExt cx="0" cy="0"/>
        </a:xfrm>
      </p:grpSpPr>
      <p:sp>
        <p:nvSpPr>
          <p:cNvPr id="872" name="Google Shape;872;p85"/>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dirty="0"/>
              <a:t>QUIZ QUESTION 7</a:t>
            </a:r>
            <a:endParaRPr dirty="0"/>
          </a:p>
        </p:txBody>
      </p:sp>
      <p:sp>
        <p:nvSpPr>
          <p:cNvPr id="873" name="Google Shape;873;p85"/>
          <p:cNvSpPr txBox="1">
            <a:spLocks noGrp="1"/>
          </p:cNvSpPr>
          <p:nvPr>
            <p:ph type="body" idx="1"/>
          </p:nvPr>
        </p:nvSpPr>
        <p:spPr>
          <a:xfrm>
            <a:off x="2305049" y="2501454"/>
            <a:ext cx="7753351" cy="373309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000">
                <a:solidFill>
                  <a:schemeClr val="lt1"/>
                </a:solidFill>
              </a:rPr>
              <a:t>What percentage of youth in detention facilities nationwide are lesbian, gay, bisexual, questioning or gender nonconforming and transgender?</a:t>
            </a:r>
            <a:endParaRPr/>
          </a:p>
          <a:p>
            <a:pPr marL="0" lvl="0" indent="0" algn="l" rtl="0">
              <a:lnSpc>
                <a:spcPct val="100000"/>
              </a:lnSpc>
              <a:spcBef>
                <a:spcPts val="1000"/>
              </a:spcBef>
              <a:spcAft>
                <a:spcPts val="0"/>
              </a:spcAft>
              <a:buSzPts val="2500"/>
              <a:buNone/>
            </a:pPr>
            <a:endParaRPr sz="2500">
              <a:solidFill>
                <a:schemeClr val="lt1"/>
              </a:solidFill>
            </a:endParaRPr>
          </a:p>
          <a:p>
            <a:pPr marL="0" lvl="0" indent="0" algn="l" rtl="0">
              <a:lnSpc>
                <a:spcPct val="100000"/>
              </a:lnSpc>
              <a:spcBef>
                <a:spcPts val="1000"/>
              </a:spcBef>
              <a:spcAft>
                <a:spcPts val="0"/>
              </a:spcAft>
              <a:buSzPts val="2500"/>
              <a:buNone/>
            </a:pPr>
            <a:r>
              <a:rPr lang="en-US" sz="2500">
                <a:solidFill>
                  <a:schemeClr val="lt1"/>
                </a:solidFill>
              </a:rPr>
              <a:t>      a)	10 percent</a:t>
            </a:r>
            <a:endParaRPr/>
          </a:p>
          <a:p>
            <a:pPr marL="457200" lvl="2" indent="0" algn="l" rtl="0">
              <a:lnSpc>
                <a:spcPct val="100000"/>
              </a:lnSpc>
              <a:spcBef>
                <a:spcPts val="1000"/>
              </a:spcBef>
              <a:spcAft>
                <a:spcPts val="0"/>
              </a:spcAft>
              <a:buClr>
                <a:schemeClr val="dk1"/>
              </a:buClr>
              <a:buSzPts val="2500"/>
              <a:buFont typeface="Noto Sans Symbols"/>
              <a:buNone/>
            </a:pPr>
            <a:r>
              <a:rPr lang="en-US" sz="2500">
                <a:solidFill>
                  <a:schemeClr val="lt1"/>
                </a:solidFill>
              </a:rPr>
              <a:t>b)	20 percent</a:t>
            </a:r>
            <a:endParaRPr/>
          </a:p>
          <a:p>
            <a:pPr marL="457200" lvl="2" indent="0" algn="l" rtl="0">
              <a:lnSpc>
                <a:spcPct val="100000"/>
              </a:lnSpc>
              <a:spcBef>
                <a:spcPts val="1000"/>
              </a:spcBef>
              <a:spcAft>
                <a:spcPts val="0"/>
              </a:spcAft>
              <a:buClr>
                <a:schemeClr val="dk1"/>
              </a:buClr>
              <a:buSzPts val="2500"/>
              <a:buFont typeface="Noto Sans Symbols"/>
              <a:buNone/>
            </a:pPr>
            <a:r>
              <a:rPr lang="en-US" sz="2500">
                <a:solidFill>
                  <a:schemeClr val="lt1"/>
                </a:solidFill>
              </a:rPr>
              <a:t>c)	30 percent</a:t>
            </a:r>
            <a:endParaRPr/>
          </a:p>
          <a:p>
            <a:pPr marL="0" lvl="0" indent="0" algn="l" rtl="0">
              <a:lnSpc>
                <a:spcPct val="100000"/>
              </a:lnSpc>
              <a:spcBef>
                <a:spcPts val="1000"/>
              </a:spcBef>
              <a:spcAft>
                <a:spcPts val="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878"/>
        <p:cNvGrpSpPr/>
        <p:nvPr/>
      </p:nvGrpSpPr>
      <p:grpSpPr>
        <a:xfrm>
          <a:off x="0" y="0"/>
          <a:ext cx="0" cy="0"/>
          <a:chOff x="0" y="0"/>
          <a:chExt cx="0" cy="0"/>
        </a:xfrm>
      </p:grpSpPr>
      <p:sp>
        <p:nvSpPr>
          <p:cNvPr id="879" name="Google Shape;879;p86"/>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dirty="0"/>
              <a:t>QUIZ ANSWER 7</a:t>
            </a:r>
            <a:endParaRPr dirty="0"/>
          </a:p>
        </p:txBody>
      </p:sp>
      <p:sp>
        <p:nvSpPr>
          <p:cNvPr id="880" name="Google Shape;880;p86"/>
          <p:cNvSpPr txBox="1">
            <a:spLocks noGrp="1"/>
          </p:cNvSpPr>
          <p:nvPr>
            <p:ph type="body" idx="1"/>
          </p:nvPr>
        </p:nvSpPr>
        <p:spPr>
          <a:xfrm>
            <a:off x="1981200" y="2590801"/>
            <a:ext cx="8052574" cy="1447800"/>
          </a:xfrm>
          <a:prstGeom prst="rect">
            <a:avLst/>
          </a:prstGeom>
          <a:noFill/>
          <a:ln>
            <a:noFill/>
          </a:ln>
        </p:spPr>
        <p:txBody>
          <a:bodyPr spcFirstLastPara="1" wrap="square" lIns="91425" tIns="45700" rIns="91425" bIns="45700" anchor="t" anchorCtr="0">
            <a:noAutofit/>
          </a:bodyPr>
          <a:lstStyle/>
          <a:p>
            <a:pPr marL="1028700" lvl="1" indent="-342900" algn="l" rtl="0">
              <a:lnSpc>
                <a:spcPct val="80000"/>
              </a:lnSpc>
              <a:spcBef>
                <a:spcPts val="0"/>
              </a:spcBef>
              <a:spcAft>
                <a:spcPts val="0"/>
              </a:spcAft>
              <a:buClr>
                <a:schemeClr val="lt1"/>
              </a:buClr>
              <a:buSzPts val="2990"/>
              <a:buAutoNum type="alphaLcParenR" startAt="2"/>
            </a:pPr>
            <a:r>
              <a:rPr lang="en-US" sz="2990" dirty="0">
                <a:solidFill>
                  <a:schemeClr val="lt1"/>
                </a:solidFill>
              </a:rPr>
              <a:t>20% of youth in detention facilities nationwide are lesbian, gay, bisexual, questioning, or gender nonconforming. </a:t>
            </a:r>
            <a:endParaRPr dirty="0"/>
          </a:p>
          <a:p>
            <a:pPr marL="1028700" lvl="1" indent="-254190" algn="l" rtl="0">
              <a:lnSpc>
                <a:spcPct val="80000"/>
              </a:lnSpc>
              <a:spcBef>
                <a:spcPts val="1000"/>
              </a:spcBef>
              <a:spcAft>
                <a:spcPts val="0"/>
              </a:spcAft>
              <a:buClr>
                <a:schemeClr val="lt1"/>
              </a:buClr>
              <a:buSzPts val="1397"/>
              <a:buNone/>
            </a:pPr>
            <a:endParaRPr sz="1397" dirty="0">
              <a:solidFill>
                <a:schemeClr val="lt1"/>
              </a:solidFill>
            </a:endParaRPr>
          </a:p>
          <a:p>
            <a:pPr marL="1028700" lvl="1" indent="-309880" algn="l" rtl="0">
              <a:lnSpc>
                <a:spcPct val="80000"/>
              </a:lnSpc>
              <a:spcBef>
                <a:spcPts val="1000"/>
              </a:spcBef>
              <a:spcAft>
                <a:spcPts val="0"/>
              </a:spcAft>
              <a:buClr>
                <a:schemeClr val="dk1"/>
              </a:buClr>
              <a:buSzPts val="520"/>
              <a:buNone/>
            </a:pPr>
            <a:endParaRPr sz="520" dirty="0"/>
          </a:p>
          <a:p>
            <a:pPr marL="1028700" lvl="1" indent="-311975" algn="l" rtl="0">
              <a:lnSpc>
                <a:spcPct val="80000"/>
              </a:lnSpc>
              <a:spcBef>
                <a:spcPts val="1000"/>
              </a:spcBef>
              <a:spcAft>
                <a:spcPts val="0"/>
              </a:spcAft>
              <a:buClr>
                <a:schemeClr val="dk1"/>
              </a:buClr>
              <a:buSzPts val="487"/>
              <a:buNone/>
            </a:pPr>
            <a:endParaRPr sz="487" dirty="0"/>
          </a:p>
          <a:p>
            <a:pPr marL="457200" lvl="1" indent="0" algn="l" rtl="0">
              <a:lnSpc>
                <a:spcPct val="80000"/>
              </a:lnSpc>
              <a:spcBef>
                <a:spcPts val="1000"/>
              </a:spcBef>
              <a:spcAft>
                <a:spcPts val="0"/>
              </a:spcAft>
              <a:buClr>
                <a:schemeClr val="dk1"/>
              </a:buClr>
              <a:buSzPts val="487"/>
              <a:buNone/>
            </a:pPr>
            <a:endParaRPr sz="487" dirty="0"/>
          </a:p>
        </p:txBody>
      </p:sp>
      <p:sp>
        <p:nvSpPr>
          <p:cNvPr id="881" name="Google Shape;881;p86"/>
          <p:cNvSpPr txBox="1"/>
          <p:nvPr/>
        </p:nvSpPr>
        <p:spPr>
          <a:xfrm>
            <a:off x="2133600" y="4895850"/>
            <a:ext cx="8115300" cy="156966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endParaRPr sz="1800" b="0" i="0" u="none" strike="noStrike" cap="none">
              <a:solidFill>
                <a:schemeClr val="lt1"/>
              </a:solidFill>
              <a:latin typeface="Cabin"/>
              <a:ea typeface="Cabin"/>
              <a:cs typeface="Cabin"/>
              <a:sym typeface="Cabin"/>
            </a:endParaRPr>
          </a:p>
          <a:p>
            <a:pPr marL="0" marR="0" lvl="1" indent="0" algn="l" rtl="0">
              <a:spcBef>
                <a:spcPts val="0"/>
              </a:spcBef>
              <a:spcAft>
                <a:spcPts val="0"/>
              </a:spcAft>
              <a:buClr>
                <a:schemeClr val="lt1"/>
              </a:buClr>
              <a:buSzPts val="2000"/>
              <a:buFont typeface="Cabin"/>
              <a:buNone/>
            </a:pPr>
            <a:r>
              <a:rPr lang="en-US" sz="2000" b="0" i="1" u="none" strike="noStrike" cap="none">
                <a:solidFill>
                  <a:schemeClr val="lt1"/>
                </a:solidFill>
                <a:latin typeface="Cabin"/>
                <a:ea typeface="Cabin"/>
                <a:cs typeface="Cabin"/>
                <a:sym typeface="Cabin"/>
              </a:rPr>
              <a:t>Irvine, Angela, and Canfield, Aisha. </a:t>
            </a:r>
            <a:r>
              <a:rPr lang="en-US" sz="2000" b="1" i="1" u="none" strike="noStrike" cap="none">
                <a:solidFill>
                  <a:schemeClr val="lt1"/>
                </a:solidFill>
                <a:latin typeface="Cabin"/>
                <a:ea typeface="Cabin"/>
                <a:cs typeface="Cabin"/>
                <a:sym typeface="Cabin"/>
              </a:rPr>
              <a:t> “</a:t>
            </a:r>
            <a:r>
              <a:rPr lang="en-US" sz="2000" b="0" i="1" u="none" strike="noStrike" cap="none">
                <a:solidFill>
                  <a:schemeClr val="lt1"/>
                </a:solidFill>
                <a:latin typeface="Cabin"/>
                <a:ea typeface="Cabin"/>
                <a:cs typeface="Cabin"/>
                <a:sym typeface="Cabin"/>
              </a:rPr>
              <a:t>Reflections on New National Data on LGBQ/GNCT Youth In the Justice System.”  </a:t>
            </a:r>
            <a:r>
              <a:rPr lang="en-US" sz="2000" b="0" i="1" u="sng" strike="noStrike" cap="none">
                <a:solidFill>
                  <a:schemeClr val="lt1"/>
                </a:solidFill>
                <a:latin typeface="Cabin"/>
                <a:ea typeface="Cabin"/>
                <a:cs typeface="Cabin"/>
                <a:sym typeface="Cabin"/>
              </a:rPr>
              <a:t>LGBTQ Policy Journal at the Harvard Kennedy School</a:t>
            </a:r>
            <a:r>
              <a:rPr lang="en-US" sz="2000" b="0" i="1" u="none" strike="noStrike" cap="none">
                <a:solidFill>
                  <a:schemeClr val="lt1"/>
                </a:solidFill>
                <a:latin typeface="Cabin"/>
                <a:ea typeface="Cabin"/>
                <a:cs typeface="Cabin"/>
                <a:sym typeface="Cabin"/>
              </a:rPr>
              <a:t>, Volume VII, 2016-17. </a:t>
            </a:r>
            <a:endParaRPr/>
          </a:p>
          <a:p>
            <a:pPr marL="0" marR="0" lvl="0" indent="0" algn="l" rtl="0">
              <a:spcBef>
                <a:spcPts val="0"/>
              </a:spcBef>
              <a:spcAft>
                <a:spcPts val="0"/>
              </a:spcAft>
              <a:buNone/>
            </a:pPr>
            <a:endParaRPr sz="18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0">
                                            <p:txEl>
                                              <p:pRg st="0" end="0"/>
                                            </p:txEl>
                                          </p:spTgt>
                                        </p:tgtEl>
                                        <p:attrNameLst>
                                          <p:attrName>style.visibility</p:attrName>
                                        </p:attrNameLst>
                                      </p:cBhvr>
                                      <p:to>
                                        <p:strVal val="visible"/>
                                      </p:to>
                                    </p:set>
                                    <p:animEffect transition="in" filter="fade">
                                      <p:cBhvr>
                                        <p:cTn id="7" dur="1000"/>
                                        <p:tgtEl>
                                          <p:spTgt spid="8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
                                            <p:txEl>
                                              <p:pRg st="1" end="1"/>
                                            </p:txEl>
                                          </p:spTgt>
                                        </p:tgtEl>
                                        <p:attrNameLst>
                                          <p:attrName>style.visibility</p:attrName>
                                        </p:attrNameLst>
                                      </p:cBhvr>
                                      <p:to>
                                        <p:strVal val="visible"/>
                                      </p:to>
                                    </p:set>
                                    <p:animEffect transition="in" filter="fade">
                                      <p:cBhvr>
                                        <p:cTn id="12" dur="1000"/>
                                        <p:tgtEl>
                                          <p:spTgt spid="8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0">
                                            <p:txEl>
                                              <p:pRg st="2" end="2"/>
                                            </p:txEl>
                                          </p:spTgt>
                                        </p:tgtEl>
                                        <p:attrNameLst>
                                          <p:attrName>style.visibility</p:attrName>
                                        </p:attrNameLst>
                                      </p:cBhvr>
                                      <p:to>
                                        <p:strVal val="visible"/>
                                      </p:to>
                                    </p:set>
                                    <p:animEffect transition="in" filter="fade">
                                      <p:cBhvr>
                                        <p:cTn id="17" dur="1000"/>
                                        <p:tgtEl>
                                          <p:spTgt spid="8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0">
                                            <p:txEl>
                                              <p:pRg st="3" end="3"/>
                                            </p:txEl>
                                          </p:spTgt>
                                        </p:tgtEl>
                                        <p:attrNameLst>
                                          <p:attrName>style.visibility</p:attrName>
                                        </p:attrNameLst>
                                      </p:cBhvr>
                                      <p:to>
                                        <p:strVal val="visible"/>
                                      </p:to>
                                    </p:set>
                                    <p:animEffect transition="in" filter="fade">
                                      <p:cBhvr>
                                        <p:cTn id="22" dur="1000"/>
                                        <p:tgtEl>
                                          <p:spTgt spid="8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0">
                                            <p:txEl>
                                              <p:pRg st="4" end="4"/>
                                            </p:txEl>
                                          </p:spTgt>
                                        </p:tgtEl>
                                        <p:attrNameLst>
                                          <p:attrName>style.visibility</p:attrName>
                                        </p:attrNameLst>
                                      </p:cBhvr>
                                      <p:to>
                                        <p:strVal val="visible"/>
                                      </p:to>
                                    </p:set>
                                    <p:animEffect transition="in" filter="fade">
                                      <p:cBhvr>
                                        <p:cTn id="27" dur="1000"/>
                                        <p:tgtEl>
                                          <p:spTgt spid="88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INTRODUCTIONS</a:t>
            </a:r>
            <a:endParaRPr/>
          </a:p>
        </p:txBody>
      </p:sp>
      <p:sp>
        <p:nvSpPr>
          <p:cNvPr id="129" name="Google Shape;129;p19"/>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3000"/>
              <a:buChar char="•"/>
            </a:pPr>
            <a:r>
              <a:rPr lang="en-US" sz="3000" dirty="0">
                <a:solidFill>
                  <a:srgbClr val="C2CED1"/>
                </a:solidFill>
              </a:rPr>
              <a:t>Name/Pronoun</a:t>
            </a:r>
            <a:endParaRPr dirty="0"/>
          </a:p>
          <a:p>
            <a:pPr marL="228600" lvl="0" indent="-228600" algn="l" rtl="0">
              <a:lnSpc>
                <a:spcPct val="100000"/>
              </a:lnSpc>
              <a:spcBef>
                <a:spcPts val="1000"/>
              </a:spcBef>
              <a:spcAft>
                <a:spcPts val="0"/>
              </a:spcAft>
              <a:buSzPts val="3000"/>
              <a:buChar char="•"/>
            </a:pPr>
            <a:r>
              <a:rPr lang="en-US" sz="3000" dirty="0">
                <a:solidFill>
                  <a:srgbClr val="C2CED1"/>
                </a:solidFill>
              </a:rPr>
              <a:t>Position/CBO</a:t>
            </a:r>
            <a:endParaRPr dirty="0"/>
          </a:p>
          <a:p>
            <a:pPr marL="228600" lvl="0" indent="-114300" algn="l" rtl="0">
              <a:lnSpc>
                <a:spcPct val="100000"/>
              </a:lnSpc>
              <a:spcBef>
                <a:spcPts val="1000"/>
              </a:spcBef>
              <a:spcAft>
                <a:spcPts val="0"/>
              </a:spcAft>
              <a:buSzPts val="1800"/>
              <a:buNone/>
            </a:pPr>
            <a:endParaRPr dirty="0">
              <a:solidFill>
                <a:schemeClr val="accent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886"/>
        <p:cNvGrpSpPr/>
        <p:nvPr/>
      </p:nvGrpSpPr>
      <p:grpSpPr>
        <a:xfrm>
          <a:off x="0" y="0"/>
          <a:ext cx="0" cy="0"/>
          <a:chOff x="0" y="0"/>
          <a:chExt cx="0" cy="0"/>
        </a:xfrm>
      </p:grpSpPr>
      <p:sp>
        <p:nvSpPr>
          <p:cNvPr id="887" name="Google Shape;887;p87"/>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dirty="0"/>
              <a:t>QUIZ QUESTION 8</a:t>
            </a:r>
            <a:endParaRPr dirty="0"/>
          </a:p>
        </p:txBody>
      </p:sp>
      <p:sp>
        <p:nvSpPr>
          <p:cNvPr id="888" name="Google Shape;888;p87"/>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Autofit/>
          </a:bodyPr>
          <a:lstStyle/>
          <a:p>
            <a:pPr marL="0" lvl="1" indent="0" algn="l" rtl="0">
              <a:lnSpc>
                <a:spcPct val="90000"/>
              </a:lnSpc>
              <a:spcBef>
                <a:spcPts val="0"/>
              </a:spcBef>
              <a:spcAft>
                <a:spcPts val="0"/>
              </a:spcAft>
              <a:buClr>
                <a:schemeClr val="dk1"/>
              </a:buClr>
              <a:buSzPts val="3000"/>
              <a:buFont typeface="Noto Sans Symbols"/>
              <a:buNone/>
            </a:pPr>
            <a:r>
              <a:rPr lang="en-US" sz="3000" dirty="0">
                <a:solidFill>
                  <a:schemeClr val="lt1"/>
                </a:solidFill>
              </a:rPr>
              <a:t>What percentage of </a:t>
            </a:r>
            <a:r>
              <a:rPr lang="en-US" sz="3000" i="1" dirty="0">
                <a:solidFill>
                  <a:schemeClr val="lt1"/>
                </a:solidFill>
              </a:rPr>
              <a:t>girls</a:t>
            </a:r>
            <a:r>
              <a:rPr lang="en-US" sz="3000" dirty="0">
                <a:solidFill>
                  <a:schemeClr val="lt1"/>
                </a:solidFill>
              </a:rPr>
              <a:t> in detention facilities nationally identifies as LGBQ/GNCT?</a:t>
            </a:r>
            <a:endParaRPr dirty="0"/>
          </a:p>
          <a:p>
            <a:pPr marL="0" lvl="1" indent="0" algn="l" rtl="0">
              <a:lnSpc>
                <a:spcPct val="90000"/>
              </a:lnSpc>
              <a:spcBef>
                <a:spcPts val="1000"/>
              </a:spcBef>
              <a:spcAft>
                <a:spcPts val="0"/>
              </a:spcAft>
              <a:buClr>
                <a:schemeClr val="dk1"/>
              </a:buClr>
              <a:buSzPts val="3000"/>
              <a:buFont typeface="Noto Sans Symbols"/>
              <a:buNone/>
            </a:pPr>
            <a:endParaRPr sz="3000" dirty="0">
              <a:solidFill>
                <a:schemeClr val="lt1"/>
              </a:solidFill>
            </a:endParaRPr>
          </a:p>
          <a:p>
            <a:pPr marL="457200" lvl="3" indent="0" algn="l" rtl="0">
              <a:lnSpc>
                <a:spcPct val="90000"/>
              </a:lnSpc>
              <a:spcBef>
                <a:spcPts val="1000"/>
              </a:spcBef>
              <a:spcAft>
                <a:spcPts val="0"/>
              </a:spcAft>
              <a:buClr>
                <a:schemeClr val="dk1"/>
              </a:buClr>
              <a:buSzPts val="3000"/>
              <a:buFont typeface="Noto Sans Symbols"/>
              <a:buNone/>
            </a:pPr>
            <a:r>
              <a:rPr lang="en-US" sz="3000" dirty="0">
                <a:solidFill>
                  <a:schemeClr val="lt1"/>
                </a:solidFill>
              </a:rPr>
              <a:t>a)  10%</a:t>
            </a:r>
            <a:endParaRPr dirty="0"/>
          </a:p>
          <a:p>
            <a:pPr marL="457200" lvl="3" indent="0" algn="l" rtl="0">
              <a:lnSpc>
                <a:spcPct val="90000"/>
              </a:lnSpc>
              <a:spcBef>
                <a:spcPts val="1000"/>
              </a:spcBef>
              <a:spcAft>
                <a:spcPts val="0"/>
              </a:spcAft>
              <a:buClr>
                <a:schemeClr val="dk1"/>
              </a:buClr>
              <a:buSzPts val="3000"/>
              <a:buFont typeface="Noto Sans Symbols"/>
              <a:buNone/>
            </a:pPr>
            <a:r>
              <a:rPr lang="en-US" sz="3000" dirty="0">
                <a:solidFill>
                  <a:schemeClr val="lt1"/>
                </a:solidFill>
              </a:rPr>
              <a:t>b)  20%</a:t>
            </a:r>
            <a:endParaRPr dirty="0"/>
          </a:p>
          <a:p>
            <a:pPr marL="457200" lvl="3" indent="0" algn="l" rtl="0">
              <a:lnSpc>
                <a:spcPct val="90000"/>
              </a:lnSpc>
              <a:spcBef>
                <a:spcPts val="1000"/>
              </a:spcBef>
              <a:spcAft>
                <a:spcPts val="0"/>
              </a:spcAft>
              <a:buClr>
                <a:schemeClr val="dk1"/>
              </a:buClr>
              <a:buSzPts val="3000"/>
              <a:buFont typeface="Noto Sans Symbols"/>
              <a:buNone/>
            </a:pPr>
            <a:r>
              <a:rPr lang="en-US" sz="3000" dirty="0">
                <a:solidFill>
                  <a:schemeClr val="lt1"/>
                </a:solidFill>
              </a:rPr>
              <a:t>c)  40%</a:t>
            </a:r>
            <a:endParaRPr dirty="0"/>
          </a:p>
          <a:p>
            <a:pPr marL="0" lvl="0" indent="0" algn="l" rtl="0">
              <a:lnSpc>
                <a:spcPct val="90000"/>
              </a:lnSpc>
              <a:spcBef>
                <a:spcPts val="1000"/>
              </a:spcBef>
              <a:spcAft>
                <a:spcPts val="0"/>
              </a:spcAft>
              <a:buSzPts val="18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93"/>
        <p:cNvGrpSpPr/>
        <p:nvPr/>
      </p:nvGrpSpPr>
      <p:grpSpPr>
        <a:xfrm>
          <a:off x="0" y="0"/>
          <a:ext cx="0" cy="0"/>
          <a:chOff x="0" y="0"/>
          <a:chExt cx="0" cy="0"/>
        </a:xfrm>
      </p:grpSpPr>
      <p:sp>
        <p:nvSpPr>
          <p:cNvPr id="894" name="Google Shape;894;p88"/>
          <p:cNvSpPr txBox="1">
            <a:spLocks noGrp="1"/>
          </p:cNvSpPr>
          <p:nvPr>
            <p:ph type="title"/>
          </p:nvPr>
        </p:nvSpPr>
        <p:spPr>
          <a:xfrm>
            <a:off x="7351776" y="598932"/>
            <a:ext cx="4145280" cy="1188720"/>
          </a:xfrm>
          <a:prstGeom prst="rect">
            <a:avLst/>
          </a:prstGeom>
          <a:solidFill>
            <a:srgbClr val="964D24"/>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lt1"/>
              </a:buClr>
              <a:buSzPts val="2800"/>
              <a:buFont typeface="Cabin"/>
              <a:buNone/>
            </a:pPr>
            <a:r>
              <a:rPr lang="en-US" dirty="0">
                <a:solidFill>
                  <a:schemeClr val="lt1"/>
                </a:solidFill>
              </a:rPr>
              <a:t>QUIZ ANSWER 8</a:t>
            </a:r>
            <a:endParaRPr dirty="0"/>
          </a:p>
        </p:txBody>
      </p:sp>
      <p:sp>
        <p:nvSpPr>
          <p:cNvPr id="895" name="Google Shape;895;p88"/>
          <p:cNvSpPr txBox="1">
            <a:spLocks noGrp="1"/>
          </p:cNvSpPr>
          <p:nvPr>
            <p:ph type="body" idx="1"/>
          </p:nvPr>
        </p:nvSpPr>
        <p:spPr>
          <a:xfrm>
            <a:off x="7168896" y="2186940"/>
            <a:ext cx="4493514" cy="14478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Clr>
                <a:schemeClr val="dk1"/>
              </a:buClr>
              <a:buSzPts val="3000"/>
              <a:buNone/>
            </a:pPr>
            <a:r>
              <a:rPr lang="en-US" sz="3000" dirty="0">
                <a:solidFill>
                  <a:schemeClr val="lt1"/>
                </a:solidFill>
              </a:rPr>
              <a:t>c)  40% of girls in detention facilities nationally are lesbian, gay, bisexual, questioning, or gender nonconforming. </a:t>
            </a:r>
            <a:endParaRPr dirty="0"/>
          </a:p>
          <a:p>
            <a:pPr marL="731837" lvl="1" indent="0" algn="l" rtl="0">
              <a:lnSpc>
                <a:spcPct val="100000"/>
              </a:lnSpc>
              <a:spcBef>
                <a:spcPts val="1000"/>
              </a:spcBef>
              <a:spcAft>
                <a:spcPts val="0"/>
              </a:spcAft>
              <a:buClr>
                <a:schemeClr val="dk1"/>
              </a:buClr>
              <a:buSzPts val="2800"/>
              <a:buFont typeface="Noto Sans Symbols"/>
              <a:buNone/>
            </a:pPr>
            <a:endParaRPr sz="2800" dirty="0"/>
          </a:p>
          <a:p>
            <a:pPr marL="0" lvl="1" indent="0" algn="l" rtl="0">
              <a:lnSpc>
                <a:spcPct val="100000"/>
              </a:lnSpc>
              <a:spcBef>
                <a:spcPts val="1000"/>
              </a:spcBef>
              <a:spcAft>
                <a:spcPts val="0"/>
              </a:spcAft>
              <a:buSzPts val="1600"/>
              <a:buFont typeface="Noto Sans Symbols"/>
              <a:buNone/>
            </a:pPr>
            <a:endParaRPr sz="1600" dirty="0"/>
          </a:p>
          <a:p>
            <a:pPr marL="0" lvl="1" indent="0" algn="l" rtl="0">
              <a:lnSpc>
                <a:spcPct val="100000"/>
              </a:lnSpc>
              <a:spcBef>
                <a:spcPts val="1000"/>
              </a:spcBef>
              <a:spcAft>
                <a:spcPts val="0"/>
              </a:spcAft>
              <a:buSzPts val="1600"/>
              <a:buFont typeface="Noto Sans Symbols"/>
              <a:buNone/>
            </a:pPr>
            <a:endParaRPr sz="1600" dirty="0"/>
          </a:p>
          <a:p>
            <a:pPr marL="0" lvl="1" indent="0" algn="l" rtl="0">
              <a:lnSpc>
                <a:spcPct val="100000"/>
              </a:lnSpc>
              <a:spcBef>
                <a:spcPts val="1000"/>
              </a:spcBef>
              <a:spcAft>
                <a:spcPts val="0"/>
              </a:spcAft>
              <a:buSzPts val="1600"/>
              <a:buFont typeface="Noto Sans Symbols"/>
              <a:buNone/>
            </a:pPr>
            <a:endParaRPr sz="1600" dirty="0"/>
          </a:p>
          <a:p>
            <a:pPr marL="0" lvl="1" indent="0" algn="l" rtl="0">
              <a:lnSpc>
                <a:spcPct val="100000"/>
              </a:lnSpc>
              <a:spcBef>
                <a:spcPts val="1000"/>
              </a:spcBef>
              <a:spcAft>
                <a:spcPts val="0"/>
              </a:spcAft>
              <a:buSzPts val="1600"/>
              <a:buFont typeface="Noto Sans Symbols"/>
              <a:buNone/>
            </a:pPr>
            <a:endParaRPr sz="1600" dirty="0"/>
          </a:p>
          <a:p>
            <a:pPr marL="0" lvl="0" indent="0" algn="l" rtl="0">
              <a:lnSpc>
                <a:spcPct val="100000"/>
              </a:lnSpc>
              <a:spcBef>
                <a:spcPts val="1000"/>
              </a:spcBef>
              <a:spcAft>
                <a:spcPts val="0"/>
              </a:spcAft>
              <a:buSzPts val="1800"/>
              <a:buNone/>
            </a:pPr>
            <a:endParaRPr dirty="0"/>
          </a:p>
        </p:txBody>
      </p:sp>
      <p:sp>
        <p:nvSpPr>
          <p:cNvPr id="896" name="Google Shape;896;p88"/>
          <p:cNvSpPr txBox="1"/>
          <p:nvPr/>
        </p:nvSpPr>
        <p:spPr>
          <a:xfrm>
            <a:off x="7184689" y="4949785"/>
            <a:ext cx="4613148" cy="1908215"/>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Clr>
                <a:schemeClr val="lt1"/>
              </a:buClr>
              <a:buSzPts val="2000"/>
              <a:buFont typeface="Cabin"/>
              <a:buNone/>
            </a:pPr>
            <a:r>
              <a:rPr lang="en-US" sz="2000" b="0" i="1" u="none" strike="noStrike" cap="none">
                <a:solidFill>
                  <a:schemeClr val="lt1"/>
                </a:solidFill>
                <a:latin typeface="Cabin"/>
                <a:ea typeface="Cabin"/>
                <a:cs typeface="Cabin"/>
                <a:sym typeface="Cabin"/>
              </a:rPr>
              <a:t>Irvine, Angela, and Canfield, Aisha. </a:t>
            </a:r>
            <a:r>
              <a:rPr lang="en-US" sz="2000" b="1" i="1" u="none" strike="noStrike" cap="none">
                <a:solidFill>
                  <a:schemeClr val="lt1"/>
                </a:solidFill>
                <a:latin typeface="Cabin"/>
                <a:ea typeface="Cabin"/>
                <a:cs typeface="Cabin"/>
                <a:sym typeface="Cabin"/>
              </a:rPr>
              <a:t> “</a:t>
            </a:r>
            <a:r>
              <a:rPr lang="en-US" sz="2000" b="0" i="1" u="none" strike="noStrike" cap="none">
                <a:solidFill>
                  <a:schemeClr val="lt1"/>
                </a:solidFill>
                <a:latin typeface="Cabin"/>
                <a:ea typeface="Cabin"/>
                <a:cs typeface="Cabin"/>
                <a:sym typeface="Cabin"/>
              </a:rPr>
              <a:t>Reflections on New National Data on LGBQ/GNCT Youth In the Justice System.”  </a:t>
            </a:r>
            <a:r>
              <a:rPr lang="en-US" sz="2000" b="0" i="1" u="sng" strike="noStrike" cap="none">
                <a:solidFill>
                  <a:schemeClr val="lt1"/>
                </a:solidFill>
                <a:latin typeface="Cabin"/>
                <a:ea typeface="Cabin"/>
                <a:cs typeface="Cabin"/>
                <a:sym typeface="Cabin"/>
              </a:rPr>
              <a:t>LGBTQ Policy Journal at the Harvard Kennedy School</a:t>
            </a:r>
            <a:r>
              <a:rPr lang="en-US" sz="2000" b="0" i="1" u="none" strike="noStrike" cap="none">
                <a:solidFill>
                  <a:schemeClr val="lt1"/>
                </a:solidFill>
                <a:latin typeface="Cabin"/>
                <a:ea typeface="Cabin"/>
                <a:cs typeface="Cabin"/>
                <a:sym typeface="Cabin"/>
              </a:rPr>
              <a:t>, Volume VII, 2016-17. </a:t>
            </a:r>
            <a:endParaRPr/>
          </a:p>
          <a:p>
            <a:pPr marL="0" marR="0" lvl="0" indent="0" algn="l" rtl="0">
              <a:spcBef>
                <a:spcPts val="0"/>
              </a:spcBef>
              <a:spcAft>
                <a:spcPts val="0"/>
              </a:spcAft>
              <a:buNone/>
            </a:pPr>
            <a:endParaRPr sz="1800">
              <a:solidFill>
                <a:schemeClr val="dk1"/>
              </a:solidFill>
              <a:latin typeface="Cabin"/>
              <a:ea typeface="Cabin"/>
              <a:cs typeface="Cabin"/>
              <a:sym typeface="Cabin"/>
            </a:endParaRPr>
          </a:p>
        </p:txBody>
      </p:sp>
      <p:pic>
        <p:nvPicPr>
          <p:cNvPr id="897" name="Google Shape;897;p88"/>
          <p:cNvPicPr preferRelativeResize="0"/>
          <p:nvPr/>
        </p:nvPicPr>
        <p:blipFill rotWithShape="1">
          <a:blip r:embed="rId3">
            <a:alphaModFix/>
          </a:blip>
          <a:srcRect/>
          <a:stretch/>
        </p:blipFill>
        <p:spPr>
          <a:xfrm>
            <a:off x="-2454149" y="0"/>
            <a:ext cx="9101271"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xEl>
                                              <p:pRg st="0" end="0"/>
                                            </p:txEl>
                                          </p:spTgt>
                                        </p:tgtEl>
                                        <p:attrNameLst>
                                          <p:attrName>style.visibility</p:attrName>
                                        </p:attrNameLst>
                                      </p:cBhvr>
                                      <p:to>
                                        <p:strVal val="visible"/>
                                      </p:to>
                                    </p:set>
                                    <p:animEffect transition="in" filter="fade">
                                      <p:cBhvr>
                                        <p:cTn id="7" dur="1000"/>
                                        <p:tgtEl>
                                          <p:spTgt spid="8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xEl>
                                              <p:pRg st="1" end="1"/>
                                            </p:txEl>
                                          </p:spTgt>
                                        </p:tgtEl>
                                        <p:attrNameLst>
                                          <p:attrName>style.visibility</p:attrName>
                                        </p:attrNameLst>
                                      </p:cBhvr>
                                      <p:to>
                                        <p:strVal val="visible"/>
                                      </p:to>
                                    </p:set>
                                    <p:animEffect transition="in" filter="fade">
                                      <p:cBhvr>
                                        <p:cTn id="12" dur="1000"/>
                                        <p:tgtEl>
                                          <p:spTgt spid="8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5">
                                            <p:txEl>
                                              <p:pRg st="2" end="2"/>
                                            </p:txEl>
                                          </p:spTgt>
                                        </p:tgtEl>
                                        <p:attrNameLst>
                                          <p:attrName>style.visibility</p:attrName>
                                        </p:attrNameLst>
                                      </p:cBhvr>
                                      <p:to>
                                        <p:strVal val="visible"/>
                                      </p:to>
                                    </p:set>
                                    <p:animEffect transition="in" filter="fade">
                                      <p:cBhvr>
                                        <p:cTn id="17" dur="1000"/>
                                        <p:tgtEl>
                                          <p:spTgt spid="8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5">
                                            <p:txEl>
                                              <p:pRg st="3" end="3"/>
                                            </p:txEl>
                                          </p:spTgt>
                                        </p:tgtEl>
                                        <p:attrNameLst>
                                          <p:attrName>style.visibility</p:attrName>
                                        </p:attrNameLst>
                                      </p:cBhvr>
                                      <p:to>
                                        <p:strVal val="visible"/>
                                      </p:to>
                                    </p:set>
                                    <p:animEffect transition="in" filter="fade">
                                      <p:cBhvr>
                                        <p:cTn id="22" dur="1000"/>
                                        <p:tgtEl>
                                          <p:spTgt spid="8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5">
                                            <p:txEl>
                                              <p:pRg st="4" end="4"/>
                                            </p:txEl>
                                          </p:spTgt>
                                        </p:tgtEl>
                                        <p:attrNameLst>
                                          <p:attrName>style.visibility</p:attrName>
                                        </p:attrNameLst>
                                      </p:cBhvr>
                                      <p:to>
                                        <p:strVal val="visible"/>
                                      </p:to>
                                    </p:set>
                                    <p:animEffect transition="in" filter="fade">
                                      <p:cBhvr>
                                        <p:cTn id="27" dur="1000"/>
                                        <p:tgtEl>
                                          <p:spTgt spid="8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95">
                                            <p:txEl>
                                              <p:pRg st="5" end="5"/>
                                            </p:txEl>
                                          </p:spTgt>
                                        </p:tgtEl>
                                        <p:attrNameLst>
                                          <p:attrName>style.visibility</p:attrName>
                                        </p:attrNameLst>
                                      </p:cBhvr>
                                      <p:to>
                                        <p:strVal val="visible"/>
                                      </p:to>
                                    </p:set>
                                    <p:animEffect transition="in" filter="fade">
                                      <p:cBhvr>
                                        <p:cTn id="32" dur="1000"/>
                                        <p:tgtEl>
                                          <p:spTgt spid="8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95">
                                            <p:txEl>
                                              <p:pRg st="6" end="6"/>
                                            </p:txEl>
                                          </p:spTgt>
                                        </p:tgtEl>
                                        <p:attrNameLst>
                                          <p:attrName>style.visibility</p:attrName>
                                        </p:attrNameLst>
                                      </p:cBhvr>
                                      <p:to>
                                        <p:strVal val="visible"/>
                                      </p:to>
                                    </p:set>
                                    <p:animEffect transition="in" filter="fade">
                                      <p:cBhvr>
                                        <p:cTn id="37" dur="1000"/>
                                        <p:tgtEl>
                                          <p:spTgt spid="8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902"/>
        <p:cNvGrpSpPr/>
        <p:nvPr/>
      </p:nvGrpSpPr>
      <p:grpSpPr>
        <a:xfrm>
          <a:off x="0" y="0"/>
          <a:ext cx="0" cy="0"/>
          <a:chOff x="0" y="0"/>
          <a:chExt cx="0" cy="0"/>
        </a:xfrm>
      </p:grpSpPr>
      <p:sp>
        <p:nvSpPr>
          <p:cNvPr id="903" name="Google Shape;903;p89"/>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dirty="0"/>
              <a:t>QUIZ QUESTION 9</a:t>
            </a:r>
            <a:endParaRPr dirty="0"/>
          </a:p>
        </p:txBody>
      </p:sp>
      <p:sp>
        <p:nvSpPr>
          <p:cNvPr id="904" name="Google Shape;904;p89"/>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Clr>
                <a:schemeClr val="dk1"/>
              </a:buClr>
              <a:buSzPts val="2500"/>
              <a:buFont typeface="Noto Sans Symbols"/>
              <a:buNone/>
            </a:pPr>
            <a:r>
              <a:rPr lang="en-US" sz="2500">
                <a:solidFill>
                  <a:schemeClr val="lt1"/>
                </a:solidFill>
              </a:rPr>
              <a:t>The majority of LGBQ and GNCT youth in juvenile detention facilities are white. </a:t>
            </a:r>
            <a:endParaRPr/>
          </a:p>
          <a:p>
            <a:pPr marL="0" lvl="1" indent="0" algn="l" rtl="0">
              <a:lnSpc>
                <a:spcPct val="100000"/>
              </a:lnSpc>
              <a:spcBef>
                <a:spcPts val="1000"/>
              </a:spcBef>
              <a:spcAft>
                <a:spcPts val="0"/>
              </a:spcAft>
              <a:buSzPts val="2500"/>
              <a:buFont typeface="Noto Sans Symbols"/>
              <a:buNone/>
            </a:pPr>
            <a:endParaRPr sz="2500">
              <a:solidFill>
                <a:schemeClr val="lt1"/>
              </a:solidFill>
            </a:endParaRPr>
          </a:p>
          <a:p>
            <a:pPr marL="457200" lvl="2" indent="0" algn="l" rtl="0">
              <a:lnSpc>
                <a:spcPct val="100000"/>
              </a:lnSpc>
              <a:spcBef>
                <a:spcPts val="1000"/>
              </a:spcBef>
              <a:spcAft>
                <a:spcPts val="0"/>
              </a:spcAft>
              <a:buSzPts val="2500"/>
              <a:buFont typeface="Noto Sans Symbols"/>
              <a:buNone/>
            </a:pPr>
            <a:r>
              <a:rPr lang="en-US" sz="2500">
                <a:solidFill>
                  <a:schemeClr val="lt1"/>
                </a:solidFill>
              </a:rPr>
              <a:t>a)	True</a:t>
            </a:r>
            <a:endParaRPr/>
          </a:p>
          <a:p>
            <a:pPr marL="457200" lvl="2" indent="0" algn="l" rtl="0">
              <a:lnSpc>
                <a:spcPct val="100000"/>
              </a:lnSpc>
              <a:spcBef>
                <a:spcPts val="1000"/>
              </a:spcBef>
              <a:spcAft>
                <a:spcPts val="0"/>
              </a:spcAft>
              <a:buSzPts val="2500"/>
              <a:buFont typeface="Noto Sans Symbols"/>
              <a:buNone/>
            </a:pPr>
            <a:r>
              <a:rPr lang="en-US" sz="2500">
                <a:solidFill>
                  <a:schemeClr val="lt1"/>
                </a:solidFill>
              </a:rPr>
              <a:t>b)	False</a:t>
            </a:r>
            <a:endParaRPr/>
          </a:p>
          <a:p>
            <a:pPr marL="0" lvl="0" indent="0" algn="l" rtl="0">
              <a:lnSpc>
                <a:spcPct val="100000"/>
              </a:lnSpc>
              <a:spcBef>
                <a:spcPts val="1000"/>
              </a:spcBef>
              <a:spcAft>
                <a:spcPts val="0"/>
              </a:spcAft>
              <a:buSzPts val="1800"/>
              <a:buFont typeface="Noto Sans Symbols"/>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Shape 902"/>
        <p:cNvGrpSpPr/>
        <p:nvPr/>
      </p:nvGrpSpPr>
      <p:grpSpPr>
        <a:xfrm>
          <a:off x="0" y="0"/>
          <a:ext cx="0" cy="0"/>
          <a:chOff x="0" y="0"/>
          <a:chExt cx="0" cy="0"/>
        </a:xfrm>
      </p:grpSpPr>
      <p:sp>
        <p:nvSpPr>
          <p:cNvPr id="903" name="Google Shape;903;p89"/>
          <p:cNvSpPr txBox="1">
            <a:spLocks noGrp="1"/>
          </p:cNvSpPr>
          <p:nvPr>
            <p:ph type="title"/>
          </p:nvPr>
        </p:nvSpPr>
        <p:spPr>
          <a:xfrm>
            <a:off x="516635" y="523613"/>
            <a:ext cx="5412677" cy="1188720"/>
          </a:xfrm>
          <a:prstGeom prst="rect">
            <a:avLst/>
          </a:prstGeom>
          <a:solidFill>
            <a:schemeClr val="accent4">
              <a:lumMod val="75000"/>
            </a:schemeClr>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dirty="0"/>
              <a:t>QUIZ QUESTION 9</a:t>
            </a:r>
            <a:endParaRPr dirty="0"/>
          </a:p>
        </p:txBody>
      </p:sp>
      <p:sp>
        <p:nvSpPr>
          <p:cNvPr id="904" name="Google Shape;904;p89"/>
          <p:cNvSpPr txBox="1">
            <a:spLocks noGrp="1"/>
          </p:cNvSpPr>
          <p:nvPr>
            <p:ph type="body" idx="1"/>
          </p:nvPr>
        </p:nvSpPr>
        <p:spPr>
          <a:xfrm>
            <a:off x="516634" y="1960303"/>
            <a:ext cx="4907981" cy="2365262"/>
          </a:xfrm>
          <a:prstGeom prst="rect">
            <a:avLst/>
          </a:prstGeom>
          <a:solidFill>
            <a:schemeClr val="accent4">
              <a:lumMod val="50000"/>
            </a:schemeClr>
          </a:solidFill>
          <a:ln>
            <a:noFill/>
          </a:ln>
        </p:spPr>
        <p:txBody>
          <a:bodyPr spcFirstLastPara="1" wrap="square" lIns="91425" tIns="45700" rIns="91425" bIns="45700" anchor="t" anchorCtr="0">
            <a:noAutofit/>
          </a:bodyPr>
          <a:lstStyle/>
          <a:p>
            <a:pPr marL="457200" lvl="2" indent="0">
              <a:buSzPts val="2500"/>
              <a:buNone/>
            </a:pPr>
            <a:r>
              <a:rPr lang="en-US" sz="2500" dirty="0">
                <a:solidFill>
                  <a:schemeClr val="lt1"/>
                </a:solidFill>
              </a:rPr>
              <a:t>b)	False. </a:t>
            </a:r>
            <a:r>
              <a:rPr lang="en-US" dirty="0"/>
              <a:t>  </a:t>
            </a:r>
            <a:r>
              <a:rPr lang="en-US" sz="2500" dirty="0">
                <a:solidFill>
                  <a:schemeClr val="bg1"/>
                </a:solidFill>
              </a:rPr>
              <a:t>85% of LGBQ and GNCT youth in detention facilities are youth of color. </a:t>
            </a:r>
            <a:endParaRPr sz="2500" dirty="0">
              <a:solidFill>
                <a:schemeClr val="bg1"/>
              </a:solidFill>
            </a:endParaRPr>
          </a:p>
          <a:p>
            <a:pPr marL="0" lvl="0" indent="0" algn="l" rtl="0">
              <a:lnSpc>
                <a:spcPct val="100000"/>
              </a:lnSpc>
              <a:spcBef>
                <a:spcPts val="1000"/>
              </a:spcBef>
              <a:spcAft>
                <a:spcPts val="0"/>
              </a:spcAft>
              <a:buSzPts val="1800"/>
              <a:buFont typeface="Noto Sans Symbols"/>
              <a:buNone/>
            </a:pPr>
            <a:endParaRPr dirty="0"/>
          </a:p>
        </p:txBody>
      </p:sp>
      <p:pic>
        <p:nvPicPr>
          <p:cNvPr id="1026" name="Picture 2">
            <a:extLst>
              <a:ext uri="{FF2B5EF4-FFF2-40B4-BE49-F238E27FC236}">
                <a16:creationId xmlns:a16="http://schemas.microsoft.com/office/drawing/2014/main" id="{9E737016-A9B5-F74F-8F58-0C8E23871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5" y="0"/>
            <a:ext cx="557688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7E42B0-3409-B648-A0A1-154B48965951}"/>
              </a:ext>
            </a:extLst>
          </p:cNvPr>
          <p:cNvSpPr txBox="1"/>
          <p:nvPr/>
        </p:nvSpPr>
        <p:spPr>
          <a:xfrm>
            <a:off x="469567" y="5086350"/>
            <a:ext cx="4359608" cy="954107"/>
          </a:xfrm>
          <a:prstGeom prst="rect">
            <a:avLst/>
          </a:prstGeom>
          <a:noFill/>
        </p:spPr>
        <p:txBody>
          <a:bodyPr wrap="square" rtlCol="0">
            <a:spAutoFit/>
          </a:bodyPr>
          <a:lstStyle/>
          <a:p>
            <a:r>
              <a:rPr lang="en-US" i="1" dirty="0">
                <a:solidFill>
                  <a:schemeClr val="bg1"/>
                </a:solidFill>
              </a:rPr>
              <a:t>Irvine, Angela, and Canfield, Aisha. </a:t>
            </a:r>
            <a:r>
              <a:rPr lang="en-US" b="1" i="1" dirty="0">
                <a:solidFill>
                  <a:schemeClr val="bg1"/>
                </a:solidFill>
              </a:rPr>
              <a:t> “</a:t>
            </a:r>
            <a:r>
              <a:rPr lang="en-US" i="1" dirty="0">
                <a:solidFill>
                  <a:schemeClr val="bg1"/>
                </a:solidFill>
              </a:rPr>
              <a:t>Reflections on New National Data on LGBQ/GNCT Youth In the Justice System.”  </a:t>
            </a:r>
            <a:r>
              <a:rPr lang="en-US" i="1" u="sng" dirty="0">
                <a:solidFill>
                  <a:schemeClr val="bg1"/>
                </a:solidFill>
              </a:rPr>
              <a:t>LGBTQ Policy Journal at the Harvard Kennedy School</a:t>
            </a:r>
            <a:r>
              <a:rPr lang="en-US" i="1" dirty="0">
                <a:solidFill>
                  <a:schemeClr val="bg1"/>
                </a:solidFill>
              </a:rPr>
              <a:t>, Volume VII, 2016-17. </a:t>
            </a:r>
            <a:endParaRPr lang="en-US" dirty="0">
              <a:solidFill>
                <a:schemeClr val="bg1"/>
              </a:solidFill>
            </a:endParaRPr>
          </a:p>
        </p:txBody>
      </p:sp>
      <p:sp>
        <p:nvSpPr>
          <p:cNvPr id="5" name="TextBox 4">
            <a:extLst>
              <a:ext uri="{FF2B5EF4-FFF2-40B4-BE49-F238E27FC236}">
                <a16:creationId xmlns:a16="http://schemas.microsoft.com/office/drawing/2014/main" id="{E820F2B3-87DD-9945-B5CF-463BE3DB3D02}"/>
              </a:ext>
            </a:extLst>
          </p:cNvPr>
          <p:cNvSpPr txBox="1"/>
          <p:nvPr/>
        </p:nvSpPr>
        <p:spPr>
          <a:xfrm>
            <a:off x="6067168" y="2409568"/>
            <a:ext cx="184731" cy="307777"/>
          </a:xfrm>
          <a:prstGeom prst="rect">
            <a:avLst/>
          </a:prstGeom>
          <a:solidFill>
            <a:schemeClr val="accent4">
              <a:lumMod val="50000"/>
            </a:schemeClr>
          </a:solidFill>
        </p:spPr>
        <p:txBody>
          <a:bodyPr wrap="none" rtlCol="0">
            <a:spAutoFit/>
          </a:bodyPr>
          <a:lstStyle/>
          <a:p>
            <a:endParaRPr lang="en-US" dirty="0"/>
          </a:p>
        </p:txBody>
      </p:sp>
    </p:spTree>
    <p:extLst>
      <p:ext uri="{BB962C8B-B14F-4D97-AF65-F5344CB8AC3E}">
        <p14:creationId xmlns:p14="http://schemas.microsoft.com/office/powerpoint/2010/main" val="2768429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603B-529A-3541-9C3D-A630F27C39D8}"/>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80736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603B-529A-3541-9C3D-A630F27C39D8}"/>
              </a:ext>
            </a:extLst>
          </p:cNvPr>
          <p:cNvSpPr>
            <a:spLocks noGrp="1"/>
          </p:cNvSpPr>
          <p:nvPr>
            <p:ph type="title"/>
          </p:nvPr>
        </p:nvSpPr>
        <p:spPr/>
        <p:txBody>
          <a:bodyPr/>
          <a:lstStyle/>
          <a:p>
            <a:r>
              <a:rPr lang="en-US" dirty="0"/>
              <a:t>Contact </a:t>
            </a:r>
          </a:p>
        </p:txBody>
      </p:sp>
      <p:sp>
        <p:nvSpPr>
          <p:cNvPr id="3" name="Text Placeholder 2">
            <a:extLst>
              <a:ext uri="{FF2B5EF4-FFF2-40B4-BE49-F238E27FC236}">
                <a16:creationId xmlns:a16="http://schemas.microsoft.com/office/drawing/2014/main" id="{1B411D60-BC64-1F43-84CD-69F7799FD1E7}"/>
              </a:ext>
            </a:extLst>
          </p:cNvPr>
          <p:cNvSpPr>
            <a:spLocks noGrp="1"/>
          </p:cNvSpPr>
          <p:nvPr>
            <p:ph type="body" idx="1"/>
          </p:nvPr>
        </p:nvSpPr>
        <p:spPr/>
        <p:txBody>
          <a:bodyPr/>
          <a:lstStyle/>
          <a:p>
            <a:pPr marL="114300" indent="0">
              <a:buNone/>
            </a:pPr>
            <a:r>
              <a:rPr lang="en-US" sz="3000" dirty="0">
                <a:solidFill>
                  <a:schemeClr val="bg1"/>
                </a:solidFill>
              </a:rPr>
              <a:t>Angela Irvine, Ph.D., Principal Consultant </a:t>
            </a:r>
          </a:p>
          <a:p>
            <a:pPr marL="114300" indent="0">
              <a:buNone/>
            </a:pPr>
            <a:r>
              <a:rPr lang="en-US" sz="3000" dirty="0" err="1">
                <a:solidFill>
                  <a:schemeClr val="bg1"/>
                </a:solidFill>
              </a:rPr>
              <a:t>airvine@cerespolicyresearch.com</a:t>
            </a:r>
            <a:endParaRPr lang="en-US" sz="3000" dirty="0">
              <a:solidFill>
                <a:schemeClr val="bg1"/>
              </a:solidFill>
            </a:endParaRPr>
          </a:p>
          <a:p>
            <a:pPr marL="114300" indent="0">
              <a:buNone/>
            </a:pPr>
            <a:endParaRPr lang="en-US" sz="3000" dirty="0">
              <a:solidFill>
                <a:schemeClr val="bg1"/>
              </a:solidFill>
            </a:endParaRPr>
          </a:p>
          <a:p>
            <a:pPr marL="114300" indent="0">
              <a:buNone/>
            </a:pPr>
            <a:r>
              <a:rPr lang="en-US" sz="3000" dirty="0">
                <a:solidFill>
                  <a:schemeClr val="bg1"/>
                </a:solidFill>
              </a:rPr>
              <a:t>Aisha Canfield, MPP, Director</a:t>
            </a:r>
          </a:p>
          <a:p>
            <a:pPr marL="114300" indent="0">
              <a:buNone/>
            </a:pPr>
            <a:r>
              <a:rPr lang="en-US" sz="3000" dirty="0" err="1">
                <a:solidFill>
                  <a:schemeClr val="bg1"/>
                </a:solidFill>
              </a:rPr>
              <a:t>acanfield@cerespolicyresearch.com</a:t>
            </a:r>
            <a:endParaRPr lang="en-US" sz="3000" dirty="0">
              <a:solidFill>
                <a:schemeClr val="bg1"/>
              </a:solidFill>
            </a:endParaRPr>
          </a:p>
        </p:txBody>
      </p:sp>
    </p:spTree>
    <p:extLst>
      <p:ext uri="{BB962C8B-B14F-4D97-AF65-F5344CB8AC3E}">
        <p14:creationId xmlns:p14="http://schemas.microsoft.com/office/powerpoint/2010/main" val="19163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449"/>
        <p:cNvGrpSpPr/>
        <p:nvPr/>
      </p:nvGrpSpPr>
      <p:grpSpPr>
        <a:xfrm>
          <a:off x="0" y="0"/>
          <a:ext cx="0" cy="0"/>
          <a:chOff x="0" y="0"/>
          <a:chExt cx="0" cy="0"/>
        </a:xfrm>
      </p:grpSpPr>
      <p:sp>
        <p:nvSpPr>
          <p:cNvPr id="450" name="Google Shape;450;p51"/>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SOGIE 101 </a:t>
            </a:r>
            <a:r>
              <a:rPr lang="en-US" i="1"/>
              <a:t>LANGUAGE AND CONCEPTS</a:t>
            </a:r>
            <a:endParaRPr/>
          </a:p>
        </p:txBody>
      </p:sp>
      <p:sp>
        <p:nvSpPr>
          <p:cNvPr id="451" name="Google Shape;451;p51"/>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endParaRPr/>
          </a:p>
          <a:p>
            <a:pPr marL="0" lvl="0" indent="0" algn="ctr" rtl="0">
              <a:lnSpc>
                <a:spcPct val="100000"/>
              </a:lnSpc>
              <a:spcBef>
                <a:spcPts val="1000"/>
              </a:spcBef>
              <a:spcAft>
                <a:spcPts val="0"/>
              </a:spcAft>
              <a:buSzPts val="4500"/>
              <a:buNone/>
            </a:pPr>
            <a:r>
              <a:rPr lang="en-US" sz="4500">
                <a:solidFill>
                  <a:schemeClr val="lt1"/>
                </a:solidFill>
              </a:rPr>
              <a:t>What is SOGIE?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713"/>
        <p:cNvGrpSpPr/>
        <p:nvPr/>
      </p:nvGrpSpPr>
      <p:grpSpPr>
        <a:xfrm>
          <a:off x="0" y="0"/>
          <a:ext cx="0" cy="0"/>
          <a:chOff x="0" y="0"/>
          <a:chExt cx="0" cy="0"/>
        </a:xfrm>
      </p:grpSpPr>
      <p:sp>
        <p:nvSpPr>
          <p:cNvPr id="714" name="Google Shape;714;p64"/>
          <p:cNvSpPr txBox="1">
            <a:spLocks noGrp="1"/>
          </p:cNvSpPr>
          <p:nvPr>
            <p:ph type="title"/>
          </p:nvPr>
        </p:nvSpPr>
        <p:spPr>
          <a:xfrm>
            <a:off x="2231136" y="964692"/>
            <a:ext cx="7729728" cy="1188720"/>
          </a:xfrm>
          <a:prstGeom prst="rect">
            <a:avLst/>
          </a:prstGeom>
          <a:solidFill>
            <a:srgbClr val="C2CED1"/>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520"/>
              <a:buFont typeface="Cabin"/>
              <a:buNone/>
            </a:pPr>
            <a:br>
              <a:rPr lang="en-US" sz="2520"/>
            </a:br>
            <a:r>
              <a:rPr lang="en-US" sz="2520"/>
              <a:t>SPECTRUMS EXERCISE </a:t>
            </a:r>
            <a:br>
              <a:rPr lang="en-US" sz="2520"/>
            </a:br>
            <a:endParaRPr sz="2520"/>
          </a:p>
        </p:txBody>
      </p:sp>
      <p:sp>
        <p:nvSpPr>
          <p:cNvPr id="715" name="Google Shape;715;p64"/>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726"/>
        <p:cNvGrpSpPr/>
        <p:nvPr/>
      </p:nvGrpSpPr>
      <p:grpSpPr>
        <a:xfrm>
          <a:off x="0" y="0"/>
          <a:ext cx="0" cy="0"/>
          <a:chOff x="0" y="0"/>
          <a:chExt cx="0" cy="0"/>
        </a:xfrm>
      </p:grpSpPr>
      <p:sp>
        <p:nvSpPr>
          <p:cNvPr id="727" name="Google Shape;727;p66"/>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SOGIE 101 </a:t>
            </a:r>
            <a:r>
              <a:rPr lang="en-US" i="1"/>
              <a:t>LANGUAGE AND CONCEPTS</a:t>
            </a:r>
            <a:endParaRPr/>
          </a:p>
        </p:txBody>
      </p:sp>
      <p:sp>
        <p:nvSpPr>
          <p:cNvPr id="728" name="Google Shape;728;p66"/>
          <p:cNvSpPr txBox="1">
            <a:spLocks noGrp="1"/>
          </p:cNvSpPr>
          <p:nvPr>
            <p:ph type="body" idx="1"/>
          </p:nvPr>
        </p:nvSpPr>
        <p:spPr>
          <a:xfrm>
            <a:off x="2231136" y="2828544"/>
            <a:ext cx="7729728" cy="31019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000"/>
              <a:buNone/>
            </a:pPr>
            <a:r>
              <a:rPr lang="en-US" sz="4000">
                <a:solidFill>
                  <a:schemeClr val="lt1"/>
                </a:solidFill>
              </a:rPr>
              <a:t>LGBQ/GNCT Youth Quiz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77E5D"/>
        </a:solidFill>
        <a:effectLst/>
      </p:bgPr>
    </p:bg>
    <p:spTree>
      <p:nvGrpSpPr>
        <p:cNvPr id="1" name="Shape 733"/>
        <p:cNvGrpSpPr/>
        <p:nvPr/>
      </p:nvGrpSpPr>
      <p:grpSpPr>
        <a:xfrm>
          <a:off x="0" y="0"/>
          <a:ext cx="0" cy="0"/>
          <a:chOff x="0" y="0"/>
          <a:chExt cx="0" cy="0"/>
        </a:xfrm>
      </p:grpSpPr>
      <p:sp>
        <p:nvSpPr>
          <p:cNvPr id="734" name="Google Shape;734;p67"/>
          <p:cNvSpPr txBox="1">
            <a:spLocks noGrp="1"/>
          </p:cNvSpPr>
          <p:nvPr>
            <p:ph type="title"/>
          </p:nvPr>
        </p:nvSpPr>
        <p:spPr>
          <a:xfrm>
            <a:off x="516636" y="602742"/>
            <a:ext cx="4036314" cy="1188720"/>
          </a:xfrm>
          <a:prstGeom prst="rect">
            <a:avLst/>
          </a:prstGeom>
          <a:solidFill>
            <a:schemeClr val="accent4"/>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lt1"/>
              </a:buClr>
              <a:buSzPts val="2800"/>
              <a:buFont typeface="Cabin"/>
              <a:buNone/>
            </a:pPr>
            <a:r>
              <a:rPr lang="en-US">
                <a:solidFill>
                  <a:schemeClr val="lt1"/>
                </a:solidFill>
              </a:rPr>
              <a:t>QUIZ QUESTION 1</a:t>
            </a:r>
            <a:endParaRPr/>
          </a:p>
        </p:txBody>
      </p:sp>
      <p:sp>
        <p:nvSpPr>
          <p:cNvPr id="735" name="Google Shape;735;p67"/>
          <p:cNvSpPr txBox="1">
            <a:spLocks noGrp="1"/>
          </p:cNvSpPr>
          <p:nvPr>
            <p:ph type="body" idx="1"/>
          </p:nvPr>
        </p:nvSpPr>
        <p:spPr>
          <a:xfrm>
            <a:off x="1126236" y="2523744"/>
            <a:ext cx="2969514" cy="3101983"/>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Clr>
                <a:schemeClr val="dk1"/>
              </a:buClr>
              <a:buSzPts val="2400"/>
              <a:buFont typeface="Noto Sans Symbols"/>
              <a:buNone/>
            </a:pPr>
            <a:r>
              <a:rPr lang="en-US" sz="2400">
                <a:solidFill>
                  <a:schemeClr val="lt1"/>
                </a:solidFill>
              </a:rPr>
              <a:t>Everyone has a sexual orientation. </a:t>
            </a:r>
            <a:endParaRPr/>
          </a:p>
          <a:p>
            <a:pPr marL="457200" lvl="1" indent="-76200" algn="l" rtl="0">
              <a:lnSpc>
                <a:spcPct val="100000"/>
              </a:lnSpc>
              <a:spcBef>
                <a:spcPts val="1000"/>
              </a:spcBef>
              <a:spcAft>
                <a:spcPts val="0"/>
              </a:spcAft>
              <a:buSzPts val="2400"/>
              <a:buFont typeface="Noto Sans Symbols"/>
              <a:buNone/>
            </a:pPr>
            <a:endParaRPr sz="2400">
              <a:solidFill>
                <a:schemeClr val="lt1"/>
              </a:solidFill>
            </a:endParaRPr>
          </a:p>
          <a:p>
            <a:pPr marL="457200" lvl="2" indent="0" algn="l" rtl="0">
              <a:lnSpc>
                <a:spcPct val="100000"/>
              </a:lnSpc>
              <a:spcBef>
                <a:spcPts val="1000"/>
              </a:spcBef>
              <a:spcAft>
                <a:spcPts val="0"/>
              </a:spcAft>
              <a:buClr>
                <a:schemeClr val="dk1"/>
              </a:buClr>
              <a:buSzPts val="2400"/>
              <a:buFont typeface="Noto Sans Symbols"/>
              <a:buNone/>
            </a:pPr>
            <a:r>
              <a:rPr lang="en-US" sz="2400">
                <a:solidFill>
                  <a:schemeClr val="lt1"/>
                </a:solidFill>
              </a:rPr>
              <a:t>a)	True</a:t>
            </a:r>
            <a:endParaRPr/>
          </a:p>
          <a:p>
            <a:pPr marL="457200" lvl="2" indent="0" algn="l" rtl="0">
              <a:lnSpc>
                <a:spcPct val="100000"/>
              </a:lnSpc>
              <a:spcBef>
                <a:spcPts val="1000"/>
              </a:spcBef>
              <a:spcAft>
                <a:spcPts val="0"/>
              </a:spcAft>
              <a:buClr>
                <a:schemeClr val="dk1"/>
              </a:buClr>
              <a:buSzPts val="2400"/>
              <a:buFont typeface="Noto Sans Symbols"/>
              <a:buNone/>
            </a:pPr>
            <a:r>
              <a:rPr lang="en-US" sz="2400">
                <a:solidFill>
                  <a:schemeClr val="lt1"/>
                </a:solidFill>
              </a:rPr>
              <a:t>b)	False</a:t>
            </a:r>
            <a:endParaRPr/>
          </a:p>
        </p:txBody>
      </p:sp>
      <p:pic>
        <p:nvPicPr>
          <p:cNvPr id="736" name="Google Shape;736;p67"/>
          <p:cNvPicPr preferRelativeResize="0"/>
          <p:nvPr/>
        </p:nvPicPr>
        <p:blipFill rotWithShape="1">
          <a:blip r:embed="rId3">
            <a:alphaModFix/>
          </a:blip>
          <a:srcRect/>
          <a:stretch/>
        </p:blipFill>
        <p:spPr>
          <a:xfrm>
            <a:off x="5190849" y="0"/>
            <a:ext cx="10395992"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741"/>
        <p:cNvGrpSpPr/>
        <p:nvPr/>
      </p:nvGrpSpPr>
      <p:grpSpPr>
        <a:xfrm>
          <a:off x="0" y="0"/>
          <a:ext cx="0" cy="0"/>
          <a:chOff x="0" y="0"/>
          <a:chExt cx="0" cy="0"/>
        </a:xfrm>
      </p:grpSpPr>
      <p:sp>
        <p:nvSpPr>
          <p:cNvPr id="742" name="Google Shape;742;p68"/>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QUIZ ANSWER 1</a:t>
            </a:r>
            <a:endParaRPr/>
          </a:p>
        </p:txBody>
      </p:sp>
      <p:sp>
        <p:nvSpPr>
          <p:cNvPr id="743" name="Google Shape;743;p68"/>
          <p:cNvSpPr txBox="1">
            <a:spLocks noGrp="1"/>
          </p:cNvSpPr>
          <p:nvPr>
            <p:ph type="body" idx="1"/>
          </p:nvPr>
        </p:nvSpPr>
        <p:spPr>
          <a:xfrm>
            <a:off x="2231136" y="2638045"/>
            <a:ext cx="7729728" cy="1133856"/>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3000"/>
              <a:buFont typeface="Noto Sans Symbols"/>
              <a:buNone/>
            </a:pPr>
            <a:r>
              <a:rPr lang="en-US" sz="3000">
                <a:solidFill>
                  <a:schemeClr val="lt1"/>
                </a:solidFill>
              </a:rPr>
              <a:t>a)  True. Everyone has a sexual orientation. </a:t>
            </a:r>
            <a:endParaRPr/>
          </a:p>
          <a:p>
            <a:pPr marL="0" lvl="0" indent="0" algn="l" rtl="0">
              <a:lnSpc>
                <a:spcPct val="100000"/>
              </a:lnSpc>
              <a:spcBef>
                <a:spcPts val="1000"/>
              </a:spcBef>
              <a:spcAft>
                <a:spcPts val="0"/>
              </a:spcAft>
              <a:buSzPts val="1800"/>
              <a:buFont typeface="Noto Sans Symbols"/>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3">
                                            <p:txEl>
                                              <p:pRg st="0" end="0"/>
                                            </p:txEl>
                                          </p:spTgt>
                                        </p:tgtEl>
                                        <p:attrNameLst>
                                          <p:attrName>style.visibility</p:attrName>
                                        </p:attrNameLst>
                                      </p:cBhvr>
                                      <p:to>
                                        <p:strVal val="visible"/>
                                      </p:to>
                                    </p:set>
                                    <p:animEffect transition="in" filter="fade">
                                      <p:cBhvr>
                                        <p:cTn id="7" dur="1000"/>
                                        <p:tgtEl>
                                          <p:spTgt spid="7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3">
                                            <p:txEl>
                                              <p:pRg st="1" end="1"/>
                                            </p:txEl>
                                          </p:spTgt>
                                        </p:tgtEl>
                                        <p:attrNameLst>
                                          <p:attrName>style.visibility</p:attrName>
                                        </p:attrNameLst>
                                      </p:cBhvr>
                                      <p:to>
                                        <p:strVal val="visible"/>
                                      </p:to>
                                    </p:set>
                                    <p:animEffect transition="in" filter="fade">
                                      <p:cBhvr>
                                        <p:cTn id="12" dur="1000"/>
                                        <p:tgtEl>
                                          <p:spTgt spid="7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748"/>
        <p:cNvGrpSpPr/>
        <p:nvPr/>
      </p:nvGrpSpPr>
      <p:grpSpPr>
        <a:xfrm>
          <a:off x="0" y="0"/>
          <a:ext cx="0" cy="0"/>
          <a:chOff x="0" y="0"/>
          <a:chExt cx="0" cy="0"/>
        </a:xfrm>
      </p:grpSpPr>
      <p:sp>
        <p:nvSpPr>
          <p:cNvPr id="749" name="Google Shape;749;p69"/>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QUIZ QUESTION 2</a:t>
            </a:r>
            <a:endParaRPr/>
          </a:p>
        </p:txBody>
      </p:sp>
      <p:sp>
        <p:nvSpPr>
          <p:cNvPr id="750" name="Google Shape;750;p69"/>
          <p:cNvSpPr txBox="1">
            <a:spLocks noGrp="1"/>
          </p:cNvSpPr>
          <p:nvPr>
            <p:ph type="body" idx="1"/>
          </p:nvPr>
        </p:nvSpPr>
        <p:spPr>
          <a:xfrm>
            <a:off x="2688336" y="2638044"/>
            <a:ext cx="7729728" cy="3101983"/>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Clr>
                <a:schemeClr val="dk1"/>
              </a:buClr>
              <a:buSzPts val="3000"/>
              <a:buFont typeface="Noto Sans Symbols"/>
              <a:buNone/>
            </a:pPr>
            <a:r>
              <a:rPr lang="en-US" sz="3000">
                <a:solidFill>
                  <a:schemeClr val="lt1"/>
                </a:solidFill>
              </a:rPr>
              <a:t>Everyone has a gender identity. </a:t>
            </a:r>
            <a:endParaRPr/>
          </a:p>
          <a:p>
            <a:pPr marL="457200" lvl="1" indent="-38100" algn="l" rtl="0">
              <a:lnSpc>
                <a:spcPct val="100000"/>
              </a:lnSpc>
              <a:spcBef>
                <a:spcPts val="1000"/>
              </a:spcBef>
              <a:spcAft>
                <a:spcPts val="0"/>
              </a:spcAft>
              <a:buClr>
                <a:schemeClr val="dk1"/>
              </a:buClr>
              <a:buSzPts val="3000"/>
              <a:buFont typeface="Verdana"/>
              <a:buNone/>
            </a:pPr>
            <a:endParaRPr sz="3000">
              <a:solidFill>
                <a:schemeClr val="lt1"/>
              </a:solidFill>
            </a:endParaRPr>
          </a:p>
          <a:p>
            <a:pPr marL="457200" lvl="2" indent="0" algn="l" rtl="0">
              <a:lnSpc>
                <a:spcPct val="100000"/>
              </a:lnSpc>
              <a:spcBef>
                <a:spcPts val="1000"/>
              </a:spcBef>
              <a:spcAft>
                <a:spcPts val="0"/>
              </a:spcAft>
              <a:buClr>
                <a:schemeClr val="dk1"/>
              </a:buClr>
              <a:buSzPts val="3000"/>
              <a:buFont typeface="Noto Sans Symbols"/>
              <a:buNone/>
            </a:pPr>
            <a:r>
              <a:rPr lang="en-US" sz="3000">
                <a:solidFill>
                  <a:schemeClr val="lt1"/>
                </a:solidFill>
              </a:rPr>
              <a:t>a)	True</a:t>
            </a:r>
            <a:endParaRPr/>
          </a:p>
          <a:p>
            <a:pPr marL="457200" lvl="2" indent="0" algn="l" rtl="0">
              <a:lnSpc>
                <a:spcPct val="100000"/>
              </a:lnSpc>
              <a:spcBef>
                <a:spcPts val="1000"/>
              </a:spcBef>
              <a:spcAft>
                <a:spcPts val="0"/>
              </a:spcAft>
              <a:buClr>
                <a:schemeClr val="dk1"/>
              </a:buClr>
              <a:buSzPts val="3000"/>
              <a:buFont typeface="Noto Sans Symbols"/>
              <a:buNone/>
            </a:pPr>
            <a:r>
              <a:rPr lang="en-US" sz="3000">
                <a:solidFill>
                  <a:schemeClr val="lt1"/>
                </a:solidFill>
              </a:rPr>
              <a:t>b)	False</a:t>
            </a:r>
            <a:endParaRPr/>
          </a:p>
          <a:p>
            <a:pPr marL="0" lvl="0" indent="0" algn="l" rtl="0">
              <a:lnSpc>
                <a:spcPct val="100000"/>
              </a:lnSpc>
              <a:spcBef>
                <a:spcPts val="1000"/>
              </a:spcBef>
              <a:spcAft>
                <a:spcPts val="0"/>
              </a:spcAft>
              <a:buSzPts val="1800"/>
              <a:buFont typeface="Noto Sans Symbols"/>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5A60"/>
        </a:solidFill>
        <a:effectLst/>
      </p:bgPr>
    </p:bg>
    <p:spTree>
      <p:nvGrpSpPr>
        <p:cNvPr id="1" name="Shape 755"/>
        <p:cNvGrpSpPr/>
        <p:nvPr/>
      </p:nvGrpSpPr>
      <p:grpSpPr>
        <a:xfrm>
          <a:off x="0" y="0"/>
          <a:ext cx="0" cy="0"/>
          <a:chOff x="0" y="0"/>
          <a:chExt cx="0" cy="0"/>
        </a:xfrm>
      </p:grpSpPr>
      <p:sp>
        <p:nvSpPr>
          <p:cNvPr id="756" name="Google Shape;756;p70"/>
          <p:cNvSpPr txBox="1">
            <a:spLocks noGrp="1"/>
          </p:cNvSpPr>
          <p:nvPr>
            <p:ph type="title"/>
          </p:nvPr>
        </p:nvSpPr>
        <p:spPr>
          <a:xfrm>
            <a:off x="2231136" y="964692"/>
            <a:ext cx="7729728" cy="1188720"/>
          </a:xfrm>
          <a:prstGeom prst="rect">
            <a:avLst/>
          </a:prstGeom>
          <a:solidFill>
            <a:srgbClr val="6B8890"/>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rgbClr val="262626"/>
              </a:buClr>
              <a:buSzPts val="2800"/>
              <a:buFont typeface="Cabin"/>
              <a:buNone/>
            </a:pPr>
            <a:r>
              <a:rPr lang="en-US"/>
              <a:t>QUIZ ANSWER 2</a:t>
            </a:r>
            <a:endParaRPr/>
          </a:p>
        </p:txBody>
      </p:sp>
      <p:sp>
        <p:nvSpPr>
          <p:cNvPr id="757" name="Google Shape;757;p70"/>
          <p:cNvSpPr txBox="1">
            <a:spLocks noGrp="1"/>
          </p:cNvSpPr>
          <p:nvPr>
            <p:ph type="body" idx="1"/>
          </p:nvPr>
        </p:nvSpPr>
        <p:spPr>
          <a:xfrm>
            <a:off x="2554986" y="2828544"/>
            <a:ext cx="7729728" cy="3101983"/>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0"/>
              </a:spcBef>
              <a:spcAft>
                <a:spcPts val="0"/>
              </a:spcAft>
              <a:buSzPts val="3000"/>
              <a:buFont typeface="Noto Sans Symbols"/>
              <a:buNone/>
            </a:pPr>
            <a:r>
              <a:rPr lang="en-US" sz="3000">
                <a:solidFill>
                  <a:schemeClr val="lt1"/>
                </a:solidFill>
              </a:rPr>
              <a:t>a)  True. Everyone has a gender identity. </a:t>
            </a:r>
            <a:endParaRPr/>
          </a:p>
          <a:p>
            <a:pPr marL="0" lvl="0" indent="0" algn="l" rtl="0">
              <a:lnSpc>
                <a:spcPct val="100000"/>
              </a:lnSpc>
              <a:spcBef>
                <a:spcPts val="1000"/>
              </a:spcBef>
              <a:spcAft>
                <a:spcPts val="0"/>
              </a:spcAft>
              <a:buSzPts val="1800"/>
              <a:buFont typeface="Noto Sans Symbols"/>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
                                            <p:txEl>
                                              <p:pRg st="0" end="0"/>
                                            </p:txEl>
                                          </p:spTgt>
                                        </p:tgtEl>
                                        <p:attrNameLst>
                                          <p:attrName>style.visibility</p:attrName>
                                        </p:attrNameLst>
                                      </p:cBhvr>
                                      <p:to>
                                        <p:strVal val="visible"/>
                                      </p:to>
                                    </p:set>
                                    <p:animEffect transition="in" filter="fade">
                                      <p:cBhvr>
                                        <p:cTn id="7" dur="1000"/>
                                        <p:tgtEl>
                                          <p:spTgt spid="7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
                                            <p:txEl>
                                              <p:pRg st="1" end="1"/>
                                            </p:txEl>
                                          </p:spTgt>
                                        </p:tgtEl>
                                        <p:attrNameLst>
                                          <p:attrName>style.visibility</p:attrName>
                                        </p:attrNameLst>
                                      </p:cBhvr>
                                      <p:to>
                                        <p:strVal val="visible"/>
                                      </p:to>
                                    </p:set>
                                    <p:animEffect transition="in" filter="fade">
                                      <p:cBhvr>
                                        <p:cTn id="12" dur="1000"/>
                                        <p:tgtEl>
                                          <p:spTgt spid="7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1612</Words>
  <Application>Microsoft Macintosh PowerPoint</Application>
  <PresentationFormat>Widescreen</PresentationFormat>
  <Paragraphs>245</Paragraphs>
  <Slides>25</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Cabin</vt:lpstr>
      <vt:lpstr>Calibri</vt:lpstr>
      <vt:lpstr>Noto Sans Symbols</vt:lpstr>
      <vt:lpstr>Arial</vt:lpstr>
      <vt:lpstr>Lato</vt:lpstr>
      <vt:lpstr>Verdana</vt:lpstr>
      <vt:lpstr>Parcel</vt:lpstr>
      <vt:lpstr>Parcel</vt:lpstr>
      <vt:lpstr>MAKING IT COUNT</vt:lpstr>
      <vt:lpstr>INTRODUCTIONS</vt:lpstr>
      <vt:lpstr>SOGIE 101 LANGUAGE AND CONCEPTS</vt:lpstr>
      <vt:lpstr> SPECTRUMS EXERCISE  </vt:lpstr>
      <vt:lpstr>SOGIE 101 LANGUAGE AND CONCEPTS</vt:lpstr>
      <vt:lpstr>QUIZ QUESTION 1</vt:lpstr>
      <vt:lpstr>QUIZ ANSWER 1</vt:lpstr>
      <vt:lpstr>QUIZ QUESTION 2</vt:lpstr>
      <vt:lpstr>QUIZ ANSWER 2</vt:lpstr>
      <vt:lpstr>QUIZ QUESTION 3</vt:lpstr>
      <vt:lpstr>QUIZ ANSWER 3</vt:lpstr>
      <vt:lpstr>QUIZ QUESTION 4</vt:lpstr>
      <vt:lpstr>QUIZ ANSWER 4</vt:lpstr>
      <vt:lpstr>QUIZ QUESTION 5 </vt:lpstr>
      <vt:lpstr>QUIZ ANSWER 5</vt:lpstr>
      <vt:lpstr>QUIZ QUESTION 6</vt:lpstr>
      <vt:lpstr>QUIZ ANSWER 6</vt:lpstr>
      <vt:lpstr>QUIZ QUESTION 7</vt:lpstr>
      <vt:lpstr>QUIZ ANSWER 7</vt:lpstr>
      <vt:lpstr>QUIZ QUESTION 8</vt:lpstr>
      <vt:lpstr>QUIZ ANSWER 8</vt:lpstr>
      <vt:lpstr>QUIZ QUESTION 9</vt:lpstr>
      <vt:lpstr>QUIZ QUESTION 9</vt:lpstr>
      <vt:lpstr>Questions</vt:lpstr>
      <vt:lpstr>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IT COUNT</dc:title>
  <cp:lastModifiedBy>Aisha Allen</cp:lastModifiedBy>
  <cp:revision>3</cp:revision>
  <dcterms:modified xsi:type="dcterms:W3CDTF">2019-09-10T19:44:20Z</dcterms:modified>
</cp:coreProperties>
</file>