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6" r:id="rId3"/>
    <p:sldId id="257" r:id="rId4"/>
    <p:sldId id="258" r:id="rId5"/>
    <p:sldId id="261" r:id="rId6"/>
    <p:sldId id="289" r:id="rId7"/>
    <p:sldId id="29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8" r:id="rId18"/>
    <p:sldId id="299" r:id="rId19"/>
    <p:sldId id="269" r:id="rId20"/>
    <p:sldId id="292" r:id="rId21"/>
    <p:sldId id="290" r:id="rId22"/>
    <p:sldId id="295" r:id="rId23"/>
    <p:sldId id="297" r:id="rId24"/>
    <p:sldId id="300" r:id="rId25"/>
    <p:sldId id="301" r:id="rId26"/>
    <p:sldId id="270" r:id="rId27"/>
    <p:sldId id="288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87" r:id="rId36"/>
    <p:sldId id="280" r:id="rId37"/>
    <p:sldId id="281" r:id="rId38"/>
    <p:sldId id="286" r:id="rId39"/>
    <p:sldId id="285" r:id="rId40"/>
    <p:sldId id="294" r:id="rId41"/>
    <p:sldId id="283" r:id="rId42"/>
    <p:sldId id="284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013A8C-BD0C-4C6D-9874-0D6C901552D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B49129-8212-44F5-93A7-EA12F8779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Attorney General’s Office concluded in 2001 that “a majority of a body would violate the Act if they e-mailed each other </a:t>
            </a:r>
          </a:p>
          <a:p>
            <a:r>
              <a:rPr lang="en-US" dirty="0"/>
              <a:t>regarding current issues under the body’s jurisdiction even if the e-mails were also sent to the </a:t>
            </a:r>
          </a:p>
          <a:p>
            <a:r>
              <a:rPr lang="en-US" dirty="0"/>
              <a:t>secretary and chairperson of the agency, the e-mails were posted on the agency’s Internet Web </a:t>
            </a:r>
          </a:p>
          <a:p>
            <a:r>
              <a:rPr lang="en-US" dirty="0"/>
              <a:t>site, and a printed version of each e-mail was reported at the next public meeting of the body. </a:t>
            </a:r>
          </a:p>
          <a:p>
            <a:r>
              <a:rPr lang="en-US" dirty="0"/>
              <a:t>The opinion concluded that these safeguards were not sufficient to satisfy either the express </a:t>
            </a:r>
          </a:p>
          <a:p>
            <a:r>
              <a:rPr lang="en-US" dirty="0"/>
              <a:t>wording of the Act or some of its purposes. Specifically, such e-mail communications would </a:t>
            </a:r>
          </a:p>
          <a:p>
            <a:r>
              <a:rPr lang="en-US" dirty="0"/>
              <a:t>not be available to persons who do not have Internet access. Even if a person had Internet </a:t>
            </a:r>
          </a:p>
          <a:p>
            <a:r>
              <a:rPr lang="en-US" dirty="0"/>
              <a:t>access, the deliberations on a particular issue could be completed before an interested person </a:t>
            </a:r>
          </a:p>
          <a:p>
            <a:r>
              <a:rPr lang="en-US" dirty="0"/>
              <a:t>had an opportunity to become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129-8212-44F5-93A7-EA12F87798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7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49129-8212-44F5-93A7-EA12F87798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49129-8212-44F5-93A7-EA12F87798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2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129-8212-44F5-93A7-EA12F87798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0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800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4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8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blipFill dpi="0" rotWithShape="1">
            <a:blip r:embed="rId2">
              <a:alphaModFix amt="88000"/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57400" y="1219200"/>
            <a:ext cx="66294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9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2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0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7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75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4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8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EF96-9F39-460F-A748-B36C151A9CEF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196-1E96-4EE0-96F6-991051857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California’s Sunshine Law: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Ralph M. Brown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400800" cy="289560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Presentation by</a:t>
            </a:r>
          </a:p>
          <a:p>
            <a:r>
              <a:rPr lang="en-US" dirty="0">
                <a:solidFill>
                  <a:srgbClr val="0070C0"/>
                </a:solidFill>
              </a:rPr>
              <a:t>Joon Oh</a:t>
            </a:r>
          </a:p>
          <a:p>
            <a:r>
              <a:rPr lang="en-US" dirty="0">
                <a:solidFill>
                  <a:srgbClr val="0070C0"/>
                </a:solidFill>
              </a:rPr>
              <a:t>Deputy County Counsel</a:t>
            </a:r>
          </a:p>
          <a:p>
            <a:r>
              <a:rPr lang="en-US" dirty="0">
                <a:solidFill>
                  <a:srgbClr val="0070C0"/>
                </a:solidFill>
              </a:rPr>
              <a:t>OFFICE OF THE COUNTY COUNSEL</a:t>
            </a:r>
          </a:p>
          <a:p>
            <a:r>
              <a:rPr lang="en-US" dirty="0">
                <a:solidFill>
                  <a:srgbClr val="0070C0"/>
                </a:solidFill>
              </a:rPr>
              <a:t>COUNTY OF ALAMEDA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9B202B-0315-48D3-8BE0-81C16BCF0F57}"/>
              </a:ext>
            </a:extLst>
          </p:cNvPr>
          <p:cNvSpPr txBox="1">
            <a:spLocks/>
          </p:cNvSpPr>
          <p:nvPr/>
        </p:nvSpPr>
        <p:spPr>
          <a:xfrm>
            <a:off x="914400" y="54864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September 27, 2021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Alameda County Community Advisory Board (CAB)</a:t>
            </a:r>
          </a:p>
        </p:txBody>
      </p:sp>
    </p:spTree>
    <p:extLst>
      <p:ext uri="{BB962C8B-B14F-4D97-AF65-F5344CB8AC3E}">
        <p14:creationId xmlns:p14="http://schemas.microsoft.com/office/powerpoint/2010/main" val="85615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May Be: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or informal</a:t>
            </a:r>
          </a:p>
          <a:p>
            <a:r>
              <a:rPr lang="en-US" dirty="0"/>
              <a:t>Involve only discussion or action, or both</a:t>
            </a:r>
          </a:p>
          <a:p>
            <a:r>
              <a:rPr lang="en-US" dirty="0"/>
              <a:t>In person, or through technology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2304"/>
            <a:ext cx="2319337" cy="2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6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Can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Retreats</a:t>
            </a:r>
          </a:p>
          <a:p>
            <a:r>
              <a:rPr lang="en-US" dirty="0"/>
              <a:t>Site visits</a:t>
            </a:r>
          </a:p>
          <a:p>
            <a:r>
              <a:rPr lang="en-US" dirty="0"/>
              <a:t>Social gatherings or “networking” before or after a noticed meeting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10" y="4648200"/>
            <a:ext cx="561861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4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3096"/>
            <a:ext cx="2209800" cy="10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Unlawful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4419600" cy="4525963"/>
          </a:xfrm>
        </p:spPr>
        <p:txBody>
          <a:bodyPr/>
          <a:lstStyle/>
          <a:p>
            <a:r>
              <a:rPr lang="en-US" dirty="0"/>
              <a:t>“Pre-meetings” and “Post-meetings” held without notice to the public</a:t>
            </a:r>
          </a:p>
          <a:p>
            <a:r>
              <a:rPr lang="en-US" dirty="0"/>
              <a:t>Serial meetings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2246478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2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Serial Meetings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06692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752600"/>
            <a:ext cx="449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“Chain” meetings: Member A talks to member B, who talks to Member C…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448240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“Hub-and-Spoke” meetings: A talks to B, then C, then D…</a:t>
            </a:r>
          </a:p>
        </p:txBody>
      </p:sp>
      <p:pic>
        <p:nvPicPr>
          <p:cNvPr id="18" name="Picture 4" descr="C:\Users\kjoonoh\AppData\Local\Microsoft\Windows\INetCache\IE\2DIXLT5K\481px-Artillery-spoked_whe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19913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F3915-8D0D-415D-8588-6F8B7FE41DEB}"/>
              </a:ext>
            </a:extLst>
          </p:cNvPr>
          <p:cNvSpPr/>
          <p:nvPr/>
        </p:nvSpPr>
        <p:spPr>
          <a:xfrm>
            <a:off x="7207657" y="4713237"/>
            <a:ext cx="585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8E66F-9267-4C2C-8511-E991AAB4508E}"/>
              </a:ext>
            </a:extLst>
          </p:cNvPr>
          <p:cNvSpPr/>
          <p:nvPr/>
        </p:nvSpPr>
        <p:spPr>
          <a:xfrm>
            <a:off x="6302971" y="5326559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89F4F-F216-42F3-BF57-5D551D752CA1}"/>
              </a:ext>
            </a:extLst>
          </p:cNvPr>
          <p:cNvSpPr/>
          <p:nvPr/>
        </p:nvSpPr>
        <p:spPr>
          <a:xfrm>
            <a:off x="7272578" y="5955417"/>
            <a:ext cx="455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69415-D38F-42B8-AF39-8F3A5F2D481F}"/>
              </a:ext>
            </a:extLst>
          </p:cNvPr>
          <p:cNvSpPr/>
          <p:nvPr/>
        </p:nvSpPr>
        <p:spPr>
          <a:xfrm>
            <a:off x="8240651" y="4858137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15A894-EF02-4933-9CC2-30D0260D1C15}"/>
              </a:ext>
            </a:extLst>
          </p:cNvPr>
          <p:cNvSpPr/>
          <p:nvPr/>
        </p:nvSpPr>
        <p:spPr>
          <a:xfrm rot="8858068">
            <a:off x="6765853" y="5390331"/>
            <a:ext cx="469149" cy="229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03EFC9-1452-42EC-BE2F-734AE117C88C}"/>
              </a:ext>
            </a:extLst>
          </p:cNvPr>
          <p:cNvSpPr/>
          <p:nvPr/>
        </p:nvSpPr>
        <p:spPr>
          <a:xfrm>
            <a:off x="7391400" y="5638800"/>
            <a:ext cx="174845" cy="3893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B951584-6696-45D5-8DE0-38443A0CC38B}"/>
              </a:ext>
            </a:extLst>
          </p:cNvPr>
          <p:cNvSpPr/>
          <p:nvPr/>
        </p:nvSpPr>
        <p:spPr>
          <a:xfrm>
            <a:off x="7794148" y="5088522"/>
            <a:ext cx="508473" cy="23529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Serial Meetings Occur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technology: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Phones, etc.  </a:t>
            </a:r>
          </a:p>
          <a:p>
            <a:pPr lvl="1"/>
            <a:endParaRPr lang="en-US" dirty="0"/>
          </a:p>
          <a:p>
            <a:r>
              <a:rPr lang="en-US" dirty="0"/>
              <a:t>Through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743200" cy="174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4" y="4648200"/>
            <a:ext cx="11918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With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</a:t>
            </a:r>
            <a:r>
              <a:rPr lang="en-US" b="1" i="1" dirty="0"/>
              <a:t>answer questions </a:t>
            </a:r>
            <a:r>
              <a:rPr lang="en-US" dirty="0"/>
              <a:t>or </a:t>
            </a:r>
            <a:r>
              <a:rPr lang="en-US" b="1" i="1" dirty="0"/>
              <a:t>provide information </a:t>
            </a:r>
            <a:r>
              <a:rPr lang="en-US" dirty="0"/>
              <a:t>to individual Board members</a:t>
            </a:r>
            <a:r>
              <a:rPr lang="en-US" b="1" i="1" dirty="0"/>
              <a:t> so long as </a:t>
            </a:r>
            <a:r>
              <a:rPr lang="en-US" dirty="0"/>
              <a:t>any views or positions expressed by the member are </a:t>
            </a:r>
            <a:r>
              <a:rPr lang="en-US" b="1" i="1" dirty="0"/>
              <a:t>not communicated </a:t>
            </a:r>
            <a:r>
              <a:rPr lang="en-US" dirty="0"/>
              <a:t>to other members of the Board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7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Attendance of majority at </a:t>
            </a:r>
          </a:p>
          <a:p>
            <a:pPr lvl="1"/>
            <a:r>
              <a:rPr lang="en-US" dirty="0"/>
              <a:t>regional/state/national conference</a:t>
            </a:r>
          </a:p>
          <a:p>
            <a:pPr lvl="1"/>
            <a:r>
              <a:rPr lang="en-US" dirty="0"/>
              <a:t>local meeting open to the public</a:t>
            </a:r>
          </a:p>
          <a:p>
            <a:pPr lvl="1"/>
            <a:r>
              <a:rPr lang="en-US" dirty="0"/>
              <a:t>social, recreational, ceremonial event not sponsored by or for the body </a:t>
            </a:r>
          </a:p>
          <a:p>
            <a:pPr marL="339725" indent="0">
              <a:buNone/>
            </a:pPr>
            <a:r>
              <a:rPr lang="en-US" dirty="0"/>
              <a:t>are OK </a:t>
            </a:r>
            <a:r>
              <a:rPr lang="en-US" i="1" dirty="0"/>
              <a:t>PROVIDED</a:t>
            </a:r>
            <a:r>
              <a:rPr lang="en-US" dirty="0"/>
              <a:t> no collective discussion of Commission business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6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08EF-0208-44FD-85E6-FC1BBCAC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2021 – AB 992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A9A3-4257-4030-99DB-B7E39783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Applies to Social Media (</a:t>
            </a:r>
            <a:r>
              <a:rPr lang="en-US" i="1" dirty="0"/>
              <a:t>e.g.</a:t>
            </a:r>
            <a:r>
              <a:rPr lang="en-US" dirty="0"/>
              <a:t>, Twitter, Facebook, Instagram, Reddit, etc.)</a:t>
            </a:r>
          </a:p>
          <a:p>
            <a:r>
              <a:rPr lang="en-US" dirty="0"/>
              <a:t>Meeting does not include “engaging in separate conversations or communications on [Social Media] to answer questions, provide information to the public, or to solicit information from the public regarding a matter that is within the subject matter jurisdiction of the legislative body…”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8E67-9111-41FB-BF86-E8C80FF4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i="1" dirty="0"/>
              <a:t>still</a:t>
            </a:r>
            <a:r>
              <a:rPr lang="en-US" dirty="0"/>
              <a:t>…</a:t>
            </a:r>
            <a:endParaRPr lang="en-US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484A2-C179-45C8-9E23-98C7EF0E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No</a:t>
            </a:r>
            <a:r>
              <a:rPr lang="en-US" b="1" i="1" dirty="0"/>
              <a:t> </a:t>
            </a:r>
            <a:r>
              <a:rPr lang="en-US" dirty="0"/>
              <a:t>“discuss[ion] among [members about] business of a specific nature that is within the subject matter jurisdiction of the legislative body”</a:t>
            </a:r>
          </a:p>
          <a:p>
            <a:r>
              <a:rPr lang="en-US" b="1" i="1" u="sng" dirty="0"/>
              <a:t>No</a:t>
            </a:r>
            <a:r>
              <a:rPr lang="en-US" b="1" i="1" dirty="0"/>
              <a:t> “</a:t>
            </a:r>
            <a:r>
              <a:rPr lang="en-US" dirty="0"/>
              <a:t>responding directly to any communication…regarding a matter that is within the subject matter jurisdiction of the legislative body that is made, posted, or shared by any other member of the legislative body”</a:t>
            </a:r>
          </a:p>
          <a:p>
            <a:pPr lvl="1"/>
            <a:r>
              <a:rPr lang="en-US" dirty="0"/>
              <a:t>Government Code sec. 54952.2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6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7" y="4611687"/>
            <a:ext cx="21701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*Meetings: Locations and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Meetings must be held within Alameda County</a:t>
            </a:r>
          </a:p>
          <a:p>
            <a:r>
              <a:rPr lang="en-US" dirty="0"/>
              <a:t>Meetings must occur at a time and location set by ordinance, resolution, or bylaws</a:t>
            </a:r>
          </a:p>
          <a:p>
            <a:r>
              <a:rPr lang="en-US" dirty="0"/>
              <a:t>Meetings includes teleconferences</a:t>
            </a:r>
          </a:p>
        </p:txBody>
      </p:sp>
    </p:spTree>
    <p:extLst>
      <p:ext uri="{BB962C8B-B14F-4D97-AF65-F5344CB8AC3E}">
        <p14:creationId xmlns:p14="http://schemas.microsoft.com/office/powerpoint/2010/main" val="29041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A920-811B-4C45-8330-A2CB1D3E2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Disclaimer…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043A2-E4AF-4DDB-8AAB-DF185BBD42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*“Teleconference”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“a meeting of a legislative body, the members of which are in different locations, connected by electronic means, through either audio or video, or both.” </a:t>
            </a:r>
          </a:p>
          <a:p>
            <a:r>
              <a:rPr lang="en-US" dirty="0"/>
              <a:t>“Nothing in this section shall prohibit a local agency from providing the public with     additional teleconference locations.” </a:t>
            </a:r>
          </a:p>
        </p:txBody>
      </p:sp>
    </p:spTree>
    <p:extLst>
      <p:ext uri="{BB962C8B-B14F-4D97-AF65-F5344CB8AC3E}">
        <p14:creationId xmlns:p14="http://schemas.microsoft.com/office/powerpoint/2010/main" val="3777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434">
            <a:off x="6266245" y="4709515"/>
            <a:ext cx="1404691" cy="181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/>
              <a:t>*Teleconference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3047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teleconference location must be identified in the notice and agenda</a:t>
            </a:r>
          </a:p>
          <a:p>
            <a:r>
              <a:rPr lang="en-US" dirty="0"/>
              <a:t>Agenda must be posted at each location</a:t>
            </a:r>
          </a:p>
          <a:p>
            <a:r>
              <a:rPr lang="en-US" dirty="0"/>
              <a:t>Each location must have public access</a:t>
            </a:r>
          </a:p>
          <a:p>
            <a:r>
              <a:rPr lang="en-US" dirty="0"/>
              <a:t>Public must have opportunity to speak at each location</a:t>
            </a:r>
          </a:p>
          <a:p>
            <a:r>
              <a:rPr lang="en-US" dirty="0"/>
              <a:t>A quorum must be inside the County </a:t>
            </a:r>
          </a:p>
          <a:p>
            <a:r>
              <a:rPr lang="en-US" dirty="0"/>
              <a:t>All votes must be taken by rollcall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5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434">
            <a:off x="6266245" y="4709515"/>
            <a:ext cx="1404691" cy="181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/>
              <a:t>*Teleconference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3047999"/>
          </a:xfrm>
        </p:spPr>
        <p:txBody>
          <a:bodyPr>
            <a:normAutofit fontScale="92500"/>
          </a:bodyPr>
          <a:lstStyle/>
          <a:p>
            <a:r>
              <a:rPr lang="en-US" dirty="0"/>
              <a:t>The body must “conduct teleconference meetings in a manner that protects the statutory and constitutional rights of the parties or the public appearing before the legislative body of a local agency”</a:t>
            </a:r>
          </a:p>
        </p:txBody>
      </p:sp>
    </p:spTree>
    <p:extLst>
      <p:ext uri="{BB962C8B-B14F-4D97-AF65-F5344CB8AC3E}">
        <p14:creationId xmlns:p14="http://schemas.microsoft.com/office/powerpoint/2010/main" val="353648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DB8B-3CED-4649-9C62-421986D0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i="1" u="sng" dirty="0"/>
              <a:t>Temporary</a:t>
            </a:r>
            <a:r>
              <a:rPr lang="en-US" dirty="0"/>
              <a:t> COVID-19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2EE3-5AD8-42CC-A80C-C0C449DE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Executive Orders: </a:t>
            </a:r>
          </a:p>
          <a:p>
            <a:pPr lvl="1"/>
            <a:r>
              <a:rPr lang="en-US" dirty="0"/>
              <a:t>N-25-20 (March 12, 2020)</a:t>
            </a:r>
          </a:p>
          <a:p>
            <a:pPr lvl="1"/>
            <a:r>
              <a:rPr lang="en-US" dirty="0"/>
              <a:t>N-29-20 (March 17, 2020)</a:t>
            </a:r>
          </a:p>
          <a:p>
            <a:pPr lvl="1"/>
            <a:r>
              <a:rPr lang="en-US" dirty="0"/>
              <a:t>N-35-20 (March 21, 2020)</a:t>
            </a:r>
          </a:p>
          <a:p>
            <a:r>
              <a:rPr lang="en-US" dirty="0"/>
              <a:t>Suspends:</a:t>
            </a:r>
          </a:p>
          <a:p>
            <a:pPr lvl="1"/>
            <a:r>
              <a:rPr lang="en-US" dirty="0"/>
              <a:t>Each teleconference location must be identified in the notice and agenda</a:t>
            </a:r>
          </a:p>
          <a:p>
            <a:pPr lvl="1"/>
            <a:r>
              <a:rPr lang="en-US" dirty="0"/>
              <a:t>Agenda must be posted at each location</a:t>
            </a:r>
          </a:p>
          <a:p>
            <a:pPr lvl="1"/>
            <a:r>
              <a:rPr lang="en-US" dirty="0"/>
              <a:t>Each location must have public access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4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F57E-7F2A-4DAB-B62D-C7161A79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*…continued…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05C5-C247-4BD0-9EC1-494552C3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call voting;</a:t>
            </a:r>
          </a:p>
          <a:p>
            <a:r>
              <a:rPr lang="en-US" dirty="0"/>
              <a:t>Allows simultaneous updates about a declared emergency from local, state, or federal officials;</a:t>
            </a:r>
          </a:p>
          <a:p>
            <a:pPr lvl="1"/>
            <a:r>
              <a:rPr lang="en-US" dirty="0"/>
              <a:t>Can ask questions to the updaters</a:t>
            </a:r>
          </a:p>
          <a:p>
            <a:pPr lvl="1"/>
            <a:r>
              <a:rPr lang="en-US" dirty="0"/>
              <a:t>For update purpose only, i.e., no official business by the legislative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7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BDDC-C6CD-403D-B671-93523E70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*COVID-19 exceptions </a:t>
            </a:r>
            <a:r>
              <a:rPr lang="en-US" i="1" u="sng" dirty="0"/>
              <a:t>expiring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7FFA-175E-468E-8C54-ABB5B171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i="1" u="sng" dirty="0"/>
              <a:t>September 30, 2021</a:t>
            </a:r>
          </a:p>
          <a:p>
            <a:pPr lvl="1"/>
            <a:r>
              <a:rPr lang="en-US" dirty="0"/>
              <a:t>Executive Orders N-08-21 (signed June 11, 2021)</a:t>
            </a:r>
          </a:p>
          <a:p>
            <a:r>
              <a:rPr lang="en-US" dirty="0"/>
              <a:t>Though further </a:t>
            </a:r>
            <a:r>
              <a:rPr lang="en-US" i="1" u="sng" dirty="0"/>
              <a:t>extended</a:t>
            </a:r>
            <a:r>
              <a:rPr lang="en-US" dirty="0"/>
              <a:t> through </a:t>
            </a:r>
            <a:r>
              <a:rPr lang="en-US" i="1" u="sng" dirty="0"/>
              <a:t>January 31, 2022</a:t>
            </a:r>
            <a:r>
              <a:rPr lang="en-US" dirty="0"/>
              <a:t>, under AB 361; Gov. Code sec. 11133 (eff. 9/16/21)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434">
            <a:off x="6266245" y="4709515"/>
            <a:ext cx="1404691" cy="181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Notice &amp; Agenda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304799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Regular</a:t>
            </a:r>
            <a:r>
              <a:rPr lang="en-US" dirty="0"/>
              <a:t> meeting agendas must be posted 72 hours in advance of the meeting</a:t>
            </a:r>
          </a:p>
          <a:p>
            <a:r>
              <a:rPr lang="en-US" u="sng" dirty="0"/>
              <a:t>Special</a:t>
            </a:r>
            <a:r>
              <a:rPr lang="en-US" dirty="0"/>
              <a:t> meeting agendas require only 24 hours advance notice</a:t>
            </a:r>
            <a:endParaRPr lang="en-US" u="sng" dirty="0"/>
          </a:p>
          <a:p>
            <a:r>
              <a:rPr lang="en-US" dirty="0"/>
              <a:t>Agendas must describe each item to be considered in enough detail that a person of ordinary intelligence could determine whether the item is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4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1600200"/>
            <a:ext cx="335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A body subject to the Brown Act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i="1" dirty="0"/>
              <a:t>may not discuss</a:t>
            </a:r>
            <a:r>
              <a:rPr lang="en-US" dirty="0"/>
              <a:t> and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i="1" dirty="0"/>
              <a:t>may not act </a:t>
            </a:r>
            <a:r>
              <a:rPr lang="en-US" dirty="0"/>
              <a:t>on items not on the agenda or that are beyond the reasonable scope of the agenda description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30993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6035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48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366">
            <a:off x="4496547" y="2839250"/>
            <a:ext cx="352425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Limited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health/safety emergency</a:t>
            </a:r>
          </a:p>
          <a:p>
            <a:pPr lvl="1"/>
            <a:r>
              <a:rPr lang="en-US" dirty="0"/>
              <a:t>Immediate need to avoid serious injury to public interest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 item continued from previous agenda </a:t>
            </a:r>
            <a:r>
              <a:rPr lang="en-US" i="1" dirty="0"/>
              <a:t>and</a:t>
            </a:r>
            <a:r>
              <a:rPr lang="en-US" dirty="0"/>
              <a:t> that last meeting was within the last 5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1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These Don’t Need to be On the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Commendations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Request to agendize future items</a:t>
            </a:r>
          </a:p>
          <a:p>
            <a:r>
              <a:rPr lang="en-US" u="sng" dirty="0"/>
              <a:t>Limited</a:t>
            </a:r>
            <a:r>
              <a:rPr lang="en-US" dirty="0"/>
              <a:t> follow-up to general public comment, to provide information or direction to staff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495800"/>
            <a:ext cx="7381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7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Brown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Brown Act was enacted in 1953 after a 10-part exposé in the </a:t>
            </a:r>
            <a:r>
              <a:rPr lang="en-US" i="1" dirty="0"/>
              <a:t>San Francisco Chronicle</a:t>
            </a:r>
            <a:r>
              <a:rPr lang="en-US" dirty="0"/>
              <a:t> on the lack of transparency in local government, entitled “Your Secret Government”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65009"/>
            <a:ext cx="3581400" cy="5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6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174">
            <a:off x="6798313" y="5022567"/>
            <a:ext cx="2129012" cy="1419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the Public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algn="ctr">
              <a:lnSpc>
                <a:spcPct val="90000"/>
              </a:lnSpc>
              <a:buNone/>
              <a:defRPr/>
            </a:pPr>
            <a:r>
              <a:rPr lang="en-US" u="sng" dirty="0"/>
              <a:t>ACCESS TO MEETINGS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/>
          </a:p>
          <a:p>
            <a:pPr marL="566928" indent="-457200">
              <a:lnSpc>
                <a:spcPct val="90000"/>
              </a:lnSpc>
              <a:defRPr/>
            </a:pPr>
            <a:r>
              <a:rPr lang="en-US" dirty="0"/>
              <a:t>To have meetings open and public with limited exceptions</a:t>
            </a:r>
          </a:p>
          <a:p>
            <a:pPr marL="566928" indent="-457200">
              <a:lnSpc>
                <a:spcPct val="90000"/>
              </a:lnSpc>
              <a:defRPr/>
            </a:pPr>
            <a:endParaRPr lang="en-US" dirty="0"/>
          </a:p>
          <a:p>
            <a:pPr marL="566928" indent="-457200">
              <a:lnSpc>
                <a:spcPct val="90000"/>
              </a:lnSpc>
              <a:defRPr/>
            </a:pPr>
            <a:r>
              <a:rPr lang="en-US" dirty="0"/>
              <a:t>To have access to all agendas of public meetings and documents distributed to the Legislative Body members</a:t>
            </a:r>
          </a:p>
          <a:p>
            <a:pPr marL="566928" indent="-457200">
              <a:lnSpc>
                <a:spcPct val="90000"/>
              </a:lnSpc>
              <a:defRPr/>
            </a:pPr>
            <a:endParaRPr lang="en-US" dirty="0"/>
          </a:p>
          <a:p>
            <a:pPr marL="566928" indent="-457200">
              <a:lnSpc>
                <a:spcPct val="90000"/>
              </a:lnSpc>
              <a:defRPr/>
            </a:pPr>
            <a:r>
              <a:rPr lang="en-US" dirty="0"/>
              <a:t>To audio/video record the meetings and to inspect any recordings of the meetings made by the agency.  </a:t>
            </a:r>
          </a:p>
          <a:p>
            <a:pPr marL="566928" indent="-457200">
              <a:lnSpc>
                <a:spcPct val="90000"/>
              </a:lnSpc>
              <a:defRPr/>
            </a:pPr>
            <a:endParaRPr lang="en-US" dirty="0"/>
          </a:p>
          <a:p>
            <a:pPr marL="566928" indent="-457200">
              <a:lnSpc>
                <a:spcPct val="90000"/>
              </a:lnSpc>
              <a:defRPr/>
            </a:pPr>
            <a:r>
              <a:rPr lang="en-US" dirty="0"/>
              <a:t>To attend without any condition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/>
              <a:t>       precedent (e.g., cannot mandate 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/>
              <a:t>       that attendees register) </a:t>
            </a:r>
          </a:p>
        </p:txBody>
      </p:sp>
    </p:spTree>
    <p:extLst>
      <p:ext uri="{BB962C8B-B14F-4D97-AF65-F5344CB8AC3E}">
        <p14:creationId xmlns:p14="http://schemas.microsoft.com/office/powerpoint/2010/main" val="4065626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>
              <a:lnSpc>
                <a:spcPct val="90000"/>
              </a:lnSpc>
              <a:buNone/>
              <a:defRPr/>
            </a:pPr>
            <a:r>
              <a:rPr lang="en-US" u="sng" dirty="0"/>
              <a:t>PARTICIPATION IN MEETINGS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/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/>
              <a:t>The public has the right to address the Board at any regular or special meeting on any item on the agenda, </a:t>
            </a:r>
            <a:r>
              <a:rPr lang="en-US" b="1" i="1" dirty="0"/>
              <a:t>before conclusion of the discussion or the Board takes action</a:t>
            </a:r>
            <a:endParaRPr lang="en-US" dirty="0"/>
          </a:p>
          <a:p>
            <a:pPr marL="566928" indent="-457200">
              <a:lnSpc>
                <a:spcPct val="90000"/>
              </a:lnSpc>
              <a:defRPr/>
            </a:pPr>
            <a:endParaRPr lang="en-US" dirty="0"/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174">
            <a:off x="6798313" y="5022567"/>
            <a:ext cx="2129012" cy="14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0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Specific</a:t>
            </a:r>
            <a:r>
              <a:rPr lang="en-US" dirty="0"/>
              <a:t>:  Concerning an item on the agenda, at the time of consideration</a:t>
            </a:r>
          </a:p>
          <a:p>
            <a:r>
              <a:rPr lang="en-US" u="sng" dirty="0"/>
              <a:t>General</a:t>
            </a:r>
            <a:r>
              <a:rPr lang="en-US" dirty="0"/>
              <a:t>:  Any item within the Board’s subject-jurisdiction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962400" cy="24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9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agenda item – discussion or action</a:t>
            </a:r>
          </a:p>
          <a:p>
            <a:r>
              <a:rPr lang="en-US" dirty="0"/>
              <a:t>Must occur before</a:t>
            </a:r>
          </a:p>
          <a:p>
            <a:pPr lvl="1"/>
            <a:r>
              <a:rPr lang="en-US" dirty="0"/>
              <a:t>conclusion of consideration of item (discussion item); or</a:t>
            </a:r>
          </a:p>
          <a:p>
            <a:pPr lvl="1"/>
            <a:r>
              <a:rPr lang="en-US" dirty="0"/>
              <a:t>action taken (action item)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95800"/>
            <a:ext cx="1813560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1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 occur at any time in the meeting, at the discretion of the Chair/Board majority</a:t>
            </a:r>
          </a:p>
          <a:p>
            <a:r>
              <a:rPr lang="en-US" dirty="0"/>
              <a:t>Is limited to matters within scope of Board’s jurisdiction, even if not on the agenda</a:t>
            </a:r>
          </a:p>
          <a:p>
            <a:r>
              <a:rPr lang="en-US" dirty="0"/>
              <a:t>Members may not discuss or respond substantively</a:t>
            </a:r>
          </a:p>
          <a:p>
            <a:r>
              <a:rPr lang="en-US" dirty="0"/>
              <a:t>Not required at special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8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the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to equal time</a:t>
            </a:r>
          </a:p>
          <a:p>
            <a:r>
              <a:rPr lang="en-US" dirty="0"/>
              <a:t>Right to criticize policy body, </a:t>
            </a:r>
            <a:br>
              <a:rPr lang="en-US" dirty="0"/>
            </a:br>
            <a:r>
              <a:rPr lang="en-US" dirty="0"/>
              <a:t>its members, and its staff</a:t>
            </a:r>
          </a:p>
          <a:p>
            <a:endParaRPr lang="en-US" dirty="0"/>
          </a:p>
        </p:txBody>
      </p:sp>
      <p:pic>
        <p:nvPicPr>
          <p:cNvPr id="4" name="Picture 1" descr="C:\Users\bgillis\AppData\Local\Microsoft\Windows\Temporary Internet Files\Content.IE5\P2CYZEEV\MC9002957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27834"/>
            <a:ext cx="3789014" cy="2339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455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on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“Up to” three minutes on an item</a:t>
            </a:r>
          </a:p>
          <a:p>
            <a:r>
              <a:rPr lang="en-US" dirty="0"/>
              <a:t>Reasonable limit on total public comment time on an item </a:t>
            </a:r>
          </a:p>
          <a:p>
            <a:r>
              <a:rPr lang="en-US" dirty="0"/>
              <a:t>No right to a response from policy body or its members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095750"/>
            <a:ext cx="172212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Unruly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Chair can impose reasonable time, place, and manner restrictions on public participation</a:t>
            </a:r>
          </a:p>
          <a:p>
            <a:r>
              <a:rPr lang="en-US" dirty="0"/>
              <a:t>Unruly speakers may be excluded from the forum if necessary to allow business to continue</a:t>
            </a:r>
          </a:p>
          <a:p>
            <a:endParaRPr lang="en-US" dirty="0"/>
          </a:p>
        </p:txBody>
      </p:sp>
      <p:pic>
        <p:nvPicPr>
          <p:cNvPr id="1031" name="Picture 7" descr="C:\Users\kjoonoh\AppData\Local\Microsoft\Windows\INetCache\IE\12N0IFJ5\spoiled_brat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828800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85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Closed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7" indent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Meetings must be open to the public </a:t>
            </a:r>
            <a:r>
              <a:rPr lang="en-US" sz="2000" i="1" dirty="0">
                <a:solidFill>
                  <a:prstClr val="black"/>
                </a:solidFill>
                <a:latin typeface="Lucida Sans Unicode"/>
              </a:rPr>
              <a:t>unless</a:t>
            </a: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 the Brown Act specifically authorizes the Board to meet in “closed session”</a:t>
            </a:r>
          </a:p>
          <a:p>
            <a:pPr marL="109537" indent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109537" indent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It may not be likely that the Commission will have any closed session matters; any plans to hold a closed session can be discussed with office of the county counsel prior to being placed on an agenda.</a:t>
            </a:r>
          </a:p>
          <a:p>
            <a:pPr marL="109537" indent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endParaRPr lang="en-US" sz="2000" dirty="0">
              <a:solidFill>
                <a:prstClr val="black"/>
              </a:solidFill>
              <a:latin typeface="Lucida Sans Unicode"/>
            </a:endParaRPr>
          </a:p>
          <a:p>
            <a:pPr marL="109537" indent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Example Topics: </a:t>
            </a:r>
          </a:p>
          <a:p>
            <a:pPr marL="452437" lv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Personnel</a:t>
            </a:r>
          </a:p>
          <a:p>
            <a:pPr marL="452437" lv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Litigation</a:t>
            </a:r>
          </a:p>
          <a:p>
            <a:pPr marL="452437" lv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Labor Negotiations</a:t>
            </a:r>
          </a:p>
          <a:p>
            <a:pPr marL="452437" lv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2000" dirty="0">
                <a:solidFill>
                  <a:prstClr val="black"/>
                </a:solidFill>
                <a:latin typeface="Lucida Sans Unicode"/>
              </a:rPr>
              <a:t>Real Estate Negotiations</a:t>
            </a:r>
          </a:p>
          <a:p>
            <a:endParaRPr lang="en-US" dirty="0"/>
          </a:p>
        </p:txBody>
      </p:sp>
      <p:pic>
        <p:nvPicPr>
          <p:cNvPr id="4" name="Picture 2" descr="C:\Documents and Settings\kapachec\Local Settings\Temporary Internet Files\Content.IE5\SLQ2LRVH\MC9004347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2714">
            <a:off x="4607086" y="37094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066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Closed sessions are limited to a few specified  circumstances and fact specific</a:t>
            </a:r>
          </a:p>
          <a:p>
            <a:pPr>
              <a:lnSpc>
                <a:spcPct val="120000"/>
              </a:lnSpc>
            </a:pPr>
            <a:r>
              <a:rPr lang="en-US" dirty="0"/>
              <a:t>Standard is NOT whether the subject matter is sensitive, embarrassing, controversial or ‘private’</a:t>
            </a:r>
          </a:p>
          <a:p>
            <a:pPr>
              <a:lnSpc>
                <a:spcPct val="120000"/>
              </a:lnSpc>
            </a:pPr>
            <a:r>
              <a:rPr lang="en-US" dirty="0"/>
              <a:t>Only Board members and necessary support staff can be present in closed session</a:t>
            </a:r>
          </a:p>
          <a:p>
            <a:endParaRPr lang="en-US" dirty="0"/>
          </a:p>
        </p:txBody>
      </p:sp>
      <p:pic>
        <p:nvPicPr>
          <p:cNvPr id="4" name="Picture 4" descr="C:\Documents and Settings\kapachec\Local Settings\Temporary Internet Files\Content.IE5\4MB6QI0L\MC900023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1588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0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Guiding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Public’s business must be conducted in </a:t>
            </a:r>
            <a:r>
              <a:rPr lang="en-US" i="1" dirty="0"/>
              <a:t>public</a:t>
            </a:r>
            <a:r>
              <a:rPr lang="en-US" dirty="0"/>
              <a:t>, with ample opportunity for public participation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05200"/>
            <a:ext cx="28590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12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92638"/>
            <a:ext cx="165559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Willful violation of Brown Act</a:t>
            </a:r>
          </a:p>
          <a:p>
            <a:pPr lvl="1"/>
            <a:r>
              <a:rPr lang="en-US" dirty="0"/>
              <a:t>Action taken in violation of Brown Act</a:t>
            </a:r>
          </a:p>
          <a:p>
            <a:pPr lvl="1"/>
            <a:r>
              <a:rPr lang="en-US" dirty="0"/>
              <a:t>Member intends to deprive the public of information to which the public is entitled</a:t>
            </a:r>
          </a:p>
          <a:p>
            <a:r>
              <a:rPr lang="en-US" dirty="0"/>
              <a:t>Misdemeanor</a:t>
            </a:r>
          </a:p>
          <a:p>
            <a:pPr lvl="1"/>
            <a:r>
              <a:rPr lang="en-US" dirty="0"/>
              <a:t>punishable by imprisonment in the county jail not exceeding six months, or </a:t>
            </a:r>
          </a:p>
          <a:p>
            <a:pPr lvl="1"/>
            <a:r>
              <a:rPr lang="en-US" dirty="0"/>
              <a:t>by fine not exceeding one thousand dollars ($1,000), or </a:t>
            </a:r>
          </a:p>
          <a:p>
            <a:pPr lvl="1"/>
            <a:r>
              <a:rPr lang="en-US" dirty="0"/>
              <a:t>by both</a:t>
            </a:r>
          </a:p>
        </p:txBody>
      </p:sp>
    </p:spTree>
    <p:extLst>
      <p:ext uri="{BB962C8B-B14F-4D97-AF65-F5344CB8AC3E}">
        <p14:creationId xmlns:p14="http://schemas.microsoft.com/office/powerpoint/2010/main" val="2024140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Potential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Invalidation of action taken in violation of Brown Act</a:t>
            </a:r>
          </a:p>
          <a:p>
            <a:r>
              <a:rPr lang="en-US" dirty="0"/>
              <a:t>Injunction or declaratory relief to stop or prevent violations</a:t>
            </a:r>
          </a:p>
          <a:p>
            <a:r>
              <a:rPr lang="en-US" dirty="0"/>
              <a:t>Disciplinary action</a:t>
            </a:r>
          </a:p>
          <a:p>
            <a:r>
              <a:rPr lang="en-US" dirty="0"/>
              <a:t>Prevailing plaintiff may get attorneys’ fees and/or costs</a:t>
            </a:r>
          </a:p>
          <a:p>
            <a:r>
              <a:rPr lang="en-US" dirty="0"/>
              <a:t>Referral to grand jury for disclosing closed session discussion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00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86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7557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8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Subject to the Brown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Any board, commission, committee or other body created by a charter, ordinance, resolution or other formal action of the Board of Supervisors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standing committees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, formation of CAB and Operating Guidelines approved by BOS on April 22, 2014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, Operating Guidelines, Art. 5, Sec. 1: Open public meetings shall be conducted in accordance with the provisions of the “Brown Act” (Government Code Secs. 54950 ff.). </a:t>
            </a:r>
          </a:p>
          <a:p>
            <a:r>
              <a:rPr lang="en-US" u="sng" dirty="0"/>
              <a:t>Exception</a:t>
            </a:r>
            <a:r>
              <a:rPr lang="en-US" dirty="0"/>
              <a:t>: ad hoc committees made up of less than a quorum of the body</a:t>
            </a:r>
          </a:p>
        </p:txBody>
      </p:sp>
    </p:spTree>
    <p:extLst>
      <p:ext uri="{BB962C8B-B14F-4D97-AF65-F5344CB8AC3E}">
        <p14:creationId xmlns:p14="http://schemas.microsoft.com/office/powerpoint/2010/main" val="24530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Ad Hoc Committees: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Purely advisory</a:t>
            </a:r>
          </a:p>
          <a:p>
            <a:r>
              <a:rPr lang="en-US" dirty="0"/>
              <a:t>comprised solely of members </a:t>
            </a:r>
          </a:p>
          <a:p>
            <a:r>
              <a:rPr lang="en-US" dirty="0"/>
              <a:t>&lt; quorum (of body or standing committee)</a:t>
            </a:r>
          </a:p>
          <a:p>
            <a:r>
              <a:rPr lang="en-US" dirty="0"/>
              <a:t>limited term </a:t>
            </a:r>
          </a:p>
          <a:p>
            <a:r>
              <a:rPr lang="en-US" dirty="0"/>
              <a:t>No meeting schedule fixed by formal action</a:t>
            </a:r>
          </a:p>
          <a:p>
            <a:r>
              <a:rPr lang="en-US" dirty="0"/>
              <a:t>charged with accomplishing a specific task</a:t>
            </a:r>
          </a:p>
          <a:p>
            <a:pPr lvl="1"/>
            <a:r>
              <a:rPr lang="en-US" dirty="0"/>
              <a:t> No continuing subject matter jurisdiction</a:t>
            </a:r>
          </a:p>
          <a:p>
            <a:r>
              <a:rPr lang="en-US" dirty="0"/>
              <a:t>in a short period of time</a:t>
            </a:r>
          </a:p>
          <a:p>
            <a:pPr lvl="1"/>
            <a:r>
              <a:rPr lang="en-US" dirty="0"/>
              <a:t>dissolved when their specific task is completed</a:t>
            </a:r>
          </a:p>
        </p:txBody>
      </p:sp>
    </p:spTree>
    <p:extLst>
      <p:ext uri="{BB962C8B-B14F-4D97-AF65-F5344CB8AC3E}">
        <p14:creationId xmlns:p14="http://schemas.microsoft.com/office/powerpoint/2010/main" val="248502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Ad Hoc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Meetings by 2/5 city council members to review Coastal Commission’s new draft land use plan regarding city</a:t>
            </a:r>
          </a:p>
          <a:p>
            <a:r>
              <a:rPr lang="en-US" dirty="0"/>
              <a:t>Ad hoc advisory committee created to advise Board of Education regarding candidates’ qualifications for vacant board position.</a:t>
            </a:r>
          </a:p>
        </p:txBody>
      </p:sp>
    </p:spTree>
    <p:extLst>
      <p:ext uri="{BB962C8B-B14F-4D97-AF65-F5344CB8AC3E}">
        <p14:creationId xmlns:p14="http://schemas.microsoft.com/office/powerpoint/2010/main" val="340791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6216"/>
            <a:ext cx="1192063" cy="175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 Meeting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00" y="1676400"/>
            <a:ext cx="6781800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THE RULE is that meetings are OPEN to the public; exceptions to the rule are narrowly construed: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“all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legislative body of a local agency shall be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all persons shall be permitted to attend any meeting of the legislative body of a local agency.”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7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“Meeting?”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meeting occurs whenever a </a:t>
            </a:r>
            <a:r>
              <a:rPr lang="en-US" u="sng" dirty="0"/>
              <a:t>majority</a:t>
            </a:r>
            <a:r>
              <a:rPr lang="en-US" dirty="0"/>
              <a:t> of the members of the Board or of a committee come together at the same time or place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352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1856</Words>
  <Application>Microsoft Office PowerPoint</Application>
  <PresentationFormat>On-screen Show (4:3)</PresentationFormat>
  <Paragraphs>215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Lucida Sans Unicode</vt:lpstr>
      <vt:lpstr>Office Theme</vt:lpstr>
      <vt:lpstr>California’s Sunshine Law: The Ralph M. Brown Act</vt:lpstr>
      <vt:lpstr> Disclaimer…</vt:lpstr>
      <vt:lpstr>The Brown Act</vt:lpstr>
      <vt:lpstr>The Guiding Principle</vt:lpstr>
      <vt:lpstr>Who is Subject to the Brown Act?</vt:lpstr>
      <vt:lpstr>Ad Hoc Committees:</vt:lpstr>
      <vt:lpstr>Ad Hoc Examples:</vt:lpstr>
      <vt:lpstr>The Open Meeting Rule</vt:lpstr>
      <vt:lpstr>What is a “Meeting?”</vt:lpstr>
      <vt:lpstr>Meetings May Be: </vt:lpstr>
      <vt:lpstr>Meetings Can Include:</vt:lpstr>
      <vt:lpstr>Unlawful Meetings</vt:lpstr>
      <vt:lpstr>Types of Serial Meetings</vt:lpstr>
      <vt:lpstr>How Serial Meetings Occur</vt:lpstr>
      <vt:lpstr>Discussions With Staff</vt:lpstr>
      <vt:lpstr>What ISN’T a Meeting?</vt:lpstr>
      <vt:lpstr>New for 2021 – AB 992</vt:lpstr>
      <vt:lpstr>…still…</vt:lpstr>
      <vt:lpstr>*Meetings: Locations and Time</vt:lpstr>
      <vt:lpstr>*“Teleconference” =</vt:lpstr>
      <vt:lpstr>*Teleconference Rules</vt:lpstr>
      <vt:lpstr>*Teleconference cont.</vt:lpstr>
      <vt:lpstr>*Temporary COVID-19 exceptions</vt:lpstr>
      <vt:lpstr>*…continued…</vt:lpstr>
      <vt:lpstr>*COVID-19 exceptions expiring</vt:lpstr>
      <vt:lpstr>Notice &amp; Agenda Requirements</vt:lpstr>
      <vt:lpstr>Why Does It Matter?</vt:lpstr>
      <vt:lpstr>Very Limited Exceptions</vt:lpstr>
      <vt:lpstr>These Don’t Need to be On the Agenda</vt:lpstr>
      <vt:lpstr>Rights of the Public </vt:lpstr>
      <vt:lpstr>Rights of the Public</vt:lpstr>
      <vt:lpstr>Types of Public Comment</vt:lpstr>
      <vt:lpstr>Specific Public Comment</vt:lpstr>
      <vt:lpstr>General Public Comment</vt:lpstr>
      <vt:lpstr>Rights of the Speaker</vt:lpstr>
      <vt:lpstr>Limits on Public Comment</vt:lpstr>
      <vt:lpstr>Controlling Unruly Speakers</vt:lpstr>
      <vt:lpstr>Closed Session</vt:lpstr>
      <vt:lpstr>Closed Sessions</vt:lpstr>
      <vt:lpstr>Criminal Penalties</vt:lpstr>
      <vt:lpstr>Other Potential Penalties</vt:lpstr>
      <vt:lpstr>QUESTIONS?</vt:lpstr>
    </vt:vector>
  </TitlesOfParts>
  <Company>County of Alameda - County Counsel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Dickey</dc:creator>
  <cp:lastModifiedBy>Oh, K. Joon</cp:lastModifiedBy>
  <cp:revision>62</cp:revision>
  <cp:lastPrinted>2015-08-07T23:46:38Z</cp:lastPrinted>
  <dcterms:created xsi:type="dcterms:W3CDTF">2015-08-06T23:04:28Z</dcterms:created>
  <dcterms:modified xsi:type="dcterms:W3CDTF">2021-09-23T18:18:21Z</dcterms:modified>
</cp:coreProperties>
</file>