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notesSlides/notesSlide10.xml" ContentType="application/vnd.openxmlformats-officedocument.presentationml.notesSlide+xml"/>
  <Override PartName="/ppt/charts/chart16.xml" ContentType="application/vnd.openxmlformats-officedocument.drawingml.chart+xml"/>
  <Override PartName="/ppt/notesSlides/notesSlide11.xml" ContentType="application/vnd.openxmlformats-officedocument.presentationml.notesSlide+xml"/>
  <Override PartName="/ppt/charts/chart17.xml" ContentType="application/vnd.openxmlformats-officedocument.drawingml.chart+xml"/>
  <Override PartName="/ppt/notesSlides/notesSlide12.xml" ContentType="application/vnd.openxmlformats-officedocument.presentationml.notesSlide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8" r:id="rId2"/>
    <p:sldId id="290" r:id="rId3"/>
    <p:sldId id="259" r:id="rId4"/>
    <p:sldId id="260" r:id="rId5"/>
    <p:sldId id="261" r:id="rId6"/>
    <p:sldId id="264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6" r:id="rId24"/>
    <p:sldId id="287" r:id="rId25"/>
    <p:sldId id="288" r:id="rId26"/>
    <p:sldId id="28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6282" autoAdjust="0"/>
  </p:normalViewPr>
  <p:slideViewPr>
    <p:cSldViewPr>
      <p:cViewPr varScale="1">
        <p:scale>
          <a:sx n="57" d="100"/>
          <a:sy n="57" d="100"/>
        </p:scale>
        <p:origin x="147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84"/>
    </p:cViewPr>
  </p:sorterViewPr>
  <p:notesViewPr>
    <p:cSldViewPr>
      <p:cViewPr varScale="1">
        <p:scale>
          <a:sx n="50" d="100"/>
          <a:sy n="50" d="100"/>
        </p:scale>
        <p:origin x="178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aron\Desktop\BG%202014\BG\CIP\Data\CIP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ron\Desktop\BG%202014\BG\CIP\Data\CIP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18304918135233095"/>
                  <c:y val="-0.2434074112446470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54268216472941E-2"/>
                  <c:y val="0.1965955242436800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6887682958549111"/>
                  <c:y val="0.1380640552842287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2600080395355989E-3"/>
                  <c:y val="-0.17843051264161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4055472795630275E-3"/>
                  <c:y val="0.1555270939233861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8053510203116502"/>
                  <c:y val="-0.1075602179474401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190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Alameda!$A$11:$A$16</c:f>
              <c:strCache>
                <c:ptCount val="6"/>
                <c:pt idx="0">
                  <c:v>Black</c:v>
                </c:pt>
                <c:pt idx="1">
                  <c:v>Latino</c:v>
                </c:pt>
                <c:pt idx="2">
                  <c:v>White</c:v>
                </c:pt>
                <c:pt idx="3">
                  <c:v>Asian or
Pacific Islander</c:v>
                </c:pt>
                <c:pt idx="4">
                  <c:v>American Indian or 
Alaska Native</c:v>
                </c:pt>
                <c:pt idx="5">
                  <c:v>Mixed / Other</c:v>
                </c:pt>
              </c:strCache>
            </c:strRef>
          </c:cat>
          <c:val>
            <c:numRef>
              <c:f>Alameda!$B$11:$B$16</c:f>
              <c:numCache>
                <c:formatCode>0%</c:formatCode>
                <c:ptCount val="6"/>
                <c:pt idx="0">
                  <c:v>0.51</c:v>
                </c:pt>
                <c:pt idx="1">
                  <c:v>0.22</c:v>
                </c:pt>
                <c:pt idx="2">
                  <c:v>0.11</c:v>
                </c:pt>
                <c:pt idx="3">
                  <c:v>0.05</c:v>
                </c:pt>
                <c:pt idx="4">
                  <c:v>0.01</c:v>
                </c:pt>
                <c:pt idx="5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2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Alameda!$B$170</c:f>
              <c:strCache>
                <c:ptCount val="1"/>
                <c:pt idx="0">
                  <c:v>Male Participant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Alameda!$A$171:$A$174</c:f>
              <c:strCache>
                <c:ptCount val="4"/>
                <c:pt idx="0">
                  <c:v>1 time</c:v>
                </c:pt>
                <c:pt idx="1">
                  <c:v>2-5 times</c:v>
                </c:pt>
                <c:pt idx="2">
                  <c:v>6-10 times</c:v>
                </c:pt>
                <c:pt idx="3">
                  <c:v>11+ times</c:v>
                </c:pt>
              </c:strCache>
            </c:strRef>
          </c:cat>
          <c:val>
            <c:numRef>
              <c:f>Alameda!$B$171:$B$174</c:f>
              <c:numCache>
                <c:formatCode>0%</c:formatCode>
                <c:ptCount val="4"/>
                <c:pt idx="0">
                  <c:v>0.57999999999999996</c:v>
                </c:pt>
                <c:pt idx="1">
                  <c:v>0.37</c:v>
                </c:pt>
                <c:pt idx="2">
                  <c:v>0.04</c:v>
                </c:pt>
                <c:pt idx="3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Alameda!$C$170</c:f>
              <c:strCache>
                <c:ptCount val="1"/>
                <c:pt idx="0">
                  <c:v>Female Participant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Alameda!$A$171:$A$174</c:f>
              <c:strCache>
                <c:ptCount val="4"/>
                <c:pt idx="0">
                  <c:v>1 time</c:v>
                </c:pt>
                <c:pt idx="1">
                  <c:v>2-5 times</c:v>
                </c:pt>
                <c:pt idx="2">
                  <c:v>6-10 times</c:v>
                </c:pt>
                <c:pt idx="3">
                  <c:v>11+ times</c:v>
                </c:pt>
              </c:strCache>
            </c:strRef>
          </c:cat>
          <c:val>
            <c:numRef>
              <c:f>Alameda!$C$171:$C$174</c:f>
              <c:numCache>
                <c:formatCode>0%</c:formatCode>
                <c:ptCount val="4"/>
                <c:pt idx="0">
                  <c:v>0.13</c:v>
                </c:pt>
                <c:pt idx="1">
                  <c:v>0.75</c:v>
                </c:pt>
                <c:pt idx="2">
                  <c:v>0.13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842056"/>
        <c:axId val="290836568"/>
      </c:barChart>
      <c:catAx>
        <c:axId val="290842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0"/>
            </a:pPr>
            <a:endParaRPr lang="en-US"/>
          </a:p>
        </c:txPr>
        <c:crossAx val="290836568"/>
        <c:crosses val="autoZero"/>
        <c:auto val="1"/>
        <c:lblAlgn val="ctr"/>
        <c:lblOffset val="100"/>
        <c:noMultiLvlLbl val="0"/>
      </c:catAx>
      <c:valAx>
        <c:axId val="29083656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0842056"/>
        <c:crosses val="autoZero"/>
        <c:crossBetween val="between"/>
        <c:majorUnit val="0.25"/>
      </c:valAx>
    </c:plotArea>
    <c:legend>
      <c:legendPos val="t"/>
      <c:overlay val="0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Alameda!$B$196</c:f>
              <c:strCache>
                <c:ptCount val="1"/>
                <c:pt idx="0">
                  <c:v>Male Participant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Alameda!$A$197:$A$200</c:f>
              <c:strCache>
                <c:ptCount val="4"/>
                <c:pt idx="0">
                  <c:v>Phone calls</c:v>
                </c:pt>
                <c:pt idx="1">
                  <c:v>Letters</c:v>
                </c:pt>
                <c:pt idx="2">
                  <c:v>Visits</c:v>
                </c:pt>
                <c:pt idx="3">
                  <c:v>Other</c:v>
                </c:pt>
              </c:strCache>
            </c:strRef>
          </c:cat>
          <c:val>
            <c:numRef>
              <c:f>Alameda!$B$197:$B$200</c:f>
              <c:numCache>
                <c:formatCode>0%</c:formatCode>
                <c:ptCount val="4"/>
                <c:pt idx="0">
                  <c:v>0.86</c:v>
                </c:pt>
                <c:pt idx="1">
                  <c:v>0.6</c:v>
                </c:pt>
                <c:pt idx="2">
                  <c:v>0.47</c:v>
                </c:pt>
                <c:pt idx="3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Alameda!$C$196</c:f>
              <c:strCache>
                <c:ptCount val="1"/>
                <c:pt idx="0">
                  <c:v>Female Participant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Alameda!$A$197:$A$200</c:f>
              <c:strCache>
                <c:ptCount val="4"/>
                <c:pt idx="0">
                  <c:v>Phone calls</c:v>
                </c:pt>
                <c:pt idx="1">
                  <c:v>Letters</c:v>
                </c:pt>
                <c:pt idx="2">
                  <c:v>Visits</c:v>
                </c:pt>
                <c:pt idx="3">
                  <c:v>Other</c:v>
                </c:pt>
              </c:strCache>
            </c:strRef>
          </c:cat>
          <c:val>
            <c:numRef>
              <c:f>Alameda!$C$197:$C$200</c:f>
              <c:numCache>
                <c:formatCode>0%</c:formatCode>
                <c:ptCount val="4"/>
                <c:pt idx="0">
                  <c:v>0.82</c:v>
                </c:pt>
                <c:pt idx="1">
                  <c:v>0.63</c:v>
                </c:pt>
                <c:pt idx="2">
                  <c:v>0.35</c:v>
                </c:pt>
                <c:pt idx="3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842840"/>
        <c:axId val="290838528"/>
      </c:barChart>
      <c:catAx>
        <c:axId val="290842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0838528"/>
        <c:crosses val="autoZero"/>
        <c:auto val="1"/>
        <c:lblAlgn val="ctr"/>
        <c:lblOffset val="100"/>
        <c:noMultiLvlLbl val="0"/>
      </c:catAx>
      <c:valAx>
        <c:axId val="29083852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0842840"/>
        <c:crosses val="autoZero"/>
        <c:crossBetween val="between"/>
        <c:majorUnit val="0.25"/>
      </c:valAx>
    </c:plotArea>
    <c:legend>
      <c:legendPos val="t"/>
      <c:overlay val="0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Alameda!$B$205</c:f>
              <c:strCache>
                <c:ptCount val="1"/>
                <c:pt idx="0">
                  <c:v>Male Participant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39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18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Alameda!$A$206:$A$209</c:f>
              <c:strCache>
                <c:ptCount val="4"/>
                <c:pt idx="0">
                  <c:v>Phone calls 
too expensive</c:v>
                </c:pt>
                <c:pt idx="1">
                  <c:v>Costs too much 
to visit</c:v>
                </c:pt>
                <c:pt idx="2">
                  <c:v>Caregiver won’t allow contact</c:v>
                </c:pt>
                <c:pt idx="3">
                  <c:v>Not good for child to have contact with me in jail</c:v>
                </c:pt>
              </c:strCache>
            </c:strRef>
          </c:cat>
          <c:val>
            <c:numRef>
              <c:f>Alameda!$B$206:$B$209</c:f>
              <c:numCache>
                <c:formatCode>0%</c:formatCode>
                <c:ptCount val="4"/>
                <c:pt idx="0">
                  <c:v>0.49</c:v>
                </c:pt>
                <c:pt idx="1">
                  <c:v>0.39</c:v>
                </c:pt>
                <c:pt idx="2">
                  <c:v>0.18</c:v>
                </c:pt>
                <c:pt idx="3">
                  <c:v>0.21</c:v>
                </c:pt>
              </c:numCache>
            </c:numRef>
          </c:val>
        </c:ser>
        <c:ser>
          <c:idx val="1"/>
          <c:order val="1"/>
          <c:tx>
            <c:strRef>
              <c:f>Alameda!$C$205</c:f>
              <c:strCache>
                <c:ptCount val="1"/>
                <c:pt idx="0">
                  <c:v>Female Participant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Alameda!$A$206:$A$209</c:f>
              <c:strCache>
                <c:ptCount val="4"/>
                <c:pt idx="0">
                  <c:v>Phone calls 
too expensive</c:v>
                </c:pt>
                <c:pt idx="1">
                  <c:v>Costs too much 
to visit</c:v>
                </c:pt>
                <c:pt idx="2">
                  <c:v>Caregiver won’t allow contact</c:v>
                </c:pt>
                <c:pt idx="3">
                  <c:v>Not good for child to have contact with me in jail</c:v>
                </c:pt>
              </c:strCache>
            </c:strRef>
          </c:cat>
          <c:val>
            <c:numRef>
              <c:f>Alameda!$C$206:$C$209</c:f>
              <c:numCache>
                <c:formatCode>0%</c:formatCode>
                <c:ptCount val="4"/>
                <c:pt idx="0">
                  <c:v>0.34</c:v>
                </c:pt>
                <c:pt idx="1">
                  <c:v>0.2</c:v>
                </c:pt>
                <c:pt idx="2">
                  <c:v>0.34</c:v>
                </c:pt>
                <c:pt idx="3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843624"/>
        <c:axId val="290840488"/>
      </c:barChart>
      <c:catAx>
        <c:axId val="290843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0840488"/>
        <c:crosses val="autoZero"/>
        <c:auto val="1"/>
        <c:lblAlgn val="ctr"/>
        <c:lblOffset val="100"/>
        <c:noMultiLvlLbl val="0"/>
      </c:catAx>
      <c:valAx>
        <c:axId val="2908404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084362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Alameda!$B$210</c:f>
              <c:strCache>
                <c:ptCount val="1"/>
                <c:pt idx="0">
                  <c:v>Male Participant</c:v>
                </c:pt>
              </c:strCache>
            </c:strRef>
          </c:tx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Alameda!$A$211:$A$214</c:f>
              <c:strCache>
                <c:ptCount val="4"/>
                <c:pt idx="0">
                  <c:v>No money for stamps</c:v>
                </c:pt>
                <c:pt idx="1">
                  <c:v>Don’t know 
where child 
lives</c:v>
                </c:pt>
                <c:pt idx="2">
                  <c:v>Child in 
foster care</c:v>
                </c:pt>
                <c:pt idx="3">
                  <c:v>Other</c:v>
                </c:pt>
              </c:strCache>
            </c:strRef>
          </c:cat>
          <c:val>
            <c:numRef>
              <c:f>Alameda!$B$211:$B$214</c:f>
              <c:numCache>
                <c:formatCode>0%</c:formatCode>
                <c:ptCount val="4"/>
                <c:pt idx="0">
                  <c:v>0.18</c:v>
                </c:pt>
                <c:pt idx="1">
                  <c:v>0.14000000000000001</c:v>
                </c:pt>
                <c:pt idx="2">
                  <c:v>0.05</c:v>
                </c:pt>
                <c:pt idx="3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Alameda!$C$210</c:f>
              <c:strCache>
                <c:ptCount val="1"/>
                <c:pt idx="0">
                  <c:v>Female Participant</c:v>
                </c:pt>
              </c:strCache>
            </c:strRef>
          </c:tx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Alameda!$A$211:$A$214</c:f>
              <c:strCache>
                <c:ptCount val="4"/>
                <c:pt idx="0">
                  <c:v>No money for stamps</c:v>
                </c:pt>
                <c:pt idx="1">
                  <c:v>Don’t know 
where child 
lives</c:v>
                </c:pt>
                <c:pt idx="2">
                  <c:v>Child in 
foster care</c:v>
                </c:pt>
                <c:pt idx="3">
                  <c:v>Other</c:v>
                </c:pt>
              </c:strCache>
            </c:strRef>
          </c:cat>
          <c:val>
            <c:numRef>
              <c:f>Alameda!$C$211:$C$214</c:f>
              <c:numCache>
                <c:formatCode>0%</c:formatCode>
                <c:ptCount val="4"/>
                <c:pt idx="0">
                  <c:v>0.17</c:v>
                </c:pt>
                <c:pt idx="1">
                  <c:v>0.11</c:v>
                </c:pt>
                <c:pt idx="2">
                  <c:v>0.06</c:v>
                </c:pt>
                <c:pt idx="3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841272"/>
        <c:axId val="290836176"/>
      </c:barChart>
      <c:catAx>
        <c:axId val="290841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0836176"/>
        <c:crosses val="autoZero"/>
        <c:auto val="1"/>
        <c:lblAlgn val="ctr"/>
        <c:lblOffset val="100"/>
        <c:noMultiLvlLbl val="0"/>
      </c:catAx>
      <c:valAx>
        <c:axId val="290836176"/>
        <c:scaling>
          <c:orientation val="minMax"/>
          <c:max val="0.60000000000000009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0841272"/>
        <c:crosses val="autoZero"/>
        <c:crossBetween val="between"/>
        <c:majorUnit val="0.1"/>
      </c:valAx>
    </c:plotArea>
    <c:legend>
      <c:legendPos val="t"/>
      <c:overlay val="0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Alameda!$B$226</c:f>
              <c:strCache>
                <c:ptCount val="1"/>
                <c:pt idx="0">
                  <c:v>Male Participant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Alameda!$A$227:$A$229</c:f>
              <c:strCache>
                <c:ptCount val="3"/>
                <c:pt idx="0">
                  <c:v>Contact</c:v>
                </c:pt>
                <c:pt idx="1">
                  <c:v>Non-contact (in person)</c:v>
                </c:pt>
                <c:pt idx="2">
                  <c:v>Video visiting</c:v>
                </c:pt>
              </c:strCache>
            </c:strRef>
          </c:cat>
          <c:val>
            <c:numRef>
              <c:f>Alameda!$B$227:$B$229</c:f>
              <c:numCache>
                <c:formatCode>0%</c:formatCode>
                <c:ptCount val="3"/>
                <c:pt idx="0">
                  <c:v>0.08</c:v>
                </c:pt>
                <c:pt idx="1">
                  <c:v>0.94</c:v>
                </c:pt>
                <c:pt idx="2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Alameda!$C$226</c:f>
              <c:strCache>
                <c:ptCount val="1"/>
                <c:pt idx="0">
                  <c:v>Female Participant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Alameda!$A$227:$A$229</c:f>
              <c:strCache>
                <c:ptCount val="3"/>
                <c:pt idx="0">
                  <c:v>Contact</c:v>
                </c:pt>
                <c:pt idx="1">
                  <c:v>Non-contact (in person)</c:v>
                </c:pt>
                <c:pt idx="2">
                  <c:v>Video visiting</c:v>
                </c:pt>
              </c:strCache>
            </c:strRef>
          </c:cat>
          <c:val>
            <c:numRef>
              <c:f>Alameda!$C$227:$C$229</c:f>
              <c:numCache>
                <c:formatCode>0%</c:formatCode>
                <c:ptCount val="3"/>
                <c:pt idx="0">
                  <c:v>0.08</c:v>
                </c:pt>
                <c:pt idx="1">
                  <c:v>0.92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786424"/>
        <c:axId val="291787992"/>
      </c:barChart>
      <c:catAx>
        <c:axId val="291786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1787992"/>
        <c:crosses val="autoZero"/>
        <c:auto val="1"/>
        <c:lblAlgn val="ctr"/>
        <c:lblOffset val="100"/>
        <c:noMultiLvlLbl val="0"/>
      </c:catAx>
      <c:valAx>
        <c:axId val="2917879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1786424"/>
        <c:crosses val="autoZero"/>
        <c:crossBetween val="between"/>
        <c:majorUnit val="0.2"/>
      </c:valAx>
    </c:plotArea>
    <c:legend>
      <c:legendPos val="t"/>
      <c:overlay val="0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Alameda!$B$253</c:f>
              <c:strCache>
                <c:ptCount val="1"/>
                <c:pt idx="0">
                  <c:v>All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Alameda!$A$254:$A$259</c:f>
              <c:strCache>
                <c:ptCount val="6"/>
                <c:pt idx="0">
                  <c:v>Want 
contact</c:v>
                </c:pt>
                <c:pt idx="1">
                  <c:v>Extend 
visiting
hours </c:v>
                </c:pt>
                <c:pt idx="2">
                  <c:v>Help with 
transportation</c:v>
                </c:pt>
                <c:pt idx="3">
                  <c:v>Easier to 
get &amp; set-up 
visits</c:v>
                </c:pt>
                <c:pt idx="4">
                  <c:v>Improve 
visiting 
environment</c:v>
                </c:pt>
                <c:pt idx="5">
                  <c:v>Other</c:v>
                </c:pt>
              </c:strCache>
            </c:strRef>
          </c:cat>
          <c:val>
            <c:numRef>
              <c:f>Alameda!$B$254:$B$259</c:f>
              <c:numCache>
                <c:formatCode>0%</c:formatCode>
                <c:ptCount val="6"/>
                <c:pt idx="0">
                  <c:v>0.65</c:v>
                </c:pt>
                <c:pt idx="1">
                  <c:v>0.23</c:v>
                </c:pt>
                <c:pt idx="2">
                  <c:v>0.05</c:v>
                </c:pt>
                <c:pt idx="3">
                  <c:v>0.05</c:v>
                </c:pt>
                <c:pt idx="4">
                  <c:v>0.02</c:v>
                </c:pt>
                <c:pt idx="5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792304"/>
        <c:axId val="291793872"/>
      </c:barChart>
      <c:catAx>
        <c:axId val="29179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91793872"/>
        <c:crosses val="autoZero"/>
        <c:auto val="1"/>
        <c:lblAlgn val="ctr"/>
        <c:lblOffset val="100"/>
        <c:noMultiLvlLbl val="0"/>
      </c:catAx>
      <c:valAx>
        <c:axId val="291793872"/>
        <c:scaling>
          <c:orientation val="minMax"/>
          <c:max val="0.8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1792304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 dirty="0" smtClean="0"/>
              <a:t>Concerns About Reconnecting After Release</a:t>
            </a:r>
            <a:endParaRPr lang="en-US" sz="2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Alameda!$B$272</c:f>
              <c:strCache>
                <c:ptCount val="1"/>
                <c:pt idx="0">
                  <c:v>All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Alameda!$A$273:$A$278</c:f>
              <c:strCache>
                <c:ptCount val="6"/>
                <c:pt idx="0">
                  <c:v>Don’t have 
resources to
reconnect</c:v>
                </c:pt>
                <c:pt idx="1">
                  <c:v>Don’t know 
where child 
is living</c:v>
                </c:pt>
                <c:pt idx="2">
                  <c:v>Have parole/
probation that 
prevent contact 
with child</c:v>
                </c:pt>
                <c:pt idx="3">
                  <c:v>Geographic 
limitations</c:v>
                </c:pt>
                <c:pt idx="4">
                  <c:v>CPS involvement 
doesn’t allow 
contact with child</c:v>
                </c:pt>
                <c:pt idx="5">
                  <c:v>Don’t know / 
No concerns</c:v>
                </c:pt>
              </c:strCache>
            </c:strRef>
          </c:cat>
          <c:val>
            <c:numRef>
              <c:f>Alameda!$B$273:$B$278</c:f>
              <c:numCache>
                <c:formatCode>0%</c:formatCode>
                <c:ptCount val="6"/>
                <c:pt idx="0">
                  <c:v>0.26</c:v>
                </c:pt>
                <c:pt idx="1">
                  <c:v>7.0000000000000007E-2</c:v>
                </c:pt>
                <c:pt idx="2">
                  <c:v>7.0000000000000007E-2</c:v>
                </c:pt>
                <c:pt idx="3">
                  <c:v>7.0000000000000007E-2</c:v>
                </c:pt>
                <c:pt idx="4">
                  <c:v>0.03</c:v>
                </c:pt>
                <c:pt idx="5">
                  <c:v>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786816"/>
        <c:axId val="291790736"/>
      </c:barChart>
      <c:catAx>
        <c:axId val="291786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91790736"/>
        <c:crosses val="autoZero"/>
        <c:auto val="1"/>
        <c:lblAlgn val="ctr"/>
        <c:lblOffset val="100"/>
        <c:noMultiLvlLbl val="0"/>
      </c:catAx>
      <c:valAx>
        <c:axId val="291790736"/>
        <c:scaling>
          <c:orientation val="minMax"/>
          <c:max val="0.8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178681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Alameda!$B$282</c:f>
              <c:strCache>
                <c:ptCount val="1"/>
                <c:pt idx="0">
                  <c:v>All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Alameda!$A$283:$A$287</c:f>
              <c:strCache>
                <c:ptCount val="5"/>
                <c:pt idx="0">
                  <c:v>Positive 
family 
activities</c:v>
                </c:pt>
                <c:pt idx="1">
                  <c:v>Recreational 
activities</c:v>
                </c:pt>
                <c:pt idx="2">
                  <c:v>Support for 
basic life 
needs</c:v>
                </c:pt>
                <c:pt idx="3">
                  <c:v>Counseling /
therapy</c:v>
                </c:pt>
                <c:pt idx="4">
                  <c:v>Homework /
tutoring</c:v>
                </c:pt>
              </c:strCache>
            </c:strRef>
          </c:cat>
          <c:val>
            <c:numRef>
              <c:f>Alameda!$B$283:$B$287</c:f>
              <c:numCache>
                <c:formatCode>0%</c:formatCode>
                <c:ptCount val="5"/>
                <c:pt idx="0">
                  <c:v>0.56000000000000005</c:v>
                </c:pt>
                <c:pt idx="1">
                  <c:v>0.48</c:v>
                </c:pt>
                <c:pt idx="2">
                  <c:v>0.42</c:v>
                </c:pt>
                <c:pt idx="3">
                  <c:v>0.35</c:v>
                </c:pt>
                <c:pt idx="4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793480"/>
        <c:axId val="291790344"/>
      </c:barChart>
      <c:catAx>
        <c:axId val="291793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1790344"/>
        <c:crosses val="autoZero"/>
        <c:auto val="1"/>
        <c:lblAlgn val="ctr"/>
        <c:lblOffset val="100"/>
        <c:noMultiLvlLbl val="0"/>
      </c:catAx>
      <c:valAx>
        <c:axId val="2917903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1793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Alameda!$B$282</c:f>
              <c:strCache>
                <c:ptCount val="1"/>
                <c:pt idx="0">
                  <c:v>All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Alameda!$A$289:$A$293</c:f>
              <c:strCache>
                <c:ptCount val="5"/>
                <c:pt idx="0">
                  <c:v>Youth 
mentoring</c:v>
                </c:pt>
                <c:pt idx="1">
                  <c:v>Mediation 
with child’s 
caregiver</c:v>
                </c:pt>
                <c:pt idx="2">
                  <c:v>Restorative 
justice work</c:v>
                </c:pt>
                <c:pt idx="3">
                  <c:v>Help locating 
child</c:v>
                </c:pt>
                <c:pt idx="4">
                  <c:v>Other</c:v>
                </c:pt>
              </c:strCache>
            </c:strRef>
          </c:cat>
          <c:val>
            <c:numRef>
              <c:f>Alameda!$B$289:$B$293</c:f>
              <c:numCache>
                <c:formatCode>0%</c:formatCode>
                <c:ptCount val="5"/>
                <c:pt idx="0">
                  <c:v>0.26</c:v>
                </c:pt>
                <c:pt idx="1">
                  <c:v>0.15</c:v>
                </c:pt>
                <c:pt idx="2">
                  <c:v>0.12</c:v>
                </c:pt>
                <c:pt idx="3">
                  <c:v>0.12</c:v>
                </c:pt>
                <c:pt idx="4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793088"/>
        <c:axId val="291618728"/>
      </c:barChart>
      <c:catAx>
        <c:axId val="291793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1618728"/>
        <c:crosses val="autoZero"/>
        <c:auto val="1"/>
        <c:lblAlgn val="ctr"/>
        <c:lblOffset val="100"/>
        <c:noMultiLvlLbl val="0"/>
      </c:catAx>
      <c:valAx>
        <c:axId val="291618728"/>
        <c:scaling>
          <c:orientation val="minMax"/>
          <c:max val="0.60000000000000009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1793088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Alameda!$A$47:$A$50</c:f>
              <c:strCache>
                <c:ptCount val="4"/>
                <c:pt idx="0">
                  <c:v>1 time</c:v>
                </c:pt>
                <c:pt idx="1">
                  <c:v>2-5 times</c:v>
                </c:pt>
                <c:pt idx="2">
                  <c:v>6-10 times</c:v>
                </c:pt>
                <c:pt idx="3">
                  <c:v>11+ times </c:v>
                </c:pt>
              </c:strCache>
            </c:strRef>
          </c:cat>
          <c:val>
            <c:numRef>
              <c:f>Alameda!$B$47:$B$50</c:f>
              <c:numCache>
                <c:formatCode>0%</c:formatCode>
                <c:ptCount val="4"/>
                <c:pt idx="0">
                  <c:v>0.28999999999999998</c:v>
                </c:pt>
                <c:pt idx="1">
                  <c:v>0.4</c:v>
                </c:pt>
                <c:pt idx="2">
                  <c:v>0.17</c:v>
                </c:pt>
                <c:pt idx="3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735440"/>
        <c:axId val="290529360"/>
      </c:barChart>
      <c:catAx>
        <c:axId val="24973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290529360"/>
        <c:crosses val="autoZero"/>
        <c:auto val="1"/>
        <c:lblAlgn val="ctr"/>
        <c:lblOffset val="100"/>
        <c:noMultiLvlLbl val="0"/>
      </c:catAx>
      <c:valAx>
        <c:axId val="290529360"/>
        <c:scaling>
          <c:orientation val="minMax"/>
          <c:max val="0.5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49735440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Alameda!$B$297</c:f>
              <c:strCache>
                <c:ptCount val="1"/>
                <c:pt idx="0">
                  <c:v>Male Participant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66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9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Alameda!$A$298:$A$302</c:f>
              <c:strCache>
                <c:ptCount val="5"/>
                <c:pt idx="0">
                  <c:v>Have any custody of 
≥1 child?</c:v>
                </c:pt>
                <c:pt idx="1">
                  <c:v>Living with 
≥1 child 
before arrest?</c:v>
                </c:pt>
                <c:pt idx="2">
                  <c:v>≥1 child involved in CPS?</c:v>
                </c:pt>
                <c:pt idx="3">
                  <c:v>≥1 child involved in justice system?</c:v>
                </c:pt>
                <c:pt idx="4">
                  <c:v>≥1 child's 
other parent 
in custody?</c:v>
                </c:pt>
              </c:strCache>
            </c:strRef>
          </c:cat>
          <c:val>
            <c:numRef>
              <c:f>Alameda!$B$298:$B$302</c:f>
              <c:numCache>
                <c:formatCode>0%</c:formatCode>
                <c:ptCount val="5"/>
                <c:pt idx="0">
                  <c:v>0.64</c:v>
                </c:pt>
                <c:pt idx="1">
                  <c:v>0.66</c:v>
                </c:pt>
                <c:pt idx="2">
                  <c:v>0.09</c:v>
                </c:pt>
                <c:pt idx="3">
                  <c:v>0.03</c:v>
                </c:pt>
                <c:pt idx="4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Alameda!$C$297</c:f>
              <c:strCache>
                <c:ptCount val="1"/>
                <c:pt idx="0">
                  <c:v>Female Participant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0057471264367764E-2"/>
                  <c:y val="7.142857142857142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54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25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Alameda!$A$298:$A$302</c:f>
              <c:strCache>
                <c:ptCount val="5"/>
                <c:pt idx="0">
                  <c:v>Have any custody of 
≥1 child?</c:v>
                </c:pt>
                <c:pt idx="1">
                  <c:v>Living with 
≥1 child 
before arrest?</c:v>
                </c:pt>
                <c:pt idx="2">
                  <c:v>≥1 child involved in CPS?</c:v>
                </c:pt>
                <c:pt idx="3">
                  <c:v>≥1 child involved in justice system?</c:v>
                </c:pt>
                <c:pt idx="4">
                  <c:v>≥1 child's 
other parent 
in custody?</c:v>
                </c:pt>
              </c:strCache>
            </c:strRef>
          </c:cat>
          <c:val>
            <c:numRef>
              <c:f>Alameda!$C$298:$C$302</c:f>
              <c:numCache>
                <c:formatCode>0%</c:formatCode>
                <c:ptCount val="5"/>
                <c:pt idx="0">
                  <c:v>0.56999999999999995</c:v>
                </c:pt>
                <c:pt idx="1">
                  <c:v>0.54</c:v>
                </c:pt>
                <c:pt idx="2">
                  <c:v>0.25</c:v>
                </c:pt>
                <c:pt idx="3">
                  <c:v>0.05</c:v>
                </c:pt>
                <c:pt idx="4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534848"/>
        <c:axId val="290536416"/>
      </c:barChart>
      <c:catAx>
        <c:axId val="290534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0536416"/>
        <c:crosses val="autoZero"/>
        <c:auto val="1"/>
        <c:lblAlgn val="ctr"/>
        <c:lblOffset val="100"/>
        <c:noMultiLvlLbl val="0"/>
      </c:catAx>
      <c:valAx>
        <c:axId val="290536416"/>
        <c:scaling>
          <c:orientation val="minMax"/>
          <c:max val="0.8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0534848"/>
        <c:crosses val="autoZero"/>
        <c:crossBetween val="between"/>
        <c:majorUnit val="0.2"/>
      </c:valAx>
    </c:plotArea>
    <c:legend>
      <c:legendPos val="t"/>
      <c:overlay val="0"/>
      <c:txPr>
        <a:bodyPr/>
        <a:lstStyle/>
        <a:p>
          <a:pPr>
            <a:defRPr sz="2800" b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23542278498971411"/>
                  <c:y val="-8.310270392104722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5309285663616369E-2"/>
                  <c:y val="0.1898993093666846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8337577735215541"/>
                  <c:y val="9.456743677287349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3670284457686029E-3"/>
                  <c:y val="-0.1923071181606164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1878177389988413E-3"/>
                  <c:y val="0.2061192923424035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7066757702584473"/>
                  <c:y val="-0.2048683078852211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19050"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Alameda!$J$11:$J$16</c:f>
              <c:strCache>
                <c:ptCount val="6"/>
                <c:pt idx="0">
                  <c:v>Black</c:v>
                </c:pt>
                <c:pt idx="1">
                  <c:v>Latino</c:v>
                </c:pt>
                <c:pt idx="2">
                  <c:v>White</c:v>
                </c:pt>
                <c:pt idx="3">
                  <c:v>Asian or
Pacific Islander</c:v>
                </c:pt>
                <c:pt idx="4">
                  <c:v>American Indian or 
Alaska Native</c:v>
                </c:pt>
                <c:pt idx="5">
                  <c:v>Mixed / Other</c:v>
                </c:pt>
              </c:strCache>
            </c:strRef>
          </c:cat>
          <c:val>
            <c:numRef>
              <c:f>Alameda!$K$11:$K$16</c:f>
              <c:numCache>
                <c:formatCode>0%</c:formatCode>
                <c:ptCount val="6"/>
                <c:pt idx="0">
                  <c:v>0.45</c:v>
                </c:pt>
                <c:pt idx="1">
                  <c:v>0.2</c:v>
                </c:pt>
                <c:pt idx="2">
                  <c:v>0.1</c:v>
                </c:pt>
                <c:pt idx="3">
                  <c:v>0.04</c:v>
                </c:pt>
                <c:pt idx="4">
                  <c:v>8.0000000000000002E-3</c:v>
                </c:pt>
                <c:pt idx="5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75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Pt>
            <c:idx val="3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4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dPt>
          <c:dPt>
            <c:idx val="5"/>
            <c:bubble3D val="0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dPt>
          <c:dPt>
            <c:idx val="6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9.1423884514436199E-3"/>
                  <c:y val="0.2239583333333333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531138153185288E-2"/>
                  <c:y val="-5.95962852865786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785400262467202E-2"/>
                  <c:y val="-2.23133202099737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2842136920384953"/>
                  <c:y val="-3.54166666666666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4992155810069188E-2"/>
                  <c:y val="-1.277158252707958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18863039847292"/>
                      <c:h val="0.20830676004424761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7.4995844269466316E-2"/>
                  <c:y val="-0.152937664041994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2100721784776903E-2"/>
                  <c:y val="-0.132934547244094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19050"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Alameda!$J$28:$J$34</c:f>
              <c:strCache>
                <c:ptCount val="7"/>
                <c:pt idx="0">
                  <c:v>Alameda County</c:v>
                </c:pt>
                <c:pt idx="1">
                  <c:v>Outside the U.S.</c:v>
                </c:pt>
                <c:pt idx="2">
                  <c:v>Non-CA State in U.S.</c:v>
                </c:pt>
                <c:pt idx="3">
                  <c:v>Non-Bay Area CA County</c:v>
                </c:pt>
                <c:pt idx="4">
                  <c:v>Other Bay Area County</c:v>
                </c:pt>
                <c:pt idx="5">
                  <c:v>San Francisco County</c:v>
                </c:pt>
                <c:pt idx="6">
                  <c:v>Contra Costa County</c:v>
                </c:pt>
              </c:strCache>
            </c:strRef>
          </c:cat>
          <c:val>
            <c:numRef>
              <c:f>Alameda!$K$28:$K$34</c:f>
              <c:numCache>
                <c:formatCode>0%</c:formatCode>
                <c:ptCount val="7"/>
                <c:pt idx="0">
                  <c:v>0.52600000000000002</c:v>
                </c:pt>
                <c:pt idx="1">
                  <c:v>0.02</c:v>
                </c:pt>
                <c:pt idx="2">
                  <c:v>7.5999999999999998E-2</c:v>
                </c:pt>
                <c:pt idx="3">
                  <c:v>0.16300000000000001</c:v>
                </c:pt>
                <c:pt idx="4">
                  <c:v>7.6999999999999999E-2</c:v>
                </c:pt>
                <c:pt idx="5">
                  <c:v>5.6000000000000001E-2</c:v>
                </c:pt>
                <c:pt idx="6">
                  <c:v>8.1000000000000003E-2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66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06058617672794"/>
          <c:y val="0.1155509909087451"/>
          <c:w val="0.70809919072615923"/>
          <c:h val="0.797041348092358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Alameda!$K$38</c:f>
              <c:strCache>
                <c:ptCount val="1"/>
                <c:pt idx="0">
                  <c:v>Female Participant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7.01329654758043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Alameda!$J$39:$J$46</c:f>
              <c:strCache>
                <c:ptCount val="8"/>
                <c:pt idx="0">
                  <c:v>Adopted</c:v>
                </c:pt>
                <c:pt idx="1">
                  <c:v>Non-relative</c:v>
                </c:pt>
                <c:pt idx="2">
                  <c:v>CPS/Foster</c:v>
                </c:pt>
                <c:pt idx="3">
                  <c:v>Self</c:v>
                </c:pt>
                <c:pt idx="4">
                  <c:v>Other relatives</c:v>
                </c:pt>
                <c:pt idx="5">
                  <c:v>Sibling</c:v>
                </c:pt>
                <c:pt idx="6">
                  <c:v>Grandparent</c:v>
                </c:pt>
                <c:pt idx="7">
                  <c:v>Other Parent</c:v>
                </c:pt>
              </c:strCache>
            </c:strRef>
          </c:cat>
          <c:val>
            <c:numRef>
              <c:f>Alameda!$K$39:$K$46</c:f>
              <c:numCache>
                <c:formatCode>0%</c:formatCode>
                <c:ptCount val="8"/>
                <c:pt idx="0">
                  <c:v>0.05</c:v>
                </c:pt>
                <c:pt idx="1">
                  <c:v>0.03</c:v>
                </c:pt>
                <c:pt idx="2">
                  <c:v>0.02</c:v>
                </c:pt>
                <c:pt idx="3">
                  <c:v>0.08</c:v>
                </c:pt>
                <c:pt idx="4">
                  <c:v>0.13</c:v>
                </c:pt>
                <c:pt idx="5">
                  <c:v>0.1</c:v>
                </c:pt>
                <c:pt idx="6">
                  <c:v>0.23</c:v>
                </c:pt>
                <c:pt idx="7">
                  <c:v>0.36</c:v>
                </c:pt>
              </c:numCache>
            </c:numRef>
          </c:val>
        </c:ser>
        <c:ser>
          <c:idx val="1"/>
          <c:order val="1"/>
          <c:tx>
            <c:strRef>
              <c:f>Alameda!$L$38</c:f>
              <c:strCache>
                <c:ptCount val="1"/>
                <c:pt idx="0">
                  <c:v>Male Participant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>
                <c:manualLayout>
                  <c:x val="-4.1668853893263346E-3"/>
                  <c:y val="-7.0132965475805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4.6757151077452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7777777777777779E-3"/>
                  <c:y val="-1.6364358611021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1.4026593095161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3888888888888889E-3"/>
                  <c:y val="-1.402659309516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7777777777777779E-3"/>
                  <c:y val="-1.168882757930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7777777777778286E-3"/>
                  <c:y val="-9.35106206344069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Alameda!$J$39:$J$46</c:f>
              <c:strCache>
                <c:ptCount val="8"/>
                <c:pt idx="0">
                  <c:v>Adopted</c:v>
                </c:pt>
                <c:pt idx="1">
                  <c:v>Non-relative</c:v>
                </c:pt>
                <c:pt idx="2">
                  <c:v>CPS/Foster</c:v>
                </c:pt>
                <c:pt idx="3">
                  <c:v>Self</c:v>
                </c:pt>
                <c:pt idx="4">
                  <c:v>Other relatives</c:v>
                </c:pt>
                <c:pt idx="5">
                  <c:v>Sibling</c:v>
                </c:pt>
                <c:pt idx="6">
                  <c:v>Grandparent</c:v>
                </c:pt>
                <c:pt idx="7">
                  <c:v>Other Parent</c:v>
                </c:pt>
              </c:strCache>
            </c:strRef>
          </c:cat>
          <c:val>
            <c:numRef>
              <c:f>Alameda!$L$39:$L$46</c:f>
              <c:numCache>
                <c:formatCode>0.0%</c:formatCode>
                <c:ptCount val="8"/>
                <c:pt idx="0">
                  <c:v>1E-3</c:v>
                </c:pt>
                <c:pt idx="1">
                  <c:v>6.0000000000000001E-3</c:v>
                </c:pt>
                <c:pt idx="2" formatCode="0%">
                  <c:v>0.01</c:v>
                </c:pt>
                <c:pt idx="3" formatCode="0%">
                  <c:v>0.03</c:v>
                </c:pt>
                <c:pt idx="4" formatCode="0%">
                  <c:v>0.02</c:v>
                </c:pt>
                <c:pt idx="5" formatCode="0%">
                  <c:v>0.01</c:v>
                </c:pt>
                <c:pt idx="6" formatCode="0%">
                  <c:v>7.0000000000000007E-2</c:v>
                </c:pt>
                <c:pt idx="7" formatCode="0%">
                  <c:v>0.85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535240"/>
        <c:axId val="290530536"/>
      </c:barChart>
      <c:catAx>
        <c:axId val="2905352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0530536"/>
        <c:crosses val="autoZero"/>
        <c:auto val="1"/>
        <c:lblAlgn val="ctr"/>
        <c:lblOffset val="100"/>
        <c:noMultiLvlLbl val="0"/>
      </c:catAx>
      <c:valAx>
        <c:axId val="290530536"/>
        <c:scaling>
          <c:orientation val="minMax"/>
          <c:max val="1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0535240"/>
        <c:crosses val="autoZero"/>
        <c:crossBetween val="between"/>
        <c:majorUnit val="0.2"/>
      </c:valAx>
    </c:plotArea>
    <c:legend>
      <c:legendPos val="t"/>
      <c:overlay val="0"/>
      <c:txPr>
        <a:bodyPr/>
        <a:lstStyle/>
        <a:p>
          <a:pPr>
            <a:defRPr sz="2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Alameda!$K$100</c:f>
              <c:strCache>
                <c:ptCount val="1"/>
                <c:pt idx="0">
                  <c:v>Male Participant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60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57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Alameda!$J$101:$J$104</c:f>
              <c:strCache>
                <c:ptCount val="4"/>
                <c:pt idx="0">
                  <c:v>Participant has 
any custody?</c:v>
                </c:pt>
                <c:pt idx="1">
                  <c:v>Living with 
participant 
before arrest?</c:v>
                </c:pt>
                <c:pt idx="2">
                  <c:v>Involved 
in CPS?</c:v>
                </c:pt>
                <c:pt idx="3">
                  <c:v>Other parent 
in custody?</c:v>
                </c:pt>
              </c:strCache>
            </c:strRef>
          </c:cat>
          <c:val>
            <c:numRef>
              <c:f>Alameda!$K$101:$K$104</c:f>
              <c:numCache>
                <c:formatCode>0%</c:formatCode>
                <c:ptCount val="4"/>
                <c:pt idx="0">
                  <c:v>0.6</c:v>
                </c:pt>
                <c:pt idx="1">
                  <c:v>0.56999999999999995</c:v>
                </c:pt>
                <c:pt idx="2">
                  <c:v>7.0000000000000007E-2</c:v>
                </c:pt>
                <c:pt idx="3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Alameda!$L$100</c:f>
              <c:strCache>
                <c:ptCount val="1"/>
                <c:pt idx="0">
                  <c:v>Female Participant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46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45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24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Alameda!$J$101:$J$104</c:f>
              <c:strCache>
                <c:ptCount val="4"/>
                <c:pt idx="0">
                  <c:v>Participant has 
any custody?</c:v>
                </c:pt>
                <c:pt idx="1">
                  <c:v>Living with 
participant 
before arrest?</c:v>
                </c:pt>
                <c:pt idx="2">
                  <c:v>Involved 
in CPS?</c:v>
                </c:pt>
                <c:pt idx="3">
                  <c:v>Other parent 
in custody?</c:v>
                </c:pt>
              </c:strCache>
            </c:strRef>
          </c:cat>
          <c:val>
            <c:numRef>
              <c:f>Alameda!$L$101:$L$104</c:f>
              <c:numCache>
                <c:formatCode>0%</c:formatCode>
                <c:ptCount val="4"/>
                <c:pt idx="0">
                  <c:v>0.46</c:v>
                </c:pt>
                <c:pt idx="1">
                  <c:v>0.45</c:v>
                </c:pt>
                <c:pt idx="2">
                  <c:v>0.24</c:v>
                </c:pt>
                <c:pt idx="3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533672"/>
        <c:axId val="290536024"/>
      </c:barChart>
      <c:catAx>
        <c:axId val="290533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0536024"/>
        <c:crosses val="autoZero"/>
        <c:auto val="1"/>
        <c:lblAlgn val="ctr"/>
        <c:lblOffset val="100"/>
        <c:noMultiLvlLbl val="0"/>
      </c:catAx>
      <c:valAx>
        <c:axId val="2905360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053367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Alameda!$B$305</c:f>
              <c:strCache>
                <c:ptCount val="1"/>
                <c:pt idx="0">
                  <c:v>Male Participant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49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69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Alameda!$A$306:$A$308</c:f>
              <c:strCache>
                <c:ptCount val="3"/>
                <c:pt idx="0">
                  <c:v>Any children present when arrested?</c:v>
                </c:pt>
                <c:pt idx="1">
                  <c:v>Living with child's other parent when arrested?</c:v>
                </c:pt>
                <c:pt idx="2">
                  <c:v>Family ever lost income because went to jail?</c:v>
                </c:pt>
              </c:strCache>
            </c:strRef>
          </c:cat>
          <c:val>
            <c:numRef>
              <c:f>Alameda!$B$306:$B$308</c:f>
              <c:numCache>
                <c:formatCode>0%</c:formatCode>
                <c:ptCount val="3"/>
                <c:pt idx="0">
                  <c:v>0.19</c:v>
                </c:pt>
                <c:pt idx="1">
                  <c:v>0.49</c:v>
                </c:pt>
                <c:pt idx="2">
                  <c:v>0.69</c:v>
                </c:pt>
              </c:numCache>
            </c:numRef>
          </c:val>
        </c:ser>
        <c:ser>
          <c:idx val="1"/>
          <c:order val="1"/>
          <c:tx>
            <c:strRef>
              <c:f>Alameda!$C$305</c:f>
              <c:strCache>
                <c:ptCount val="1"/>
                <c:pt idx="0">
                  <c:v>Female Participant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38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Alameda!$A$306:$A$308</c:f>
              <c:strCache>
                <c:ptCount val="3"/>
                <c:pt idx="0">
                  <c:v>Any children present when arrested?</c:v>
                </c:pt>
                <c:pt idx="1">
                  <c:v>Living with child's other parent when arrested?</c:v>
                </c:pt>
                <c:pt idx="2">
                  <c:v>Family ever lost income because went to jail?</c:v>
                </c:pt>
              </c:strCache>
            </c:strRef>
          </c:cat>
          <c:val>
            <c:numRef>
              <c:f>Alameda!$C$306:$C$308</c:f>
              <c:numCache>
                <c:formatCode>0%</c:formatCode>
                <c:ptCount val="3"/>
                <c:pt idx="0">
                  <c:v>0.16</c:v>
                </c:pt>
                <c:pt idx="1">
                  <c:v>0.28000000000000003</c:v>
                </c:pt>
                <c:pt idx="2">
                  <c:v>0.38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838920"/>
        <c:axId val="290836960"/>
      </c:barChart>
      <c:catAx>
        <c:axId val="290838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0836960"/>
        <c:crosses val="autoZero"/>
        <c:auto val="1"/>
        <c:lblAlgn val="ctr"/>
        <c:lblOffset val="100"/>
        <c:noMultiLvlLbl val="0"/>
      </c:catAx>
      <c:valAx>
        <c:axId val="290836960"/>
        <c:scaling>
          <c:orientation val="minMax"/>
          <c:max val="0.8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0838920"/>
        <c:crosses val="autoZero"/>
        <c:crossBetween val="between"/>
        <c:majorUnit val="0.2"/>
      </c:valAx>
    </c:plotArea>
    <c:legend>
      <c:legendPos val="t"/>
      <c:overlay val="0"/>
      <c:txPr>
        <a:bodyPr/>
        <a:lstStyle/>
        <a:p>
          <a:pPr>
            <a:defRPr sz="2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Alameda!$B$152</c:f>
              <c:strCache>
                <c:ptCount val="1"/>
                <c:pt idx="0">
                  <c:v>Male Participant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Alameda!$A$153:$A$156</c:f>
              <c:strCache>
                <c:ptCount val="4"/>
                <c:pt idx="0">
                  <c:v>1 time</c:v>
                </c:pt>
                <c:pt idx="1">
                  <c:v>2-5 times</c:v>
                </c:pt>
                <c:pt idx="2">
                  <c:v>6-10 times</c:v>
                </c:pt>
                <c:pt idx="3">
                  <c:v>11+ times</c:v>
                </c:pt>
              </c:strCache>
            </c:strRef>
          </c:cat>
          <c:val>
            <c:numRef>
              <c:f>Alameda!$B$153:$B$156</c:f>
              <c:numCache>
                <c:formatCode>0%</c:formatCode>
                <c:ptCount val="4"/>
                <c:pt idx="0">
                  <c:v>0.55000000000000004</c:v>
                </c:pt>
                <c:pt idx="1">
                  <c:v>0.41</c:v>
                </c:pt>
                <c:pt idx="2">
                  <c:v>0.04</c:v>
                </c:pt>
                <c:pt idx="3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Alameda!$C$152</c:f>
              <c:strCache>
                <c:ptCount val="1"/>
                <c:pt idx="0">
                  <c:v>Female Participant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Alameda!$A$153:$A$156</c:f>
              <c:strCache>
                <c:ptCount val="4"/>
                <c:pt idx="0">
                  <c:v>1 time</c:v>
                </c:pt>
                <c:pt idx="1">
                  <c:v>2-5 times</c:v>
                </c:pt>
                <c:pt idx="2">
                  <c:v>6-10 times</c:v>
                </c:pt>
                <c:pt idx="3">
                  <c:v>11+ times</c:v>
                </c:pt>
              </c:strCache>
            </c:strRef>
          </c:cat>
          <c:val>
            <c:numRef>
              <c:f>Alameda!$C$153:$C$156</c:f>
              <c:numCache>
                <c:formatCode>0%</c:formatCode>
                <c:ptCount val="4"/>
                <c:pt idx="0">
                  <c:v>0.54</c:v>
                </c:pt>
                <c:pt idx="1">
                  <c:v>0.43</c:v>
                </c:pt>
                <c:pt idx="2">
                  <c:v>0</c:v>
                </c:pt>
                <c:pt idx="3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840096"/>
        <c:axId val="290837352"/>
      </c:barChart>
      <c:catAx>
        <c:axId val="290840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0"/>
            </a:pPr>
            <a:endParaRPr lang="en-US"/>
          </a:p>
        </c:txPr>
        <c:crossAx val="290837352"/>
        <c:crosses val="autoZero"/>
        <c:auto val="1"/>
        <c:lblAlgn val="ctr"/>
        <c:lblOffset val="100"/>
        <c:noMultiLvlLbl val="0"/>
      </c:catAx>
      <c:valAx>
        <c:axId val="290837352"/>
        <c:scaling>
          <c:orientation val="minMax"/>
          <c:max val="0.7500000000000001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0840096"/>
        <c:crosses val="autoZero"/>
        <c:crossBetween val="between"/>
        <c:majorUnit val="0.25"/>
      </c:valAx>
    </c:plotArea>
    <c:legend>
      <c:legendPos val="t"/>
      <c:overlay val="0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C908F-E9D0-4717-9ACA-265731BCDF81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15FFC-9BE7-4700-9827-7B5834894C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26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bay area counties = Marin, Napa, San Mateo,</a:t>
            </a:r>
            <a:r>
              <a:rPr lang="en-US" baseline="0" dirty="0" smtClean="0"/>
              <a:t> Santa Clara, Solano, Sonoma and ‘not specified bay area’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945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includes money, reconnecting/communication help, release, education/employment/job training, legal help, love, parenting classes, help staying out of jail, toys, alternative sentencing, church, childcare, drug program, Alternatives to Violence Program, Native American benefits and anything.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*Did not include don’t know which is 0.2%</a:t>
            </a:r>
            <a:r>
              <a:rPr lang="en-US" baseline="0" dirty="0" smtClean="0"/>
              <a:t> for males and 0.7% for females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71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 significant</a:t>
            </a:r>
            <a:r>
              <a:rPr lang="en-US" baseline="0" dirty="0" smtClean="0"/>
              <a:t> data points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 significant</a:t>
            </a:r>
            <a:r>
              <a:rPr lang="en-US" baseline="0" dirty="0" smtClean="0"/>
              <a:t> data points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 significant</a:t>
            </a:r>
            <a:r>
              <a:rPr lang="en-US" baseline="0" dirty="0" smtClean="0"/>
              <a:t> data points.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includes pictures/drawings, email/Facebook, court appearances, through their brother and not specified.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Barrier question was only ‘if no contact,’ however many ‘yes contact’ answered this question and their answers are included.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‘Caregiver won’t allow contact’ also includes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conflict with caregiver.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Barrier question was only ‘if no contact,’ however many ‘yes contact’ answered this question and their answers are included.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includes the jail/justice system, don’t have phone number / phone numbers change, too far, kids don’t know in jail, participant/caregiver/kids too busy, have been disconnected, restraining order, kids don’t respond, kids too young, kid in jail, no transportation, no passport, child disabled and not specified.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support visits were for those who said ‘Yes’ to Q#19 but others answered this question and their answers are included.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‘Improve visiting environment’ includes friendlier environment for kids, quieter rooms or single booths and gown over jail clothes.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‘Other’ includes TALK program, child/parenting classes/counseling, newer toys/games/activities and skype/call-in visits.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15FFC-9BE7-4700-9827-7B5834894CA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48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15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94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7" name="Object 1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23435796"/>
              </p:ext>
            </p:extLst>
          </p:nvPr>
        </p:nvGraphicFramePr>
        <p:xfrm>
          <a:off x="7227570" y="165845"/>
          <a:ext cx="190500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Photo Editor Photo" r:id="rId3" imgW="4629796" imgH="2257740" progId="">
                  <p:embed/>
                </p:oleObj>
              </mc:Choice>
              <mc:Fallback>
                <p:oleObj name="Photo Editor Photo" r:id="rId3" imgW="4629796" imgH="22577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7570" y="165845"/>
                        <a:ext cx="190500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3344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1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38792178"/>
              </p:ext>
            </p:extLst>
          </p:nvPr>
        </p:nvGraphicFramePr>
        <p:xfrm>
          <a:off x="7086600" y="207867"/>
          <a:ext cx="190500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Photo Editor Photo" r:id="rId3" imgW="4629796" imgH="2257740" progId="">
                  <p:embed/>
                </p:oleObj>
              </mc:Choice>
              <mc:Fallback>
                <p:oleObj name="Photo Editor Photo" r:id="rId3" imgW="4629796" imgH="22577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07867"/>
                        <a:ext cx="190500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481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97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6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6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6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0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B93100-2552-4743-B24A-AB79583F2012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79FB37-BC33-4B10-ADDA-D6441BCD44B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9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0612" y="2133600"/>
            <a:ext cx="7978588" cy="2076450"/>
          </a:xfrm>
        </p:spPr>
        <p:txBody>
          <a:bodyPr>
            <a:noAutofit/>
          </a:bodyPr>
          <a:lstStyle/>
          <a:p>
            <a:r>
              <a:rPr lang="en-US" sz="6000" dirty="0"/>
              <a:t>Children of Parents </a:t>
            </a:r>
            <a:r>
              <a:rPr lang="en-US" sz="6000" dirty="0" smtClean="0"/>
              <a:t>Incarcerated in </a:t>
            </a:r>
            <a:r>
              <a:rPr lang="en-US" sz="6000" dirty="0"/>
              <a:t>Alameda </a:t>
            </a:r>
            <a:r>
              <a:rPr lang="en-US" sz="6000" dirty="0" smtClean="0"/>
              <a:t>County Jails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612" y="4419600"/>
            <a:ext cx="6400800" cy="1295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Katie Kramer, MSW/MPH</a:t>
            </a:r>
          </a:p>
          <a:p>
            <a:r>
              <a:rPr lang="en-US" sz="4000" dirty="0" smtClean="0"/>
              <a:t>The Bridging Group</a:t>
            </a:r>
          </a:p>
          <a:p>
            <a:endParaRPr lang="en-US" sz="4000" dirty="0"/>
          </a:p>
        </p:txBody>
      </p:sp>
      <p:graphicFrame>
        <p:nvGraphicFramePr>
          <p:cNvPr id="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612364"/>
              </p:ext>
            </p:extLst>
          </p:nvPr>
        </p:nvGraphicFramePr>
        <p:xfrm>
          <a:off x="7086600" y="304800"/>
          <a:ext cx="190500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Photo Editor Photo" r:id="rId3" imgW="4629796" imgH="2257740" progId="">
                  <p:embed/>
                </p:oleObj>
              </mc:Choice>
              <mc:Fallback>
                <p:oleObj name="Photo Editor Photo" r:id="rId3" imgW="4629796" imgH="22577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04800"/>
                        <a:ext cx="190500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755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Race / Ethnicity of Children</a:t>
            </a:r>
            <a:endParaRPr lang="en-US" sz="48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006108"/>
              </p:ext>
            </p:extLst>
          </p:nvPr>
        </p:nvGraphicFramePr>
        <p:xfrm>
          <a:off x="609600" y="1295400"/>
          <a:ext cx="76962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979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County Child Lives In</a:t>
            </a:r>
            <a:endParaRPr lang="en-US" sz="48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286199"/>
              </p:ext>
            </p:extLst>
          </p:nvPr>
        </p:nvGraphicFramePr>
        <p:xfrm>
          <a:off x="762000" y="1295400"/>
          <a:ext cx="8382000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4200" y="3165445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(same county as participant)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69088" y="2125096"/>
            <a:ext cx="265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Bay Area, 74%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6488668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(San Joaquin, 5%)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2050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Person Child Lives With*</a:t>
            </a:r>
            <a:endParaRPr lang="en-US" sz="4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642313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*p&lt;0.05 </a:t>
            </a:r>
            <a:r>
              <a:rPr lang="en-US" dirty="0" smtClean="0"/>
              <a:t>comparing male and female participants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253377"/>
              </p:ext>
            </p:extLst>
          </p:nvPr>
        </p:nvGraphicFramePr>
        <p:xfrm>
          <a:off x="0" y="990600"/>
          <a:ext cx="9144000" cy="5432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185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Child Demographics</a:t>
            </a:r>
            <a:endParaRPr lang="en-US" sz="4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642313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*p&lt;0.05 </a:t>
            </a:r>
            <a:r>
              <a:rPr lang="en-US" dirty="0" smtClean="0"/>
              <a:t>comparing male and female participants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609440"/>
              </p:ext>
            </p:extLst>
          </p:nvPr>
        </p:nvGraphicFramePr>
        <p:xfrm>
          <a:off x="152400" y="990600"/>
          <a:ext cx="8839200" cy="5432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378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981200"/>
          </a:xfrm>
        </p:spPr>
        <p:txBody>
          <a:bodyPr>
            <a:noAutofit/>
          </a:bodyPr>
          <a:lstStyle/>
          <a:p>
            <a:r>
              <a:rPr lang="en-US" sz="6000" dirty="0" smtClean="0"/>
              <a:t>Child’s</a:t>
            </a:r>
            <a:br>
              <a:rPr lang="en-US" sz="6000" dirty="0" smtClean="0"/>
            </a:br>
            <a:r>
              <a:rPr lang="en-US" sz="6000" dirty="0"/>
              <a:t>Experience </a:t>
            </a:r>
            <a:r>
              <a:rPr lang="en-US" sz="4800" dirty="0"/>
              <a:t>(N= </a:t>
            </a:r>
            <a:r>
              <a:rPr lang="en-US" sz="4800" dirty="0" smtClean="0"/>
              <a:t>878)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9914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Child’s Experience</a:t>
            </a:r>
            <a:endParaRPr lang="en-US" sz="4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642313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*p&lt;0.05 </a:t>
            </a:r>
            <a:r>
              <a:rPr lang="en-US" dirty="0" smtClean="0"/>
              <a:t>comparing male and female participants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149148"/>
              </p:ext>
            </p:extLst>
          </p:nvPr>
        </p:nvGraphicFramePr>
        <p:xfrm>
          <a:off x="228600" y="990600"/>
          <a:ext cx="8686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722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Child Change Where Live?</a:t>
            </a:r>
            <a:endParaRPr lang="en-US" sz="48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5181209"/>
              </p:ext>
            </p:extLst>
          </p:nvPr>
        </p:nvGraphicFramePr>
        <p:xfrm>
          <a:off x="76200" y="1165412"/>
          <a:ext cx="8686800" cy="4731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867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28% of participants have children that had to </a:t>
            </a:r>
          </a:p>
          <a:p>
            <a:pPr algn="ctr"/>
            <a:r>
              <a:rPr lang="en-US" sz="2400" b="1" u="sng" dirty="0" smtClean="0"/>
              <a:t>change where they live </a:t>
            </a:r>
            <a:r>
              <a:rPr lang="en-US" sz="2400" b="1" dirty="0" smtClean="0"/>
              <a:t>because parent went to jail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740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Child Change Schools?</a:t>
            </a:r>
            <a:endParaRPr lang="en-US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-35859" y="5943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17% of participants have children that had to</a:t>
            </a:r>
          </a:p>
          <a:p>
            <a:pPr algn="ctr"/>
            <a:r>
              <a:rPr lang="en-US" sz="2400" b="1" dirty="0" smtClean="0"/>
              <a:t> </a:t>
            </a:r>
            <a:r>
              <a:rPr lang="en-US" sz="2400" b="1" u="sng" dirty="0" smtClean="0"/>
              <a:t>change schools </a:t>
            </a:r>
            <a:r>
              <a:rPr lang="en-US" sz="2400" b="1" dirty="0" smtClean="0"/>
              <a:t>because parent went to jail</a:t>
            </a:r>
            <a:endParaRPr lang="en-US" sz="24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8359115"/>
              </p:ext>
            </p:extLst>
          </p:nvPr>
        </p:nvGraphicFramePr>
        <p:xfrm>
          <a:off x="206188" y="1143000"/>
          <a:ext cx="8686800" cy="4731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62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62200"/>
            <a:ext cx="7772400" cy="1981200"/>
          </a:xfrm>
        </p:spPr>
        <p:txBody>
          <a:bodyPr>
            <a:noAutofit/>
          </a:bodyPr>
          <a:lstStyle/>
          <a:p>
            <a:r>
              <a:rPr lang="en-US" sz="6000" dirty="0" smtClean="0"/>
              <a:t>Contact with</a:t>
            </a:r>
            <a:br>
              <a:rPr lang="en-US" sz="6000" dirty="0" smtClean="0"/>
            </a:br>
            <a:r>
              <a:rPr lang="en-US" sz="6000" dirty="0" smtClean="0"/>
              <a:t>Children </a:t>
            </a:r>
            <a:r>
              <a:rPr lang="en-US" sz="4800" dirty="0" smtClean="0"/>
              <a:t>(N=878)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0386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Contact With Any Child?</a:t>
            </a:r>
            <a:endParaRPr lang="en-US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-228600" y="5943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73% of participants have contact with at least 1 child</a:t>
            </a:r>
          </a:p>
          <a:p>
            <a:pPr algn="ctr"/>
            <a:r>
              <a:rPr lang="en-US" sz="2400" b="1" dirty="0" smtClean="0"/>
              <a:t> right now (74% for males, 69% for females)</a:t>
            </a:r>
            <a:endParaRPr lang="en-US" sz="2400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031827"/>
              </p:ext>
            </p:extLst>
          </p:nvPr>
        </p:nvGraphicFramePr>
        <p:xfrm>
          <a:off x="197224" y="1143000"/>
          <a:ext cx="8686800" cy="4731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863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Alameda County Overview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981200"/>
            <a:ext cx="7543801" cy="4023360"/>
          </a:xfrm>
        </p:spPr>
        <p:txBody>
          <a:bodyPr>
            <a:normAutofit fontScale="92500" lnSpcReduction="20000"/>
          </a:bodyPr>
          <a:lstStyle/>
          <a:p>
            <a:pPr marL="457200" lvl="1" indent="-457200">
              <a:buFont typeface="Courier New" panose="02070309020205020404" pitchFamily="49" charset="0"/>
              <a:buChar char="o"/>
            </a:pPr>
            <a:r>
              <a:rPr lang="en-US" sz="2800" dirty="0" smtClean="0"/>
              <a:t>2,007 </a:t>
            </a:r>
            <a:r>
              <a:rPr lang="en-US" sz="2800" dirty="0"/>
              <a:t>people offered </a:t>
            </a:r>
            <a:r>
              <a:rPr lang="en-US" sz="2800" dirty="0" smtClean="0"/>
              <a:t>surveys</a:t>
            </a:r>
          </a:p>
          <a:p>
            <a:pPr marL="457200" lvl="1" indent="-457200">
              <a:buFont typeface="Courier New" panose="02070309020205020404" pitchFamily="49" charset="0"/>
              <a:buChar char="o"/>
            </a:pPr>
            <a:endParaRPr lang="en-US" sz="1200" dirty="0"/>
          </a:p>
          <a:p>
            <a:pPr marL="457200" lvl="1" indent="-457200">
              <a:buFont typeface="Courier New" panose="02070309020205020404" pitchFamily="49" charset="0"/>
              <a:buChar char="o"/>
            </a:pPr>
            <a:r>
              <a:rPr lang="en-US" sz="2800" b="1" dirty="0"/>
              <a:t>1,134 people completed surveys </a:t>
            </a:r>
          </a:p>
          <a:p>
            <a:pPr marL="914400" lvl="2" indent="-403225">
              <a:buFont typeface="Wingdings" panose="05000000000000000000" pitchFamily="2" charset="2"/>
              <a:buChar char="§"/>
            </a:pPr>
            <a:r>
              <a:rPr lang="en-US" sz="2400" dirty="0"/>
              <a:t>57% completion rate – “opt in” </a:t>
            </a:r>
            <a:r>
              <a:rPr lang="en-US" sz="2400" dirty="0" smtClean="0"/>
              <a:t>process</a:t>
            </a:r>
          </a:p>
          <a:p>
            <a:pPr lvl="2"/>
            <a:endParaRPr lang="en-US" sz="1200" dirty="0" smtClean="0"/>
          </a:p>
          <a:p>
            <a:pPr marL="457200" lvl="1" indent="-457200">
              <a:buFont typeface="Courier New" panose="02070309020205020404" pitchFamily="49" charset="0"/>
              <a:buChar char="o"/>
            </a:pPr>
            <a:r>
              <a:rPr lang="en-US" sz="2800" b="1" dirty="0" smtClean="0"/>
              <a:t>Jail Distribution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88</a:t>
            </a:r>
            <a:r>
              <a:rPr lang="en-US" sz="2400" dirty="0"/>
              <a:t>% from Santa </a:t>
            </a:r>
            <a:r>
              <a:rPr lang="en-US" sz="2400" dirty="0" smtClean="0"/>
              <a:t>Rita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12</a:t>
            </a:r>
            <a:r>
              <a:rPr lang="en-US" sz="2400" dirty="0"/>
              <a:t>% from Glenn </a:t>
            </a:r>
            <a:r>
              <a:rPr lang="en-US" sz="2400" dirty="0" smtClean="0"/>
              <a:t>Dyer</a:t>
            </a:r>
          </a:p>
          <a:p>
            <a:pPr marL="457200" lvl="2" indent="-45720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457200" lvl="1" indent="-457200">
              <a:buFont typeface="Courier New" panose="02070309020205020404" pitchFamily="49" charset="0"/>
              <a:buChar char="o"/>
            </a:pPr>
            <a:r>
              <a:rPr lang="en-US" sz="2800" b="1" dirty="0" smtClean="0"/>
              <a:t>Language of Survey Distribution</a:t>
            </a:r>
            <a:endParaRPr lang="en-US" sz="2800" b="1" dirty="0"/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US" sz="2400" dirty="0"/>
              <a:t>95% conducted in </a:t>
            </a:r>
            <a:r>
              <a:rPr lang="en-US" sz="2400" dirty="0" smtClean="0"/>
              <a:t>English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5</a:t>
            </a:r>
            <a:r>
              <a:rPr lang="en-US" sz="2400" dirty="0"/>
              <a:t>% in Spanish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96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Barriers to Having Contact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42313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*p&lt;0.05 </a:t>
            </a:r>
            <a:r>
              <a:rPr lang="en-US" dirty="0" smtClean="0"/>
              <a:t>comparing male and female participants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821846"/>
              </p:ext>
            </p:extLst>
          </p:nvPr>
        </p:nvGraphicFramePr>
        <p:xfrm>
          <a:off x="228600" y="1066800"/>
          <a:ext cx="8686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171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Barriers to Having Contact (Cont.)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42313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*p&lt;0.05 </a:t>
            </a:r>
            <a:r>
              <a:rPr lang="en-US" dirty="0" smtClean="0"/>
              <a:t>comparing male and female participants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289529"/>
              </p:ext>
            </p:extLst>
          </p:nvPr>
        </p:nvGraphicFramePr>
        <p:xfrm>
          <a:off x="228600" y="1066800"/>
          <a:ext cx="8686800" cy="518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36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Visits With Any Child at Jail?</a:t>
            </a:r>
            <a:endParaRPr lang="en-US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65" y="5410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35% of participants have visits with at least 1 child </a:t>
            </a:r>
          </a:p>
          <a:p>
            <a:pPr algn="ctr"/>
            <a:r>
              <a:rPr lang="en-US" sz="2400" b="1" dirty="0" smtClean="0"/>
              <a:t>at the jail (37%* for males, 19%* for females)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42313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*p&lt;0.05 </a:t>
            </a:r>
            <a:r>
              <a:rPr lang="en-US" dirty="0" smtClean="0"/>
              <a:t>comparing male and female participants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245262"/>
              </p:ext>
            </p:extLst>
          </p:nvPr>
        </p:nvGraphicFramePr>
        <p:xfrm>
          <a:off x="228600" y="1066800"/>
          <a:ext cx="8686800" cy="4426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886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How to Support Visits?</a:t>
            </a:r>
            <a:endParaRPr lang="en-US" sz="48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917503"/>
              </p:ext>
            </p:extLst>
          </p:nvPr>
        </p:nvGraphicFramePr>
        <p:xfrm>
          <a:off x="76200" y="1066800"/>
          <a:ext cx="9067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642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Reconnecting After Release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943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96% of participants planned to reconnect with </a:t>
            </a:r>
          </a:p>
          <a:p>
            <a:pPr algn="ctr"/>
            <a:r>
              <a:rPr lang="en-US" sz="2400" b="1" dirty="0" smtClean="0"/>
              <a:t>at least 1 child after their release </a:t>
            </a:r>
            <a:endParaRPr lang="en-US" sz="24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510263"/>
              </p:ext>
            </p:extLst>
          </p:nvPr>
        </p:nvGraphicFramePr>
        <p:xfrm>
          <a:off x="0" y="1143000"/>
          <a:ext cx="9144000" cy="4579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3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59" y="152400"/>
            <a:ext cx="91440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Additional Support for Child?</a:t>
            </a:r>
            <a:endParaRPr lang="en-US" sz="48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973831"/>
              </p:ext>
            </p:extLst>
          </p:nvPr>
        </p:nvGraphicFramePr>
        <p:xfrm>
          <a:off x="188259" y="1295400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413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91440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Additional Support? (Cont.)</a:t>
            </a:r>
            <a:endParaRPr lang="en-US" sz="48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270344"/>
              </p:ext>
            </p:extLst>
          </p:nvPr>
        </p:nvGraphicFramePr>
        <p:xfrm>
          <a:off x="152400" y="1394012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83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981200"/>
          </a:xfrm>
        </p:spPr>
        <p:txBody>
          <a:bodyPr>
            <a:noAutofit/>
          </a:bodyPr>
          <a:lstStyle/>
          <a:p>
            <a:r>
              <a:rPr lang="en-US" sz="6000" dirty="0" smtClean="0"/>
              <a:t>Parent Participant</a:t>
            </a:r>
            <a:br>
              <a:rPr lang="en-US" sz="6000" dirty="0" smtClean="0"/>
            </a:br>
            <a:r>
              <a:rPr lang="en-US" sz="6000" dirty="0" smtClean="0"/>
              <a:t>Demographics </a:t>
            </a:r>
            <a:r>
              <a:rPr lang="en-US" sz="4800" dirty="0" smtClean="0"/>
              <a:t>(N=878)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0386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543800" cy="1450757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Participant Demographics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8077200" cy="480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878 of participants (77%) were parents or primary caregivers </a:t>
            </a:r>
            <a:r>
              <a:rPr lang="en-US" sz="2800" dirty="0" smtClean="0"/>
              <a:t>for child(ren) ≤ 25 years </a:t>
            </a:r>
          </a:p>
          <a:p>
            <a:r>
              <a:rPr lang="en-US" sz="2800" b="1" dirty="0" smtClean="0"/>
              <a:t>Average # children </a:t>
            </a:r>
            <a:r>
              <a:rPr lang="en-US" sz="2800" dirty="0" smtClean="0"/>
              <a:t>was 2 (range: 1-10+)</a:t>
            </a:r>
          </a:p>
          <a:p>
            <a:r>
              <a:rPr lang="en-US" sz="2800" dirty="0" smtClean="0"/>
              <a:t>Among parents / primary caregivers:</a:t>
            </a:r>
          </a:p>
          <a:p>
            <a:pPr marL="457200" lvl="1" indent="-257175"/>
            <a:r>
              <a:rPr lang="en-US" sz="2400" b="1" dirty="0" smtClean="0"/>
              <a:t>Average age </a:t>
            </a:r>
            <a:r>
              <a:rPr lang="en-US" sz="2400" dirty="0" smtClean="0"/>
              <a:t>was 31 years (range: 18-66)</a:t>
            </a:r>
          </a:p>
          <a:p>
            <a:pPr marL="457200" lvl="1" indent="-257175"/>
            <a:endParaRPr lang="en-US" sz="400" dirty="0" smtClean="0"/>
          </a:p>
          <a:p>
            <a:pPr marL="0" lvl="1" indent="0">
              <a:buNone/>
              <a:tabLst>
                <a:tab pos="4114800" algn="l"/>
              </a:tabLst>
            </a:pPr>
            <a:r>
              <a:rPr lang="en-US" sz="2800" b="1" dirty="0" smtClean="0"/>
              <a:t>Gender	Language(s) Spoken</a:t>
            </a:r>
          </a:p>
          <a:p>
            <a:pPr marL="457200" lvl="1" indent="-257175">
              <a:tabLst>
                <a:tab pos="4114800" algn="l"/>
                <a:tab pos="4343400" algn="l"/>
              </a:tabLst>
            </a:pPr>
            <a:r>
              <a:rPr lang="en-US" sz="2400" dirty="0" smtClean="0"/>
              <a:t>90% male</a:t>
            </a:r>
            <a:r>
              <a:rPr lang="en-US" sz="2400" dirty="0"/>
              <a:t>	</a:t>
            </a:r>
            <a:r>
              <a:rPr lang="en-US" sz="2400" dirty="0">
                <a:solidFill>
                  <a:srgbClr val="FF9900"/>
                </a:solidFill>
              </a:rPr>
              <a:t> </a:t>
            </a:r>
            <a:r>
              <a:rPr lang="en-US" sz="1200" dirty="0" smtClean="0">
                <a:solidFill>
                  <a:srgbClr val="FF9900"/>
                </a:solidFill>
                <a:sym typeface="Symbol" panose="05050102010706020507" pitchFamily="18" charset="2"/>
              </a:rPr>
              <a:t></a:t>
            </a:r>
            <a:r>
              <a:rPr lang="en-US" sz="1200" dirty="0" smtClean="0">
                <a:solidFill>
                  <a:srgbClr val="404040"/>
                </a:solidFill>
                <a:sym typeface="Symbol" panose="05050102010706020507" pitchFamily="18" charset="2"/>
              </a:rPr>
              <a:t>	</a:t>
            </a:r>
            <a:r>
              <a:rPr lang="en-US" sz="2400" dirty="0" smtClean="0"/>
              <a:t>93</a:t>
            </a:r>
            <a:r>
              <a:rPr lang="en-US" sz="2400" dirty="0"/>
              <a:t>% </a:t>
            </a:r>
            <a:r>
              <a:rPr lang="en-US" sz="2400" dirty="0" smtClean="0"/>
              <a:t>English</a:t>
            </a:r>
          </a:p>
          <a:p>
            <a:pPr marL="457200" lvl="1" indent="-257175">
              <a:tabLst>
                <a:tab pos="4114800" algn="l"/>
              </a:tabLst>
            </a:pPr>
            <a:r>
              <a:rPr lang="en-US" sz="2400" dirty="0" smtClean="0"/>
              <a:t>9% female	 </a:t>
            </a:r>
            <a:r>
              <a:rPr lang="en-US" sz="1200" dirty="0">
                <a:solidFill>
                  <a:srgbClr val="FF9900"/>
                </a:solidFill>
                <a:sym typeface="Symbol" panose="05050102010706020507" pitchFamily="18" charset="2"/>
              </a:rPr>
              <a:t></a:t>
            </a:r>
            <a:r>
              <a:rPr lang="en-US" sz="2400" dirty="0">
                <a:solidFill>
                  <a:srgbClr val="FF9900"/>
                </a:solidFill>
                <a:sym typeface="Symbol" panose="05050102010706020507" pitchFamily="18" charset="2"/>
              </a:rPr>
              <a:t> </a:t>
            </a:r>
            <a:r>
              <a:rPr lang="en-US" sz="2400" dirty="0" smtClean="0"/>
              <a:t>17% Spanish</a:t>
            </a:r>
          </a:p>
          <a:p>
            <a:pPr marL="457200" lvl="1" indent="-257175">
              <a:tabLst>
                <a:tab pos="4114800" algn="l"/>
              </a:tabLst>
            </a:pPr>
            <a:r>
              <a:rPr lang="en-US" sz="2400" dirty="0" smtClean="0"/>
              <a:t>1% </a:t>
            </a:r>
            <a:r>
              <a:rPr lang="en-US" sz="2400" dirty="0"/>
              <a:t>trans-male/female	 </a:t>
            </a:r>
            <a:r>
              <a:rPr lang="en-US" sz="1200" dirty="0">
                <a:solidFill>
                  <a:srgbClr val="FF9900"/>
                </a:solidFill>
                <a:sym typeface="Symbol" panose="05050102010706020507" pitchFamily="18" charset="2"/>
              </a:rPr>
              <a:t></a:t>
            </a:r>
            <a:r>
              <a:rPr lang="en-US" sz="2400" dirty="0">
                <a:solidFill>
                  <a:srgbClr val="FF9900"/>
                </a:solidFill>
                <a:sym typeface="Symbol" panose="05050102010706020507" pitchFamily="18" charset="2"/>
              </a:rPr>
              <a:t> </a:t>
            </a:r>
            <a:r>
              <a:rPr lang="en-US" sz="2400" dirty="0" smtClean="0"/>
              <a:t>0.6</a:t>
            </a:r>
            <a:r>
              <a:rPr lang="en-US" sz="2400" dirty="0"/>
              <a:t>% Mandarin or Cantonese </a:t>
            </a:r>
            <a:endParaRPr lang="en-US" sz="2400" dirty="0" smtClean="0"/>
          </a:p>
          <a:p>
            <a:pPr marL="748665" lvl="4" indent="0">
              <a:buNone/>
              <a:tabLst>
                <a:tab pos="4114800" algn="l"/>
              </a:tabLst>
            </a:pPr>
            <a:r>
              <a:rPr lang="en-US" sz="2000" dirty="0"/>
              <a:t>	</a:t>
            </a:r>
            <a:r>
              <a:rPr lang="en-US" sz="1200" dirty="0">
                <a:solidFill>
                  <a:srgbClr val="FF9900"/>
                </a:solidFill>
                <a:sym typeface="Symbol" panose="05050102010706020507" pitchFamily="18" charset="2"/>
              </a:rPr>
              <a:t>  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 smtClean="0"/>
              <a:t>6</a:t>
            </a:r>
            <a:r>
              <a:rPr lang="en-US" sz="2400" dirty="0"/>
              <a:t>% </a:t>
            </a:r>
            <a:r>
              <a:rPr lang="en-US" sz="2400" dirty="0" smtClean="0"/>
              <a:t>Other </a:t>
            </a:r>
            <a:r>
              <a:rPr lang="en-US" sz="2400" dirty="0"/>
              <a:t>language</a:t>
            </a:r>
          </a:p>
          <a:p>
            <a:pPr marL="1091565" lvl="4" indent="-342900">
              <a:tabLst>
                <a:tab pos="4114800" algn="l"/>
              </a:tabLst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8416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Race / Ethnicity</a:t>
            </a:r>
            <a:endParaRPr lang="en-US" sz="48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425831"/>
              </p:ext>
            </p:extLst>
          </p:nvPr>
        </p:nvGraphicFramePr>
        <p:xfrm>
          <a:off x="932329" y="1447800"/>
          <a:ext cx="7543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64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Total Times Incarcerated </a:t>
            </a:r>
            <a:br>
              <a:rPr lang="en-US" sz="4800" b="1" dirty="0" smtClean="0"/>
            </a:br>
            <a:r>
              <a:rPr lang="en-US" sz="4800" b="1" dirty="0" smtClean="0"/>
              <a:t>Since Becoming a Parent</a:t>
            </a:r>
            <a:endParaRPr lang="en-US" sz="4800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15471" y="5867400"/>
            <a:ext cx="8534400" cy="533400"/>
          </a:xfrm>
        </p:spPr>
        <p:txBody>
          <a:bodyPr>
            <a:normAutofit/>
          </a:bodyPr>
          <a:lstStyle/>
          <a:p>
            <a:r>
              <a:rPr lang="en-US" sz="2600" b="1" i="1" dirty="0" smtClean="0"/>
              <a:t>43% reported their own parents have been incarcerated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738114"/>
              </p:ext>
            </p:extLst>
          </p:nvPr>
        </p:nvGraphicFramePr>
        <p:xfrm>
          <a:off x="228600" y="1600200"/>
          <a:ext cx="8686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533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Parent/Child Information</a:t>
            </a:r>
            <a:endParaRPr lang="en-US" sz="48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4691652"/>
              </p:ext>
            </p:extLst>
          </p:nvPr>
        </p:nvGraphicFramePr>
        <p:xfrm>
          <a:off x="152400" y="990600"/>
          <a:ext cx="8839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642313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*p&lt;0.05 </a:t>
            </a:r>
            <a:r>
              <a:rPr lang="en-US" dirty="0" smtClean="0"/>
              <a:t>comparing male and female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1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38400"/>
            <a:ext cx="8077200" cy="1981200"/>
          </a:xfrm>
        </p:spPr>
        <p:txBody>
          <a:bodyPr>
            <a:noAutofit/>
          </a:bodyPr>
          <a:lstStyle/>
          <a:p>
            <a:r>
              <a:rPr lang="en-US" sz="6000" dirty="0" smtClean="0"/>
              <a:t>Child</a:t>
            </a:r>
            <a:br>
              <a:rPr lang="en-US" sz="6000" dirty="0" smtClean="0"/>
            </a:br>
            <a:r>
              <a:rPr lang="en-US" sz="6000" dirty="0" smtClean="0"/>
              <a:t>Demographics </a:t>
            </a:r>
            <a:r>
              <a:rPr lang="en-US" sz="4800" dirty="0" smtClean="0"/>
              <a:t>(N= 1,781)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599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542" y="304800"/>
            <a:ext cx="7543800" cy="1450757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Child Demographics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542" y="2057400"/>
            <a:ext cx="8382000" cy="4800600"/>
          </a:xfrm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2800" b="1" dirty="0" smtClean="0"/>
              <a:t>1,781 Total # </a:t>
            </a:r>
            <a:r>
              <a:rPr lang="en-US" sz="2800" b="1" dirty="0"/>
              <a:t>C</a:t>
            </a:r>
            <a:r>
              <a:rPr lang="en-US" sz="2800" b="1" dirty="0" smtClean="0"/>
              <a:t>hildren </a:t>
            </a:r>
            <a:r>
              <a:rPr lang="en-US" sz="2800" b="1" dirty="0"/>
              <a:t>≤ 25 </a:t>
            </a:r>
            <a:r>
              <a:rPr lang="en-US" sz="2800" b="1" dirty="0" smtClean="0"/>
              <a:t>years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endParaRPr lang="en-US" sz="1200" dirty="0" smtClean="0"/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2800" b="1" dirty="0" smtClean="0"/>
              <a:t>Average age </a:t>
            </a:r>
            <a:r>
              <a:rPr lang="en-US" sz="2800" dirty="0" smtClean="0"/>
              <a:t>was 8 years (range: 0-25)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endParaRPr lang="en-US" sz="1200" dirty="0"/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  <a:tabLst>
                <a:tab pos="3657600" algn="l"/>
              </a:tabLst>
            </a:pPr>
            <a:r>
              <a:rPr lang="en-US" sz="2800" b="1" dirty="0" smtClean="0"/>
              <a:t>Gender	Primary Language</a:t>
            </a:r>
          </a:p>
          <a:p>
            <a:pPr marL="228600" indent="-228600">
              <a:spcBef>
                <a:spcPts val="200"/>
              </a:spcBef>
              <a:spcAft>
                <a:spcPts val="400"/>
              </a:spcAft>
              <a:buSzPct val="75000"/>
              <a:buFont typeface="Courier New" panose="02070309020205020404" pitchFamily="49" charset="0"/>
              <a:buChar char="o"/>
              <a:tabLst>
                <a:tab pos="3657600" algn="l"/>
              </a:tabLst>
            </a:pPr>
            <a:r>
              <a:rPr lang="en-US" sz="2800" dirty="0" smtClean="0"/>
              <a:t>51% Male 	 </a:t>
            </a:r>
            <a:r>
              <a:rPr lang="en-US" dirty="0" smtClean="0">
                <a:solidFill>
                  <a:srgbClr val="FF9900"/>
                </a:solidFill>
                <a:sym typeface="Symbol" panose="05050102010706020507" pitchFamily="18" charset="2"/>
              </a:rPr>
              <a:t></a:t>
            </a:r>
            <a:r>
              <a:rPr lang="en-US" sz="2800" dirty="0" smtClean="0">
                <a:sym typeface="Symbol" panose="05050102010706020507" pitchFamily="18" charset="2"/>
              </a:rPr>
              <a:t> </a:t>
            </a:r>
            <a:r>
              <a:rPr lang="en-US" sz="2800" dirty="0" smtClean="0"/>
              <a:t>92% English</a:t>
            </a:r>
          </a:p>
          <a:p>
            <a:pPr marL="228600" indent="-228600">
              <a:spcBef>
                <a:spcPts val="200"/>
              </a:spcBef>
              <a:spcAft>
                <a:spcPts val="400"/>
              </a:spcAft>
              <a:buSzPct val="75000"/>
              <a:buFont typeface="Courier New" panose="02070309020205020404" pitchFamily="49" charset="0"/>
              <a:buChar char="o"/>
              <a:tabLst>
                <a:tab pos="3657600" algn="l"/>
              </a:tabLst>
            </a:pPr>
            <a:r>
              <a:rPr lang="en-US" sz="2800" dirty="0" smtClean="0"/>
              <a:t>49% Female	 </a:t>
            </a:r>
            <a:r>
              <a:rPr lang="en-US" sz="1800" dirty="0">
                <a:solidFill>
                  <a:srgbClr val="FF9900"/>
                </a:solidFill>
                <a:sym typeface="Symbol" panose="05050102010706020507" pitchFamily="18" charset="2"/>
              </a:rPr>
              <a:t></a:t>
            </a:r>
            <a:r>
              <a:rPr lang="en-US" sz="2800" dirty="0">
                <a:solidFill>
                  <a:srgbClr val="FF9900"/>
                </a:solidFill>
                <a:sym typeface="Symbol" panose="05050102010706020507" pitchFamily="18" charset="2"/>
              </a:rPr>
              <a:t> </a:t>
            </a:r>
            <a:r>
              <a:rPr lang="en-US" sz="2800" dirty="0" smtClean="0"/>
              <a:t>7% Spanish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  <a:tabLst>
                <a:tab pos="3657600" algn="l"/>
              </a:tabLst>
            </a:pPr>
            <a:r>
              <a:rPr lang="en-US" sz="2800" dirty="0" smtClean="0"/>
              <a:t>	</a:t>
            </a:r>
            <a:r>
              <a:rPr lang="en-US" sz="2800" dirty="0">
                <a:solidFill>
                  <a:srgbClr val="FF9900"/>
                </a:solidFill>
                <a:sym typeface="Symbol" panose="05050102010706020507" pitchFamily="18" charset="2"/>
              </a:rPr>
              <a:t> </a:t>
            </a:r>
            <a:r>
              <a:rPr lang="en-US" sz="1800" dirty="0">
                <a:solidFill>
                  <a:srgbClr val="FF9900"/>
                </a:solidFill>
                <a:sym typeface="Symbol" panose="05050102010706020507" pitchFamily="18" charset="2"/>
              </a:rPr>
              <a:t></a:t>
            </a:r>
            <a:r>
              <a:rPr lang="en-US" sz="2800" dirty="0">
                <a:solidFill>
                  <a:srgbClr val="FF9900"/>
                </a:solidFill>
                <a:sym typeface="Symbol" panose="05050102010706020507" pitchFamily="18" charset="2"/>
              </a:rPr>
              <a:t> </a:t>
            </a:r>
            <a:r>
              <a:rPr lang="en-US" sz="2800" dirty="0" smtClean="0"/>
              <a:t>0.1% Mandarin or Cantonese  	</a:t>
            </a:r>
            <a:r>
              <a:rPr lang="en-US" sz="2800" dirty="0">
                <a:solidFill>
                  <a:srgbClr val="FF9900"/>
                </a:solidFill>
                <a:sym typeface="Symbol" panose="05050102010706020507" pitchFamily="18" charset="2"/>
              </a:rPr>
              <a:t> </a:t>
            </a:r>
            <a:r>
              <a:rPr lang="en-US" sz="1800" dirty="0">
                <a:solidFill>
                  <a:srgbClr val="FF9900"/>
                </a:solidFill>
                <a:sym typeface="Symbol" panose="05050102010706020507" pitchFamily="18" charset="2"/>
              </a:rPr>
              <a:t></a:t>
            </a:r>
            <a:r>
              <a:rPr lang="en-US" sz="2800" dirty="0">
                <a:solidFill>
                  <a:srgbClr val="FF9900"/>
                </a:solidFill>
                <a:sym typeface="Symbol" panose="05050102010706020507" pitchFamily="18" charset="2"/>
              </a:rPr>
              <a:t> </a:t>
            </a:r>
            <a:r>
              <a:rPr lang="en-US" sz="2800" dirty="0" smtClean="0"/>
              <a:t>2% Other language</a:t>
            </a:r>
          </a:p>
        </p:txBody>
      </p:sp>
    </p:spTree>
    <p:extLst>
      <p:ext uri="{BB962C8B-B14F-4D97-AF65-F5344CB8AC3E}">
        <p14:creationId xmlns:p14="http://schemas.microsoft.com/office/powerpoint/2010/main" val="314747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3473</TotalTime>
  <Words>751</Words>
  <Application>Microsoft Office PowerPoint</Application>
  <PresentationFormat>On-screen Show (4:3)</PresentationFormat>
  <Paragraphs>130</Paragraphs>
  <Slides>26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Calibri</vt:lpstr>
      <vt:lpstr>Calibri Light</vt:lpstr>
      <vt:lpstr>Courier New</vt:lpstr>
      <vt:lpstr>Symbol</vt:lpstr>
      <vt:lpstr>Wingdings</vt:lpstr>
      <vt:lpstr>Retrospect</vt:lpstr>
      <vt:lpstr>Photo Editor Photo</vt:lpstr>
      <vt:lpstr>Children of Parents Incarcerated in Alameda County Jails</vt:lpstr>
      <vt:lpstr>Alameda County Overview</vt:lpstr>
      <vt:lpstr>Parent Participant Demographics (N=878)</vt:lpstr>
      <vt:lpstr>Participant Demographics</vt:lpstr>
      <vt:lpstr>Race / Ethnicity</vt:lpstr>
      <vt:lpstr>Total Times Incarcerated  Since Becoming a Parent</vt:lpstr>
      <vt:lpstr>Parent/Child Information</vt:lpstr>
      <vt:lpstr>Child Demographics (N= 1,781)</vt:lpstr>
      <vt:lpstr>Child Demographics</vt:lpstr>
      <vt:lpstr>Race / Ethnicity of Children</vt:lpstr>
      <vt:lpstr>County Child Lives In</vt:lpstr>
      <vt:lpstr>Person Child Lives With*</vt:lpstr>
      <vt:lpstr>Child Demographics</vt:lpstr>
      <vt:lpstr>Child’s Experience (N= 878)</vt:lpstr>
      <vt:lpstr>Child’s Experience</vt:lpstr>
      <vt:lpstr>Child Change Where Live?</vt:lpstr>
      <vt:lpstr>Child Change Schools?</vt:lpstr>
      <vt:lpstr>Contact with Children (N=878)</vt:lpstr>
      <vt:lpstr>Contact With Any Child?</vt:lpstr>
      <vt:lpstr>Barriers to Having Contact</vt:lpstr>
      <vt:lpstr>Barriers to Having Contact (Cont.)</vt:lpstr>
      <vt:lpstr>Visits With Any Child at Jail?</vt:lpstr>
      <vt:lpstr>How to Support Visits?</vt:lpstr>
      <vt:lpstr>Reconnecting After Release</vt:lpstr>
      <vt:lpstr>Additional Support for Child?</vt:lpstr>
      <vt:lpstr>Additional Support? (Cont.)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of Incarcerated Parents Partnerships (CIP) Parent Survey:  Alameda County</dc:title>
  <dc:creator>Sharon</dc:creator>
  <cp:lastModifiedBy>Katie Kramer</cp:lastModifiedBy>
  <cp:revision>86</cp:revision>
  <dcterms:created xsi:type="dcterms:W3CDTF">2015-04-21T21:23:10Z</dcterms:created>
  <dcterms:modified xsi:type="dcterms:W3CDTF">2015-05-07T21:13:23Z</dcterms:modified>
</cp:coreProperties>
</file>