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73" r:id="rId2"/>
    <p:sldId id="274" r:id="rId3"/>
    <p:sldId id="296" r:id="rId4"/>
    <p:sldId id="305" r:id="rId5"/>
    <p:sldId id="299" r:id="rId6"/>
    <p:sldId id="320" r:id="rId7"/>
    <p:sldId id="310" r:id="rId8"/>
    <p:sldId id="312" r:id="rId9"/>
    <p:sldId id="324" r:id="rId10"/>
    <p:sldId id="311" r:id="rId11"/>
    <p:sldId id="313" r:id="rId12"/>
    <p:sldId id="314" r:id="rId13"/>
    <p:sldId id="315" r:id="rId14"/>
    <p:sldId id="295" r:id="rId15"/>
    <p:sldId id="316" r:id="rId16"/>
    <p:sldId id="321" r:id="rId17"/>
    <p:sldId id="317" r:id="rId18"/>
    <p:sldId id="322" r:id="rId19"/>
    <p:sldId id="323" r:id="rId20"/>
    <p:sldId id="319" r:id="rId21"/>
    <p:sldId id="325" r:id="rId22"/>
    <p:sldId id="304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1058610-E08D-4B9F-9257-20331D08AA9E}">
          <p14:sldIdLst>
            <p14:sldId id="273"/>
            <p14:sldId id="274"/>
            <p14:sldId id="296"/>
            <p14:sldId id="305"/>
            <p14:sldId id="299"/>
            <p14:sldId id="320"/>
            <p14:sldId id="310"/>
            <p14:sldId id="312"/>
            <p14:sldId id="324"/>
            <p14:sldId id="311"/>
            <p14:sldId id="313"/>
            <p14:sldId id="314"/>
            <p14:sldId id="315"/>
            <p14:sldId id="295"/>
            <p14:sldId id="316"/>
            <p14:sldId id="321"/>
            <p14:sldId id="317"/>
            <p14:sldId id="322"/>
            <p14:sldId id="323"/>
            <p14:sldId id="319"/>
            <p14:sldId id="325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e Liner-Jigamian" initials="NL" lastIdx="37" clrIdx="0">
    <p:extLst>
      <p:ext uri="{19B8F6BF-5375-455C-9EA6-DF929625EA0E}">
        <p15:presenceInfo xmlns:p15="http://schemas.microsoft.com/office/powerpoint/2012/main" userId="S::nliner@berkeley.edu::718144d8-791d-4277-bedb-2dd6b1783e23" providerId="AD"/>
      </p:ext>
    </p:extLst>
  </p:cmAuthor>
  <p:cmAuthor id="2" name="Ardavan" initials="A" lastIdx="30" clrIdx="1">
    <p:extLst>
      <p:ext uri="{19B8F6BF-5375-455C-9EA6-DF929625EA0E}">
        <p15:presenceInfo xmlns:p15="http://schemas.microsoft.com/office/powerpoint/2012/main" userId="Ardavan" providerId="None"/>
      </p:ext>
    </p:extLst>
  </p:cmAuthor>
  <p:cmAuthor id="3" name="David Onek" initials="DO" lastIdx="15" clrIdx="2">
    <p:extLst>
      <p:ext uri="{19B8F6BF-5375-455C-9EA6-DF929625EA0E}">
        <p15:presenceInfo xmlns:p15="http://schemas.microsoft.com/office/powerpoint/2012/main" userId="85dbd8d739add3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45"/>
    <a:srgbClr val="FDE9DA"/>
    <a:srgbClr val="F89645"/>
    <a:srgbClr val="4BACC6"/>
    <a:srgbClr val="51C1DE"/>
    <a:srgbClr val="50B9D5"/>
    <a:srgbClr val="5BBDC9"/>
    <a:srgbClr val="FFB657"/>
    <a:srgbClr val="51BEDE"/>
    <a:srgbClr val="FF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4" autoAdjust="0"/>
    <p:restoredTop sz="83708" autoAdjust="0"/>
  </p:normalViewPr>
  <p:slideViewPr>
    <p:cSldViewPr>
      <p:cViewPr varScale="1">
        <p:scale>
          <a:sx n="56" d="100"/>
          <a:sy n="56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13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791525805724589E-2"/>
          <c:y val="9.5764272559852676E-2"/>
          <c:w val="0.95041694838855084"/>
          <c:h val="0.6251933701657458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QuarterAvg 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598141448535151E-2"/>
                  <c:y val="-7.237376072595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A-2248-9DB0-2F82D94A3F5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2A-2248-9DB0-2F82D94A3F5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2A-2248-9DB0-2F82D94A3F5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2A-2248-9DB0-2F82D94A3F5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2A-2248-9DB0-2F82D94A3F5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2A-2248-9DB0-2F82D94A3F5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2A-2248-9DB0-2F82D94A3F5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2A-2248-9DB0-2F82D94A3F5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2A-2248-9DB0-2F82D94A3F5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2A-2248-9DB0-2F82D94A3F5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2A-2248-9DB0-2F82D94A3F5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2A-2248-9DB0-2F82D94A3F5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2A-2248-9DB0-2F82D94A3F5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2A-2248-9DB0-2F82D94A3F5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2A-2248-9DB0-2F82D94A3F5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2A-2248-9DB0-2F82D94A3F5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2A-2248-9DB0-2F82D94A3F5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2A-2248-9DB0-2F82D94A3F5D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2A-2248-9DB0-2F82D94A3F5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2A-2248-9DB0-2F82D94A3F5D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2A-2248-9DB0-2F82D94A3F5D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2A-2248-9DB0-2F82D94A3F5D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2A-2248-9DB0-2F82D94A3F5D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2A-2248-9DB0-2F82D94A3F5D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2A-2248-9DB0-2F82D94A3F5D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22A-2248-9DB0-2F82D94A3F5D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22A-2248-9DB0-2F82D94A3F5D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22A-2248-9DB0-2F82D94A3F5D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22A-2248-9DB0-2F82D94A3F5D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22A-2248-9DB0-2F82D94A3F5D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22A-2248-9DB0-2F82D94A3F5D}"/>
                </c:ext>
              </c:extLst>
            </c:dLbl>
            <c:dLbl>
              <c:idx val="31"/>
              <c:layout>
                <c:manualLayout>
                  <c:x val="-5.7057057057057055E-2"/>
                  <c:y val="7.944281602889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22A-2248-9DB0-2F82D94A3F5D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22A-2248-9DB0-2F82D94A3F5D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22A-2248-9DB0-2F82D94A3F5D}"/>
                </c:ext>
              </c:extLst>
            </c:dLbl>
            <c:dLbl>
              <c:idx val="34"/>
              <c:layout>
                <c:manualLayout>
                  <c:x val="-6.3759564485180456E-2"/>
                  <c:y val="9.0395515296791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22A-2248-9DB0-2F82D94A3F5D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22A-2248-9DB0-2F82D94A3F5D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22A-2248-9DB0-2F82D94A3F5D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22A-2248-9DB0-2F82D94A3F5D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22A-2248-9DB0-2F82D94A3F5D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22A-2248-9DB0-2F82D94A3F5D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22A-2248-9DB0-2F82D94A3F5D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22A-2248-9DB0-2F82D94A3F5D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22A-2248-9DB0-2F82D94A3F5D}"/>
                </c:ext>
              </c:extLst>
            </c:dLbl>
            <c:dLbl>
              <c:idx val="43"/>
              <c:layout>
                <c:manualLayout>
                  <c:x val="0"/>
                  <c:y val="3.571428571428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22A-2248-9DB0-2F82D94A3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Sheet1!$A$2:$A$32</c:f>
              <c:strCache>
                <c:ptCount val="28"/>
                <c:pt idx="0">
                  <c:v>FY 11/12</c:v>
                </c:pt>
                <c:pt idx="3">
                  <c:v>FY 12/13</c:v>
                </c:pt>
                <c:pt idx="7">
                  <c:v>FY 13/14</c:v>
                </c:pt>
                <c:pt idx="11">
                  <c:v>FY 14/15</c:v>
                </c:pt>
                <c:pt idx="15">
                  <c:v>FY 15/16</c:v>
                </c:pt>
                <c:pt idx="19">
                  <c:v>FY 16/17</c:v>
                </c:pt>
                <c:pt idx="23">
                  <c:v>FY 17/18</c:v>
                </c:pt>
                <c:pt idx="27">
                  <c:v>FY 18/19</c:v>
                </c:pt>
              </c:strCache>
            </c:strRef>
          </c:cat>
          <c:val>
            <c:numRef>
              <c:f>Sheet1!$B$2:$B$32</c:f>
              <c:numCache>
                <c:formatCode>_(* #,##0_);_(* \(#,##0\);_(* "-"??_);_(@_)</c:formatCode>
                <c:ptCount val="31"/>
                <c:pt idx="0">
                  <c:v>3316.510986328125</c:v>
                </c:pt>
                <c:pt idx="1">
                  <c:v>3069.296630859375</c:v>
                </c:pt>
                <c:pt idx="2">
                  <c:v>3064.58251953125</c:v>
                </c:pt>
                <c:pt idx="3">
                  <c:v>3179.46728515625</c:v>
                </c:pt>
                <c:pt idx="4">
                  <c:v>3158.11962890625</c:v>
                </c:pt>
                <c:pt idx="5">
                  <c:v>3171.477783203125</c:v>
                </c:pt>
                <c:pt idx="6">
                  <c:v>3238.84619140625</c:v>
                </c:pt>
                <c:pt idx="7">
                  <c:v>3262.478271484375</c:v>
                </c:pt>
                <c:pt idx="8">
                  <c:v>3272.728271484375</c:v>
                </c:pt>
                <c:pt idx="9">
                  <c:v>3172.2333984375</c:v>
                </c:pt>
                <c:pt idx="10">
                  <c:v>3233.46142578125</c:v>
                </c:pt>
                <c:pt idx="11">
                  <c:v>3191.79345703125</c:v>
                </c:pt>
                <c:pt idx="12">
                  <c:v>2922.0869140625</c:v>
                </c:pt>
                <c:pt idx="13">
                  <c:v>2737.155517578125</c:v>
                </c:pt>
                <c:pt idx="14">
                  <c:v>2748.24169921875</c:v>
                </c:pt>
                <c:pt idx="15">
                  <c:v>2758.70654296875</c:v>
                </c:pt>
                <c:pt idx="16">
                  <c:v>2534.86962890625</c:v>
                </c:pt>
                <c:pt idx="17">
                  <c:v>2399.41748046875</c:v>
                </c:pt>
                <c:pt idx="18">
                  <c:v>2242.67041015625</c:v>
                </c:pt>
                <c:pt idx="19">
                  <c:v>2089.45654296875</c:v>
                </c:pt>
                <c:pt idx="20">
                  <c:v>1879.228271484375</c:v>
                </c:pt>
                <c:pt idx="21">
                  <c:v>1893.5111083984375</c:v>
                </c:pt>
                <c:pt idx="22">
                  <c:v>1927.5054931640625</c:v>
                </c:pt>
                <c:pt idx="23">
                  <c:v>2038.5543212890625</c:v>
                </c:pt>
                <c:pt idx="24">
                  <c:v>2164.79345703125</c:v>
                </c:pt>
                <c:pt idx="25">
                  <c:v>2258.51123046875</c:v>
                </c:pt>
                <c:pt idx="26">
                  <c:v>2237.6484375</c:v>
                </c:pt>
                <c:pt idx="27">
                  <c:v>2265.010986328125</c:v>
                </c:pt>
                <c:pt idx="28">
                  <c:v>2227.29345703125</c:v>
                </c:pt>
                <c:pt idx="29">
                  <c:v>2126.744384765625</c:v>
                </c:pt>
                <c:pt idx="30">
                  <c:v>1970.6043701171875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422A-2248-9DB0-2F82D94A3F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03773391"/>
        <c:axId val="1003769231"/>
      </c:lineChart>
      <c:catAx>
        <c:axId val="1003773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6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769231"/>
        <c:crosses val="autoZero"/>
        <c:auto val="1"/>
        <c:lblAlgn val="ctr"/>
        <c:lblOffset val="100"/>
        <c:noMultiLvlLbl val="0"/>
      </c:catAx>
      <c:valAx>
        <c:axId val="1003769231"/>
        <c:scaling>
          <c:orientation val="minMax"/>
          <c:min val="1000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1003773391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# Served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15/16</c:v>
                </c:pt>
                <c:pt idx="1">
                  <c:v>FY 16/17</c:v>
                </c:pt>
                <c:pt idx="2">
                  <c:v>FY 17/18</c:v>
                </c:pt>
                <c:pt idx="3">
                  <c:v>FY 18/19</c:v>
                </c:pt>
                <c:pt idx="4">
                  <c:v>FY 19/20*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109</c:v>
                </c:pt>
                <c:pt idx="2">
                  <c:v>100</c:v>
                </c:pt>
                <c:pt idx="3">
                  <c:v>71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C-EC41-99B7-D8E217B1F4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5852272"/>
        <c:axId val="1009317600"/>
      </c:barChart>
      <c:catAx>
        <c:axId val="133585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317600"/>
        <c:crosses val="autoZero"/>
        <c:auto val="1"/>
        <c:lblAlgn val="ctr"/>
        <c:lblOffset val="100"/>
        <c:noMultiLvlLbl val="0"/>
      </c:catAx>
      <c:valAx>
        <c:axId val="1009317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3585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# Served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  <c:pt idx="4">
                  <c:v>FY 18/19</c:v>
                </c:pt>
                <c:pt idx="5">
                  <c:v>FY 19/20*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</c:v>
                </c:pt>
                <c:pt idx="1">
                  <c:v>226</c:v>
                </c:pt>
                <c:pt idx="2">
                  <c:v>198</c:v>
                </c:pt>
                <c:pt idx="3">
                  <c:v>182</c:v>
                </c:pt>
                <c:pt idx="4">
                  <c:v>195</c:v>
                </c:pt>
                <c:pt idx="5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3-1A49-A32C-A6CCDA358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04798608"/>
        <c:axId val="1369426208"/>
      </c:barChart>
      <c:catAx>
        <c:axId val="140479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426208"/>
        <c:crosses val="autoZero"/>
        <c:auto val="1"/>
        <c:lblAlgn val="ctr"/>
        <c:lblOffset val="100"/>
        <c:noMultiLvlLbl val="0"/>
      </c:catAx>
      <c:valAx>
        <c:axId val="1369426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479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# Served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16/17</c:v>
                </c:pt>
                <c:pt idx="1">
                  <c:v>FY 17/18</c:v>
                </c:pt>
                <c:pt idx="2">
                  <c:v>FY 18/19</c:v>
                </c:pt>
                <c:pt idx="3">
                  <c:v>FY 19/20*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103</c:v>
                </c:pt>
                <c:pt idx="2">
                  <c:v>74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42-D146-9468-C9FAEF509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1989488"/>
        <c:axId val="1461626768"/>
      </c:barChart>
      <c:catAx>
        <c:axId val="141198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626768"/>
        <c:crosses val="autoZero"/>
        <c:auto val="1"/>
        <c:lblAlgn val="ctr"/>
        <c:lblOffset val="100"/>
        <c:noMultiLvlLbl val="0"/>
      </c:catAx>
      <c:valAx>
        <c:axId val="1461626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1198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# Enrolled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  <c:pt idx="4">
                  <c:v>FY 18/19</c:v>
                </c:pt>
                <c:pt idx="5">
                  <c:v>FY 19/20*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243</c:v>
                </c:pt>
                <c:pt idx="1">
                  <c:v>467</c:v>
                </c:pt>
                <c:pt idx="2">
                  <c:v>223</c:v>
                </c:pt>
                <c:pt idx="3">
                  <c:v>433</c:v>
                </c:pt>
                <c:pt idx="4">
                  <c:v>479</c:v>
                </c:pt>
                <c:pt idx="5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1-2445-8EE4-B1F0696C6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04798608"/>
        <c:axId val="1369426208"/>
      </c:barChart>
      <c:catAx>
        <c:axId val="140479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426208"/>
        <c:crosses val="autoZero"/>
        <c:auto val="1"/>
        <c:lblAlgn val="ctr"/>
        <c:lblOffset val="100"/>
        <c:noMultiLvlLbl val="0"/>
      </c:catAx>
      <c:valAx>
        <c:axId val="1369426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479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129744935922795E-2"/>
          <c:y val="0.13933240396303778"/>
          <c:w val="0.9297405101281544"/>
          <c:h val="0.65292334742992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# Served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FY 17/18</c:v>
                </c:pt>
                <c:pt idx="1">
                  <c:v>FY 18/19</c:v>
                </c:pt>
                <c:pt idx="2">
                  <c:v>FY 19/20*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</c:v>
                </c:pt>
                <c:pt idx="1">
                  <c:v>138</c:v>
                </c:pt>
                <c:pt idx="2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C-024B-AB2F-BF64ADD0A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-27"/>
        <c:axId val="1411989488"/>
        <c:axId val="1461626768"/>
      </c:barChart>
      <c:catAx>
        <c:axId val="141198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626768"/>
        <c:crosses val="autoZero"/>
        <c:auto val="1"/>
        <c:lblAlgn val="ctr"/>
        <c:lblOffset val="100"/>
        <c:noMultiLvlLbl val="0"/>
      </c:catAx>
      <c:valAx>
        <c:axId val="1461626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1198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342413285055097E-2"/>
          <c:y val="7.8381030556258446E-2"/>
          <c:w val="0.93731517342988979"/>
          <c:h val="0.519659499786514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Cohort 1 (N=8,537)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246551493206869E-2"/>
                  <c:y val="-1.31285147204763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25-0B42-972D-09DAF5E5383D}"/>
                </c:ext>
              </c:extLst>
            </c:dLbl>
            <c:dLbl>
              <c:idx val="1"/>
              <c:layout>
                <c:manualLayout>
                  <c:x val="-1.7095861791848237E-2"/>
                  <c:y val="-3.008583201365955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25-0B42-972D-09DAF5E5383D}"/>
                </c:ext>
              </c:extLst>
            </c:dLbl>
            <c:dLbl>
              <c:idx val="2"/>
              <c:layout>
                <c:manualLayout>
                  <c:x val="-1.994517209048960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25-0B42-972D-09DAF5E5383D}"/>
                </c:ext>
              </c:extLst>
            </c:dLbl>
            <c:dLbl>
              <c:idx val="4"/>
              <c:layout>
                <c:manualLayout>
                  <c:x val="-1.4246551493206968E-2"/>
                  <c:y val="6.56425736023817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25-0B42-972D-09DAF5E53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PRCS</c:v>
                </c:pt>
                <c:pt idx="1">
                  <c:v>County Realigned</c:v>
                </c:pt>
                <c:pt idx="2">
                  <c:v>Felony</c:v>
                </c:pt>
                <c:pt idx="3">
                  <c:v>MS </c:v>
                </c:pt>
                <c:pt idx="4">
                  <c:v>Overall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</c:v>
                </c:pt>
                <c:pt idx="1">
                  <c:v>0.27</c:v>
                </c:pt>
                <c:pt idx="2">
                  <c:v>0.26</c:v>
                </c:pt>
                <c:pt idx="3">
                  <c:v>0.18</c:v>
                </c:pt>
                <c:pt idx="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0-7A46-9615-13C576BA96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Cohort 2, 3 Year Period (N=4,684)</c:v>
                </c:pt>
              </c:strCache>
            </c:strRef>
          </c:tx>
          <c:spPr>
            <a:solidFill>
              <a:srgbClr val="F8964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257604323006365E-2"/>
                  <c:y val="1.4251096464774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E3-4360-A3E9-906F5FF50AF0}"/>
                </c:ext>
              </c:extLst>
            </c:dLbl>
            <c:dLbl>
              <c:idx val="3"/>
              <c:layout>
                <c:manualLayout>
                  <c:x val="1.424655149320675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25-0B42-972D-09DAF5E53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PRCS</c:v>
                </c:pt>
                <c:pt idx="1">
                  <c:v>County Realigned</c:v>
                </c:pt>
                <c:pt idx="2">
                  <c:v>Felony</c:v>
                </c:pt>
                <c:pt idx="3">
                  <c:v>MS </c:v>
                </c:pt>
                <c:pt idx="4">
                  <c:v>Overall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0.38</c:v>
                </c:pt>
                <c:pt idx="1">
                  <c:v>0.42</c:v>
                </c:pt>
                <c:pt idx="2">
                  <c:v>0.42</c:v>
                </c:pt>
                <c:pt idx="3">
                  <c:v>0</c:v>
                </c:pt>
                <c:pt idx="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F0-7A46-9615-13C576BA96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24"/>
        <c:overlap val="-27"/>
        <c:axId val="202025600"/>
        <c:axId val="202043776"/>
      </c:barChart>
      <c:catAx>
        <c:axId val="2020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043776"/>
        <c:crosses val="autoZero"/>
        <c:auto val="1"/>
        <c:lblAlgn val="ctr"/>
        <c:lblOffset val="100"/>
        <c:noMultiLvlLbl val="0"/>
      </c:catAx>
      <c:valAx>
        <c:axId val="202043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202560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267141237619235E-2"/>
          <c:y val="0.85940394475686399"/>
          <c:w val="0.89999993406849887"/>
          <c:h val="0.140596176997318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Sheet2!$C$1</c:f>
              <c:strCache>
                <c:ptCount val="1"/>
                <c:pt idx="0">
                  <c:v>Probation &amp; MS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Sheet2!$A$2:$A$9</c:f>
              <c:strCache>
                <c:ptCount val="8"/>
                <c:pt idx="0">
                  <c:v>FY 11/12</c:v>
                </c:pt>
                <c:pt idx="1">
                  <c:v>FY 12/13</c:v>
                </c:pt>
                <c:pt idx="2">
                  <c:v>FY 13/14</c:v>
                </c:pt>
                <c:pt idx="3">
                  <c:v>FY 14/15</c:v>
                </c:pt>
                <c:pt idx="4">
                  <c:v>FY 15/16</c:v>
                </c:pt>
                <c:pt idx="5">
                  <c:v>FY 16/17</c:v>
                </c:pt>
                <c:pt idx="6">
                  <c:v>FY 17/18</c:v>
                </c:pt>
                <c:pt idx="7">
                  <c:v>FY 18/19</c:v>
                </c:pt>
              </c:strCache>
            </c:strRef>
          </c:cat>
          <c:val>
            <c:numRef>
              <c:f>Sheet2!$C$2:$C$9</c:f>
              <c:numCache>
                <c:formatCode>#,##0</c:formatCode>
                <c:ptCount val="8"/>
                <c:pt idx="0">
                  <c:v>2375</c:v>
                </c:pt>
                <c:pt idx="1">
                  <c:v>3431</c:v>
                </c:pt>
                <c:pt idx="2">
                  <c:v>4183</c:v>
                </c:pt>
                <c:pt idx="3">
                  <c:v>3792</c:v>
                </c:pt>
                <c:pt idx="4">
                  <c:v>5666</c:v>
                </c:pt>
                <c:pt idx="5">
                  <c:v>5650</c:v>
                </c:pt>
                <c:pt idx="6">
                  <c:v>6356</c:v>
                </c:pt>
                <c:pt idx="7">
                  <c:v>5229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6-CE4C-A9EC-24CC4607DDD3}"/>
            </c:ext>
          </c:extLst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Parole &amp; PRCS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74F75F3-5B78-4414-A2A0-EF88C7BBA13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C96-CE4C-A9EC-24CC4607DDD3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96-CE4C-A9EC-24CC4607DDD3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96-CE4C-A9EC-24CC4607DDD3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96-CE4C-A9EC-24CC4607DDD3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96-CE4C-A9EC-24CC4607DDD3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96-CE4C-A9EC-24CC4607DDD3}"/>
                </c:ext>
              </c:extLst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96-CE4C-A9EC-24CC4607DDD3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96-CE4C-A9EC-24CC4607DDD3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96-CE4C-A9EC-24CC4607DDD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Parole</a:t>
                    </a:r>
                    <a:r>
                      <a:rPr lang="en-US" baseline="0"/>
                      <a:t> &amp; PRCS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96-CE4C-A9EC-24CC4607DDD3}"/>
                </c:ext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96-CE4C-A9EC-24CC4607DDD3}"/>
                </c:ext>
              </c:extLst>
            </c:dLbl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96-CE4C-A9EC-24CC4607DDD3}"/>
                </c:ext>
              </c:extLst>
            </c:dLbl>
            <c:dLbl>
              <c:idx val="12"/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96-CE4C-A9EC-24CC4607DDD3}"/>
                </c:ext>
              </c:extLst>
            </c:dLbl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C96-CE4C-A9EC-24CC4607DDD3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C96-CE4C-A9EC-24CC4607DDD3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C96-CE4C-A9EC-24CC4607DDD3}"/>
                </c:ext>
              </c:extLst>
            </c:dLbl>
            <c:dLbl>
              <c:idx val="1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C96-CE4C-A9EC-24CC4607DDD3}"/>
                </c:ext>
              </c:extLst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C96-CE4C-A9EC-24CC4607DDD3}"/>
                </c:ext>
              </c:extLst>
            </c:dLbl>
            <c:dLbl>
              <c:idx val="1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C96-CE4C-A9EC-24CC4607DDD3}"/>
                </c:ext>
              </c:extLst>
            </c:dLbl>
            <c:dLbl>
              <c:idx val="1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C96-CE4C-A9EC-24CC4607DDD3}"/>
                </c:ext>
              </c:extLst>
            </c:dLbl>
            <c:dLbl>
              <c:idx val="2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C96-CE4C-A9EC-24CC4607DDD3}"/>
                </c:ext>
              </c:extLst>
            </c:dLbl>
            <c:dLbl>
              <c:idx val="2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C96-CE4C-A9EC-24CC4607DDD3}"/>
                </c:ext>
              </c:extLst>
            </c:dLbl>
            <c:dLbl>
              <c:idx val="2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C96-CE4C-A9EC-24CC4607DDD3}"/>
                </c:ext>
              </c:extLst>
            </c:dLbl>
            <c:dLbl>
              <c:idx val="2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C96-CE4C-A9EC-24CC4607DDD3}"/>
                </c:ext>
              </c:extLst>
            </c:dLbl>
            <c:dLbl>
              <c:idx val="2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C96-CE4C-A9EC-24CC4607DDD3}"/>
                </c:ext>
              </c:extLst>
            </c:dLbl>
            <c:dLbl>
              <c:idx val="2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C96-CE4C-A9EC-24CC4607DDD3}"/>
                </c:ext>
              </c:extLst>
            </c:dLbl>
            <c:dLbl>
              <c:idx val="2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C96-CE4C-A9EC-24CC4607DDD3}"/>
                </c:ext>
              </c:extLst>
            </c:dLbl>
            <c:dLbl>
              <c:idx val="2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C96-CE4C-A9EC-24CC4607DDD3}"/>
                </c:ext>
              </c:extLst>
            </c:dLbl>
            <c:dLbl>
              <c:idx val="2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C96-CE4C-A9EC-24CC4607DDD3}"/>
                </c:ext>
              </c:extLst>
            </c:dLbl>
            <c:dLbl>
              <c:idx val="2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C96-CE4C-A9EC-24CC4607DDD3}"/>
                </c:ext>
              </c:extLst>
            </c:dLbl>
            <c:dLbl>
              <c:idx val="3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C96-CE4C-A9EC-24CC4607DDD3}"/>
                </c:ext>
              </c:extLst>
            </c:dLbl>
            <c:dLbl>
              <c:idx val="3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C96-CE4C-A9EC-24CC4607DDD3}"/>
                </c:ext>
              </c:extLst>
            </c:dLbl>
            <c:dLbl>
              <c:idx val="3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C96-CE4C-A9EC-24CC4607DDD3}"/>
                </c:ext>
              </c:extLst>
            </c:dLbl>
            <c:dLbl>
              <c:idx val="3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C96-CE4C-A9EC-24CC4607DDD3}"/>
                </c:ext>
              </c:extLst>
            </c:dLbl>
            <c:dLbl>
              <c:idx val="3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C96-CE4C-A9EC-24CC4607DDD3}"/>
                </c:ext>
              </c:extLst>
            </c:dLbl>
            <c:dLbl>
              <c:idx val="3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C96-CE4C-A9EC-24CC4607DDD3}"/>
                </c:ext>
              </c:extLst>
            </c:dLbl>
            <c:dLbl>
              <c:idx val="3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C96-CE4C-A9EC-24CC4607DDD3}"/>
                </c:ext>
              </c:extLst>
            </c:dLbl>
            <c:dLbl>
              <c:idx val="3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C96-CE4C-A9EC-24CC4607DDD3}"/>
                </c:ext>
              </c:extLst>
            </c:dLbl>
            <c:dLbl>
              <c:idx val="3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C96-CE4C-A9EC-24CC4607DDD3}"/>
                </c:ext>
              </c:extLst>
            </c:dLbl>
            <c:dLbl>
              <c:idx val="4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C96-CE4C-A9EC-24CC4607DDD3}"/>
                </c:ext>
              </c:extLst>
            </c:dLbl>
            <c:dLbl>
              <c:idx val="4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C96-CE4C-A9EC-24CC4607DDD3}"/>
                </c:ext>
              </c:extLst>
            </c:dLbl>
            <c:dLbl>
              <c:idx val="4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C96-CE4C-A9EC-24CC4607DD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Sheet2!$A$2:$A$9</c:f>
              <c:strCache>
                <c:ptCount val="8"/>
                <c:pt idx="0">
                  <c:v>FY 11/12</c:v>
                </c:pt>
                <c:pt idx="1">
                  <c:v>FY 12/13</c:v>
                </c:pt>
                <c:pt idx="2">
                  <c:v>FY 13/14</c:v>
                </c:pt>
                <c:pt idx="3">
                  <c:v>FY 14/15</c:v>
                </c:pt>
                <c:pt idx="4">
                  <c:v>FY 15/16</c:v>
                </c:pt>
                <c:pt idx="5">
                  <c:v>FY 16/17</c:v>
                </c:pt>
                <c:pt idx="6">
                  <c:v>FY 17/18</c:v>
                </c:pt>
                <c:pt idx="7">
                  <c:v>FY 18/19</c:v>
                </c:pt>
              </c:strCache>
            </c:strRef>
          </c:cat>
          <c:val>
            <c:numRef>
              <c:f>Sheet2!$B$2:$B$9</c:f>
              <c:numCache>
                <c:formatCode>General</c:formatCode>
                <c:ptCount val="8"/>
                <c:pt idx="3">
                  <c:v>246</c:v>
                </c:pt>
                <c:pt idx="4">
                  <c:v>682</c:v>
                </c:pt>
                <c:pt idx="5">
                  <c:v>736</c:v>
                </c:pt>
                <c:pt idx="6">
                  <c:v>919</c:v>
                </c:pt>
                <c:pt idx="7">
                  <c:v>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DC96-CE4C-A9EC-24CC4607DD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37"/>
        <c:axId val="1213753807"/>
        <c:axId val="1213741743"/>
      </c:barChart>
      <c:catAx>
        <c:axId val="1213753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741743"/>
        <c:crosses val="autoZero"/>
        <c:auto val="1"/>
        <c:lblAlgn val="ctr"/>
        <c:lblOffset val="100"/>
        <c:noMultiLvlLbl val="0"/>
      </c:catAx>
      <c:valAx>
        <c:axId val="1213741743"/>
        <c:scaling>
          <c:orientation val="minMax"/>
          <c:max val="6500"/>
        </c:scaling>
        <c:delete val="1"/>
        <c:axPos val="l"/>
        <c:numFmt formatCode="#,##0" sourceLinked="1"/>
        <c:majorTickMark val="out"/>
        <c:minorTickMark val="none"/>
        <c:tickLblPos val="nextTo"/>
        <c:crossAx val="1213753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904871625109743E-2"/>
          <c:y val="7.5005010147101911E-2"/>
          <c:w val="0.93663640454004471"/>
          <c:h val="0.454829122560370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Sheet2!$C$1</c:f>
              <c:strCache>
                <c:ptCount val="1"/>
                <c:pt idx="0">
                  <c:v>Probation &amp; MS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Sheet2!$A$2:$A$9</c:f>
              <c:strCache>
                <c:ptCount val="8"/>
                <c:pt idx="0">
                  <c:v>FY 11/12</c:v>
                </c:pt>
                <c:pt idx="1">
                  <c:v>FY 12/13</c:v>
                </c:pt>
                <c:pt idx="2">
                  <c:v>FY 13/14</c:v>
                </c:pt>
                <c:pt idx="3">
                  <c:v>FY 14/15</c:v>
                </c:pt>
                <c:pt idx="4">
                  <c:v>FY 15/16</c:v>
                </c:pt>
                <c:pt idx="5">
                  <c:v>FY 16/17</c:v>
                </c:pt>
                <c:pt idx="6">
                  <c:v>FY 17/18</c:v>
                </c:pt>
                <c:pt idx="7">
                  <c:v>FY 18/19</c:v>
                </c:pt>
              </c:strCache>
            </c:strRef>
          </c:cat>
          <c:val>
            <c:numRef>
              <c:f>Sheet2!$C$2:$C$9</c:f>
              <c:numCache>
                <c:formatCode>0</c:formatCode>
                <c:ptCount val="8"/>
                <c:pt idx="0">
                  <c:v>50.500839999999997</c:v>
                </c:pt>
                <c:pt idx="1">
                  <c:v>55.832360000000001</c:v>
                </c:pt>
                <c:pt idx="2">
                  <c:v>46.884450000000001</c:v>
                </c:pt>
                <c:pt idx="3">
                  <c:v>34.662970000000001</c:v>
                </c:pt>
                <c:pt idx="4">
                  <c:v>27.176300000000001</c:v>
                </c:pt>
                <c:pt idx="5">
                  <c:v>29.570460000000001</c:v>
                </c:pt>
                <c:pt idx="6">
                  <c:v>29.433499999999999</c:v>
                </c:pt>
                <c:pt idx="7">
                  <c:v>23.736149999999999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7F-7247-8FF6-19178B91E27A}"/>
            </c:ext>
          </c:extLst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Parole &amp; PRCS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Sheet2!$A$2:$A$9</c:f>
              <c:strCache>
                <c:ptCount val="8"/>
                <c:pt idx="0">
                  <c:v>FY 11/12</c:v>
                </c:pt>
                <c:pt idx="1">
                  <c:v>FY 12/13</c:v>
                </c:pt>
                <c:pt idx="2">
                  <c:v>FY 13/14</c:v>
                </c:pt>
                <c:pt idx="3">
                  <c:v>FY 14/15</c:v>
                </c:pt>
                <c:pt idx="4">
                  <c:v>FY 15/16</c:v>
                </c:pt>
                <c:pt idx="5">
                  <c:v>FY 16/17</c:v>
                </c:pt>
                <c:pt idx="6">
                  <c:v>FY 17/18</c:v>
                </c:pt>
                <c:pt idx="7">
                  <c:v>FY 18/19</c:v>
                </c:pt>
              </c:strCache>
            </c:strRef>
          </c:cat>
          <c:val>
            <c:numRef>
              <c:f>Sheet2!$B$2:$B$9</c:f>
              <c:numCache>
                <c:formatCode>General</c:formatCode>
                <c:ptCount val="8"/>
                <c:pt idx="3" formatCode="0">
                  <c:v>36.959180000000003</c:v>
                </c:pt>
                <c:pt idx="4" formatCode="0">
                  <c:v>28.34468</c:v>
                </c:pt>
                <c:pt idx="5" formatCode="0">
                  <c:v>29.85266</c:v>
                </c:pt>
                <c:pt idx="6" formatCode="0">
                  <c:v>36.272930000000002</c:v>
                </c:pt>
                <c:pt idx="7" formatCode="0">
                  <c:v>30.96424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7F-7247-8FF6-19178B91E2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37"/>
        <c:axId val="1213753807"/>
        <c:axId val="1213741743"/>
      </c:barChart>
      <c:catAx>
        <c:axId val="1213753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741743"/>
        <c:crosses val="autoZero"/>
        <c:auto val="1"/>
        <c:lblAlgn val="ctr"/>
        <c:lblOffset val="100"/>
        <c:noMultiLvlLbl val="0"/>
      </c:catAx>
      <c:valAx>
        <c:axId val="1213741743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213753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8621220990039"/>
          <c:y val="0.82232932357825739"/>
          <c:w val="0.58427553144685063"/>
          <c:h val="0.134917411014857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133858267716535E-3"/>
          <c:y val="7.1464449526125864E-2"/>
          <c:w val="0.97416965648139842"/>
          <c:h val="0.67256353775433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Received Services</c:v>
                </c:pt>
                <c:pt idx="1">
                  <c:v>Did Not Receive 
Services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0.32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88-7A49-9B5A-ED750D427E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18"/>
        <c:overlap val="-27"/>
        <c:axId val="1925674015"/>
        <c:axId val="1951448895"/>
      </c:barChart>
      <c:catAx>
        <c:axId val="1925674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448895"/>
        <c:crosses val="autoZero"/>
        <c:auto val="1"/>
        <c:lblAlgn val="ctr"/>
        <c:lblOffset val="100"/>
        <c:noMultiLvlLbl val="0"/>
      </c:catAx>
      <c:valAx>
        <c:axId val="195144889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25674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500883631220685E-2"/>
          <c:y val="7.8375489846811544E-2"/>
          <c:w val="0.93214211686907378"/>
          <c:h val="0.5028874359212088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Misdemeanor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1052831782754844E-2"/>
                  <c:y val="-8.3996049900239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67785205339036"/>
                      <c:h val="0.103489478716710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271-704C-A369-2337B89414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71-704C-A369-2337B89414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71-704C-A369-2337B89414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71-704C-A369-2337B89414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71-704C-A369-2337B89414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71-704C-A369-2337B89414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71-704C-A369-2337B89414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71-704C-A369-2337B89414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71-704C-A369-2337B89414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71-704C-A369-2337B89414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71-704C-A369-2337B89414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71-704C-A369-2337B89414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271-704C-A369-2337B89414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271-704C-A369-2337B894140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271-704C-A369-2337B894140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271-704C-A369-2337B894140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271-704C-A369-2337B894140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271-704C-A369-2337B894140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271-704C-A369-2337B894140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271-704C-A369-2337B894140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271-704C-A369-2337B894140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271-704C-A369-2337B894140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271-704C-A369-2337B8941403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271-704C-A369-2337B894140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271-704C-A369-2337B894140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271-704C-A369-2337B8941403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271-704C-A369-2337B894140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271-704C-A369-2337B8941403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271-704C-A369-2337B8941403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271-704C-A369-2337B8941403}"/>
                </c:ext>
              </c:extLst>
            </c:dLbl>
            <c:dLbl>
              <c:idx val="31"/>
              <c:layout>
                <c:manualLayout>
                  <c:x val="-8.2634121535723373E-2"/>
                  <c:y val="-9.1004565903294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271-704C-A369-2337B8941403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271-704C-A369-2337B8941403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271-704C-A369-2337B8941403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271-704C-A369-2337B8941403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271-704C-A369-2337B8941403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271-704C-A369-2337B8941403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271-704C-A369-2337B8941403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271-704C-A369-2337B8941403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271-704C-A369-2337B8941403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271-704C-A369-2337B8941403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271-704C-A369-2337B8941403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271-704C-A369-2337B8941403}"/>
                </c:ext>
              </c:extLst>
            </c:dLbl>
            <c:dLbl>
              <c:idx val="43"/>
              <c:layout>
                <c:manualLayout>
                  <c:x val="0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271-704C-A369-2337B89414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Sheet1!$A$2:$A$32</c:f>
              <c:strCache>
                <c:ptCount val="28"/>
                <c:pt idx="0">
                  <c:v>FY 11/12</c:v>
                </c:pt>
                <c:pt idx="3">
                  <c:v>FY 12/13</c:v>
                </c:pt>
                <c:pt idx="7">
                  <c:v>FY 13/14</c:v>
                </c:pt>
                <c:pt idx="11">
                  <c:v>FY 14/15</c:v>
                </c:pt>
                <c:pt idx="15">
                  <c:v>FY 15/16</c:v>
                </c:pt>
                <c:pt idx="19">
                  <c:v>FY 16/17</c:v>
                </c:pt>
                <c:pt idx="23">
                  <c:v>FY 17/18</c:v>
                </c:pt>
                <c:pt idx="27">
                  <c:v>FY 18/19</c:v>
                </c:pt>
              </c:strCache>
            </c:strRef>
          </c:cat>
          <c:val>
            <c:numRef>
              <c:f>Sheet1!$B$2:$B$32</c:f>
              <c:numCache>
                <c:formatCode>#,##0</c:formatCode>
                <c:ptCount val="31"/>
                <c:pt idx="0">
                  <c:v>8963</c:v>
                </c:pt>
                <c:pt idx="1">
                  <c:v>8835</c:v>
                </c:pt>
                <c:pt idx="2">
                  <c:v>8516</c:v>
                </c:pt>
                <c:pt idx="3">
                  <c:v>8945</c:v>
                </c:pt>
                <c:pt idx="4">
                  <c:v>8382</c:v>
                </c:pt>
                <c:pt idx="5">
                  <c:v>8212</c:v>
                </c:pt>
                <c:pt idx="6">
                  <c:v>8564</c:v>
                </c:pt>
                <c:pt idx="7">
                  <c:v>8981</c:v>
                </c:pt>
                <c:pt idx="8">
                  <c:v>8537</c:v>
                </c:pt>
                <c:pt idx="9">
                  <c:v>8816</c:v>
                </c:pt>
                <c:pt idx="10">
                  <c:v>9484</c:v>
                </c:pt>
                <c:pt idx="11">
                  <c:v>9873</c:v>
                </c:pt>
                <c:pt idx="12">
                  <c:v>9455</c:v>
                </c:pt>
                <c:pt idx="13">
                  <c:v>10079</c:v>
                </c:pt>
                <c:pt idx="14">
                  <c:v>10220</c:v>
                </c:pt>
                <c:pt idx="15">
                  <c:v>10520</c:v>
                </c:pt>
                <c:pt idx="16">
                  <c:v>10437</c:v>
                </c:pt>
                <c:pt idx="17">
                  <c:v>11186</c:v>
                </c:pt>
                <c:pt idx="18">
                  <c:v>11275</c:v>
                </c:pt>
                <c:pt idx="19">
                  <c:v>10132</c:v>
                </c:pt>
                <c:pt idx="20">
                  <c:v>9596</c:v>
                </c:pt>
                <c:pt idx="21">
                  <c:v>9583</c:v>
                </c:pt>
                <c:pt idx="22">
                  <c:v>10497</c:v>
                </c:pt>
                <c:pt idx="23">
                  <c:v>10661</c:v>
                </c:pt>
                <c:pt idx="24">
                  <c:v>10220</c:v>
                </c:pt>
                <c:pt idx="25">
                  <c:v>10028</c:v>
                </c:pt>
                <c:pt idx="26">
                  <c:v>10430</c:v>
                </c:pt>
                <c:pt idx="27">
                  <c:v>10607</c:v>
                </c:pt>
                <c:pt idx="28">
                  <c:v>10294</c:v>
                </c:pt>
                <c:pt idx="29">
                  <c:v>9705</c:v>
                </c:pt>
                <c:pt idx="30">
                  <c:v>10199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D271-704C-A369-2337B8941403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Felony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674294431731502E-2"/>
                  <c:y val="9.6692351272250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271-704C-A369-2337B8941403}"/>
                </c:ext>
              </c:extLst>
            </c:dLbl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D271-704C-A369-2337B8941403}"/>
                </c:ext>
              </c:extLst>
            </c:dLbl>
            <c:dLbl>
              <c:idx val="31"/>
              <c:layout>
                <c:manualLayout>
                  <c:x val="-8.2634121535723373E-2"/>
                  <c:y val="9.6692351272250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D271-704C-A369-2337B89414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Sheet1!$A$2:$A$32</c:f>
              <c:strCache>
                <c:ptCount val="28"/>
                <c:pt idx="0">
                  <c:v>FY 11/12</c:v>
                </c:pt>
                <c:pt idx="3">
                  <c:v>FY 12/13</c:v>
                </c:pt>
                <c:pt idx="7">
                  <c:v>FY 13/14</c:v>
                </c:pt>
                <c:pt idx="11">
                  <c:v>FY 14/15</c:v>
                </c:pt>
                <c:pt idx="15">
                  <c:v>FY 15/16</c:v>
                </c:pt>
                <c:pt idx="19">
                  <c:v>FY 16/17</c:v>
                </c:pt>
                <c:pt idx="23">
                  <c:v>FY 17/18</c:v>
                </c:pt>
                <c:pt idx="27">
                  <c:v>FY 18/19</c:v>
                </c:pt>
              </c:strCache>
            </c:strRef>
          </c:cat>
          <c:val>
            <c:numRef>
              <c:f>Sheet1!$C$2:$C$32</c:f>
              <c:numCache>
                <c:formatCode>#,##0</c:formatCode>
                <c:ptCount val="31"/>
                <c:pt idx="0">
                  <c:v>6399</c:v>
                </c:pt>
                <c:pt idx="1">
                  <c:v>6534</c:v>
                </c:pt>
                <c:pt idx="2">
                  <c:v>6283</c:v>
                </c:pt>
                <c:pt idx="3">
                  <c:v>6552</c:v>
                </c:pt>
                <c:pt idx="4">
                  <c:v>6208</c:v>
                </c:pt>
                <c:pt idx="5">
                  <c:v>6424</c:v>
                </c:pt>
                <c:pt idx="6">
                  <c:v>6681</c:v>
                </c:pt>
                <c:pt idx="7">
                  <c:v>7047</c:v>
                </c:pt>
                <c:pt idx="8">
                  <c:v>7120</c:v>
                </c:pt>
                <c:pt idx="9">
                  <c:v>7617</c:v>
                </c:pt>
                <c:pt idx="10">
                  <c:v>8118</c:v>
                </c:pt>
                <c:pt idx="11">
                  <c:v>7821</c:v>
                </c:pt>
                <c:pt idx="12">
                  <c:v>6008</c:v>
                </c:pt>
                <c:pt idx="13">
                  <c:v>6356</c:v>
                </c:pt>
                <c:pt idx="14">
                  <c:v>6052</c:v>
                </c:pt>
                <c:pt idx="15">
                  <c:v>6222</c:v>
                </c:pt>
                <c:pt idx="16">
                  <c:v>5897</c:v>
                </c:pt>
                <c:pt idx="17">
                  <c:v>5936</c:v>
                </c:pt>
                <c:pt idx="18">
                  <c:v>5901</c:v>
                </c:pt>
                <c:pt idx="19">
                  <c:v>5426</c:v>
                </c:pt>
                <c:pt idx="20">
                  <c:v>5175</c:v>
                </c:pt>
                <c:pt idx="21">
                  <c:v>5335</c:v>
                </c:pt>
                <c:pt idx="22">
                  <c:v>5684</c:v>
                </c:pt>
                <c:pt idx="23">
                  <c:v>5497</c:v>
                </c:pt>
                <c:pt idx="24">
                  <c:v>5142</c:v>
                </c:pt>
                <c:pt idx="25">
                  <c:v>5164</c:v>
                </c:pt>
                <c:pt idx="26">
                  <c:v>5389</c:v>
                </c:pt>
                <c:pt idx="27">
                  <c:v>5274</c:v>
                </c:pt>
                <c:pt idx="28">
                  <c:v>5118</c:v>
                </c:pt>
                <c:pt idx="29">
                  <c:v>4783</c:v>
                </c:pt>
                <c:pt idx="30">
                  <c:v>5189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9-D271-704C-A369-2337B89414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13753807"/>
        <c:axId val="1213741743"/>
      </c:lineChart>
      <c:catAx>
        <c:axId val="1213753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6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741743"/>
        <c:crosses val="autoZero"/>
        <c:auto val="1"/>
        <c:lblAlgn val="ctr"/>
        <c:lblOffset val="100"/>
        <c:noMultiLvlLbl val="0"/>
      </c:catAx>
      <c:valAx>
        <c:axId val="1213741743"/>
        <c:scaling>
          <c:orientation val="minMax"/>
          <c:max val="13000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1213753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85433164515013"/>
          <c:y val="0.84482844926387457"/>
          <c:w val="0.55769598451223346"/>
          <c:h val="0.127531216892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Misdemeanor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FY 11/12</c:v>
                </c:pt>
                <c:pt idx="1">
                  <c:v>FY 12/13</c:v>
                </c:pt>
                <c:pt idx="2">
                  <c:v>FY 13/14</c:v>
                </c:pt>
                <c:pt idx="3">
                  <c:v>FY 14/15</c:v>
                </c:pt>
                <c:pt idx="4">
                  <c:v>FY 15/16</c:v>
                </c:pt>
                <c:pt idx="5">
                  <c:v>FY 16/17</c:v>
                </c:pt>
                <c:pt idx="6">
                  <c:v>FY 17/18</c:v>
                </c:pt>
                <c:pt idx="7">
                  <c:v>FY 18/19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C5-C646-8C39-BFD2DA3573D2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Felony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FY 11/12</c:v>
                </c:pt>
                <c:pt idx="1">
                  <c:v>FY 12/13</c:v>
                </c:pt>
                <c:pt idx="2">
                  <c:v>FY 13/14</c:v>
                </c:pt>
                <c:pt idx="3">
                  <c:v>FY 14/15</c:v>
                </c:pt>
                <c:pt idx="4">
                  <c:v>FY 15/16</c:v>
                </c:pt>
                <c:pt idx="5">
                  <c:v>FY 16/17</c:v>
                </c:pt>
                <c:pt idx="6">
                  <c:v>FY 17/18</c:v>
                </c:pt>
                <c:pt idx="7">
                  <c:v>FY 18/19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50</c:v>
                </c:pt>
                <c:pt idx="1">
                  <c:v>51</c:v>
                </c:pt>
                <c:pt idx="2">
                  <c:v>45</c:v>
                </c:pt>
                <c:pt idx="3">
                  <c:v>39</c:v>
                </c:pt>
                <c:pt idx="4">
                  <c:v>32</c:v>
                </c:pt>
                <c:pt idx="5">
                  <c:v>36</c:v>
                </c:pt>
                <c:pt idx="6">
                  <c:v>39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C5-C646-8C39-BFD2DA3573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6"/>
        <c:overlap val="-37"/>
        <c:axId val="1213753807"/>
        <c:axId val="1213741743"/>
      </c:barChart>
      <c:catAx>
        <c:axId val="1213753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6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741743"/>
        <c:crosses val="autoZero"/>
        <c:auto val="1"/>
        <c:lblAlgn val="ctr"/>
        <c:lblOffset val="100"/>
        <c:noMultiLvlLbl val="0"/>
      </c:catAx>
      <c:valAx>
        <c:axId val="1213741743"/>
        <c:scaling>
          <c:orientation val="minMax"/>
          <c:max val="60"/>
        </c:scaling>
        <c:delete val="1"/>
        <c:axPos val="l"/>
        <c:numFmt formatCode="0" sourceLinked="1"/>
        <c:majorTickMark val="none"/>
        <c:minorTickMark val="none"/>
        <c:tickLblPos val="nextTo"/>
        <c:crossAx val="1213753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97018259593164E-4"/>
          <c:y val="5.9539918809201627E-2"/>
          <c:w val="0.99940102981740409"/>
          <c:h val="0.50833046348965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PRCS &amp; 1170(h) Sentenced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667568603525673E-2"/>
                  <c:y val="-2.41304373641772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EA-CE4D-9928-4E036C2108FA}"/>
                </c:ext>
              </c:extLst>
            </c:dLbl>
            <c:dLbl>
              <c:idx val="1"/>
              <c:layout>
                <c:manualLayout>
                  <c:x val="-2.7573564925034464E-2"/>
                  <c:y val="1.02055599757745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EA-CE4D-9928-4E036C2108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FY
14/15</c:v>
                </c:pt>
                <c:pt idx="1">
                  <c:v>FY
15/16</c:v>
                </c:pt>
                <c:pt idx="2">
                  <c:v>FY
16/17</c:v>
                </c:pt>
                <c:pt idx="3">
                  <c:v>FY
17/18</c:v>
                </c:pt>
                <c:pt idx="4">
                  <c:v>FY
18/19</c:v>
                </c:pt>
                <c:pt idx="5">
                  <c:v>FY
19/20*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86</c:v>
                </c:pt>
                <c:pt idx="1">
                  <c:v>132</c:v>
                </c:pt>
                <c:pt idx="2">
                  <c:v>54</c:v>
                </c:pt>
                <c:pt idx="3">
                  <c:v>58</c:v>
                </c:pt>
                <c:pt idx="4">
                  <c:v>29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EA-CE4D-9928-4E036C2108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Felony Probation/Other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111712402350449E-3"/>
                  <c:y val="6.0326093410443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EA-CE4D-9928-4E036C2108FA}"/>
                </c:ext>
              </c:extLst>
            </c:dLbl>
            <c:dLbl>
              <c:idx val="1"/>
              <c:layout>
                <c:manualLayout>
                  <c:x val="2.7282656689363482E-2"/>
                  <c:y val="-2.76491400745608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EA-CE4D-9928-4E036C2108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FY
14/15</c:v>
                </c:pt>
                <c:pt idx="1">
                  <c:v>FY
15/16</c:v>
                </c:pt>
                <c:pt idx="2">
                  <c:v>FY
16/17</c:v>
                </c:pt>
                <c:pt idx="3">
                  <c:v>FY
17/18</c:v>
                </c:pt>
                <c:pt idx="4">
                  <c:v>FY
18/19</c:v>
                </c:pt>
                <c:pt idx="5">
                  <c:v>FY
19/20*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80</c:v>
                </c:pt>
                <c:pt idx="1">
                  <c:v>141</c:v>
                </c:pt>
                <c:pt idx="2">
                  <c:v>299</c:v>
                </c:pt>
                <c:pt idx="3">
                  <c:v>218</c:v>
                </c:pt>
                <c:pt idx="4">
                  <c:v>182</c:v>
                </c:pt>
                <c:pt idx="5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EA-CE4D-9928-4E036C2108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7724032"/>
        <c:axId val="217725568"/>
      </c:barChart>
      <c:catAx>
        <c:axId val="21772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725568"/>
        <c:crosses val="autoZero"/>
        <c:auto val="1"/>
        <c:lblAlgn val="ctr"/>
        <c:lblOffset val="100"/>
        <c:noMultiLvlLbl val="0"/>
      </c:catAx>
      <c:valAx>
        <c:axId val="217725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772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29516371346693"/>
          <c:w val="0.97838977277693362"/>
          <c:h val="0.133704836286533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9941098833793527E-2"/>
          <c:y val="5.0925925925925923E-2"/>
          <c:w val="0.78561719272729258"/>
          <c:h val="0.47695528944298626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 CR 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8113159562467389E-2"/>
                  <c:y val="-7.0033179475823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74-1C4C-9466-7A057AE9B66E}"/>
                </c:ext>
              </c:extLst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74-1C4C-9466-7A057AE9B6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Sheet6!$A$2:$A$30</c:f>
              <c:strCache>
                <c:ptCount val="28"/>
                <c:pt idx="0">
                  <c:v> FY 11/12 </c:v>
                </c:pt>
                <c:pt idx="3">
                  <c:v> FY 12/13 </c:v>
                </c:pt>
                <c:pt idx="7">
                  <c:v> FY 13/14 </c:v>
                </c:pt>
                <c:pt idx="11">
                  <c:v> FY 14/15 </c:v>
                </c:pt>
                <c:pt idx="15">
                  <c:v> FY 15/16 </c:v>
                </c:pt>
                <c:pt idx="19">
                  <c:v> FY 16/17 </c:v>
                </c:pt>
                <c:pt idx="23">
                  <c:v> FY 17/18 </c:v>
                </c:pt>
                <c:pt idx="27">
                  <c:v> FY 18/19 </c:v>
                </c:pt>
              </c:strCache>
            </c:strRef>
          </c:cat>
          <c:val>
            <c:numRef>
              <c:f>Sheet6!$B$2:$B$30</c:f>
              <c:numCache>
                <c:formatCode>_(* #,##0_);_(* \(#,##0\);_(* "-"??_);_(@_)</c:formatCode>
                <c:ptCount val="29"/>
                <c:pt idx="0">
                  <c:v>5179.11962890625</c:v>
                </c:pt>
                <c:pt idx="1">
                  <c:v>5335.0771484375</c:v>
                </c:pt>
                <c:pt idx="2">
                  <c:v>5485.14306640625</c:v>
                </c:pt>
                <c:pt idx="3">
                  <c:v>5630.94580078125</c:v>
                </c:pt>
                <c:pt idx="4">
                  <c:v>5763.39111328125</c:v>
                </c:pt>
                <c:pt idx="5">
                  <c:v>5871.7998046875</c:v>
                </c:pt>
                <c:pt idx="6">
                  <c:v>6074.93408203125</c:v>
                </c:pt>
                <c:pt idx="7">
                  <c:v>6182.923828125</c:v>
                </c:pt>
                <c:pt idx="8">
                  <c:v>6112.13037109375</c:v>
                </c:pt>
                <c:pt idx="9">
                  <c:v>6050.2998046875</c:v>
                </c:pt>
                <c:pt idx="10">
                  <c:v>5988.384765625</c:v>
                </c:pt>
                <c:pt idx="11">
                  <c:v>5967.02197265625</c:v>
                </c:pt>
                <c:pt idx="12">
                  <c:v>5886.5654296875</c:v>
                </c:pt>
                <c:pt idx="13">
                  <c:v>5761.9775390625</c:v>
                </c:pt>
                <c:pt idx="14">
                  <c:v>5615.736328125</c:v>
                </c:pt>
                <c:pt idx="15">
                  <c:v>5464.88037109375</c:v>
                </c:pt>
                <c:pt idx="16">
                  <c:v>5326.04345703125</c:v>
                </c:pt>
                <c:pt idx="17">
                  <c:v>5273.58251953125</c:v>
                </c:pt>
                <c:pt idx="18">
                  <c:v>5238.17578125</c:v>
                </c:pt>
                <c:pt idx="19">
                  <c:v>5133.30419921875</c:v>
                </c:pt>
                <c:pt idx="20">
                  <c:v>5018.8154296875</c:v>
                </c:pt>
                <c:pt idx="21">
                  <c:v>4925.6220703125</c:v>
                </c:pt>
                <c:pt idx="22">
                  <c:v>4831.7802734375</c:v>
                </c:pt>
                <c:pt idx="23">
                  <c:v>4820.076171875</c:v>
                </c:pt>
                <c:pt idx="24">
                  <c:v>4807.8154296875</c:v>
                </c:pt>
                <c:pt idx="25">
                  <c:v>4801.75537109375</c:v>
                </c:pt>
                <c:pt idx="26">
                  <c:v>4812.01123046875</c:v>
                </c:pt>
                <c:pt idx="27">
                  <c:v>4698.69580078125</c:v>
                </c:pt>
                <c:pt idx="28">
                  <c:v>4664.70654296875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74-1C4C-9466-7A057AE9B66E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 Felony  </c:v>
                </c:pt>
              </c:strCache>
            </c:strRef>
          </c:tx>
          <c:spPr>
            <a:ln w="285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3918807437213259E-2"/>
                  <c:y val="5.94386409102421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73623767133191"/>
                      <c:h val="0.141836992189456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74-1C4C-9466-7A057AE9B66E}"/>
                </c:ext>
              </c:extLst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74-1C4C-9466-7A057AE9B6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Sheet6!$A$2:$A$30</c:f>
              <c:strCache>
                <c:ptCount val="28"/>
                <c:pt idx="0">
                  <c:v> FY 11/12 </c:v>
                </c:pt>
                <c:pt idx="3">
                  <c:v> FY 12/13 </c:v>
                </c:pt>
                <c:pt idx="7">
                  <c:v> FY 13/14 </c:v>
                </c:pt>
                <c:pt idx="11">
                  <c:v> FY 14/15 </c:v>
                </c:pt>
                <c:pt idx="15">
                  <c:v> FY 15/16 </c:v>
                </c:pt>
                <c:pt idx="19">
                  <c:v> FY 16/17 </c:v>
                </c:pt>
                <c:pt idx="23">
                  <c:v> FY 17/18 </c:v>
                </c:pt>
                <c:pt idx="27">
                  <c:v> FY 18/19 </c:v>
                </c:pt>
              </c:strCache>
            </c:strRef>
          </c:cat>
          <c:val>
            <c:numRef>
              <c:f>Sheet6!$C$2:$C$30</c:f>
              <c:numCache>
                <c:formatCode>_(* #,##0_);_(* \(#,##0\);_(* "-"??_);_(@_)</c:formatCode>
                <c:ptCount val="29"/>
                <c:pt idx="0">
                  <c:v>4552.2392578125</c:v>
                </c:pt>
                <c:pt idx="1">
                  <c:v>4760.6044921875</c:v>
                </c:pt>
                <c:pt idx="2">
                  <c:v>4967.62646484375</c:v>
                </c:pt>
                <c:pt idx="3">
                  <c:v>5166.96728515625</c:v>
                </c:pt>
                <c:pt idx="4">
                  <c:v>5369.44580078125</c:v>
                </c:pt>
                <c:pt idx="5">
                  <c:v>5567.7333984375</c:v>
                </c:pt>
                <c:pt idx="6">
                  <c:v>5774.1318359375</c:v>
                </c:pt>
                <c:pt idx="7">
                  <c:v>5880.89111328125</c:v>
                </c:pt>
                <c:pt idx="8">
                  <c:v>5834.77197265625</c:v>
                </c:pt>
                <c:pt idx="9">
                  <c:v>5768.43310546875</c:v>
                </c:pt>
                <c:pt idx="10">
                  <c:v>5713.27490234375</c:v>
                </c:pt>
                <c:pt idx="11">
                  <c:v>5677.4892578125</c:v>
                </c:pt>
                <c:pt idx="12">
                  <c:v>5508.28271484375</c:v>
                </c:pt>
                <c:pt idx="13">
                  <c:v>5138.1220703125</c:v>
                </c:pt>
                <c:pt idx="14">
                  <c:v>4768.59326171875</c:v>
                </c:pt>
                <c:pt idx="15">
                  <c:v>4433.576171875</c:v>
                </c:pt>
                <c:pt idx="16">
                  <c:v>4113.9892578125</c:v>
                </c:pt>
                <c:pt idx="17">
                  <c:v>3878.10986328125</c:v>
                </c:pt>
                <c:pt idx="18">
                  <c:v>3599.912109375</c:v>
                </c:pt>
                <c:pt idx="19">
                  <c:v>3459.597900390625</c:v>
                </c:pt>
                <c:pt idx="20">
                  <c:v>3383.434814453125</c:v>
                </c:pt>
                <c:pt idx="21">
                  <c:v>3338.48876953125</c:v>
                </c:pt>
                <c:pt idx="22">
                  <c:v>3271.3955078125</c:v>
                </c:pt>
                <c:pt idx="23">
                  <c:v>3216.38037109375</c:v>
                </c:pt>
                <c:pt idx="24">
                  <c:v>3189.75</c:v>
                </c:pt>
                <c:pt idx="25">
                  <c:v>3174.244384765625</c:v>
                </c:pt>
                <c:pt idx="26">
                  <c:v>3113.879150390625</c:v>
                </c:pt>
                <c:pt idx="27">
                  <c:v>2993.576171875</c:v>
                </c:pt>
                <c:pt idx="28">
                  <c:v>2909.13037109375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374-1C4C-9466-7A057AE9B66E}"/>
            </c:ext>
          </c:extLst>
        </c:ser>
        <c:ser>
          <c:idx val="2"/>
          <c:order val="2"/>
          <c:tx>
            <c:strRef>
              <c:f>Sheet6!$D$1</c:f>
              <c:strCache>
                <c:ptCount val="1"/>
                <c:pt idx="0">
                  <c:v> PRCS  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359708480417701E-2"/>
                  <c:y val="-5.1677014949402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74-1C4C-9466-7A057AE9B66E}"/>
                </c:ext>
              </c:extLst>
            </c:dLbl>
            <c:dLbl>
              <c:idx val="28"/>
              <c:layout>
                <c:manualLayout>
                  <c:x val="0"/>
                  <c:y val="-3.748828491096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74-1C4C-9466-7A057AE9B6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Sheet6!$A$2:$A$30</c:f>
              <c:strCache>
                <c:ptCount val="28"/>
                <c:pt idx="0">
                  <c:v> FY 11/12 </c:v>
                </c:pt>
                <c:pt idx="3">
                  <c:v> FY 12/13 </c:v>
                </c:pt>
                <c:pt idx="7">
                  <c:v> FY 13/14 </c:v>
                </c:pt>
                <c:pt idx="11">
                  <c:v> FY 14/15 </c:v>
                </c:pt>
                <c:pt idx="15">
                  <c:v> FY 15/16 </c:v>
                </c:pt>
                <c:pt idx="19">
                  <c:v> FY 16/17 </c:v>
                </c:pt>
                <c:pt idx="23">
                  <c:v> FY 17/18 </c:v>
                </c:pt>
                <c:pt idx="27">
                  <c:v> FY 18/19 </c:v>
                </c:pt>
              </c:strCache>
            </c:strRef>
          </c:cat>
          <c:val>
            <c:numRef>
              <c:f>Sheet6!$D$2:$D$30</c:f>
              <c:numCache>
                <c:formatCode>_(* #,##0_);_(* \(#,##0\);_(* "-"??_);_(@_)</c:formatCode>
                <c:ptCount val="29"/>
                <c:pt idx="0">
                  <c:v>86.351646423339844</c:v>
                </c:pt>
                <c:pt idx="1">
                  <c:v>284.84616088867188</c:v>
                </c:pt>
                <c:pt idx="2">
                  <c:v>418.07693481445313</c:v>
                </c:pt>
                <c:pt idx="3">
                  <c:v>510.2608642578125</c:v>
                </c:pt>
                <c:pt idx="4">
                  <c:v>562.9891357421875</c:v>
                </c:pt>
                <c:pt idx="5">
                  <c:v>611.45556640625</c:v>
                </c:pt>
                <c:pt idx="6">
                  <c:v>651.4945068359375</c:v>
                </c:pt>
                <c:pt idx="7">
                  <c:v>666.0543212890625</c:v>
                </c:pt>
                <c:pt idx="8">
                  <c:v>655.41302490234375</c:v>
                </c:pt>
                <c:pt idx="9">
                  <c:v>673.33331298828125</c:v>
                </c:pt>
                <c:pt idx="10">
                  <c:v>675.34063720703125</c:v>
                </c:pt>
                <c:pt idx="11">
                  <c:v>685.978271484375</c:v>
                </c:pt>
                <c:pt idx="12">
                  <c:v>692.08697509765625</c:v>
                </c:pt>
                <c:pt idx="13">
                  <c:v>670.1221923828125</c:v>
                </c:pt>
                <c:pt idx="14">
                  <c:v>631.19781494140625</c:v>
                </c:pt>
                <c:pt idx="15">
                  <c:v>622.68475341796875</c:v>
                </c:pt>
                <c:pt idx="16">
                  <c:v>609.9891357421875</c:v>
                </c:pt>
                <c:pt idx="17">
                  <c:v>647.6043701171875</c:v>
                </c:pt>
                <c:pt idx="18">
                  <c:v>664.3956298828125</c:v>
                </c:pt>
                <c:pt idx="19">
                  <c:v>666.20654296875</c:v>
                </c:pt>
                <c:pt idx="20">
                  <c:v>687.61956787109375</c:v>
                </c:pt>
                <c:pt idx="21">
                  <c:v>700.5999755859375</c:v>
                </c:pt>
                <c:pt idx="22">
                  <c:v>704.5823974609375</c:v>
                </c:pt>
                <c:pt idx="23">
                  <c:v>699.09783935546875</c:v>
                </c:pt>
                <c:pt idx="24">
                  <c:v>700.83697509765625</c:v>
                </c:pt>
                <c:pt idx="25">
                  <c:v>684.388916015625</c:v>
                </c:pt>
                <c:pt idx="26">
                  <c:v>643.120849609375</c:v>
                </c:pt>
                <c:pt idx="27">
                  <c:v>638.8043212890625</c:v>
                </c:pt>
                <c:pt idx="28">
                  <c:v>631.2825927734375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374-1C4C-9466-7A057AE9B66E}"/>
            </c:ext>
          </c:extLst>
        </c:ser>
        <c:ser>
          <c:idx val="3"/>
          <c:order val="3"/>
          <c:tx>
            <c:strRef>
              <c:f>Sheet6!$E$1</c:f>
              <c:strCache>
                <c:ptCount val="1"/>
                <c:pt idx="0">
                  <c:v> MS  </c:v>
                </c:pt>
              </c:strCache>
            </c:strRef>
          </c:tx>
          <c:spPr>
            <a:ln w="28575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203458907804504E-2"/>
                  <c:y val="3.85392503903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74-1C4C-9466-7A057AE9B66E}"/>
                </c:ext>
              </c:extLst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74-1C4C-9466-7A057AE9B6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Sheet6!$A$2:$A$30</c:f>
              <c:strCache>
                <c:ptCount val="28"/>
                <c:pt idx="0">
                  <c:v> FY 11/12 </c:v>
                </c:pt>
                <c:pt idx="3">
                  <c:v> FY 12/13 </c:v>
                </c:pt>
                <c:pt idx="7">
                  <c:v> FY 13/14 </c:v>
                </c:pt>
                <c:pt idx="11">
                  <c:v> FY 14/15 </c:v>
                </c:pt>
                <c:pt idx="15">
                  <c:v> FY 15/16 </c:v>
                </c:pt>
                <c:pt idx="19">
                  <c:v> FY 16/17 </c:v>
                </c:pt>
                <c:pt idx="23">
                  <c:v> FY 17/18 </c:v>
                </c:pt>
                <c:pt idx="27">
                  <c:v> FY 18/19 </c:v>
                </c:pt>
              </c:strCache>
            </c:strRef>
          </c:cat>
          <c:val>
            <c:numRef>
              <c:f>Sheet6!$E$2:$E$30</c:f>
              <c:numCache>
                <c:formatCode>_(* #,##0_);_(* \(#,##0\);_(* "-"??_);_(@_)</c:formatCode>
                <c:ptCount val="29"/>
                <c:pt idx="0">
                  <c:v>2.1739130020141602</c:v>
                </c:pt>
                <c:pt idx="1">
                  <c:v>3.0439560413360596</c:v>
                </c:pt>
                <c:pt idx="2">
                  <c:v>4.2087912559509277</c:v>
                </c:pt>
                <c:pt idx="3">
                  <c:v>8.5108699798583984</c:v>
                </c:pt>
                <c:pt idx="4">
                  <c:v>16.086956024169922</c:v>
                </c:pt>
                <c:pt idx="5">
                  <c:v>20.588888168334961</c:v>
                </c:pt>
                <c:pt idx="6">
                  <c:v>25.681318283081055</c:v>
                </c:pt>
                <c:pt idx="7">
                  <c:v>29.543478012084961</c:v>
                </c:pt>
                <c:pt idx="8">
                  <c:v>28.706521987915039</c:v>
                </c:pt>
                <c:pt idx="9">
                  <c:v>27.122222900390625</c:v>
                </c:pt>
                <c:pt idx="10">
                  <c:v>23.835165023803711</c:v>
                </c:pt>
                <c:pt idx="11">
                  <c:v>25.076086044311523</c:v>
                </c:pt>
                <c:pt idx="12">
                  <c:v>27.25</c:v>
                </c:pt>
                <c:pt idx="13">
                  <c:v>26.988889694213867</c:v>
                </c:pt>
                <c:pt idx="14">
                  <c:v>29.769229888916016</c:v>
                </c:pt>
                <c:pt idx="15">
                  <c:v>32.663043975830078</c:v>
                </c:pt>
                <c:pt idx="16">
                  <c:v>27.978260040283203</c:v>
                </c:pt>
                <c:pt idx="17">
                  <c:v>24.604394912719727</c:v>
                </c:pt>
                <c:pt idx="18">
                  <c:v>22.879121780395508</c:v>
                </c:pt>
                <c:pt idx="19">
                  <c:v>21.065217971801758</c:v>
                </c:pt>
                <c:pt idx="20">
                  <c:v>21.521739959716797</c:v>
                </c:pt>
                <c:pt idx="21">
                  <c:v>24.877777099609375</c:v>
                </c:pt>
                <c:pt idx="22">
                  <c:v>27.395605087280273</c:v>
                </c:pt>
                <c:pt idx="23">
                  <c:v>30.978260040283203</c:v>
                </c:pt>
                <c:pt idx="24">
                  <c:v>34.163043975830078</c:v>
                </c:pt>
                <c:pt idx="25">
                  <c:v>35.644443511962891</c:v>
                </c:pt>
                <c:pt idx="26">
                  <c:v>34.879119873046875</c:v>
                </c:pt>
                <c:pt idx="27">
                  <c:v>32.739131927490234</c:v>
                </c:pt>
                <c:pt idx="28">
                  <c:v>30.59782600402832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374-1C4C-9466-7A057AE9B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227456"/>
        <c:axId val="200302976"/>
      </c:lineChart>
      <c:catAx>
        <c:axId val="20022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156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02976"/>
        <c:crosses val="autoZero"/>
        <c:auto val="1"/>
        <c:lblAlgn val="ctr"/>
        <c:lblOffset val="100"/>
        <c:noMultiLvlLbl val="0"/>
      </c:catAx>
      <c:valAx>
        <c:axId val="200302976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20022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412762430352279E-2"/>
          <c:y val="0.85519644138716633"/>
          <c:w val="0.86142603747126911"/>
          <c:h val="9.3360874436260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51379688650024E-2"/>
          <c:y val="0"/>
          <c:w val="0.79863671554944526"/>
          <c:h val="0.59397646908719737"/>
        </c:manualLayout>
      </c:layout>
      <c:lineChart>
        <c:grouping val="standard"/>
        <c:varyColors val="0"/>
        <c:ser>
          <c:idx val="0"/>
          <c:order val="0"/>
          <c:tx>
            <c:strRef>
              <c:f>Sheet2!$B$1:$B$1</c:f>
              <c:strCache>
                <c:ptCount val="1"/>
                <c:pt idx="0">
                  <c:v>CR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9605604854948682E-2"/>
                  <c:y val="5.93035727745707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31-3C4A-A6E4-40A6BD3890D4}"/>
                </c:ext>
              </c:extLst>
            </c:dLbl>
            <c:dLbl>
              <c:idx val="28"/>
              <c:layout>
                <c:manualLayout>
                  <c:x val="1.1022927689594255E-2"/>
                  <c:y val="-3.5674842073279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31-3C4A-A6E4-40A6BD3890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Sheet2!$A$2:$A$30</c:f>
              <c:strCache>
                <c:ptCount val="28"/>
                <c:pt idx="0">
                  <c:v>FY 11/12</c:v>
                </c:pt>
                <c:pt idx="3">
                  <c:v>FY 12/13</c:v>
                </c:pt>
                <c:pt idx="7">
                  <c:v>FY 13/14</c:v>
                </c:pt>
                <c:pt idx="11">
                  <c:v>FY 14/15</c:v>
                </c:pt>
                <c:pt idx="15">
                  <c:v>FY 15/16</c:v>
                </c:pt>
                <c:pt idx="19">
                  <c:v>FY 16/17</c:v>
                </c:pt>
                <c:pt idx="23">
                  <c:v>FY 17/18</c:v>
                </c:pt>
                <c:pt idx="27">
                  <c:v>FY 18/19</c:v>
                </c:pt>
              </c:strCache>
            </c:strRef>
          </c:cat>
          <c:val>
            <c:numRef>
              <c:f>Sheet2!$B$2:$B$30</c:f>
              <c:numCache>
                <c:formatCode>General</c:formatCode>
                <c:ptCount val="29"/>
                <c:pt idx="0">
                  <c:v>319</c:v>
                </c:pt>
                <c:pt idx="1">
                  <c:v>312</c:v>
                </c:pt>
                <c:pt idx="2">
                  <c:v>316</c:v>
                </c:pt>
                <c:pt idx="3">
                  <c:v>309</c:v>
                </c:pt>
                <c:pt idx="4">
                  <c:v>271</c:v>
                </c:pt>
                <c:pt idx="5">
                  <c:v>283</c:v>
                </c:pt>
                <c:pt idx="6">
                  <c:v>383</c:v>
                </c:pt>
                <c:pt idx="7">
                  <c:v>349</c:v>
                </c:pt>
                <c:pt idx="8">
                  <c:v>321</c:v>
                </c:pt>
                <c:pt idx="9">
                  <c:v>290</c:v>
                </c:pt>
                <c:pt idx="10">
                  <c:v>330</c:v>
                </c:pt>
                <c:pt idx="11">
                  <c:v>333</c:v>
                </c:pt>
                <c:pt idx="12">
                  <c:v>261</c:v>
                </c:pt>
                <c:pt idx="13">
                  <c:v>291</c:v>
                </c:pt>
                <c:pt idx="14">
                  <c:v>294</c:v>
                </c:pt>
                <c:pt idx="15">
                  <c:v>275</c:v>
                </c:pt>
                <c:pt idx="16">
                  <c:v>256</c:v>
                </c:pt>
                <c:pt idx="17">
                  <c:v>296</c:v>
                </c:pt>
                <c:pt idx="18">
                  <c:v>301</c:v>
                </c:pt>
                <c:pt idx="19">
                  <c:v>264</c:v>
                </c:pt>
                <c:pt idx="20">
                  <c:v>254</c:v>
                </c:pt>
                <c:pt idx="21">
                  <c:v>306</c:v>
                </c:pt>
                <c:pt idx="22">
                  <c:v>335</c:v>
                </c:pt>
                <c:pt idx="23">
                  <c:v>276</c:v>
                </c:pt>
                <c:pt idx="24">
                  <c:v>236</c:v>
                </c:pt>
                <c:pt idx="25">
                  <c:v>306</c:v>
                </c:pt>
                <c:pt idx="26">
                  <c:v>286</c:v>
                </c:pt>
                <c:pt idx="27">
                  <c:v>232</c:v>
                </c:pt>
                <c:pt idx="28">
                  <c:v>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31-3C4A-A6E4-40A6BD3890D4}"/>
            </c:ext>
          </c:extLst>
        </c:ser>
        <c:ser>
          <c:idx val="1"/>
          <c:order val="1"/>
          <c:tx>
            <c:strRef>
              <c:f>Sheet2!$C$1:$C$1</c:f>
              <c:strCache>
                <c:ptCount val="1"/>
                <c:pt idx="0">
                  <c:v>Felony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9948877918038026E-2"/>
                  <c:y val="-8.6400066667946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31-3C4A-A6E4-40A6BD3890D4}"/>
                </c:ext>
              </c:extLst>
            </c:dLbl>
            <c:dLbl>
              <c:idx val="28"/>
              <c:layout>
                <c:manualLayout>
                  <c:x val="-9.0308806885251464E-3"/>
                  <c:y val="-2.769552224551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86579108167033"/>
                      <c:h val="6.85799680611846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931-3C4A-A6E4-40A6BD3890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Sheet2!$A$2:$A$30</c:f>
              <c:strCache>
                <c:ptCount val="28"/>
                <c:pt idx="0">
                  <c:v>FY 11/12</c:v>
                </c:pt>
                <c:pt idx="3">
                  <c:v>FY 12/13</c:v>
                </c:pt>
                <c:pt idx="7">
                  <c:v>FY 13/14</c:v>
                </c:pt>
                <c:pt idx="11">
                  <c:v>FY 14/15</c:v>
                </c:pt>
                <c:pt idx="15">
                  <c:v>FY 15/16</c:v>
                </c:pt>
                <c:pt idx="19">
                  <c:v>FY 16/17</c:v>
                </c:pt>
                <c:pt idx="23">
                  <c:v>FY 17/18</c:v>
                </c:pt>
                <c:pt idx="27">
                  <c:v>FY 18/19</c:v>
                </c:pt>
              </c:strCache>
            </c:strRef>
          </c:cat>
          <c:val>
            <c:numRef>
              <c:f>Sheet2!$C$2:$C$30</c:f>
              <c:numCache>
                <c:formatCode>General</c:formatCode>
                <c:ptCount val="29"/>
                <c:pt idx="0">
                  <c:v>349</c:v>
                </c:pt>
                <c:pt idx="1">
                  <c:v>329</c:v>
                </c:pt>
                <c:pt idx="2">
                  <c:v>354</c:v>
                </c:pt>
                <c:pt idx="3">
                  <c:v>356</c:v>
                </c:pt>
                <c:pt idx="4">
                  <c:v>311</c:v>
                </c:pt>
                <c:pt idx="5">
                  <c:v>335</c:v>
                </c:pt>
                <c:pt idx="6">
                  <c:v>377</c:v>
                </c:pt>
                <c:pt idx="7">
                  <c:v>373</c:v>
                </c:pt>
                <c:pt idx="8">
                  <c:v>395</c:v>
                </c:pt>
                <c:pt idx="9">
                  <c:v>344</c:v>
                </c:pt>
                <c:pt idx="10">
                  <c:v>329</c:v>
                </c:pt>
                <c:pt idx="11">
                  <c:v>346</c:v>
                </c:pt>
                <c:pt idx="12">
                  <c:v>235</c:v>
                </c:pt>
                <c:pt idx="13">
                  <c:v>208</c:v>
                </c:pt>
                <c:pt idx="14">
                  <c:v>216</c:v>
                </c:pt>
                <c:pt idx="15">
                  <c:v>203</c:v>
                </c:pt>
                <c:pt idx="16">
                  <c:v>186</c:v>
                </c:pt>
                <c:pt idx="17">
                  <c:v>194</c:v>
                </c:pt>
                <c:pt idx="18">
                  <c:v>219</c:v>
                </c:pt>
                <c:pt idx="19">
                  <c:v>192</c:v>
                </c:pt>
                <c:pt idx="20">
                  <c:v>179</c:v>
                </c:pt>
                <c:pt idx="21">
                  <c:v>180</c:v>
                </c:pt>
                <c:pt idx="22">
                  <c:v>217</c:v>
                </c:pt>
                <c:pt idx="23">
                  <c:v>174</c:v>
                </c:pt>
                <c:pt idx="24">
                  <c:v>167</c:v>
                </c:pt>
                <c:pt idx="25">
                  <c:v>175</c:v>
                </c:pt>
                <c:pt idx="26">
                  <c:v>158</c:v>
                </c:pt>
                <c:pt idx="27">
                  <c:v>156</c:v>
                </c:pt>
                <c:pt idx="28">
                  <c:v>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31-3C4A-A6E4-40A6BD3890D4}"/>
            </c:ext>
          </c:extLst>
        </c:ser>
        <c:ser>
          <c:idx val="2"/>
          <c:order val="2"/>
          <c:tx>
            <c:strRef>
              <c:f>Sheet2!$D$1:$D$1</c:f>
              <c:strCache>
                <c:ptCount val="1"/>
                <c:pt idx="0">
                  <c:v>MS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78900988070936E-2"/>
                  <c:y val="-3.3717173410163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759351982846777E-2"/>
                      <c:h val="5.15080111556448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931-3C4A-A6E4-40A6BD3890D4}"/>
                </c:ext>
              </c:extLst>
            </c:dLbl>
            <c:dLbl>
              <c:idx val="28"/>
              <c:layout>
                <c:manualLayout>
                  <c:x val="1.9823910900026286E-2"/>
                  <c:y val="-2.9755252792773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31-3C4A-A6E4-40A6BD3890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Sheet2!$A$2:$A$30</c:f>
              <c:strCache>
                <c:ptCount val="28"/>
                <c:pt idx="0">
                  <c:v>FY 11/12</c:v>
                </c:pt>
                <c:pt idx="3">
                  <c:v>FY 12/13</c:v>
                </c:pt>
                <c:pt idx="7">
                  <c:v>FY 13/14</c:v>
                </c:pt>
                <c:pt idx="11">
                  <c:v>FY 14/15</c:v>
                </c:pt>
                <c:pt idx="15">
                  <c:v>FY 15/16</c:v>
                </c:pt>
                <c:pt idx="19">
                  <c:v>FY 16/17</c:v>
                </c:pt>
                <c:pt idx="23">
                  <c:v>FY 17/18</c:v>
                </c:pt>
                <c:pt idx="27">
                  <c:v>FY 18/19</c:v>
                </c:pt>
              </c:strCache>
            </c:strRef>
          </c:cat>
          <c:val>
            <c:numRef>
              <c:f>Sheet2!$D$2:$D$30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9</c:v>
                </c:pt>
                <c:pt idx="7">
                  <c:v>1</c:v>
                </c:pt>
                <c:pt idx="8">
                  <c:v>6</c:v>
                </c:pt>
                <c:pt idx="9">
                  <c:v>1</c:v>
                </c:pt>
                <c:pt idx="10">
                  <c:v>2</c:v>
                </c:pt>
                <c:pt idx="11">
                  <c:v>7</c:v>
                </c:pt>
                <c:pt idx="12">
                  <c:v>5</c:v>
                </c:pt>
                <c:pt idx="13">
                  <c:v>2</c:v>
                </c:pt>
                <c:pt idx="14">
                  <c:v>4</c:v>
                </c:pt>
                <c:pt idx="15">
                  <c:v>2</c:v>
                </c:pt>
                <c:pt idx="16">
                  <c:v>0</c:v>
                </c:pt>
                <c:pt idx="17">
                  <c:v>3</c:v>
                </c:pt>
                <c:pt idx="18">
                  <c:v>2</c:v>
                </c:pt>
                <c:pt idx="19">
                  <c:v>0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7</c:v>
                </c:pt>
                <c:pt idx="24">
                  <c:v>3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931-3C4A-A6E4-40A6BD3890D4}"/>
            </c:ext>
          </c:extLst>
        </c:ser>
        <c:ser>
          <c:idx val="3"/>
          <c:order val="3"/>
          <c:tx>
            <c:strRef>
              <c:f>Sheet2!$E$1:$E$1</c:f>
              <c:strCache>
                <c:ptCount val="1"/>
                <c:pt idx="0">
                  <c:v>PRCS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162379876126595"/>
                  <c:y val="-3.75903750961512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06069120411383E-2"/>
                      <c:h val="4.41455102836711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931-3C4A-A6E4-40A6BD3890D4}"/>
                </c:ext>
              </c:extLst>
            </c:dLbl>
            <c:dLbl>
              <c:idx val="28"/>
              <c:layout>
                <c:manualLayout>
                  <c:x val="2.0931845324889946E-2"/>
                  <c:y val="-6.9556578567285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31-3C4A-A6E4-40A6BD3890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Sheet2!$A$2:$A$30</c:f>
              <c:strCache>
                <c:ptCount val="28"/>
                <c:pt idx="0">
                  <c:v>FY 11/12</c:v>
                </c:pt>
                <c:pt idx="3">
                  <c:v>FY 12/13</c:v>
                </c:pt>
                <c:pt idx="7">
                  <c:v>FY 13/14</c:v>
                </c:pt>
                <c:pt idx="11">
                  <c:v>FY 14/15</c:v>
                </c:pt>
                <c:pt idx="15">
                  <c:v>FY 15/16</c:v>
                </c:pt>
                <c:pt idx="19">
                  <c:v>FY 16/17</c:v>
                </c:pt>
                <c:pt idx="23">
                  <c:v>FY 17/18</c:v>
                </c:pt>
                <c:pt idx="27">
                  <c:v>FY 18/19</c:v>
                </c:pt>
              </c:strCache>
            </c:strRef>
          </c:cat>
          <c:val>
            <c:numRef>
              <c:f>Sheet2!$E$2:$E$30</c:f>
              <c:numCache>
                <c:formatCode>General</c:formatCode>
                <c:ptCount val="29"/>
                <c:pt idx="0">
                  <c:v>214</c:v>
                </c:pt>
                <c:pt idx="1">
                  <c:v>165</c:v>
                </c:pt>
                <c:pt idx="2">
                  <c:v>129</c:v>
                </c:pt>
                <c:pt idx="3">
                  <c:v>105</c:v>
                </c:pt>
                <c:pt idx="4">
                  <c:v>112</c:v>
                </c:pt>
                <c:pt idx="5">
                  <c:v>93</c:v>
                </c:pt>
                <c:pt idx="6">
                  <c:v>98</c:v>
                </c:pt>
                <c:pt idx="7">
                  <c:v>102</c:v>
                </c:pt>
                <c:pt idx="8">
                  <c:v>119</c:v>
                </c:pt>
                <c:pt idx="9">
                  <c:v>118</c:v>
                </c:pt>
                <c:pt idx="10">
                  <c:v>108</c:v>
                </c:pt>
                <c:pt idx="11">
                  <c:v>131</c:v>
                </c:pt>
                <c:pt idx="12">
                  <c:v>118</c:v>
                </c:pt>
                <c:pt idx="13">
                  <c:v>117</c:v>
                </c:pt>
                <c:pt idx="14">
                  <c:v>126</c:v>
                </c:pt>
                <c:pt idx="15">
                  <c:v>134</c:v>
                </c:pt>
                <c:pt idx="16">
                  <c:v>123</c:v>
                </c:pt>
                <c:pt idx="17">
                  <c:v>141</c:v>
                </c:pt>
                <c:pt idx="18">
                  <c:v>108</c:v>
                </c:pt>
                <c:pt idx="19">
                  <c:v>110</c:v>
                </c:pt>
                <c:pt idx="20">
                  <c:v>131</c:v>
                </c:pt>
                <c:pt idx="21">
                  <c:v>105</c:v>
                </c:pt>
                <c:pt idx="22">
                  <c:v>118</c:v>
                </c:pt>
                <c:pt idx="23">
                  <c:v>126</c:v>
                </c:pt>
                <c:pt idx="24">
                  <c:v>106</c:v>
                </c:pt>
                <c:pt idx="25">
                  <c:v>89</c:v>
                </c:pt>
                <c:pt idx="26">
                  <c:v>102</c:v>
                </c:pt>
                <c:pt idx="27">
                  <c:v>96</c:v>
                </c:pt>
                <c:pt idx="28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931-3C4A-A6E4-40A6BD389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4061392"/>
        <c:axId val="1724094208"/>
      </c:lineChart>
      <c:catAx>
        <c:axId val="199406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6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094208"/>
        <c:crosses val="autoZero"/>
        <c:auto val="1"/>
        <c:lblAlgn val="ctr"/>
        <c:lblOffset val="100"/>
        <c:noMultiLvlLbl val="0"/>
      </c:catAx>
      <c:valAx>
        <c:axId val="1724094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40613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4.8450974878140242E-2"/>
          <c:y val="0.88461871045189133"/>
          <c:w val="0.8815801236650973"/>
          <c:h val="8.8464794024501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00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PRCS 
(n = 1,472)</c:v>
                </c:pt>
                <c:pt idx="1">
                  <c:v>County Realigned 
(n = 4,159)</c:v>
                </c:pt>
                <c:pt idx="2">
                  <c:v>Felony 
(n = 2,876)</c:v>
                </c:pt>
                <c:pt idx="3">
                  <c:v>Mandatory
Supervision
(n = 30)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</c:v>
                </c:pt>
                <c:pt idx="1">
                  <c:v>0.13</c:v>
                </c:pt>
                <c:pt idx="2">
                  <c:v>0.17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A-354D-B4BA-3381FDDE1A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925376"/>
        <c:axId val="201932800"/>
      </c:barChart>
      <c:catAx>
        <c:axId val="20192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932800"/>
        <c:crosses val="autoZero"/>
        <c:auto val="1"/>
        <c:lblAlgn val="ctr"/>
        <c:lblOffset val="100"/>
        <c:noMultiLvlLbl val="0"/>
      </c:catAx>
      <c:valAx>
        <c:axId val="201932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192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# Served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FY 12/13</c:v>
                </c:pt>
                <c:pt idx="1">
                  <c:v>FY 13/14</c:v>
                </c:pt>
                <c:pt idx="2">
                  <c:v>FY 14/15</c:v>
                </c:pt>
                <c:pt idx="3">
                  <c:v>FY 15/16</c:v>
                </c:pt>
                <c:pt idx="4">
                  <c:v>FY 16/17</c:v>
                </c:pt>
                <c:pt idx="5">
                  <c:v>FY 17/18</c:v>
                </c:pt>
                <c:pt idx="6">
                  <c:v>FY 18/19</c:v>
                </c:pt>
                <c:pt idx="7">
                  <c:v>FY 19/20*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26</c:v>
                </c:pt>
                <c:pt idx="1">
                  <c:v>122</c:v>
                </c:pt>
                <c:pt idx="2">
                  <c:v>270</c:v>
                </c:pt>
                <c:pt idx="3">
                  <c:v>442</c:v>
                </c:pt>
                <c:pt idx="4">
                  <c:v>342</c:v>
                </c:pt>
                <c:pt idx="5">
                  <c:v>405</c:v>
                </c:pt>
                <c:pt idx="6">
                  <c:v>502</c:v>
                </c:pt>
                <c:pt idx="7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C8-FF49-9CC0-6C12385E7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1180960"/>
        <c:axId val="1022009328"/>
      </c:barChart>
      <c:catAx>
        <c:axId val="147118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2009328"/>
        <c:crosses val="autoZero"/>
        <c:auto val="1"/>
        <c:lblAlgn val="ctr"/>
        <c:lblOffset val="100"/>
        <c:noMultiLvlLbl val="0"/>
      </c:catAx>
      <c:valAx>
        <c:axId val="1022009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7118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# Served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FY 18/19</c:v>
                </c:pt>
                <c:pt idx="1">
                  <c:v>FY 19/20*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DF-2640-8F5C-CEA71A15F6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5"/>
        <c:overlap val="-44"/>
        <c:axId val="1496200192"/>
        <c:axId val="1016704560"/>
      </c:barChart>
      <c:catAx>
        <c:axId val="149620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6704560"/>
        <c:crosses val="autoZero"/>
        <c:auto val="1"/>
        <c:lblAlgn val="ctr"/>
        <c:lblOffset val="100"/>
        <c:noMultiLvlLbl val="0"/>
      </c:catAx>
      <c:valAx>
        <c:axId val="1016704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9620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5473D-9027-461F-8000-33B384EB75E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5AF848-CA74-4F52-A7FB-07D44E2A8AC2}">
      <dgm:prSet/>
      <dgm:spPr/>
      <dgm:t>
        <a:bodyPr/>
        <a:lstStyle/>
        <a:p>
          <a:pPr rtl="0"/>
          <a:r>
            <a:rPr lang="en-US" dirty="0"/>
            <a:t>Project Overview</a:t>
          </a:r>
        </a:p>
      </dgm:t>
    </dgm:pt>
    <dgm:pt modelId="{AA3DFF1A-FED2-4C0D-A5FF-565D879B3A41}" type="parTrans" cxnId="{30D71157-3C72-47C5-B6DB-C8A329A06C8B}">
      <dgm:prSet/>
      <dgm:spPr/>
      <dgm:t>
        <a:bodyPr/>
        <a:lstStyle/>
        <a:p>
          <a:endParaRPr lang="en-US"/>
        </a:p>
      </dgm:t>
    </dgm:pt>
    <dgm:pt modelId="{0E60DC17-EEF8-4C0C-A287-FAD53284D674}" type="sibTrans" cxnId="{30D71157-3C72-47C5-B6DB-C8A329A06C8B}">
      <dgm:prSet/>
      <dgm:spPr/>
      <dgm:t>
        <a:bodyPr/>
        <a:lstStyle/>
        <a:p>
          <a:endParaRPr lang="en-US"/>
        </a:p>
      </dgm:t>
    </dgm:pt>
    <dgm:pt modelId="{81A618FB-4D02-4162-A468-C04DE2D128C1}">
      <dgm:prSet/>
      <dgm:spPr/>
      <dgm:t>
        <a:bodyPr/>
        <a:lstStyle/>
        <a:p>
          <a:pPr rtl="0"/>
          <a:r>
            <a:rPr lang="en-US" dirty="0"/>
            <a:t>Methodology</a:t>
          </a:r>
        </a:p>
      </dgm:t>
    </dgm:pt>
    <dgm:pt modelId="{651DCA63-59EF-41C3-A02B-11CCE70F38C6}" type="parTrans" cxnId="{36248059-490A-43E8-B69F-712644B8A4C1}">
      <dgm:prSet/>
      <dgm:spPr/>
      <dgm:t>
        <a:bodyPr/>
        <a:lstStyle/>
        <a:p>
          <a:endParaRPr lang="en-US"/>
        </a:p>
      </dgm:t>
    </dgm:pt>
    <dgm:pt modelId="{527DA2B0-71DA-4A2D-9380-B71E80988012}" type="sibTrans" cxnId="{36248059-490A-43E8-B69F-712644B8A4C1}">
      <dgm:prSet/>
      <dgm:spPr/>
      <dgm:t>
        <a:bodyPr/>
        <a:lstStyle/>
        <a:p>
          <a:endParaRPr lang="en-US"/>
        </a:p>
      </dgm:t>
    </dgm:pt>
    <dgm:pt modelId="{71FA5645-BAD6-43C4-9F7B-AE8CD1E7B493}">
      <dgm:prSet/>
      <dgm:spPr/>
      <dgm:t>
        <a:bodyPr/>
        <a:lstStyle/>
        <a:p>
          <a:pPr rtl="0"/>
          <a:r>
            <a:rPr lang="en-US" dirty="0"/>
            <a:t>Jail and Probation Populations and Service Trends</a:t>
          </a:r>
        </a:p>
      </dgm:t>
    </dgm:pt>
    <dgm:pt modelId="{03D02228-1F32-4827-A053-78F3AB6E28D7}" type="parTrans" cxnId="{D7CC1507-207A-42F1-A21F-CBB5C6B13D49}">
      <dgm:prSet/>
      <dgm:spPr/>
      <dgm:t>
        <a:bodyPr/>
        <a:lstStyle/>
        <a:p>
          <a:endParaRPr lang="en-US"/>
        </a:p>
      </dgm:t>
    </dgm:pt>
    <dgm:pt modelId="{991768B9-AD71-498A-9648-7456BB766B9E}" type="sibTrans" cxnId="{D7CC1507-207A-42F1-A21F-CBB5C6B13D49}">
      <dgm:prSet/>
      <dgm:spPr/>
      <dgm:t>
        <a:bodyPr/>
        <a:lstStyle/>
        <a:p>
          <a:endParaRPr lang="en-US"/>
        </a:p>
      </dgm:t>
    </dgm:pt>
    <dgm:pt modelId="{605E38CE-2CBA-4698-B180-E32B3ECCFE97}">
      <dgm:prSet/>
      <dgm:spPr/>
      <dgm:t>
        <a:bodyPr/>
        <a:lstStyle/>
        <a:p>
          <a:pPr rtl="0"/>
          <a:r>
            <a:rPr lang="en-US" dirty="0"/>
            <a:t>Probation Violations and Recidivism Outcomes</a:t>
          </a:r>
        </a:p>
      </dgm:t>
    </dgm:pt>
    <dgm:pt modelId="{1BEB2B7B-FAD0-4AD2-B0E8-5CC0D87C56A2}" type="parTrans" cxnId="{321616AD-69A1-4696-AACE-FDB38F3A4BDA}">
      <dgm:prSet/>
      <dgm:spPr/>
      <dgm:t>
        <a:bodyPr/>
        <a:lstStyle/>
        <a:p>
          <a:endParaRPr lang="en-US"/>
        </a:p>
      </dgm:t>
    </dgm:pt>
    <dgm:pt modelId="{B3936B96-45A2-4EEF-8A25-78FACEBB2208}" type="sibTrans" cxnId="{321616AD-69A1-4696-AACE-FDB38F3A4BDA}">
      <dgm:prSet/>
      <dgm:spPr/>
      <dgm:t>
        <a:bodyPr/>
        <a:lstStyle/>
        <a:p>
          <a:endParaRPr lang="en-US"/>
        </a:p>
      </dgm:t>
    </dgm:pt>
    <dgm:pt modelId="{B4668377-3A50-44A3-A9B2-3D9C9F44DF7D}" type="pres">
      <dgm:prSet presAssocID="{EF95473D-9027-461F-8000-33B384EB75E2}" presName="Name0" presStyleCnt="0">
        <dgm:presLayoutVars>
          <dgm:chMax val="7"/>
          <dgm:chPref val="7"/>
          <dgm:dir/>
        </dgm:presLayoutVars>
      </dgm:prSet>
      <dgm:spPr/>
    </dgm:pt>
    <dgm:pt modelId="{0387FD74-B2C4-4D66-88DD-B6434FD8D0B5}" type="pres">
      <dgm:prSet presAssocID="{EF95473D-9027-461F-8000-33B384EB75E2}" presName="Name1" presStyleCnt="0"/>
      <dgm:spPr/>
    </dgm:pt>
    <dgm:pt modelId="{8787C347-28E7-4E7A-9FC0-0A7FC53B0605}" type="pres">
      <dgm:prSet presAssocID="{EF95473D-9027-461F-8000-33B384EB75E2}" presName="cycle" presStyleCnt="0"/>
      <dgm:spPr/>
    </dgm:pt>
    <dgm:pt modelId="{C91A2127-513C-4599-B83B-31245994179C}" type="pres">
      <dgm:prSet presAssocID="{EF95473D-9027-461F-8000-33B384EB75E2}" presName="srcNode" presStyleLbl="node1" presStyleIdx="0" presStyleCnt="4"/>
      <dgm:spPr/>
    </dgm:pt>
    <dgm:pt modelId="{B51F4A56-417E-4730-B79A-4BBCBA2B5F1F}" type="pres">
      <dgm:prSet presAssocID="{EF95473D-9027-461F-8000-33B384EB75E2}" presName="conn" presStyleLbl="parChTrans1D2" presStyleIdx="0" presStyleCnt="1"/>
      <dgm:spPr/>
    </dgm:pt>
    <dgm:pt modelId="{6992C7AC-888F-49DE-816D-F83EEAFB7812}" type="pres">
      <dgm:prSet presAssocID="{EF95473D-9027-461F-8000-33B384EB75E2}" presName="extraNode" presStyleLbl="node1" presStyleIdx="0" presStyleCnt="4"/>
      <dgm:spPr/>
    </dgm:pt>
    <dgm:pt modelId="{856F8CB9-6D75-4C8E-944A-22F429986DA3}" type="pres">
      <dgm:prSet presAssocID="{EF95473D-9027-461F-8000-33B384EB75E2}" presName="dstNode" presStyleLbl="node1" presStyleIdx="0" presStyleCnt="4"/>
      <dgm:spPr/>
    </dgm:pt>
    <dgm:pt modelId="{821E4D69-954C-4819-A733-280EE3E29BFA}" type="pres">
      <dgm:prSet presAssocID="{985AF848-CA74-4F52-A7FB-07D44E2A8AC2}" presName="text_1" presStyleLbl="node1" presStyleIdx="0" presStyleCnt="4">
        <dgm:presLayoutVars>
          <dgm:bulletEnabled val="1"/>
        </dgm:presLayoutVars>
      </dgm:prSet>
      <dgm:spPr/>
    </dgm:pt>
    <dgm:pt modelId="{D1A14F0D-3579-4D36-83AB-EB9F1AC1F723}" type="pres">
      <dgm:prSet presAssocID="{985AF848-CA74-4F52-A7FB-07D44E2A8AC2}" presName="accent_1" presStyleCnt="0"/>
      <dgm:spPr/>
    </dgm:pt>
    <dgm:pt modelId="{512E7CDE-E03E-4FB5-8F3D-3AA21804C4FA}" type="pres">
      <dgm:prSet presAssocID="{985AF848-CA74-4F52-A7FB-07D44E2A8AC2}" presName="accentRepeatNode" presStyleLbl="solidFgAcc1" presStyleIdx="0" presStyleCnt="4"/>
      <dgm:spPr/>
    </dgm:pt>
    <dgm:pt modelId="{4F02BC23-F6DC-4D3D-9593-890BC153FCA4}" type="pres">
      <dgm:prSet presAssocID="{81A618FB-4D02-4162-A468-C04DE2D128C1}" presName="text_2" presStyleLbl="node1" presStyleIdx="1" presStyleCnt="4">
        <dgm:presLayoutVars>
          <dgm:bulletEnabled val="1"/>
        </dgm:presLayoutVars>
      </dgm:prSet>
      <dgm:spPr/>
    </dgm:pt>
    <dgm:pt modelId="{B32EE160-F26E-4488-942C-AF628157EA26}" type="pres">
      <dgm:prSet presAssocID="{81A618FB-4D02-4162-A468-C04DE2D128C1}" presName="accent_2" presStyleCnt="0"/>
      <dgm:spPr/>
    </dgm:pt>
    <dgm:pt modelId="{25CCC298-5CFF-4125-BD23-34BB94A8E118}" type="pres">
      <dgm:prSet presAssocID="{81A618FB-4D02-4162-A468-C04DE2D128C1}" presName="accentRepeatNode" presStyleLbl="solidFgAcc1" presStyleIdx="1" presStyleCnt="4"/>
      <dgm:spPr/>
    </dgm:pt>
    <dgm:pt modelId="{73DB3EB1-A95E-43DD-91F8-B8C5863BF3F6}" type="pres">
      <dgm:prSet presAssocID="{71FA5645-BAD6-43C4-9F7B-AE8CD1E7B493}" presName="text_3" presStyleLbl="node1" presStyleIdx="2" presStyleCnt="4">
        <dgm:presLayoutVars>
          <dgm:bulletEnabled val="1"/>
        </dgm:presLayoutVars>
      </dgm:prSet>
      <dgm:spPr/>
    </dgm:pt>
    <dgm:pt modelId="{F30A8450-3A93-409D-BF61-3FFAC6C574A5}" type="pres">
      <dgm:prSet presAssocID="{71FA5645-BAD6-43C4-9F7B-AE8CD1E7B493}" presName="accent_3" presStyleCnt="0"/>
      <dgm:spPr/>
    </dgm:pt>
    <dgm:pt modelId="{1BCCAF13-C593-49B6-BC3D-50C643A86DFC}" type="pres">
      <dgm:prSet presAssocID="{71FA5645-BAD6-43C4-9F7B-AE8CD1E7B493}" presName="accentRepeatNode" presStyleLbl="solidFgAcc1" presStyleIdx="2" presStyleCnt="4"/>
      <dgm:spPr/>
    </dgm:pt>
    <dgm:pt modelId="{ED21F03C-E0BE-429B-90D2-3547CEA3DA42}" type="pres">
      <dgm:prSet presAssocID="{605E38CE-2CBA-4698-B180-E32B3ECCFE97}" presName="text_4" presStyleLbl="node1" presStyleIdx="3" presStyleCnt="4">
        <dgm:presLayoutVars>
          <dgm:bulletEnabled val="1"/>
        </dgm:presLayoutVars>
      </dgm:prSet>
      <dgm:spPr/>
    </dgm:pt>
    <dgm:pt modelId="{BCCCC207-121E-442C-9AEF-678360CA93C5}" type="pres">
      <dgm:prSet presAssocID="{605E38CE-2CBA-4698-B180-E32B3ECCFE97}" presName="accent_4" presStyleCnt="0"/>
      <dgm:spPr/>
    </dgm:pt>
    <dgm:pt modelId="{1B308B3B-DA52-409E-BF12-68522499D151}" type="pres">
      <dgm:prSet presAssocID="{605E38CE-2CBA-4698-B180-E32B3ECCFE97}" presName="accentRepeatNode" presStyleLbl="solidFgAcc1" presStyleIdx="3" presStyleCnt="4"/>
      <dgm:spPr/>
    </dgm:pt>
  </dgm:ptLst>
  <dgm:cxnLst>
    <dgm:cxn modelId="{D7CC1507-207A-42F1-A21F-CBB5C6B13D49}" srcId="{EF95473D-9027-461F-8000-33B384EB75E2}" destId="{71FA5645-BAD6-43C4-9F7B-AE8CD1E7B493}" srcOrd="2" destOrd="0" parTransId="{03D02228-1F32-4827-A053-78F3AB6E28D7}" sibTransId="{991768B9-AD71-498A-9648-7456BB766B9E}"/>
    <dgm:cxn modelId="{5B2B8216-F973-47DA-96CD-AD088CB0488D}" type="presOf" srcId="{EF95473D-9027-461F-8000-33B384EB75E2}" destId="{B4668377-3A50-44A3-A9B2-3D9C9F44DF7D}" srcOrd="0" destOrd="0" presId="urn:microsoft.com/office/officeart/2008/layout/VerticalCurvedList"/>
    <dgm:cxn modelId="{1AA5C749-6B9E-42C8-8829-0D487EABC2BB}" type="presOf" srcId="{71FA5645-BAD6-43C4-9F7B-AE8CD1E7B493}" destId="{73DB3EB1-A95E-43DD-91F8-B8C5863BF3F6}" srcOrd="0" destOrd="0" presId="urn:microsoft.com/office/officeart/2008/layout/VerticalCurvedList"/>
    <dgm:cxn modelId="{30D71157-3C72-47C5-B6DB-C8A329A06C8B}" srcId="{EF95473D-9027-461F-8000-33B384EB75E2}" destId="{985AF848-CA74-4F52-A7FB-07D44E2A8AC2}" srcOrd="0" destOrd="0" parTransId="{AA3DFF1A-FED2-4C0D-A5FF-565D879B3A41}" sibTransId="{0E60DC17-EEF8-4C0C-A287-FAD53284D674}"/>
    <dgm:cxn modelId="{36248059-490A-43E8-B69F-712644B8A4C1}" srcId="{EF95473D-9027-461F-8000-33B384EB75E2}" destId="{81A618FB-4D02-4162-A468-C04DE2D128C1}" srcOrd="1" destOrd="0" parTransId="{651DCA63-59EF-41C3-A02B-11CCE70F38C6}" sibTransId="{527DA2B0-71DA-4A2D-9380-B71E80988012}"/>
    <dgm:cxn modelId="{321616AD-69A1-4696-AACE-FDB38F3A4BDA}" srcId="{EF95473D-9027-461F-8000-33B384EB75E2}" destId="{605E38CE-2CBA-4698-B180-E32B3ECCFE97}" srcOrd="3" destOrd="0" parTransId="{1BEB2B7B-FAD0-4AD2-B0E8-5CC0D87C56A2}" sibTransId="{B3936B96-45A2-4EEF-8A25-78FACEBB2208}"/>
    <dgm:cxn modelId="{4B9EDFBC-ECAB-4BAA-A549-4C8C91952FB9}" type="presOf" srcId="{985AF848-CA74-4F52-A7FB-07D44E2A8AC2}" destId="{821E4D69-954C-4819-A733-280EE3E29BFA}" srcOrd="0" destOrd="0" presId="urn:microsoft.com/office/officeart/2008/layout/VerticalCurvedList"/>
    <dgm:cxn modelId="{84C009BD-08D3-4E83-B98C-D7B7C1BCF321}" type="presOf" srcId="{81A618FB-4D02-4162-A468-C04DE2D128C1}" destId="{4F02BC23-F6DC-4D3D-9593-890BC153FCA4}" srcOrd="0" destOrd="0" presId="urn:microsoft.com/office/officeart/2008/layout/VerticalCurvedList"/>
    <dgm:cxn modelId="{43D674D6-AE09-4EA4-AA8A-F305170BB02D}" type="presOf" srcId="{605E38CE-2CBA-4698-B180-E32B3ECCFE97}" destId="{ED21F03C-E0BE-429B-90D2-3547CEA3DA42}" srcOrd="0" destOrd="0" presId="urn:microsoft.com/office/officeart/2008/layout/VerticalCurvedList"/>
    <dgm:cxn modelId="{470F04E8-EA7E-47B1-A6DA-E905BD630AB3}" type="presOf" srcId="{0E60DC17-EEF8-4C0C-A287-FAD53284D674}" destId="{B51F4A56-417E-4730-B79A-4BBCBA2B5F1F}" srcOrd="0" destOrd="0" presId="urn:microsoft.com/office/officeart/2008/layout/VerticalCurvedList"/>
    <dgm:cxn modelId="{8DACAFB7-65E1-4A23-B7E3-C4107E564C8A}" type="presParOf" srcId="{B4668377-3A50-44A3-A9B2-3D9C9F44DF7D}" destId="{0387FD74-B2C4-4D66-88DD-B6434FD8D0B5}" srcOrd="0" destOrd="0" presId="urn:microsoft.com/office/officeart/2008/layout/VerticalCurvedList"/>
    <dgm:cxn modelId="{0665AB09-AC8A-45B3-961C-F6CC01DFC932}" type="presParOf" srcId="{0387FD74-B2C4-4D66-88DD-B6434FD8D0B5}" destId="{8787C347-28E7-4E7A-9FC0-0A7FC53B0605}" srcOrd="0" destOrd="0" presId="urn:microsoft.com/office/officeart/2008/layout/VerticalCurvedList"/>
    <dgm:cxn modelId="{0A657EC2-D271-4403-A678-7C6A74AD0FD4}" type="presParOf" srcId="{8787C347-28E7-4E7A-9FC0-0A7FC53B0605}" destId="{C91A2127-513C-4599-B83B-31245994179C}" srcOrd="0" destOrd="0" presId="urn:microsoft.com/office/officeart/2008/layout/VerticalCurvedList"/>
    <dgm:cxn modelId="{3F2F5A43-FF86-4F32-A5B3-6D58C0BC26C3}" type="presParOf" srcId="{8787C347-28E7-4E7A-9FC0-0A7FC53B0605}" destId="{B51F4A56-417E-4730-B79A-4BBCBA2B5F1F}" srcOrd="1" destOrd="0" presId="urn:microsoft.com/office/officeart/2008/layout/VerticalCurvedList"/>
    <dgm:cxn modelId="{812BE543-27F8-439E-9040-BB95FE5F5A2D}" type="presParOf" srcId="{8787C347-28E7-4E7A-9FC0-0A7FC53B0605}" destId="{6992C7AC-888F-49DE-816D-F83EEAFB7812}" srcOrd="2" destOrd="0" presId="urn:microsoft.com/office/officeart/2008/layout/VerticalCurvedList"/>
    <dgm:cxn modelId="{620AB1AD-C1F7-475D-B8E0-146E138DCFD0}" type="presParOf" srcId="{8787C347-28E7-4E7A-9FC0-0A7FC53B0605}" destId="{856F8CB9-6D75-4C8E-944A-22F429986DA3}" srcOrd="3" destOrd="0" presId="urn:microsoft.com/office/officeart/2008/layout/VerticalCurvedList"/>
    <dgm:cxn modelId="{54A86AEC-5FB9-4AF0-994C-39B526BA537F}" type="presParOf" srcId="{0387FD74-B2C4-4D66-88DD-B6434FD8D0B5}" destId="{821E4D69-954C-4819-A733-280EE3E29BFA}" srcOrd="1" destOrd="0" presId="urn:microsoft.com/office/officeart/2008/layout/VerticalCurvedList"/>
    <dgm:cxn modelId="{C495F4D1-D0BE-410F-89DC-FB06D6ED7B8F}" type="presParOf" srcId="{0387FD74-B2C4-4D66-88DD-B6434FD8D0B5}" destId="{D1A14F0D-3579-4D36-83AB-EB9F1AC1F723}" srcOrd="2" destOrd="0" presId="urn:microsoft.com/office/officeart/2008/layout/VerticalCurvedList"/>
    <dgm:cxn modelId="{DB0A3BF1-A38F-4F46-BE4A-00A2C95566FA}" type="presParOf" srcId="{D1A14F0D-3579-4D36-83AB-EB9F1AC1F723}" destId="{512E7CDE-E03E-4FB5-8F3D-3AA21804C4FA}" srcOrd="0" destOrd="0" presId="urn:microsoft.com/office/officeart/2008/layout/VerticalCurvedList"/>
    <dgm:cxn modelId="{503029F4-82A2-4C2F-B98A-47925B3C5F9C}" type="presParOf" srcId="{0387FD74-B2C4-4D66-88DD-B6434FD8D0B5}" destId="{4F02BC23-F6DC-4D3D-9593-890BC153FCA4}" srcOrd="3" destOrd="0" presId="urn:microsoft.com/office/officeart/2008/layout/VerticalCurvedList"/>
    <dgm:cxn modelId="{25BFEA90-85A7-4F61-992A-34122AE813B5}" type="presParOf" srcId="{0387FD74-B2C4-4D66-88DD-B6434FD8D0B5}" destId="{B32EE160-F26E-4488-942C-AF628157EA26}" srcOrd="4" destOrd="0" presId="urn:microsoft.com/office/officeart/2008/layout/VerticalCurvedList"/>
    <dgm:cxn modelId="{9C36AB4D-9531-4965-B212-C79590FFAB96}" type="presParOf" srcId="{B32EE160-F26E-4488-942C-AF628157EA26}" destId="{25CCC298-5CFF-4125-BD23-34BB94A8E118}" srcOrd="0" destOrd="0" presId="urn:microsoft.com/office/officeart/2008/layout/VerticalCurvedList"/>
    <dgm:cxn modelId="{7A402DB2-69B1-46A4-84FC-D312679CDC33}" type="presParOf" srcId="{0387FD74-B2C4-4D66-88DD-B6434FD8D0B5}" destId="{73DB3EB1-A95E-43DD-91F8-B8C5863BF3F6}" srcOrd="5" destOrd="0" presId="urn:microsoft.com/office/officeart/2008/layout/VerticalCurvedList"/>
    <dgm:cxn modelId="{5956E7AF-E3B2-4AC9-83EC-22BE5AF938D1}" type="presParOf" srcId="{0387FD74-B2C4-4D66-88DD-B6434FD8D0B5}" destId="{F30A8450-3A93-409D-BF61-3FFAC6C574A5}" srcOrd="6" destOrd="0" presId="urn:microsoft.com/office/officeart/2008/layout/VerticalCurvedList"/>
    <dgm:cxn modelId="{CE1D5904-7BF1-4A47-AEED-83B76F7E39AE}" type="presParOf" srcId="{F30A8450-3A93-409D-BF61-3FFAC6C574A5}" destId="{1BCCAF13-C593-49B6-BC3D-50C643A86DFC}" srcOrd="0" destOrd="0" presId="urn:microsoft.com/office/officeart/2008/layout/VerticalCurvedList"/>
    <dgm:cxn modelId="{3DE8862A-14E0-42B2-A285-8097394C5D84}" type="presParOf" srcId="{0387FD74-B2C4-4D66-88DD-B6434FD8D0B5}" destId="{ED21F03C-E0BE-429B-90D2-3547CEA3DA42}" srcOrd="7" destOrd="0" presId="urn:microsoft.com/office/officeart/2008/layout/VerticalCurvedList"/>
    <dgm:cxn modelId="{81BD1E47-A1AC-4E04-B275-582E98B708CE}" type="presParOf" srcId="{0387FD74-B2C4-4D66-88DD-B6434FD8D0B5}" destId="{BCCCC207-121E-442C-9AEF-678360CA93C5}" srcOrd="8" destOrd="0" presId="urn:microsoft.com/office/officeart/2008/layout/VerticalCurvedList"/>
    <dgm:cxn modelId="{B9ABEB36-4BFB-4012-BC06-F0929A326651}" type="presParOf" srcId="{BCCCC207-121E-442C-9AEF-678360CA93C5}" destId="{1B308B3B-DA52-409E-BF12-68522499D1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F4A56-417E-4730-B79A-4BBCBA2B5F1F}">
      <dsp:nvSpPr>
        <dsp:cNvPr id="0" name=""/>
        <dsp:cNvSpPr/>
      </dsp:nvSpPr>
      <dsp:spPr>
        <a:xfrm>
          <a:off x="-5082866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E4D69-954C-4819-A733-280EE3E29BFA}">
      <dsp:nvSpPr>
        <dsp:cNvPr id="0" name=""/>
        <dsp:cNvSpPr/>
      </dsp:nvSpPr>
      <dsp:spPr>
        <a:xfrm>
          <a:off x="508061" y="345637"/>
          <a:ext cx="7583332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66040" rIns="66040" bIns="6604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Project Overview</a:t>
          </a:r>
        </a:p>
      </dsp:txBody>
      <dsp:txXfrm>
        <a:off x="508061" y="345637"/>
        <a:ext cx="7583332" cy="691633"/>
      </dsp:txXfrm>
    </dsp:sp>
    <dsp:sp modelId="{512E7CDE-E03E-4FB5-8F3D-3AA21804C4FA}">
      <dsp:nvSpPr>
        <dsp:cNvPr id="0" name=""/>
        <dsp:cNvSpPr/>
      </dsp:nvSpPr>
      <dsp:spPr>
        <a:xfrm>
          <a:off x="75789" y="259182"/>
          <a:ext cx="864542" cy="8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2BC23-F6DC-4D3D-9593-890BC153FCA4}">
      <dsp:nvSpPr>
        <dsp:cNvPr id="0" name=""/>
        <dsp:cNvSpPr/>
      </dsp:nvSpPr>
      <dsp:spPr>
        <a:xfrm>
          <a:off x="904590" y="1383267"/>
          <a:ext cx="7186803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66040" rIns="66040" bIns="6604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Methodology</a:t>
          </a:r>
        </a:p>
      </dsp:txBody>
      <dsp:txXfrm>
        <a:off x="904590" y="1383267"/>
        <a:ext cx="7186803" cy="691633"/>
      </dsp:txXfrm>
    </dsp:sp>
    <dsp:sp modelId="{25CCC298-5CFF-4125-BD23-34BB94A8E118}">
      <dsp:nvSpPr>
        <dsp:cNvPr id="0" name=""/>
        <dsp:cNvSpPr/>
      </dsp:nvSpPr>
      <dsp:spPr>
        <a:xfrm>
          <a:off x="472319" y="1296813"/>
          <a:ext cx="864542" cy="8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B3EB1-A95E-43DD-91F8-B8C5863BF3F6}">
      <dsp:nvSpPr>
        <dsp:cNvPr id="0" name=""/>
        <dsp:cNvSpPr/>
      </dsp:nvSpPr>
      <dsp:spPr>
        <a:xfrm>
          <a:off x="904590" y="2420898"/>
          <a:ext cx="7186803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66040" rIns="66040" bIns="6604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Jail and Probation Populations and Service Trends</a:t>
          </a:r>
        </a:p>
      </dsp:txBody>
      <dsp:txXfrm>
        <a:off x="904590" y="2420898"/>
        <a:ext cx="7186803" cy="691633"/>
      </dsp:txXfrm>
    </dsp:sp>
    <dsp:sp modelId="{1BCCAF13-C593-49B6-BC3D-50C643A86DFC}">
      <dsp:nvSpPr>
        <dsp:cNvPr id="0" name=""/>
        <dsp:cNvSpPr/>
      </dsp:nvSpPr>
      <dsp:spPr>
        <a:xfrm>
          <a:off x="472319" y="2334444"/>
          <a:ext cx="864542" cy="8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1F03C-E0BE-429B-90D2-3547CEA3DA42}">
      <dsp:nvSpPr>
        <dsp:cNvPr id="0" name=""/>
        <dsp:cNvSpPr/>
      </dsp:nvSpPr>
      <dsp:spPr>
        <a:xfrm>
          <a:off x="508061" y="3458529"/>
          <a:ext cx="7583332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66040" rIns="66040" bIns="6604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Probation Violations and Recidivism Outcomes</a:t>
          </a:r>
        </a:p>
      </dsp:txBody>
      <dsp:txXfrm>
        <a:off x="508061" y="3458529"/>
        <a:ext cx="7583332" cy="691633"/>
      </dsp:txXfrm>
    </dsp:sp>
    <dsp:sp modelId="{1B308B3B-DA52-409E-BF12-68522499D151}">
      <dsp:nvSpPr>
        <dsp:cNvPr id="0" name=""/>
        <dsp:cNvSpPr/>
      </dsp:nvSpPr>
      <dsp:spPr>
        <a:xfrm>
          <a:off x="75789" y="3372074"/>
          <a:ext cx="864542" cy="8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5B8D5B-B808-4554-B535-082F5BAF88F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9B8728-8600-4E66-A043-EF2D9D5E467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65" y="8676641"/>
            <a:ext cx="1438152" cy="71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52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D12B60-7565-4096-9FD0-3753DD3A9DB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2ABA75-1F49-49D5-B06F-68F27035E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0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7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27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10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2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49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28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38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74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108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AB92E-7FF2-C241-82B1-D4F155F51B9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4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3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07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45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35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ABA75-1F49-49D5-B06F-68F27035E9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DA Only 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696200" cy="1143000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kumimoji="0" lang="en-US" sz="4400" kern="1200" cap="all" baseline="0" dirty="0">
                <a:ln>
                  <a:solidFill>
                    <a:schemeClr val="accent6">
                      <a:lumMod val="10000"/>
                      <a:lumOff val="90000"/>
                    </a:schemeClr>
                  </a:solidFill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1" y="8259"/>
            <a:ext cx="2265809" cy="1134741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3810000"/>
            <a:ext cx="7543800" cy="2057400"/>
          </a:xfrm>
        </p:spPr>
        <p:txBody>
          <a:bodyPr/>
          <a:lstStyle>
            <a:lvl1pPr marL="0" indent="0" eaLnBrk="1" hangingPunct="1">
              <a:buNone/>
              <a:defRPr sz="2800" baseline="0"/>
            </a:lvl1pPr>
          </a:lstStyle>
          <a:p>
            <a:pPr eaLnBrk="1" hangingPunct="1"/>
            <a:r>
              <a:rPr lang="en-US" dirty="0"/>
              <a:t>Month DD, YYYY</a:t>
            </a:r>
          </a:p>
          <a:p>
            <a:pPr eaLnBrk="1" hangingPunct="1"/>
            <a:r>
              <a:rPr lang="en-US" dirty="0"/>
              <a:t>Resource Development Associates</a:t>
            </a:r>
          </a:p>
          <a:p>
            <a:r>
              <a:rPr lang="en-US" sz="1800" dirty="0"/>
              <a:t>Presenter 1</a:t>
            </a:r>
          </a:p>
          <a:p>
            <a:pPr eaLnBrk="1" hangingPunct="1"/>
            <a:r>
              <a:rPr lang="en-US" sz="1800" dirty="0"/>
              <a:t>Presenter 2</a:t>
            </a:r>
          </a:p>
          <a:p>
            <a:pPr eaLnBrk="1" hangingPunct="1"/>
            <a:r>
              <a:rPr lang="en-US" dirty="0"/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340475"/>
            <a:ext cx="2667000" cy="365125"/>
          </a:xfrm>
        </p:spPr>
        <p:txBody>
          <a:bodyPr/>
          <a:lstStyle/>
          <a:p>
            <a:fld id="{95515DDF-37A7-4B36-8C39-4EFE4E3DD214}" type="datetime1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40281"/>
            <a:ext cx="54210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324794"/>
            <a:ext cx="2667000" cy="365125"/>
          </a:xfrm>
        </p:spPr>
        <p:txBody>
          <a:bodyPr/>
          <a:lstStyle/>
          <a:p>
            <a:fld id="{945B0508-E06F-4A2B-9849-27EEABBD3944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24600"/>
            <a:ext cx="54210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24794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340475"/>
            <a:ext cx="2667000" cy="365125"/>
          </a:xfrm>
        </p:spPr>
        <p:txBody>
          <a:bodyPr/>
          <a:lstStyle/>
          <a:p>
            <a:fld id="{DBB562E1-B1D6-46E3-B554-BCD1F9D43151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40281"/>
            <a:ext cx="54210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7620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324794"/>
            <a:ext cx="2667000" cy="365125"/>
          </a:xfrm>
        </p:spPr>
        <p:txBody>
          <a:bodyPr rtlCol="0"/>
          <a:lstStyle/>
          <a:p>
            <a:fld id="{396CEAF9-F9A0-4F88-8D41-E80209C867AE}" type="datetime1">
              <a:rPr lang="en-US" smtClean="0"/>
              <a:t>5/4/2020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324600"/>
            <a:ext cx="4572000" cy="365125"/>
          </a:xfrm>
        </p:spPr>
        <p:txBody>
          <a:bodyPr rtlCol="0"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25" y="6082956"/>
            <a:ext cx="1547577" cy="7750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696200" cy="1143000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kumimoji="0" lang="en-US" sz="4400" kern="1200" cap="all" baseline="0" dirty="0">
                <a:ln>
                  <a:solidFill>
                    <a:schemeClr val="accent6">
                      <a:lumMod val="10000"/>
                      <a:lumOff val="90000"/>
                    </a:schemeClr>
                  </a:solidFill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37" y="5842573"/>
            <a:ext cx="2265809" cy="11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93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C61-4817-4A0D-A679-058D813775D0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86266" y="5696689"/>
            <a:ext cx="1547577" cy="7750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0DFE63-EFDB-41E7-9715-1A8C85DA9BAF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86266" y="5696689"/>
            <a:ext cx="1547577" cy="7750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-Branded 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696200" cy="1143000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kumimoji="0" lang="en-US" sz="4400" kern="1200" cap="all" baseline="0" dirty="0">
                <a:ln>
                  <a:solidFill>
                    <a:schemeClr val="accent6">
                      <a:lumMod val="10000"/>
                      <a:lumOff val="90000"/>
                    </a:schemeClr>
                  </a:solidFill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3810000"/>
            <a:ext cx="7543800" cy="2057400"/>
          </a:xfrm>
        </p:spPr>
        <p:txBody>
          <a:bodyPr/>
          <a:lstStyle>
            <a:lvl1pPr marL="0" indent="0" eaLnBrk="1" hangingPunct="1">
              <a:buNone/>
              <a:defRPr sz="2800" baseline="0"/>
            </a:lvl1pPr>
          </a:lstStyle>
          <a:p>
            <a:pPr eaLnBrk="1" hangingPunct="1"/>
            <a:r>
              <a:rPr lang="en-US" dirty="0"/>
              <a:t>Month DD, YYYY</a:t>
            </a:r>
          </a:p>
          <a:p>
            <a:pPr eaLnBrk="1" hangingPunct="1"/>
            <a:r>
              <a:rPr lang="en-US" dirty="0"/>
              <a:t>Resource Development Associates</a:t>
            </a:r>
          </a:p>
          <a:p>
            <a:r>
              <a:rPr lang="en-US" sz="1800" dirty="0"/>
              <a:t>Presenter 1</a:t>
            </a:r>
          </a:p>
          <a:p>
            <a:pPr eaLnBrk="1" hangingPunct="1"/>
            <a:r>
              <a:rPr lang="en-US" sz="1800" dirty="0"/>
              <a:t>Presenter 2</a:t>
            </a:r>
          </a:p>
          <a:p>
            <a:pPr eaLnBrk="1" hangingPunct="1"/>
            <a:r>
              <a:rPr lang="en-US" dirty="0"/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37" y="5842573"/>
            <a:ext cx="2265809" cy="11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898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DA Only Title Slide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696200" cy="1143000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kumimoji="0" lang="en-US" sz="4400" kern="1200" cap="all" baseline="0" dirty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1E25CC-27EF-4987-80E0-569A970CCC3E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3810000"/>
            <a:ext cx="7543800" cy="2057400"/>
          </a:xfrm>
        </p:spPr>
        <p:txBody>
          <a:bodyPr/>
          <a:lstStyle>
            <a:lvl1pPr marL="0" indent="0" eaLnBrk="1" hangingPunct="1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dirty="0"/>
              <a:t>Month DD, YYYY</a:t>
            </a:r>
          </a:p>
          <a:p>
            <a:pPr eaLnBrk="1" hangingPunct="1"/>
            <a:r>
              <a:rPr lang="en-US" dirty="0"/>
              <a:t>Resource Development Associates</a:t>
            </a:r>
          </a:p>
          <a:p>
            <a:r>
              <a:rPr lang="en-US" sz="1800" dirty="0"/>
              <a:t>Presenter 1</a:t>
            </a:r>
          </a:p>
          <a:p>
            <a:pPr eaLnBrk="1" hangingPunct="1"/>
            <a:r>
              <a:rPr lang="en-US" sz="1800" dirty="0"/>
              <a:t>Presenter 2</a:t>
            </a:r>
          </a:p>
          <a:p>
            <a:pPr eaLnBrk="1" hangingPunct="1"/>
            <a:r>
              <a:rPr lang="en-US" dirty="0"/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1" y="0"/>
            <a:ext cx="2265809" cy="11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1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-Branded Title Slide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696200" cy="1143000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kumimoji="0" lang="en-US" sz="4400" kern="1200" cap="all" baseline="0" dirty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3810000"/>
            <a:ext cx="7543800" cy="2057400"/>
          </a:xfrm>
        </p:spPr>
        <p:txBody>
          <a:bodyPr/>
          <a:lstStyle>
            <a:lvl1pPr marL="0" indent="0" eaLnBrk="1" hangingPunct="1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dirty="0"/>
              <a:t>Month DD, YYYY</a:t>
            </a:r>
          </a:p>
          <a:p>
            <a:pPr eaLnBrk="1" hangingPunct="1"/>
            <a:r>
              <a:rPr lang="en-US" dirty="0"/>
              <a:t>Resource Development Associates</a:t>
            </a:r>
          </a:p>
          <a:p>
            <a:r>
              <a:rPr lang="en-US" sz="1800" dirty="0"/>
              <a:t>Presenter 1</a:t>
            </a:r>
          </a:p>
          <a:p>
            <a:pPr eaLnBrk="1" hangingPunct="1"/>
            <a:r>
              <a:rPr lang="en-US" sz="1800" dirty="0"/>
              <a:t>Presenter 2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37" y="5842573"/>
            <a:ext cx="2265809" cy="11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75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340475"/>
            <a:ext cx="2667000" cy="365125"/>
          </a:xfrm>
        </p:spPr>
        <p:txBody>
          <a:bodyPr/>
          <a:lstStyle/>
          <a:p>
            <a:fld id="{054C879D-1BD2-4C43-8377-F8A043D7D97F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40281"/>
            <a:ext cx="54210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&amp;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D5B6-2CD3-45B7-AC13-478107C5F25E}" type="datetime1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idx="2" hasCustomPrompt="1"/>
          </p:nvPr>
        </p:nvSpPr>
        <p:spPr>
          <a:xfrm>
            <a:off x="316523" y="1752599"/>
            <a:ext cx="1893277" cy="4419601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228600" indent="-228600">
              <a:buClr>
                <a:schemeClr val="bg1"/>
              </a:buClr>
              <a:buFont typeface="Wingdings" panose="05000000000000000000" pitchFamily="2" charset="2"/>
              <a:buChar char="q"/>
              <a:defRPr sz="1800" b="0" baseline="0"/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Meeting Objectives:</a:t>
            </a:r>
          </a:p>
          <a:p>
            <a:r>
              <a:rPr lang="en-US" b="0" dirty="0">
                <a:solidFill>
                  <a:schemeClr val="bg1"/>
                </a:solidFill>
              </a:rPr>
              <a:t>Objective 1</a:t>
            </a:r>
          </a:p>
          <a:p>
            <a:r>
              <a:rPr lang="en-US" b="0" dirty="0">
                <a:solidFill>
                  <a:schemeClr val="bg1"/>
                </a:solidFill>
              </a:rPr>
              <a:t>Objective 2</a:t>
            </a:r>
          </a:p>
          <a:p>
            <a:r>
              <a:rPr lang="en-US" b="0" dirty="0">
                <a:solidFill>
                  <a:schemeClr val="bg1"/>
                </a:solidFill>
              </a:rPr>
              <a:t>Objective 3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  <p:sp>
        <p:nvSpPr>
          <p:cNvPr id="7" name="SmartArt Placeholder 6"/>
          <p:cNvSpPr>
            <a:spLocks noGrp="1"/>
          </p:cNvSpPr>
          <p:nvPr>
            <p:ph type="dgm" sz="quarter" idx="13" hasCustomPrompt="1"/>
          </p:nvPr>
        </p:nvSpPr>
        <p:spPr>
          <a:xfrm>
            <a:off x="2286000" y="1752599"/>
            <a:ext cx="6477000" cy="44196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Smart Art Graphic for Agenda (recommended: Vertical Curved List)</a:t>
            </a:r>
          </a:p>
        </p:txBody>
      </p:sp>
    </p:spTree>
    <p:extLst>
      <p:ext uri="{BB962C8B-B14F-4D97-AF65-F5344CB8AC3E}">
        <p14:creationId xmlns:p14="http://schemas.microsoft.com/office/powerpoint/2010/main" val="68471123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340475"/>
            <a:ext cx="2667000" cy="365125"/>
          </a:xfrm>
        </p:spPr>
        <p:txBody>
          <a:bodyPr/>
          <a:lstStyle/>
          <a:p>
            <a:fld id="{551E21B1-919D-4A0E-91B8-070CABAC3A4A}" type="datetime1">
              <a:rPr lang="en-US" smtClean="0"/>
              <a:t>5/4/2020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340281"/>
            <a:ext cx="54210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340475"/>
            <a:ext cx="2667000" cy="365125"/>
          </a:xfrm>
        </p:spPr>
        <p:txBody>
          <a:bodyPr rtlCol="0"/>
          <a:lstStyle/>
          <a:p>
            <a:fld id="{C7EDF5C3-5ED1-4F6C-801E-20C3A787A899}" type="datetime1">
              <a:rPr lang="en-US" smtClean="0"/>
              <a:t>5/4/2020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340281"/>
            <a:ext cx="5421083" cy="365125"/>
          </a:xfrm>
        </p:spPr>
        <p:txBody>
          <a:bodyPr rtlCol="0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272956"/>
            <a:ext cx="3886200" cy="3746844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272956"/>
            <a:ext cx="3886200" cy="3746844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340475"/>
            <a:ext cx="2667000" cy="365125"/>
          </a:xfrm>
        </p:spPr>
        <p:txBody>
          <a:bodyPr rtlCol="0"/>
          <a:lstStyle/>
          <a:p>
            <a:fld id="{A49D9D3B-BEEE-4F76-BA6B-FE12F4A5B7B6}" type="datetime1">
              <a:rPr lang="en-US" smtClean="0"/>
              <a:t>5/4/2020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340281"/>
            <a:ext cx="5421083" cy="365125"/>
          </a:xfrm>
        </p:spPr>
        <p:txBody>
          <a:bodyPr rtlCol="0"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520356"/>
          </a:xfrm>
          <a:solidFill>
            <a:schemeClr val="bg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52035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3" y="6096000"/>
            <a:ext cx="1547577" cy="7750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1FC1BC-CBEB-4383-AC7E-9AE360CD335A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B20B73-776B-433C-BA78-6DDB70621A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86" r:id="rId4"/>
    <p:sldLayoutId id="2147483674" r:id="rId5"/>
    <p:sldLayoutId id="2147483688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7" r:id="rId14"/>
    <p:sldLayoutId id="2147483682" r:id="rId15"/>
    <p:sldLayoutId id="2147483683" r:id="rId16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4.jpg"/><Relationship Id="rId7" Type="http://schemas.openxmlformats.org/officeDocument/2006/relationships/hyperlink" Target="mailto:nnwobilor@resourcedevelopment.ne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hyperlink" Target="mailto:ahamburg@resourcedevelopment.net" TargetMode="External"/><Relationship Id="rId4" Type="http://schemas.openxmlformats.org/officeDocument/2006/relationships/hyperlink" Target="mailto:donek@resourcedevelopment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Alameda County AB 109 Evaluation: </a:t>
            </a:r>
            <a:br>
              <a:rPr lang="en-US" sz="3600" dirty="0"/>
            </a:br>
            <a:r>
              <a:rPr lang="en-US" sz="3600" dirty="0"/>
              <a:t>Client Overview and Outcomes Report – Preliminary Findings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8F921EC-D19C-0445-A50C-D0B752B62E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May 6, 2020</a:t>
            </a:r>
          </a:p>
          <a:p>
            <a:endParaRPr lang="en-US" dirty="0"/>
          </a:p>
          <a:p>
            <a:r>
              <a:rPr lang="en-US" dirty="0"/>
              <a:t>Ardavan Davaran, Ph.D.</a:t>
            </a:r>
          </a:p>
          <a:p>
            <a:r>
              <a:rPr lang="en-US" dirty="0"/>
              <a:t>Nicole Liner-Jigamian, MPH MSW</a:t>
            </a:r>
          </a:p>
        </p:txBody>
      </p:sp>
    </p:spTree>
    <p:extLst>
      <p:ext uri="{BB962C8B-B14F-4D97-AF65-F5344CB8AC3E}">
        <p14:creationId xmlns:p14="http://schemas.microsoft.com/office/powerpoint/2010/main" val="51456212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1130E6A-9C03-0349-862A-D542DC56DEC7}"/>
              </a:ext>
            </a:extLst>
          </p:cNvPr>
          <p:cNvSpPr/>
          <p:nvPr/>
        </p:nvSpPr>
        <p:spPr>
          <a:xfrm>
            <a:off x="8261307" y="6176221"/>
            <a:ext cx="838200" cy="57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04847BC-9FC6-754C-AB6F-2A698D7A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Probation Populations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69D57-DF98-7449-99A5-388DF3BD69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4F78C94-B034-CB4D-9409-D546ECE6EB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7166948"/>
              </p:ext>
            </p:extLst>
          </p:nvPr>
        </p:nvGraphicFramePr>
        <p:xfrm>
          <a:off x="4346575" y="1998899"/>
          <a:ext cx="4612319" cy="2093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CE37825-AB05-0A49-9991-E27F8BA77F82}"/>
              </a:ext>
            </a:extLst>
          </p:cNvPr>
          <p:cNvSpPr txBox="1"/>
          <p:nvPr/>
        </p:nvSpPr>
        <p:spPr>
          <a:xfrm>
            <a:off x="4346574" y="1676400"/>
            <a:ext cx="4612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Average Daily Number of Individuals on Probation by FQ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7904F76F-5BEB-2C4E-A08F-80B4952CD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2219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25D71BE-48A3-B847-8EA1-73FA540D58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1650028"/>
              </p:ext>
            </p:extLst>
          </p:nvPr>
        </p:nvGraphicFramePr>
        <p:xfrm>
          <a:off x="4346575" y="4611799"/>
          <a:ext cx="4608576" cy="2093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B4F64CB-4717-E247-92A1-8351F6C85F6C}"/>
              </a:ext>
            </a:extLst>
          </p:cNvPr>
          <p:cNvSpPr txBox="1"/>
          <p:nvPr/>
        </p:nvSpPr>
        <p:spPr>
          <a:xfrm>
            <a:off x="4346575" y="4267200"/>
            <a:ext cx="4608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of New Probation Supervision Case Starts by FQ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8DAE3B8-A2FD-0D41-B9A5-6D8988837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244665"/>
              </p:ext>
            </p:extLst>
          </p:nvPr>
        </p:nvGraphicFramePr>
        <p:xfrm>
          <a:off x="270875" y="1676400"/>
          <a:ext cx="3733800" cy="333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811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2953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Since October 2011</a:t>
                      </a: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number of individuals under Probation supervision has declined</a:t>
                      </a: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from almost 10,000 individuals </a:t>
                      </a:r>
                      <a:r>
                        <a:rPr lang="en-US" sz="1800" b="0" dirty="0"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the end </a:t>
                      </a: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2011 to just over 8,000 at the end of 2018.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During that same period, the number of </a:t>
                      </a: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probation cases declined by almost half</a:t>
                      </a:r>
                      <a:r>
                        <a:rPr lang="en-US" sz="18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from almost 900 to just over 450.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618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1A5EC-EC77-7A43-8D77-AE66D5BD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 109-Funded Services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4046E79-7D19-DA4C-9CC6-5A3E4E7A4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0600" y="2459336"/>
            <a:ext cx="3886200" cy="374684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Housing</a:t>
            </a:r>
          </a:p>
          <a:p>
            <a:pPr lvl="1"/>
            <a:r>
              <a:rPr lang="en-US" dirty="0"/>
              <a:t>Realignment Housing Project (RHP)</a:t>
            </a:r>
          </a:p>
          <a:p>
            <a:pPr lvl="2"/>
            <a:r>
              <a:rPr lang="en-US" dirty="0"/>
              <a:t>Abode &amp; East Oakland Community Program (EOCP)</a:t>
            </a:r>
          </a:p>
          <a:p>
            <a:pPr lvl="2"/>
            <a:r>
              <a:rPr lang="en-US" dirty="0"/>
              <a:t>Bay Area Community Services (BACS) and Building Opportunities for Self-Sufficiency (BOSS)</a:t>
            </a:r>
          </a:p>
          <a:p>
            <a:pPr lvl="1"/>
            <a:r>
              <a:rPr lang="en-US" dirty="0"/>
              <a:t>Men of Valor Academy (MOVA) Shelter</a:t>
            </a:r>
          </a:p>
          <a:p>
            <a:r>
              <a:rPr lang="en-US" dirty="0"/>
              <a:t>Employment</a:t>
            </a:r>
          </a:p>
          <a:p>
            <a:r>
              <a:rPr lang="en-US" dirty="0"/>
              <a:t>Transition Day Reporting Center (T/DRC)</a:t>
            </a:r>
          </a:p>
          <a:p>
            <a:r>
              <a:rPr lang="en-US" dirty="0"/>
              <a:t>Mentoring and Reengagement: For Us By Us (FUBU)</a:t>
            </a:r>
          </a:p>
          <a:p>
            <a:r>
              <a:rPr lang="en-US" dirty="0"/>
              <a:t>Education: Five Keys Charter School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E26BCD-75A8-3C45-803A-556B319CD0A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11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0AEEEA-0B11-F341-B11B-AED7EB48F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Available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4AC0A-E811-974A-B66D-3912D8359E15}"/>
              </a:ext>
            </a:extLst>
          </p:cNvPr>
          <p:cNvSpPr txBox="1"/>
          <p:nvPr/>
        </p:nvSpPr>
        <p:spPr>
          <a:xfrm>
            <a:off x="308045" y="4495800"/>
            <a:ext cx="419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Percentage of Supervised Population Receiving One or More Services Between 2015 and 2019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ACD83E1-15A7-FA48-BADF-0552019DF1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809013"/>
              </p:ext>
            </p:extLst>
          </p:nvPr>
        </p:nvGraphicFramePr>
        <p:xfrm>
          <a:off x="304800" y="5131108"/>
          <a:ext cx="4198715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F8CC2D8-9056-D244-B87E-68FB70431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24920"/>
              </p:ext>
            </p:extLst>
          </p:nvPr>
        </p:nvGraphicFramePr>
        <p:xfrm>
          <a:off x="457199" y="1752602"/>
          <a:ext cx="3870543" cy="238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543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1224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202412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Beginning in 2015, a </a:t>
                      </a: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greater variety of AB 109-funded services were available</a:t>
                      </a: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individuals under Probation supervision.</a:t>
                      </a:r>
                    </a:p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Alameda County, </a:t>
                      </a: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 109-funded services tend to target higher risk populations</a:t>
                      </a: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as evidenced by the large proportion of individuals with PRCS cases who receive services.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077380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FD95-FABE-0747-B7BB-F42ED523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Housing Services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22686-1541-CC4C-A492-41095BCC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008C6-E56F-A547-BCCA-6A43DFB139EE}"/>
              </a:ext>
            </a:extLst>
          </p:cNvPr>
          <p:cNvSpPr txBox="1"/>
          <p:nvPr/>
        </p:nvSpPr>
        <p:spPr>
          <a:xfrm>
            <a:off x="4550080" y="1676400"/>
            <a:ext cx="4289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of RHP Abode and ECOP Clients Served by FY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2F0777-5083-7F4A-AC23-B7C8F13ED362}"/>
              </a:ext>
            </a:extLst>
          </p:cNvPr>
          <p:cNvSpPr txBox="1"/>
          <p:nvPr/>
        </p:nvSpPr>
        <p:spPr>
          <a:xfrm>
            <a:off x="266700" y="4498086"/>
            <a:ext cx="37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 of RHP BACS and BOSS </a:t>
            </a:r>
          </a:p>
          <a:p>
            <a:pPr algn="ctr"/>
            <a:r>
              <a:rPr lang="en-US" sz="1400" dirty="0"/>
              <a:t>Clients Served by FY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32DA51-E860-A94B-A600-05AEC2B8F383}"/>
              </a:ext>
            </a:extLst>
          </p:cNvPr>
          <p:cNvSpPr txBox="1"/>
          <p:nvPr/>
        </p:nvSpPr>
        <p:spPr>
          <a:xfrm>
            <a:off x="4572000" y="4170763"/>
            <a:ext cx="4212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 of MOVA Shelter Clients Served by FY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15C0ADD-5301-444B-B0FA-948A441B75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3476679"/>
              </p:ext>
            </p:extLst>
          </p:nvPr>
        </p:nvGraphicFramePr>
        <p:xfrm>
          <a:off x="4572000" y="2054581"/>
          <a:ext cx="4212920" cy="1536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0B51E6E-764B-A848-A9F1-8BD7B13885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662387"/>
              </p:ext>
            </p:extLst>
          </p:nvPr>
        </p:nvGraphicFramePr>
        <p:xfrm>
          <a:off x="458766" y="4919600"/>
          <a:ext cx="3792880" cy="1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A836733-35B2-8346-B992-5B71347CBC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404564"/>
              </p:ext>
            </p:extLst>
          </p:nvPr>
        </p:nvGraphicFramePr>
        <p:xfrm>
          <a:off x="4572000" y="4565495"/>
          <a:ext cx="4212920" cy="1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681846B-98C6-264F-B750-324EEED4E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79902"/>
              </p:ext>
            </p:extLst>
          </p:nvPr>
        </p:nvGraphicFramePr>
        <p:xfrm>
          <a:off x="458766" y="1676400"/>
          <a:ext cx="3792880" cy="266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880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41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141082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Across the study period, </a:t>
                      </a: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RHP Abode and EOCP have</a:t>
                      </a:r>
                      <a:r>
                        <a:rPr lang="en-US" sz="1500" b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served the most individuals </a:t>
                      </a:r>
                      <a:r>
                        <a:rPr lang="en-US" sz="15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because they have been the main AB 109-funded</a:t>
                      </a:r>
                      <a:r>
                        <a:rPr lang="en-US" sz="1500" b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housing service providers</a:t>
                      </a: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individuals served by MOVA Shelter declined </a:t>
                      </a: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between 2016 and 2019.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*Service data for FY 19/20 is through November/December 2019.</a:t>
                      </a:r>
                      <a:endParaRPr lang="en-US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807163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25DCDAC-1222-F446-92B1-0AE13FCE90CD}"/>
              </a:ext>
            </a:extLst>
          </p:cNvPr>
          <p:cNvSpPr/>
          <p:nvPr/>
        </p:nvSpPr>
        <p:spPr>
          <a:xfrm>
            <a:off x="7696200" y="6176221"/>
            <a:ext cx="1403307" cy="57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F3D77-2309-A84F-B2A1-5A62EA98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Employment, T/DRC, FUBU, and Education Services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96C16F-5F48-CA41-A570-FCF6D448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CAE98-5463-C64D-B364-65231AF00F4C}"/>
              </a:ext>
            </a:extLst>
          </p:cNvPr>
          <p:cNvSpPr txBox="1"/>
          <p:nvPr/>
        </p:nvSpPr>
        <p:spPr>
          <a:xfrm>
            <a:off x="505216" y="4419600"/>
            <a:ext cx="3824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of Employment Clients Enrolled by FY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F598A6-3102-7740-B712-D61D7B35389F}"/>
              </a:ext>
            </a:extLst>
          </p:cNvPr>
          <p:cNvSpPr txBox="1"/>
          <p:nvPr/>
        </p:nvSpPr>
        <p:spPr>
          <a:xfrm>
            <a:off x="4983956" y="3118246"/>
            <a:ext cx="364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of T/DRC Clients Served by FY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9CFE0E-4529-3B4C-B2C9-A94E375910EA}"/>
              </a:ext>
            </a:extLst>
          </p:cNvPr>
          <p:cNvSpPr txBox="1"/>
          <p:nvPr/>
        </p:nvSpPr>
        <p:spPr>
          <a:xfrm>
            <a:off x="4786313" y="1524000"/>
            <a:ext cx="3976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of FUBU Clients Served by FY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5DA1FC-5842-C64B-85AE-FC78F16F659D}"/>
              </a:ext>
            </a:extLst>
          </p:cNvPr>
          <p:cNvSpPr txBox="1"/>
          <p:nvPr/>
        </p:nvSpPr>
        <p:spPr>
          <a:xfrm>
            <a:off x="4983956" y="5029200"/>
            <a:ext cx="3779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of Education Clients Served by FY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1403782-480E-0E41-B860-C8242F31BE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25274"/>
              </p:ext>
            </p:extLst>
          </p:nvPr>
        </p:nvGraphicFramePr>
        <p:xfrm>
          <a:off x="4938713" y="3433366"/>
          <a:ext cx="3824287" cy="136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40BEC44-006A-2241-B396-B8CD1BFA3E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1875282"/>
              </p:ext>
            </p:extLst>
          </p:nvPr>
        </p:nvGraphicFramePr>
        <p:xfrm>
          <a:off x="4983956" y="5260777"/>
          <a:ext cx="373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8AA539FB-6B9F-614B-80F9-3C62C642ED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5350026"/>
              </p:ext>
            </p:extLst>
          </p:nvPr>
        </p:nvGraphicFramePr>
        <p:xfrm>
          <a:off x="505216" y="4800600"/>
          <a:ext cx="3824287" cy="180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2E00791A-339C-5C43-898E-6AB9339EEB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8572334"/>
              </p:ext>
            </p:extLst>
          </p:nvPr>
        </p:nvGraphicFramePr>
        <p:xfrm>
          <a:off x="4786313" y="1833166"/>
          <a:ext cx="3976687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8B606C5-10D6-1B45-9BB7-1AA909561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13737"/>
              </p:ext>
            </p:extLst>
          </p:nvPr>
        </p:nvGraphicFramePr>
        <p:xfrm>
          <a:off x="458766" y="1676401"/>
          <a:ext cx="3824286" cy="227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286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466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1482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0" dirty="0"/>
                        <a:t>Since coming online, AB 109-funded programs and services have </a:t>
                      </a:r>
                      <a:r>
                        <a:rPr lang="en-US" sz="1800" b="1" dirty="0"/>
                        <a:t>consistently served</a:t>
                      </a:r>
                      <a:r>
                        <a:rPr lang="en-US" sz="1800" b="0" dirty="0"/>
                        <a:t> individuals on probation.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*Service data for FY 19/20 is through November/December 2019.</a:t>
                      </a:r>
                      <a:endParaRPr lang="en-US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304022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Probation Violations and Recidivism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B20B73-776B-433C-BA78-6DDB70621A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7291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44E2-689D-154A-BB6B-AD622CE7E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BFD34-EC80-BD43-841D-3FA90D18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DB20B73-776B-433C-BA78-6DDB70621A10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en-US" sz="1100"/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9F4A5BC7-0A1E-014F-8568-9CF7C8FAE53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71600" y="2697480"/>
            <a:ext cx="2560320" cy="2560320"/>
          </a:xfrm>
          <a:prstGeom prst="rect">
            <a:avLst/>
          </a:prstGeom>
          <a:solidFill>
            <a:srgbClr val="4BACC6"/>
          </a:solidFill>
          <a:ln w="38100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Cohort 1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Started Probation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October 1, 2011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31, 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Population Size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9,485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38">
            <a:extLst>
              <a:ext uri="{FF2B5EF4-FFF2-40B4-BE49-F238E27FC236}">
                <a16:creationId xmlns:a16="http://schemas.microsoft.com/office/drawing/2014/main" id="{C817E6D3-E111-D14D-9A60-06D0FA5AC23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35880" y="2697480"/>
            <a:ext cx="2560320" cy="2560320"/>
          </a:xfrm>
          <a:prstGeom prst="rect">
            <a:avLst/>
          </a:prstGeom>
          <a:solidFill>
            <a:srgbClr val="F79646"/>
          </a:solidFill>
          <a:ln w="381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Cohort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Started Probation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1, 2015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31, 2018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Population Size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8,537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7769336-C75B-7943-82AA-D09CBF9E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9CCE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90E0569-71FD-8346-9D91-71E2F6FFD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38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009CCE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04808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693D57C-902D-0345-A5DB-4D2E50BF43E3}"/>
              </a:ext>
            </a:extLst>
          </p:cNvPr>
          <p:cNvSpPr/>
          <p:nvPr/>
        </p:nvSpPr>
        <p:spPr>
          <a:xfrm>
            <a:off x="7696200" y="6176221"/>
            <a:ext cx="1403307" cy="57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BC852E-7A5F-A64A-8442-95C69AF5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Demographic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F927B9-FDD8-D54B-9E5C-0D392516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31D0EFC-3E82-1948-B1B7-41A0B6788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261006"/>
              </p:ext>
            </p:extLst>
          </p:nvPr>
        </p:nvGraphicFramePr>
        <p:xfrm>
          <a:off x="190499" y="1676401"/>
          <a:ext cx="8801101" cy="145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1101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254184"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1117415"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Across demographic and criminal justice characteristics, </a:t>
                      </a:r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two cohorts are quite similar</a:t>
                      </a:r>
                      <a:r>
                        <a:rPr kumimoji="0" lang="en-US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endParaRPr kumimoji="0" lang="en-US" sz="16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 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people who started probation between 2015 and 2018 </a:t>
                      </a:r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received services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compared to only </a:t>
                      </a:r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 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started between October 2011 and  December 2014.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8393A647-0E1A-7840-A6BD-0CFC4C4F61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62" r="12821"/>
          <a:stretch/>
        </p:blipFill>
        <p:spPr>
          <a:xfrm>
            <a:off x="4686300" y="3314700"/>
            <a:ext cx="4381500" cy="3467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D874B7-B780-6441-A012-ED514FDBBD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02" t="413" r="14103" b="-2686"/>
          <a:stretch/>
        </p:blipFill>
        <p:spPr>
          <a:xfrm>
            <a:off x="196764" y="3352800"/>
            <a:ext cx="42672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21864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44E2-689D-154A-BB6B-AD622CE7E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Revocation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BFD34-EC80-BD43-841D-3FA90D18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1BEF4D6-B6A7-704C-A189-E336F673A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8158691"/>
              </p:ext>
            </p:extLst>
          </p:nvPr>
        </p:nvGraphicFramePr>
        <p:xfrm>
          <a:off x="38581" y="4727375"/>
          <a:ext cx="4457219" cy="193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A834B24-6121-3A45-90CE-0122B8F52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7052779"/>
              </p:ext>
            </p:extLst>
          </p:nvPr>
        </p:nvGraphicFramePr>
        <p:xfrm>
          <a:off x="4572000" y="2141070"/>
          <a:ext cx="4457218" cy="178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474D2B9-F6FE-2E40-A700-F478ABC16C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380868"/>
              </p:ext>
            </p:extLst>
          </p:nvPr>
        </p:nvGraphicFramePr>
        <p:xfrm>
          <a:off x="4610583" y="4770880"/>
          <a:ext cx="4457219" cy="193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DD78609-2F25-2348-B3AF-7E9BBC5B3A8D}"/>
              </a:ext>
            </a:extLst>
          </p:cNvPr>
          <p:cNvSpPr txBox="1"/>
          <p:nvPr/>
        </p:nvSpPr>
        <p:spPr>
          <a:xfrm>
            <a:off x="38582" y="4419598"/>
            <a:ext cx="4457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Three-Year Revocation Rates, by Population Type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627BED-055E-9B49-BC3D-7B8A535A35B1}"/>
              </a:ext>
            </a:extLst>
          </p:cNvPr>
          <p:cNvSpPr txBox="1"/>
          <p:nvPr/>
        </p:nvSpPr>
        <p:spPr>
          <a:xfrm>
            <a:off x="4572000" y="1791610"/>
            <a:ext cx="4457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Jail Bookings by Violation Type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ED46FA-1653-2643-8A59-F157C2D8BF0A}"/>
              </a:ext>
            </a:extLst>
          </p:cNvPr>
          <p:cNvSpPr txBox="1"/>
          <p:nvPr/>
        </p:nvSpPr>
        <p:spPr>
          <a:xfrm>
            <a:off x="4610581" y="4419598"/>
            <a:ext cx="4457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Average Days in Jail by Violation Type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DBC6F9E-02DF-A841-BDDC-A07768A75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35513"/>
              </p:ext>
            </p:extLst>
          </p:nvPr>
        </p:nvGraphicFramePr>
        <p:xfrm>
          <a:off x="355047" y="1688782"/>
          <a:ext cx="3824286" cy="243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286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2057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b="1" dirty="0"/>
                        <a:t>41% </a:t>
                      </a:r>
                      <a:r>
                        <a:rPr lang="en-US" sz="1500" dirty="0"/>
                        <a:t>of individuals who started probation between 2015 and 2018 </a:t>
                      </a:r>
                      <a:r>
                        <a:rPr lang="en-US" sz="1500" b="1" dirty="0"/>
                        <a:t>were revoked</a:t>
                      </a:r>
                      <a:r>
                        <a:rPr lang="en-US" sz="1500" dirty="0"/>
                        <a:t>, compared to</a:t>
                      </a:r>
                      <a:r>
                        <a:rPr lang="en-US" sz="1500" b="1" dirty="0"/>
                        <a:t> 28% </a:t>
                      </a:r>
                      <a:r>
                        <a:rPr lang="en-US" sz="1500" dirty="0"/>
                        <a:t>who started between October 2011 and December 2014.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b="1" dirty="0"/>
                        <a:t>Jail bookings </a:t>
                      </a:r>
                      <a:r>
                        <a:rPr lang="en-US" sz="1500" dirty="0"/>
                        <a:t>for probation violations have </a:t>
                      </a:r>
                      <a:r>
                        <a:rPr lang="en-US" sz="1500" b="1" dirty="0"/>
                        <a:t>increased</a:t>
                      </a:r>
                      <a:r>
                        <a:rPr lang="en-US" sz="1500" dirty="0"/>
                        <a:t> over time, however the average </a:t>
                      </a:r>
                      <a:r>
                        <a:rPr lang="en-US" sz="1500" b="1" dirty="0"/>
                        <a:t>length of stay in jail has decreased.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379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44E2-689D-154A-BB6B-AD622CE7E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Recidivism Outcomes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BFD34-EC80-BD43-841D-3FA90D18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18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324E47-EAFE-F445-87B0-D80F81E54CA6}"/>
              </a:ext>
            </a:extLst>
          </p:cNvPr>
          <p:cNvSpPr txBox="1"/>
          <p:nvPr/>
        </p:nvSpPr>
        <p:spPr>
          <a:xfrm>
            <a:off x="4137153" y="1871246"/>
            <a:ext cx="4971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One, Two, and Three-Year Recidivism Rates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A5A12-0FBE-3946-A5F4-C9CD1274FAAE}"/>
              </a:ext>
            </a:extLst>
          </p:cNvPr>
          <p:cNvSpPr txBox="1"/>
          <p:nvPr/>
        </p:nvSpPr>
        <p:spPr>
          <a:xfrm>
            <a:off x="4312405" y="4194834"/>
            <a:ext cx="4483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One-Year Recidivism Rates Between 2015 and 2018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CF66173-7D49-EF40-8BF4-6875A8C31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26900"/>
              </p:ext>
            </p:extLst>
          </p:nvPr>
        </p:nvGraphicFramePr>
        <p:xfrm>
          <a:off x="266700" y="1947446"/>
          <a:ext cx="3501547" cy="309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547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402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2688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dirty="0"/>
                        <a:t>38% </a:t>
                      </a:r>
                      <a:r>
                        <a:rPr lang="en-US" sz="1800" b="0" dirty="0"/>
                        <a:t>of individuals </a:t>
                      </a:r>
                      <a:r>
                        <a:rPr lang="en-US" sz="1800" dirty="0"/>
                        <a:t>who started probation between 2015 and 2018 </a:t>
                      </a:r>
                      <a:r>
                        <a:rPr lang="en-US" sz="1800" b="1" dirty="0"/>
                        <a:t>recidivated, </a:t>
                      </a:r>
                      <a:r>
                        <a:rPr lang="en-US" sz="1800" b="0" dirty="0"/>
                        <a:t>compared to </a:t>
                      </a:r>
                      <a:r>
                        <a:rPr lang="en-US" sz="1800" b="1" dirty="0"/>
                        <a:t>40% </a:t>
                      </a:r>
                      <a:r>
                        <a:rPr lang="en-US" sz="1800" dirty="0"/>
                        <a:t>who started between October 2011 and December 2014</a:t>
                      </a:r>
                      <a:endParaRPr lang="en-US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0" dirty="0"/>
                        <a:t>Between 2015 and 2018, </a:t>
                      </a:r>
                      <a:r>
                        <a:rPr lang="en-US" sz="1800" b="1" dirty="0"/>
                        <a:t>one-year recidivism rates dropped from 21% to 14%.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0F574878-D813-2C4C-A173-21F0628740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31" t="1266" r="19231"/>
          <a:stretch/>
        </p:blipFill>
        <p:spPr>
          <a:xfrm>
            <a:off x="4312405" y="4576784"/>
            <a:ext cx="4483998" cy="12144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CACB7BD-0EE4-8D41-A782-C643F8059C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539" r="11539" b="11897"/>
          <a:stretch/>
        </p:blipFill>
        <p:spPr>
          <a:xfrm>
            <a:off x="4137153" y="2286000"/>
            <a:ext cx="497135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55200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693D57C-902D-0345-A5DB-4D2E50BF43E3}"/>
              </a:ext>
            </a:extLst>
          </p:cNvPr>
          <p:cNvSpPr/>
          <p:nvPr/>
        </p:nvSpPr>
        <p:spPr>
          <a:xfrm>
            <a:off x="7696200" y="6176221"/>
            <a:ext cx="1403307" cy="57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BC852E-7A5F-A64A-8442-95C69AF5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Recidivism Outcomes Continued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F927B9-FDD8-D54B-9E5C-0D392516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31D0EFC-3E82-1948-B1B7-41A0B6788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22812"/>
              </p:ext>
            </p:extLst>
          </p:nvPr>
        </p:nvGraphicFramePr>
        <p:xfrm>
          <a:off x="533400" y="1676401"/>
          <a:ext cx="8001000" cy="145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254184"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>
                          <a:latin typeface="+mn-lt"/>
                        </a:rPr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1117415">
                <a:tc>
                  <a:txBody>
                    <a:bodyPr/>
                    <a:lstStyle/>
                    <a:p>
                      <a:pPr lvl="0"/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Individuals with </a:t>
                      </a:r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PRCS cases had higher recidivism rates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other probation types, as did individuals with more extensive and </a:t>
                      </a:r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serious criminal histories 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those who were </a:t>
                      </a:r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younger.</a:t>
                      </a:r>
                    </a:p>
                    <a:p>
                      <a:pPr lvl="0"/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2626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 and women had 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2626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similar recidivism rates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262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1AA62A3-81C6-0C4B-A86A-A7AB624ADA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20" t="573" r="24359"/>
          <a:stretch/>
        </p:blipFill>
        <p:spPr>
          <a:xfrm>
            <a:off x="533400" y="3282536"/>
            <a:ext cx="3733800" cy="27148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C6A257-EBCE-D241-96A8-2917CCBC1F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821" t="2174" r="25746"/>
          <a:stretch/>
        </p:blipFill>
        <p:spPr>
          <a:xfrm>
            <a:off x="4883063" y="3282536"/>
            <a:ext cx="365133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9826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7323964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6673676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73A8D82-6022-F740-AE04-0BDE93C5EDA9}"/>
              </a:ext>
            </a:extLst>
          </p:cNvPr>
          <p:cNvSpPr/>
          <p:nvPr/>
        </p:nvSpPr>
        <p:spPr>
          <a:xfrm>
            <a:off x="7696200" y="6176221"/>
            <a:ext cx="1403307" cy="57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F44E2-689D-154A-BB6B-AD622CE7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 vert="horz" anchor="ctr">
            <a:normAutofit/>
          </a:bodyPr>
          <a:lstStyle/>
          <a:p>
            <a:r>
              <a:rPr kumimoji="0" lang="en-US" kern="1200" dirty="0">
                <a:latin typeface="+mj-lt"/>
                <a:ea typeface="+mj-ea"/>
                <a:cs typeface="+mj-cs"/>
              </a:rPr>
              <a:t>Service Receipt and Recidivism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BFD34-EC80-BD43-841D-3FA90D1871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</p:spPr>
        <p:txBody>
          <a:bodyPr vert="horz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DB20B73-776B-433C-BA78-6DDB70621A10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</a:pPr>
              <a:t>20</a:t>
            </a:fld>
            <a:endParaRPr lang="en-US" sz="11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E89019-3045-D847-AC98-8BACB8E8F7A7}"/>
              </a:ext>
            </a:extLst>
          </p:cNvPr>
          <p:cNvSpPr txBox="1"/>
          <p:nvPr/>
        </p:nvSpPr>
        <p:spPr>
          <a:xfrm>
            <a:off x="4953000" y="2098377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Recidivism Outcomes for Individuals who </a:t>
            </a:r>
          </a:p>
          <a:p>
            <a:pPr algn="ctr"/>
            <a:r>
              <a:rPr lang="en-US" sz="1600" dirty="0"/>
              <a:t>Received AB109-Funded Services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8A543A7-30C7-D146-99CC-3CD5DEF19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09111"/>
              </p:ext>
            </p:extLst>
          </p:nvPr>
        </p:nvGraphicFramePr>
        <p:xfrm>
          <a:off x="609600" y="2131780"/>
          <a:ext cx="3771900" cy="2594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99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latin typeface="+mn-lt"/>
                        </a:rPr>
                        <a:t>Descriptive 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2195294">
                <a:tc>
                  <a:txBody>
                    <a:bodyPr/>
                    <a:lstStyle/>
                    <a:p>
                      <a:pPr lvl="0"/>
                      <a:r>
                        <a:rPr lang="en-US" sz="1800" dirty="0"/>
                        <a:t>Overall, </a:t>
                      </a:r>
                      <a:r>
                        <a:rPr lang="en-US" sz="1800" b="1" dirty="0"/>
                        <a:t>recidivism rates are similar </a:t>
                      </a:r>
                      <a:r>
                        <a:rPr lang="en-US" sz="1800" dirty="0"/>
                        <a:t>for those who did and did not receive services.</a:t>
                      </a:r>
                    </a:p>
                    <a:p>
                      <a:pPr lvl="0"/>
                      <a:endParaRPr lang="en-US" sz="1800" dirty="0"/>
                    </a:p>
                    <a:p>
                      <a:pPr lvl="0"/>
                      <a:r>
                        <a:rPr lang="en-US" sz="1800" b="1" dirty="0"/>
                        <a:t>21% of women who received services recidivated</a:t>
                      </a:r>
                      <a:r>
                        <a:rPr lang="en-US" sz="1800" dirty="0"/>
                        <a:t> compared to </a:t>
                      </a:r>
                      <a:r>
                        <a:rPr lang="en-US" sz="1800" b="1" dirty="0"/>
                        <a:t>41% of men.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0B326FB-6118-1F43-9E68-F9CC4F96D2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03" t="12331" r="47535"/>
          <a:stretch/>
        </p:blipFill>
        <p:spPr>
          <a:xfrm>
            <a:off x="4950911" y="2724410"/>
            <a:ext cx="3583489" cy="292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47859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73A8D82-6022-F740-AE04-0BDE93C5EDA9}"/>
              </a:ext>
            </a:extLst>
          </p:cNvPr>
          <p:cNvSpPr/>
          <p:nvPr/>
        </p:nvSpPr>
        <p:spPr>
          <a:xfrm>
            <a:off x="7696200" y="6176221"/>
            <a:ext cx="1403307" cy="57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F44E2-689D-154A-BB6B-AD622CE7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 vert="horz" anchor="ctr">
            <a:normAutofit/>
          </a:bodyPr>
          <a:lstStyle/>
          <a:p>
            <a:r>
              <a:rPr kumimoji="0" lang="en-US" kern="1200" dirty="0">
                <a:latin typeface="+mj-lt"/>
                <a:ea typeface="+mj-ea"/>
                <a:cs typeface="+mj-cs"/>
              </a:rPr>
              <a:t>Service Receipt and Recidivism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7BFD34-EC80-BD43-841D-3FA90D1871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</p:spPr>
        <p:txBody>
          <a:bodyPr vert="horz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DB20B73-776B-433C-BA78-6DDB70621A10}" type="slidenum">
              <a:rPr lang="en-US" sz="1100" smtClean="0"/>
              <a:pPr>
                <a:lnSpc>
                  <a:spcPct val="90000"/>
                </a:lnSpc>
                <a:spcAft>
                  <a:spcPts val="600"/>
                </a:spcAft>
              </a:pPr>
              <a:t>21</a:t>
            </a:fld>
            <a:endParaRPr lang="en-US" sz="11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42FD24-BD4D-8E47-9035-EF26A0817B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883" y="3808827"/>
            <a:ext cx="4010117" cy="28205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B875E03-CBCA-9B43-B7B0-5C42A6660F54}"/>
              </a:ext>
            </a:extLst>
          </p:cNvPr>
          <p:cNvSpPr txBox="1"/>
          <p:nvPr/>
        </p:nvSpPr>
        <p:spPr>
          <a:xfrm>
            <a:off x="381000" y="3804344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Predicted Probability of Recidivating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371FF7-4360-F041-85BA-41C54A121B27}"/>
              </a:ext>
            </a:extLst>
          </p:cNvPr>
          <p:cNvSpPr txBox="1"/>
          <p:nvPr/>
        </p:nvSpPr>
        <p:spPr>
          <a:xfrm>
            <a:off x="3621182" y="4713539"/>
            <a:ext cx="13602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Risk of </a:t>
            </a:r>
          </a:p>
          <a:p>
            <a:pPr algn="ctr"/>
            <a:r>
              <a:rPr lang="en-US" sz="1300" dirty="0"/>
              <a:t>Recidivating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F5BEFBE-D7C1-DD45-9F19-2C0AE1E2C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47246"/>
              </p:ext>
            </p:extLst>
          </p:nvPr>
        </p:nvGraphicFramePr>
        <p:xfrm>
          <a:off x="533400" y="1652018"/>
          <a:ext cx="8153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043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+mn-lt"/>
                        </a:rPr>
                        <a:t>Inferential Analysis 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/>
                        <a:t>All else equal, those who received services were 29% less likely to recidivate </a:t>
                      </a:r>
                      <a:r>
                        <a:rPr lang="en-US" sz="1400" dirty="0"/>
                        <a:t>than those who did not. The predicted probability of recidivism </a:t>
                      </a:r>
                      <a:r>
                        <a:rPr lang="en-US" sz="1400" b="0" dirty="0"/>
                        <a:t>for those </a:t>
                      </a:r>
                      <a:r>
                        <a:rPr lang="en-US" sz="1400" b="1" dirty="0"/>
                        <a:t>receiving services was 32%, compared to 40% for those who did not receive services.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All else equal, individuals who </a:t>
                      </a:r>
                      <a:r>
                        <a:rPr lang="en-US" sz="1400" b="1" dirty="0"/>
                        <a:t>received any type of service recidivated at a slower rate </a:t>
                      </a:r>
                      <a:r>
                        <a:rPr lang="en-US" sz="1400" dirty="0"/>
                        <a:t>than those who did not receive services, and overall had a ~</a:t>
                      </a:r>
                      <a:r>
                        <a:rPr lang="en-US" sz="1400" b="1" dirty="0"/>
                        <a:t>23% lower risk of recidivating</a:t>
                      </a:r>
                      <a:r>
                        <a:rPr lang="en-US" sz="1400" dirty="0"/>
                        <a:t> than individuals who did not receive services.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A96AE5A-E396-1641-BF41-8B43FB14D0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301619"/>
              </p:ext>
            </p:extLst>
          </p:nvPr>
        </p:nvGraphicFramePr>
        <p:xfrm>
          <a:off x="241529" y="4238146"/>
          <a:ext cx="3505197" cy="2391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8753398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22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53809" y="2221032"/>
            <a:ext cx="3770830" cy="803412"/>
            <a:chOff x="3847351" y="2314773"/>
            <a:chExt cx="3770830" cy="803412"/>
          </a:xfrm>
        </p:grpSpPr>
        <p:sp>
          <p:nvSpPr>
            <p:cNvPr id="27" name="Oval 26"/>
            <p:cNvSpPr/>
            <p:nvPr/>
          </p:nvSpPr>
          <p:spPr>
            <a:xfrm>
              <a:off x="3847351" y="2314773"/>
              <a:ext cx="647345" cy="633867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4523118" y="2484318"/>
              <a:ext cx="3095063" cy="633867"/>
            </a:xfrm>
            <a:custGeom>
              <a:avLst/>
              <a:gdLst>
                <a:gd name="connsiteX0" fmla="*/ 0 w 3095063"/>
                <a:gd name="connsiteY0" fmla="*/ 0 h 647345"/>
                <a:gd name="connsiteX1" fmla="*/ 3095063 w 3095063"/>
                <a:gd name="connsiteY1" fmla="*/ 0 h 647345"/>
                <a:gd name="connsiteX2" fmla="*/ 3095063 w 3095063"/>
                <a:gd name="connsiteY2" fmla="*/ 647345 h 647345"/>
                <a:gd name="connsiteX3" fmla="*/ 0 w 3095063"/>
                <a:gd name="connsiteY3" fmla="*/ 647345 h 647345"/>
                <a:gd name="connsiteX4" fmla="*/ 0 w 3095063"/>
                <a:gd name="connsiteY4" fmla="*/ 0 h 647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5063" h="647345">
                  <a:moveTo>
                    <a:pt x="0" y="0"/>
                  </a:moveTo>
                  <a:lnTo>
                    <a:pt x="3095063" y="0"/>
                  </a:lnTo>
                  <a:lnTo>
                    <a:pt x="3095063" y="647345"/>
                  </a:lnTo>
                  <a:lnTo>
                    <a:pt x="0" y="6473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25400" rIns="5080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en-US" b="1" kern="1200" dirty="0"/>
                <a:t>David </a:t>
              </a:r>
              <a:r>
                <a:rPr lang="en-US" b="1" kern="1200" dirty="0" err="1"/>
                <a:t>Onek</a:t>
              </a:r>
              <a:r>
                <a:rPr lang="en-US" b="1" kern="1200" dirty="0"/>
                <a:t>, JD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en-US" i="1" kern="1200" dirty="0"/>
                <a:t>Project Director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i="1" dirty="0">
                  <a:hlinkClick r:id="rId4"/>
                </a:rPr>
                <a:t>donek@resourcedevelopment.net</a:t>
              </a:r>
              <a:endParaRPr lang="en-US" i="1" dirty="0"/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/>
            </a:p>
          </p:txBody>
        </p:sp>
      </p:grpSp>
      <p:sp>
        <p:nvSpPr>
          <p:cNvPr id="32" name="Freeform 31"/>
          <p:cNvSpPr/>
          <p:nvPr/>
        </p:nvSpPr>
        <p:spPr>
          <a:xfrm>
            <a:off x="1201154" y="3587599"/>
            <a:ext cx="3469624" cy="633867"/>
          </a:xfrm>
          <a:custGeom>
            <a:avLst/>
            <a:gdLst>
              <a:gd name="connsiteX0" fmla="*/ 0 w 3095063"/>
              <a:gd name="connsiteY0" fmla="*/ 0 h 647345"/>
              <a:gd name="connsiteX1" fmla="*/ 3095063 w 3095063"/>
              <a:gd name="connsiteY1" fmla="*/ 0 h 647345"/>
              <a:gd name="connsiteX2" fmla="*/ 3095063 w 3095063"/>
              <a:gd name="connsiteY2" fmla="*/ 647345 h 647345"/>
              <a:gd name="connsiteX3" fmla="*/ 0 w 3095063"/>
              <a:gd name="connsiteY3" fmla="*/ 647345 h 647345"/>
              <a:gd name="connsiteX4" fmla="*/ 0 w 3095063"/>
              <a:gd name="connsiteY4" fmla="*/ 0 h 64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5063" h="647345">
                <a:moveTo>
                  <a:pt x="0" y="0"/>
                </a:moveTo>
                <a:lnTo>
                  <a:pt x="3095063" y="0"/>
                </a:lnTo>
                <a:lnTo>
                  <a:pt x="3095063" y="647345"/>
                </a:lnTo>
                <a:lnTo>
                  <a:pt x="0" y="6473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25400" rIns="50800" bIns="25400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</a:pPr>
            <a:r>
              <a:rPr lang="en-US" b="1" kern="1200" dirty="0" err="1"/>
              <a:t>Ardavan</a:t>
            </a:r>
            <a:r>
              <a:rPr lang="en-US" b="1" kern="1200" dirty="0"/>
              <a:t> </a:t>
            </a:r>
            <a:r>
              <a:rPr lang="en-US" b="1" kern="1200" dirty="0" err="1"/>
              <a:t>Davaran</a:t>
            </a:r>
            <a:r>
              <a:rPr lang="en-US" b="1" kern="1200" dirty="0"/>
              <a:t>, PhD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</a:pPr>
            <a:r>
              <a:rPr lang="en-US" i="1" dirty="0"/>
              <a:t>Project Manager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</a:pPr>
            <a:r>
              <a:rPr lang="en-US" i="1" dirty="0">
                <a:hlinkClick r:id="rId5"/>
              </a:rPr>
              <a:t>adavaran@resourcedevelopment.net</a:t>
            </a:r>
            <a:r>
              <a:rPr lang="en-US" i="1" dirty="0"/>
              <a:t> </a:t>
            </a:r>
            <a:endParaRPr lang="en-US" i="1" kern="1200" dirty="0"/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07" y="3429000"/>
            <a:ext cx="640080" cy="640080"/>
          </a:xfrm>
          <a:prstGeom prst="ellipse">
            <a:avLst/>
          </a:prstGeom>
        </p:spPr>
      </p:pic>
      <p:sp>
        <p:nvSpPr>
          <p:cNvPr id="7" name="AutoShape 2" descr="Image result for scott macdonald santa cruz chief prob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4" descr="Image result for scott macdonald santa cruz chief probation"/>
          <p:cNvSpPr>
            <a:spLocks noChangeAspect="1" noChangeArrowheads="1"/>
          </p:cNvSpPr>
          <p:nvPr/>
        </p:nvSpPr>
        <p:spPr bwMode="auto">
          <a:xfrm>
            <a:off x="155575" y="-1127125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9A6BB30-5B92-F346-A972-72219F4C640D}"/>
              </a:ext>
            </a:extLst>
          </p:cNvPr>
          <p:cNvSpPr/>
          <p:nvPr/>
        </p:nvSpPr>
        <p:spPr>
          <a:xfrm>
            <a:off x="1205688" y="4623933"/>
            <a:ext cx="3360471" cy="633867"/>
          </a:xfrm>
          <a:custGeom>
            <a:avLst/>
            <a:gdLst>
              <a:gd name="connsiteX0" fmla="*/ 0 w 3095063"/>
              <a:gd name="connsiteY0" fmla="*/ 0 h 647345"/>
              <a:gd name="connsiteX1" fmla="*/ 3095063 w 3095063"/>
              <a:gd name="connsiteY1" fmla="*/ 0 h 647345"/>
              <a:gd name="connsiteX2" fmla="*/ 3095063 w 3095063"/>
              <a:gd name="connsiteY2" fmla="*/ 647345 h 647345"/>
              <a:gd name="connsiteX3" fmla="*/ 0 w 3095063"/>
              <a:gd name="connsiteY3" fmla="*/ 647345 h 647345"/>
              <a:gd name="connsiteX4" fmla="*/ 0 w 3095063"/>
              <a:gd name="connsiteY4" fmla="*/ 0 h 64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5063" h="647345">
                <a:moveTo>
                  <a:pt x="0" y="0"/>
                </a:moveTo>
                <a:lnTo>
                  <a:pt x="3095063" y="0"/>
                </a:lnTo>
                <a:lnTo>
                  <a:pt x="3095063" y="647345"/>
                </a:lnTo>
                <a:lnTo>
                  <a:pt x="0" y="6473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25400" rIns="50800" bIns="25400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</a:pPr>
            <a:r>
              <a:rPr lang="en-US" b="1" dirty="0"/>
              <a:t>Nicole Liner-Jigamian, MSW MPH</a:t>
            </a:r>
            <a:br>
              <a:rPr lang="en-US" sz="2000" b="1" i="0" kern="1200" dirty="0"/>
            </a:br>
            <a:r>
              <a:rPr lang="en-US" i="1" kern="1200" dirty="0"/>
              <a:t>Research Associate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i="1" dirty="0">
                <a:hlinkClick r:id="rId7"/>
              </a:rPr>
              <a:t>nliner@resourcedevelopment.net</a:t>
            </a:r>
            <a:r>
              <a:rPr lang="en-US" i="1" dirty="0"/>
              <a:t> </a:t>
            </a:r>
            <a:endParaRPr lang="en-US" kern="1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CD3C6D8-8544-0341-97B3-DE33E64AF97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86"/>
          <a:stretch/>
        </p:blipFill>
        <p:spPr>
          <a:xfrm>
            <a:off x="558343" y="4617720"/>
            <a:ext cx="642811" cy="64008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003920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9683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101DB1-F255-7D4E-B741-072DD10C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of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D98CF-5229-884B-AA62-2A2FDAC7FC9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79629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Population Overviews</a:t>
            </a:r>
          </a:p>
          <a:p>
            <a:pPr lvl="1"/>
            <a:r>
              <a:rPr lang="en-US" dirty="0"/>
              <a:t>Jail Population</a:t>
            </a:r>
          </a:p>
          <a:p>
            <a:pPr lvl="1"/>
            <a:r>
              <a:rPr lang="en-US" dirty="0"/>
              <a:t>Probation Population</a:t>
            </a:r>
          </a:p>
          <a:p>
            <a:r>
              <a:rPr lang="en-US" dirty="0"/>
              <a:t>Service Overview</a:t>
            </a:r>
          </a:p>
          <a:p>
            <a:pPr lvl="1"/>
            <a:r>
              <a:rPr lang="en-US" dirty="0"/>
              <a:t>Number of Individuals Receiving AB 109-Funded Services, by Service Type</a:t>
            </a:r>
          </a:p>
          <a:p>
            <a:r>
              <a:rPr lang="en-US" dirty="0"/>
              <a:t>Recidivism Outcomes</a:t>
            </a:r>
          </a:p>
          <a:p>
            <a:pPr lvl="1"/>
            <a:r>
              <a:rPr lang="en-US" dirty="0"/>
              <a:t>Revocations </a:t>
            </a:r>
          </a:p>
          <a:p>
            <a:pPr lvl="1"/>
            <a:r>
              <a:rPr lang="en-US" dirty="0"/>
              <a:t>New Convictions</a:t>
            </a:r>
          </a:p>
          <a:p>
            <a:pPr lvl="2"/>
            <a:r>
              <a:rPr lang="en-US" dirty="0"/>
              <a:t>Service Receipt and New Convictions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02E15-6791-DE4F-A7CF-E1A6D78468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2717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71800"/>
          </a:xfrm>
        </p:spPr>
        <p:txBody>
          <a:bodyPr/>
          <a:lstStyle/>
          <a:p>
            <a:pPr lvl="1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B20B73-776B-433C-BA78-6DDB70621A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6991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AFB7E0-83B7-A14D-8F8A-32F3935D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086C4A-46B1-5647-A1E7-E1F180FAF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0600" y="2272956"/>
            <a:ext cx="3886200" cy="3746844"/>
          </a:xfrm>
        </p:spPr>
        <p:txBody>
          <a:bodyPr>
            <a:noAutofit/>
          </a:bodyPr>
          <a:lstStyle/>
          <a:p>
            <a:pPr lvl="0"/>
            <a:r>
              <a:rPr lang="en-US" sz="1600" b="1" dirty="0"/>
              <a:t>Descriptive Statistics </a:t>
            </a:r>
            <a:r>
              <a:rPr lang="en-US" sz="1600" dirty="0"/>
              <a:t>to measure probation population type (e.g. PRCS, county realigned, felony, and mandatory supervision), demographic and criminal history information, sentencing outcomes, jail populations, service receipt, and recidivism and revocation outcomes.</a:t>
            </a:r>
          </a:p>
          <a:p>
            <a:pPr lvl="0"/>
            <a:r>
              <a:rPr lang="en-US" sz="1600" b="1" dirty="0"/>
              <a:t>Logistics Regression &amp; Predicted Probabilities </a:t>
            </a:r>
            <a:r>
              <a:rPr lang="en-US" sz="1600" dirty="0"/>
              <a:t>to compare the probability of recidivism for individuals who did and did not receive services.</a:t>
            </a:r>
          </a:p>
          <a:p>
            <a:r>
              <a:rPr lang="en-US" sz="1600" b="1" dirty="0"/>
              <a:t>Survival Analysis </a:t>
            </a:r>
            <a:r>
              <a:rPr lang="en-US" sz="1600" dirty="0"/>
              <a:t>to examine the time to recidivism and compare the risk of recidivating for individuals who did and did not receive services.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5E718A-B4B8-564D-A106-7D2C43CFDF3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6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DF135-7F8C-B745-BC0F-47E8DFD0596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Data Sources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7BAFD-F2C3-6143-8E66-11ADE1597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5CA29F-323B-8744-BC62-035C647D4D6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2272956"/>
            <a:ext cx="3886200" cy="4127844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Behavioral Health Department</a:t>
            </a:r>
          </a:p>
          <a:p>
            <a:pPr lvl="0"/>
            <a:r>
              <a:rPr lang="en-US" sz="1800" dirty="0"/>
              <a:t>Contracted Service Providers</a:t>
            </a:r>
          </a:p>
          <a:p>
            <a:pPr lvl="0"/>
            <a:r>
              <a:rPr lang="en-US" sz="1800" dirty="0"/>
              <a:t>District Attorney’s Office</a:t>
            </a:r>
          </a:p>
          <a:p>
            <a:pPr lvl="0"/>
            <a:r>
              <a:rPr lang="en-US" sz="1800" dirty="0"/>
              <a:t>Housing and Community Development</a:t>
            </a:r>
          </a:p>
          <a:p>
            <a:pPr lvl="0"/>
            <a:r>
              <a:rPr lang="en-US" sz="1800" dirty="0"/>
              <a:t>Information Technology Department</a:t>
            </a:r>
          </a:p>
          <a:p>
            <a:pPr lvl="0"/>
            <a:r>
              <a:rPr lang="en-US" sz="1800" dirty="0"/>
              <a:t>Probation Department</a:t>
            </a:r>
          </a:p>
          <a:p>
            <a:pPr lvl="0"/>
            <a:r>
              <a:rPr lang="en-US" sz="1800" dirty="0"/>
              <a:t>Public Defender’s Office</a:t>
            </a:r>
          </a:p>
          <a:p>
            <a:pPr lvl="0"/>
            <a:r>
              <a:rPr lang="en-US" sz="1800" dirty="0"/>
              <a:t>Sheriff’s Office</a:t>
            </a:r>
          </a:p>
        </p:txBody>
      </p:sp>
    </p:spTree>
    <p:extLst>
      <p:ext uri="{BB962C8B-B14F-4D97-AF65-F5344CB8AC3E}">
        <p14:creationId xmlns:p14="http://schemas.microsoft.com/office/powerpoint/2010/main" val="3101640656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9AD77C0-1BA6-9145-9E05-3AD841A18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500" dirty="0"/>
              <a:t>Jail and Probation Populations and Service Trends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0E329-1727-7943-8CC3-3668FD3B7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DB20B73-776B-433C-BA78-6DDB70621A10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853C9-A7DF-DE45-9286-0A9F81F70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6463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351CFE-9198-8443-A48E-28711AA7BAD2}"/>
              </a:ext>
            </a:extLst>
          </p:cNvPr>
          <p:cNvSpPr/>
          <p:nvPr/>
        </p:nvSpPr>
        <p:spPr>
          <a:xfrm>
            <a:off x="8261307" y="6176221"/>
            <a:ext cx="838200" cy="57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9AD77C0-1BA6-9145-9E05-3AD841A18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Jail Population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0E329-1727-7943-8CC3-3668FD3B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131B346-D642-9547-83B1-68534A76B4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4415326"/>
              </p:ext>
            </p:extLst>
          </p:nvPr>
        </p:nvGraphicFramePr>
        <p:xfrm>
          <a:off x="463593" y="4422578"/>
          <a:ext cx="3995928" cy="202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4490276-7551-6E44-B454-53ED245E5B22}"/>
              </a:ext>
            </a:extLst>
          </p:cNvPr>
          <p:cNvSpPr txBox="1"/>
          <p:nvPr/>
        </p:nvSpPr>
        <p:spPr>
          <a:xfrm>
            <a:off x="463593" y="4114800"/>
            <a:ext cx="350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Average Daily Jail Population by FQ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804C47A-DAC7-3748-BF10-7FCEFF74F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3950706"/>
              </p:ext>
            </p:extLst>
          </p:nvPr>
        </p:nvGraphicFramePr>
        <p:xfrm>
          <a:off x="4532453" y="2018723"/>
          <a:ext cx="4212418" cy="229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7802E68-D0B3-FE41-94D0-E2FFAABA9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178168"/>
              </p:ext>
            </p:extLst>
          </p:nvPr>
        </p:nvGraphicFramePr>
        <p:xfrm>
          <a:off x="4495800" y="4839278"/>
          <a:ext cx="4341194" cy="191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17A86A3-AD7A-504C-860E-57C0736903D0}"/>
              </a:ext>
            </a:extLst>
          </p:cNvPr>
          <p:cNvSpPr txBox="1"/>
          <p:nvPr/>
        </p:nvSpPr>
        <p:spPr>
          <a:xfrm>
            <a:off x="4642946" y="4316091"/>
            <a:ext cx="4194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Average Length of Stay in Days, by Charge Severity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BE2B82-C1E9-DC41-B119-E751EFB26626}"/>
              </a:ext>
            </a:extLst>
          </p:cNvPr>
          <p:cNvSpPr txBox="1"/>
          <p:nvPr/>
        </p:nvSpPr>
        <p:spPr>
          <a:xfrm>
            <a:off x="4495800" y="1710946"/>
            <a:ext cx="4251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Jail Bookings, by Charge Severity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C8B704-6D64-C742-AD72-5CEEAED5C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7446"/>
              </p:ext>
            </p:extLst>
          </p:nvPr>
        </p:nvGraphicFramePr>
        <p:xfrm>
          <a:off x="397143" y="1710945"/>
          <a:ext cx="357157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573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464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15303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dirty="0"/>
                        <a:t>The </a:t>
                      </a:r>
                      <a:r>
                        <a:rPr lang="en-US" sz="1600" b="1" dirty="0"/>
                        <a:t>average daily jail population has declined </a:t>
                      </a:r>
                      <a:r>
                        <a:rPr lang="en-US" sz="1600" b="0" dirty="0"/>
                        <a:t>since October 2011.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greater proportion of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bookings are for misdemeanor</a:t>
                      </a: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than felony offenses, and the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length of stay has declined </a:t>
                      </a: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time.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944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9AD77C0-1BA6-9145-9E05-3AD841A18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/>
              <a:t>Pre-Sentencing and In-Custody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0E329-1727-7943-8CC3-3668FD3B7E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DB20B73-776B-433C-BA78-6DDB70621A1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C8B704-6D64-C742-AD72-5CEEAED5C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090050"/>
              </p:ext>
            </p:extLst>
          </p:nvPr>
        </p:nvGraphicFramePr>
        <p:xfrm>
          <a:off x="533400" y="1710945"/>
          <a:ext cx="3657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141357998"/>
                    </a:ext>
                  </a:extLst>
                </a:gridCol>
              </a:tblGrid>
              <a:tr h="3370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70792"/>
                  </a:ext>
                </a:extLst>
              </a:tr>
              <a:tr h="10761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/>
                        <a:t>The County continues to </a:t>
                      </a:r>
                      <a:r>
                        <a:rPr lang="en-US" sz="1800" b="1" dirty="0"/>
                        <a:t>invest in programs and resources </a:t>
                      </a:r>
                      <a:r>
                        <a:rPr lang="en-US" sz="1800" b="0" dirty="0"/>
                        <a:t>to support individuals prior to and at sentencing.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*Service data for FY 19/20 is through December 2019.</a:t>
                      </a:r>
                      <a:endParaRPr lang="en-US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5202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E0F98B8-7119-F14C-A254-59D4C565A0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0610264"/>
              </p:ext>
            </p:extLst>
          </p:nvPr>
        </p:nvGraphicFramePr>
        <p:xfrm>
          <a:off x="533400" y="4371775"/>
          <a:ext cx="3657600" cy="21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58F9770-5C96-984C-8CD6-FB4DBC1D7069}"/>
              </a:ext>
            </a:extLst>
          </p:cNvPr>
          <p:cNvSpPr txBox="1"/>
          <p:nvPr/>
        </p:nvSpPr>
        <p:spPr>
          <a:xfrm>
            <a:off x="533400" y="3848556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Number of Individuals Served </a:t>
            </a:r>
          </a:p>
          <a:p>
            <a:pPr algn="ctr"/>
            <a:r>
              <a:rPr lang="en-US" sz="1400" dirty="0"/>
              <a:t>Annually by OMHT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E255D7-54D7-6343-B73C-9DB6458660E6}"/>
              </a:ext>
            </a:extLst>
          </p:cNvPr>
          <p:cNvSpPr/>
          <p:nvPr/>
        </p:nvSpPr>
        <p:spPr>
          <a:xfrm>
            <a:off x="5105400" y="1674678"/>
            <a:ext cx="3657600" cy="453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Early Intervention Court</a:t>
            </a:r>
          </a:p>
          <a:p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April 2016 and April 2020: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154 individuals participated in the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 successfully graduated and had their cases dropped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were removed from the program to face traditional sentencing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 are currently enrolled</a:t>
            </a:r>
          </a:p>
          <a:p>
            <a:pPr>
              <a:spcBef>
                <a:spcPts val="1000"/>
              </a:spcBef>
            </a:pP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 109-Funded Social Workers</a:t>
            </a:r>
          </a:p>
          <a:p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FYs 2015/2016 and 2018/2019: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255 individualized case plans were submitted to the court and 85% were accepted</a:t>
            </a:r>
          </a:p>
          <a:p>
            <a:pPr algn="just"/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fiscal year 2018/2019: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 individualized case plans were submitted and 90% were accepted</a:t>
            </a:r>
          </a:p>
          <a:p>
            <a:pPr>
              <a:spcBef>
                <a:spcPts val="1000"/>
              </a:spcBef>
            </a:pP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 Justice Restoration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154 individuals participated in the program (program started September 2017)</a:t>
            </a:r>
          </a:p>
        </p:txBody>
      </p:sp>
    </p:spTree>
    <p:extLst>
      <p:ext uri="{BB962C8B-B14F-4D97-AF65-F5344CB8AC3E}">
        <p14:creationId xmlns:p14="http://schemas.microsoft.com/office/powerpoint/2010/main" val="53332176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DA Design 2">
  <a:themeElements>
    <a:clrScheme name="RDA Colors">
      <a:dk1>
        <a:srgbClr val="282626"/>
      </a:dk1>
      <a:lt1>
        <a:sysClr val="window" lastClr="FFFFFF"/>
      </a:lt1>
      <a:dk2>
        <a:srgbClr val="464646"/>
      </a:dk2>
      <a:lt2>
        <a:srgbClr val="009CCE"/>
      </a:lt2>
      <a:accent1>
        <a:srgbClr val="009CCE"/>
      </a:accent1>
      <a:accent2>
        <a:srgbClr val="EF4823"/>
      </a:accent2>
      <a:accent3>
        <a:srgbClr val="E6BA1A"/>
      </a:accent3>
      <a:accent4>
        <a:srgbClr val="0070C0"/>
      </a:accent4>
      <a:accent5>
        <a:srgbClr val="7030A0"/>
      </a:accent5>
      <a:accent6>
        <a:srgbClr val="BF2E0D"/>
      </a:accent6>
      <a:hlink>
        <a:srgbClr val="EF4823"/>
      </a:hlink>
      <a:folHlink>
        <a:srgbClr val="46464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_PPT_Template_2017.potm" id="{890072BC-BB84-4811-8EC6-67B622531CCB}" vid="{1A596A17-16B7-462D-91B6-908F108C9B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1289</Words>
  <Application>Microsoft Office PowerPoint</Application>
  <PresentationFormat>On-screen Show (4:3)</PresentationFormat>
  <Paragraphs>232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</vt:lpstr>
      <vt:lpstr>Tw Cen MT</vt:lpstr>
      <vt:lpstr>Wingdings</vt:lpstr>
      <vt:lpstr>Wingdings 2</vt:lpstr>
      <vt:lpstr>RDA Design 2</vt:lpstr>
      <vt:lpstr>Alameda County AB 109 Evaluation:  Client Overview and Outcomes Report – Preliminary Findings</vt:lpstr>
      <vt:lpstr>Agenda </vt:lpstr>
      <vt:lpstr>Project Overview</vt:lpstr>
      <vt:lpstr>Key Components of Report</vt:lpstr>
      <vt:lpstr>Methodology</vt:lpstr>
      <vt:lpstr>Methodology</vt:lpstr>
      <vt:lpstr>Jail and Probation Populations and Service Trends</vt:lpstr>
      <vt:lpstr>Jail Population</vt:lpstr>
      <vt:lpstr>Pre-Sentencing and In-Custody Services</vt:lpstr>
      <vt:lpstr>Probation Populations</vt:lpstr>
      <vt:lpstr>AB 109-Funded Services </vt:lpstr>
      <vt:lpstr>Housing Services</vt:lpstr>
      <vt:lpstr>Employment, T/DRC, FUBU, and Education Services</vt:lpstr>
      <vt:lpstr>Probation Violations and Recidivism Outcomes</vt:lpstr>
      <vt:lpstr>Overview</vt:lpstr>
      <vt:lpstr>Demographic Profile</vt:lpstr>
      <vt:lpstr>Revocation Outcomes</vt:lpstr>
      <vt:lpstr>Recidivism Outcomes</vt:lpstr>
      <vt:lpstr>Recidivism Outcomes Continued</vt:lpstr>
      <vt:lpstr>Service Receipt and Recidivism</vt:lpstr>
      <vt:lpstr>Service Receipt and Recidivism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Alameda County AB 109 Evaluation:  Client Overview and Outcomes</dc:title>
  <dc:creator>Nicole Liner-Jigamian</dc:creator>
  <cp:lastModifiedBy>Brooks, Rodney, Public Defender</cp:lastModifiedBy>
  <cp:revision>96</cp:revision>
  <dcterms:created xsi:type="dcterms:W3CDTF">2020-04-22T18:47:49Z</dcterms:created>
  <dcterms:modified xsi:type="dcterms:W3CDTF">2020-05-04T21:37:24Z</dcterms:modified>
</cp:coreProperties>
</file>