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70" r:id="rId7"/>
    <p:sldId id="271" r:id="rId8"/>
    <p:sldId id="272" r:id="rId9"/>
    <p:sldId id="273" r:id="rId10"/>
    <p:sldId id="274" r:id="rId11"/>
    <p:sldId id="263" r:id="rId12"/>
    <p:sldId id="265" r:id="rId13"/>
    <p:sldId id="264" r:id="rId14"/>
    <p:sldId id="266" r:id="rId15"/>
    <p:sldId id="267" r:id="rId16"/>
    <p:sldId id="276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0"/>
  </p:normalViewPr>
  <p:slideViewPr>
    <p:cSldViewPr snapToGrid="0" snapToObjects="1">
      <p:cViewPr>
        <p:scale>
          <a:sx n="86" d="100"/>
          <a:sy n="86" d="100"/>
        </p:scale>
        <p:origin x="96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3939-EF94-E248-8CDF-A38A9F45E134}" type="datetimeFigureOut">
              <a:rPr lang="en-US" smtClean="0"/>
              <a:t>1/8/19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C8D-B4BE-BF45-B1BD-EFFDEC0B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12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3939-EF94-E248-8CDF-A38A9F45E134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C8D-B4BE-BF45-B1BD-EFFDEC0B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7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3939-EF94-E248-8CDF-A38A9F45E134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C8D-B4BE-BF45-B1BD-EFFDEC0B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84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3939-EF94-E248-8CDF-A38A9F45E134}" type="datetimeFigureOut">
              <a:rPr lang="en-US" smtClean="0"/>
              <a:t>1/8/19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C8D-B4BE-BF45-B1BD-EFFDEC0B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6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3939-EF94-E248-8CDF-A38A9F45E134}" type="datetimeFigureOut">
              <a:rPr lang="en-US" smtClean="0"/>
              <a:t>1/8/19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C8D-B4BE-BF45-B1BD-EFFDEC0B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41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3939-EF94-E248-8CDF-A38A9F45E134}" type="datetimeFigureOut">
              <a:rPr lang="en-US" smtClean="0"/>
              <a:t>1/8/19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C8D-B4BE-BF45-B1BD-EFFDEC0B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4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3939-EF94-E248-8CDF-A38A9F45E134}" type="datetimeFigureOut">
              <a:rPr lang="en-US" smtClean="0"/>
              <a:t>1/8/19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C8D-B4BE-BF45-B1BD-EFFDEC0BF7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3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3939-EF94-E248-8CDF-A38A9F45E134}" type="datetimeFigureOut">
              <a:rPr lang="en-US" smtClean="0"/>
              <a:t>1/8/19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C8D-B4BE-BF45-B1BD-EFFDEC0B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8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3939-EF94-E248-8CDF-A38A9F45E134}" type="datetimeFigureOut">
              <a:rPr lang="en-US" smtClean="0"/>
              <a:t>1/8/19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C8D-B4BE-BF45-B1BD-EFFDEC0B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9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3939-EF94-E248-8CDF-A38A9F45E134}" type="datetimeFigureOut">
              <a:rPr lang="en-US" smtClean="0"/>
              <a:t>1/8/19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C8D-B4BE-BF45-B1BD-EFFDEC0B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4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3B63939-EF94-E248-8CDF-A38A9F45E134}" type="datetimeFigureOut">
              <a:rPr lang="en-US" smtClean="0"/>
              <a:t>1/8/19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C8D-B4BE-BF45-B1BD-EFFDEC0B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1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3B63939-EF94-E248-8CDF-A38A9F45E134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74DBC8D-B4BE-BF45-B1BD-EFFDEC0B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18306-78DD-444C-A9C3-29A0A02FA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555472"/>
            <a:ext cx="8991600" cy="1645920"/>
          </a:xfrm>
        </p:spPr>
        <p:txBody>
          <a:bodyPr/>
          <a:lstStyle/>
          <a:p>
            <a:r>
              <a:rPr lang="en-US" dirty="0"/>
              <a:t>Reimagining Justice in Alameda County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1339" y="4200144"/>
            <a:ext cx="6801612" cy="12398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Angela Irvine, Ph.D.</a:t>
            </a:r>
          </a:p>
          <a:p>
            <a:r>
              <a:rPr lang="en-US" dirty="0"/>
              <a:t>Ceres Policy Research</a:t>
            </a:r>
          </a:p>
          <a:p>
            <a:r>
              <a:rPr lang="en-US" dirty="0"/>
              <a:t>January 9, 2019</a:t>
            </a:r>
          </a:p>
        </p:txBody>
      </p:sp>
    </p:spTree>
    <p:extLst>
      <p:ext uri="{BB962C8B-B14F-4D97-AF65-F5344CB8AC3E}">
        <p14:creationId xmlns:p14="http://schemas.microsoft.com/office/powerpoint/2010/main" val="422841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457" y="569343"/>
            <a:ext cx="9661585" cy="5900468"/>
          </a:xfrm>
        </p:spPr>
        <p:txBody>
          <a:bodyPr>
            <a:noAutofit/>
          </a:bodyPr>
          <a:lstStyle/>
          <a:p>
            <a:r>
              <a:rPr lang="en-US" sz="3000" dirty="0"/>
              <a:t>Magnitude of Change</a:t>
            </a:r>
          </a:p>
          <a:p>
            <a:pPr algn="l"/>
            <a:endParaRPr lang="en-US" sz="2200" dirty="0"/>
          </a:p>
          <a:p>
            <a:pPr lvl="1" algn="l"/>
            <a:r>
              <a:rPr lang="en-US" i="1" dirty="0"/>
              <a:t>2010-2013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i="1" dirty="0"/>
              <a:t>402 cases not aligned with policy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i="1" dirty="0"/>
              <a:t>256 cases unclear</a:t>
            </a:r>
          </a:p>
          <a:p>
            <a:pPr lvl="1" algn="l"/>
            <a:endParaRPr lang="en-US" i="1" dirty="0"/>
          </a:p>
          <a:p>
            <a:pPr lvl="1" algn="l"/>
            <a:r>
              <a:rPr lang="en-US" i="1" dirty="0"/>
              <a:t>2014-2016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i="1" dirty="0"/>
              <a:t>46 cases not aligned with policy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i="1" dirty="0"/>
              <a:t>59 cases unclear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US" i="1" dirty="0"/>
              <a:t>105 cases in three years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US" i="1" dirty="0"/>
              <a:t>35 cases per year</a:t>
            </a:r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r>
              <a:rPr lang="en-US" sz="1400" i="1" dirty="0"/>
              <a:t>Irvine and Soto, 2018.</a:t>
            </a:r>
          </a:p>
        </p:txBody>
      </p:sp>
    </p:spTree>
    <p:extLst>
      <p:ext uri="{BB962C8B-B14F-4D97-AF65-F5344CB8AC3E}">
        <p14:creationId xmlns:p14="http://schemas.microsoft.com/office/powerpoint/2010/main" val="2311564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457" y="1000663"/>
            <a:ext cx="9661585" cy="5037828"/>
          </a:xfrm>
        </p:spPr>
        <p:txBody>
          <a:bodyPr>
            <a:noAutofit/>
          </a:bodyPr>
          <a:lstStyle/>
          <a:p>
            <a:r>
              <a:rPr lang="en-US" sz="3000" dirty="0"/>
              <a:t>Restorative Justice is More Effective—</a:t>
            </a:r>
          </a:p>
          <a:p>
            <a:r>
              <a:rPr lang="en-US" sz="3000" dirty="0"/>
              <a:t>Particularly with Violent Crimes</a:t>
            </a:r>
          </a:p>
          <a:p>
            <a:pPr lvl="1" algn="l"/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baliga</a:t>
            </a:r>
            <a:r>
              <a:rPr lang="en-US" dirty="0"/>
              <a:t> (2017) found that recidivism in Alameda County was significantly lower when restorative circles were used as a way to address violent crimes.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1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5101D1A-400E-7D41-8245-AC214AA624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759" y="948722"/>
            <a:ext cx="8917433" cy="4986274"/>
          </a:xfrm>
        </p:spPr>
      </p:pic>
    </p:spTree>
    <p:extLst>
      <p:ext uri="{BB962C8B-B14F-4D97-AF65-F5344CB8AC3E}">
        <p14:creationId xmlns:p14="http://schemas.microsoft.com/office/powerpoint/2010/main" val="985407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457" y="1000663"/>
            <a:ext cx="9661585" cy="5037828"/>
          </a:xfrm>
        </p:spPr>
        <p:txBody>
          <a:bodyPr>
            <a:noAutofit/>
          </a:bodyPr>
          <a:lstStyle/>
          <a:p>
            <a:r>
              <a:rPr lang="en-US" sz="3000" dirty="0"/>
              <a:t>Community-Based Programs </a:t>
            </a:r>
          </a:p>
          <a:p>
            <a:r>
              <a:rPr lang="en-US" sz="3000" dirty="0"/>
              <a:t>Are Also More Cost Effective</a:t>
            </a:r>
          </a:p>
          <a:p>
            <a:pPr lvl="1" algn="l"/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The cost of incarceration is, on average, $240 a day.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The cost of community programs is, on average, $75 per day.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l"/>
            <a:r>
              <a:rPr lang="en-US" sz="1400" i="1" dirty="0"/>
              <a:t>See Fazal, 2014.</a:t>
            </a:r>
          </a:p>
        </p:txBody>
      </p:sp>
    </p:spTree>
    <p:extLst>
      <p:ext uri="{BB962C8B-B14F-4D97-AF65-F5344CB8AC3E}">
        <p14:creationId xmlns:p14="http://schemas.microsoft.com/office/powerpoint/2010/main" val="3165984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457" y="1000663"/>
            <a:ext cx="9661585" cy="5037828"/>
          </a:xfrm>
        </p:spPr>
        <p:txBody>
          <a:bodyPr>
            <a:noAutofit/>
          </a:bodyPr>
          <a:lstStyle/>
          <a:p>
            <a:r>
              <a:rPr lang="en-US" sz="3000" dirty="0"/>
              <a:t>Alameda Data</a:t>
            </a:r>
          </a:p>
          <a:p>
            <a:pPr lvl="1" algn="l"/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Alameda arrested 1816 youth in 2016.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149 of these young people were charged with status offenses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852 of these youth were charged with misdemeanors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815 of these youth were charged with felonies.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42 of these felonies were drug charges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258 of these felonies were property felonies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350 of these felonies were violent/person charges</a:t>
            </a:r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r>
              <a:rPr lang="en-US" sz="1400" i="1" dirty="0"/>
              <a:t>See Center for Juvenile and Criminal Justice, 2018.</a:t>
            </a:r>
          </a:p>
        </p:txBody>
      </p:sp>
    </p:spTree>
    <p:extLst>
      <p:ext uri="{BB962C8B-B14F-4D97-AF65-F5344CB8AC3E}">
        <p14:creationId xmlns:p14="http://schemas.microsoft.com/office/powerpoint/2010/main" val="3173525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457" y="1000663"/>
            <a:ext cx="9661585" cy="5037828"/>
          </a:xfrm>
        </p:spPr>
        <p:txBody>
          <a:bodyPr>
            <a:noAutofit/>
          </a:bodyPr>
          <a:lstStyle/>
          <a:p>
            <a:r>
              <a:rPr lang="en-US" sz="3000" dirty="0"/>
              <a:t>Alameda Data</a:t>
            </a:r>
          </a:p>
          <a:p>
            <a:pPr lvl="1" algn="l"/>
            <a:endParaRPr lang="en-US" dirty="0"/>
          </a:p>
          <a:p>
            <a:pPr lvl="1" algn="l"/>
            <a:r>
              <a:rPr lang="en-US" dirty="0"/>
              <a:t>Added a different way: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1001 youth were arrested for status offenses and misdemeanors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300 youth were arrested for low to moderate level drug and property felonies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350 youth arrested for violent felonies</a:t>
            </a:r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r>
              <a:rPr lang="en-US" sz="1400" i="1" dirty="0"/>
              <a:t>See Center for Juvenile and Criminal Justice, 2018.</a:t>
            </a:r>
          </a:p>
        </p:txBody>
      </p:sp>
    </p:spTree>
    <p:extLst>
      <p:ext uri="{BB962C8B-B14F-4D97-AF65-F5344CB8AC3E}">
        <p14:creationId xmlns:p14="http://schemas.microsoft.com/office/powerpoint/2010/main" val="1564706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457" y="1000663"/>
            <a:ext cx="9661585" cy="5037828"/>
          </a:xfrm>
        </p:spPr>
        <p:txBody>
          <a:bodyPr>
            <a:noAutofit/>
          </a:bodyPr>
          <a:lstStyle/>
          <a:p>
            <a:r>
              <a:rPr lang="en-US" sz="3000" dirty="0"/>
              <a:t>Alameda Data</a:t>
            </a:r>
          </a:p>
          <a:p>
            <a:pPr lvl="1" algn="l"/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34 of the youth charged with a misdemeanor were incarcerated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35 youth per year are placed in out-of-home placement for non-serious and non-violent crimes</a:t>
            </a:r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r>
              <a:rPr lang="en-US" sz="1400" i="1" dirty="0"/>
              <a:t>See Center for Juvenile and Criminal Justice, 2018 and Irvine and Soto, 2018.</a:t>
            </a:r>
          </a:p>
        </p:txBody>
      </p:sp>
    </p:spTree>
    <p:extLst>
      <p:ext uri="{BB962C8B-B14F-4D97-AF65-F5344CB8AC3E}">
        <p14:creationId xmlns:p14="http://schemas.microsoft.com/office/powerpoint/2010/main" val="3122638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457" y="1000663"/>
            <a:ext cx="9661585" cy="5037828"/>
          </a:xfrm>
        </p:spPr>
        <p:txBody>
          <a:bodyPr>
            <a:noAutofit/>
          </a:bodyPr>
          <a:lstStyle/>
          <a:p>
            <a:r>
              <a:rPr lang="en-US" sz="3000" dirty="0"/>
              <a:t>Just Imagine…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The cost of sending 69 low to moderate level youth to ranch or group homes for an average of six months costs $3,000,000 per year.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If we spent the same amount on community programs, we could: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Spend $375,000 for short-term 3-5 day pre-arrest diversion programs for the 1001 youth charged with status offenses and misdemeanors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$202,500 for 3-month weekly diversion programs for 75% (225) of the 300 youth charged with drug and property felonies.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 $1,080,000 for six-month intensive community programming that meets twice a week (diversion or post-adjudication) for 75 youth with drug and property felonies and 300 youth with violent felonies.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$936,000 for stipends for youth in intensive community programming that equate to $13/hour for four hours of their time for each day of programming.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r>
              <a:rPr lang="en-US" sz="1400" i="1" dirty="0"/>
              <a:t>Calculated using Fazal’s estimate of 240/day for incarceration versus $75/day for community program.</a:t>
            </a:r>
          </a:p>
        </p:txBody>
      </p:sp>
    </p:spTree>
    <p:extLst>
      <p:ext uri="{BB962C8B-B14F-4D97-AF65-F5344CB8AC3E}">
        <p14:creationId xmlns:p14="http://schemas.microsoft.com/office/powerpoint/2010/main" val="3943342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457" y="1000663"/>
            <a:ext cx="9661585" cy="5037828"/>
          </a:xfrm>
        </p:spPr>
        <p:txBody>
          <a:bodyPr>
            <a:noAutofit/>
          </a:bodyPr>
          <a:lstStyle/>
          <a:p>
            <a:r>
              <a:rPr lang="en-US" sz="3000" dirty="0"/>
              <a:t>References</a:t>
            </a:r>
          </a:p>
          <a:p>
            <a:pPr lvl="1" algn="l"/>
            <a:endParaRPr lang="en-US" dirty="0"/>
          </a:p>
          <a:p>
            <a:pPr algn="l"/>
            <a:r>
              <a:rPr lang="en-US" sz="1400" dirty="0" err="1"/>
              <a:t>baliga</a:t>
            </a:r>
            <a:r>
              <a:rPr lang="en-US" sz="1400" dirty="0"/>
              <a:t>, s., Henry, S., &amp; Valentine, G. (2017). </a:t>
            </a:r>
            <a:r>
              <a:rPr lang="en-US" sz="1400" i="1" dirty="0"/>
              <a:t>Restorative Community Conferencing: A study of Community Works West's restorative justice youth diversion program in Alameda County.</a:t>
            </a:r>
            <a:r>
              <a:rPr lang="en-US" sz="1400" dirty="0"/>
              <a:t> Oakland, CA: Impact Justice and Community Works West.</a:t>
            </a:r>
          </a:p>
          <a:p>
            <a:pPr algn="l"/>
            <a:r>
              <a:rPr lang="en-US" sz="1400" dirty="0"/>
              <a:t>CCJCC Youth Diversion Subcommittee &amp; The Los Angeles County Chief Executive Office. (2017). </a:t>
            </a:r>
            <a:r>
              <a:rPr lang="en-US" sz="1400" i="1" dirty="0"/>
              <a:t>A Roadmap for Advancing Youth Diversion in Los Angeles County.</a:t>
            </a:r>
            <a:r>
              <a:rPr lang="en-US" sz="1400" dirty="0"/>
              <a:t> Los Angeles, CA: The County of Los Angeles.</a:t>
            </a:r>
          </a:p>
          <a:p>
            <a:pPr algn="l"/>
            <a:r>
              <a:rPr lang="en-US" sz="1400" dirty="0"/>
              <a:t>CJCJ. (2018). Juvenile Justice Practices in California by County. San Francisco, CA: Center for Juvenile and Criminal Justice.</a:t>
            </a:r>
          </a:p>
          <a:p>
            <a:pPr algn="l"/>
            <a:r>
              <a:rPr lang="en-US" sz="1400" dirty="0"/>
              <a:t>Davis, A., Irvine, A., &amp; </a:t>
            </a:r>
            <a:r>
              <a:rPr lang="en-US" sz="1400" dirty="0" err="1"/>
              <a:t>Ziedenberg</a:t>
            </a:r>
            <a:r>
              <a:rPr lang="en-US" sz="1400" dirty="0"/>
              <a:t>, J. (2014). </a:t>
            </a:r>
            <a:r>
              <a:rPr lang="en-US" sz="1400" i="1" dirty="0"/>
              <a:t>Stakeholders' Views on the Movement to Reduce Youth Incarceration.</a:t>
            </a:r>
            <a:r>
              <a:rPr lang="en-US" sz="1400" dirty="0"/>
              <a:t> Oakland, CA: National Council on Crime and Delinquency.</a:t>
            </a:r>
          </a:p>
          <a:p>
            <a:pPr algn="l"/>
            <a:r>
              <a:rPr lang="en-US" sz="1400" dirty="0"/>
              <a:t>Fazal, S. M. (2014). </a:t>
            </a:r>
            <a:r>
              <a:rPr lang="en-US" sz="1400" i="1" dirty="0"/>
              <a:t>Safely Home: Reducing youth incarceration and achieving positive youth outcomes for high and complex need youth through effective community-based programs.</a:t>
            </a:r>
            <a:r>
              <a:rPr lang="en-US" sz="1400" dirty="0"/>
              <a:t> Washington, DC: Youth Advocate Programs Policy and Advocacy Center.</a:t>
            </a:r>
          </a:p>
          <a:p>
            <a:pPr algn="l"/>
            <a:r>
              <a:rPr lang="en-US" sz="1400" dirty="0"/>
              <a:t>Irvine, A., &amp; Soto, D. (2018). </a:t>
            </a:r>
            <a:r>
              <a:rPr lang="en-US" sz="1400" i="1" dirty="0"/>
              <a:t>Reducing Out-of-Home Placements in Alameda: Successes, Challenges and Lessons.</a:t>
            </a:r>
            <a:r>
              <a:rPr lang="en-US" sz="1400" dirty="0"/>
              <a:t> Oakland, CA: Impact Justice.</a:t>
            </a:r>
          </a:p>
          <a:p>
            <a:pPr algn="l"/>
            <a:r>
              <a:rPr lang="en-US" sz="1400" dirty="0"/>
              <a:t>Irvine, A., Wilber, S., &amp; Canfield, A. (2017). </a:t>
            </a:r>
            <a:r>
              <a:rPr lang="en-US" sz="1400" i="1" dirty="0"/>
              <a:t>Lesbian, Gay, Bisexual, Questioning, and Gender Nonconforming Girls and Boys in the California Juvenile Justice System: A Practice Guide.</a:t>
            </a:r>
            <a:r>
              <a:rPr lang="en-US" sz="1400" dirty="0"/>
              <a:t> Oakland, CA: Impact Justice and the National Center for Lesbian Rights.</a:t>
            </a:r>
          </a:p>
          <a:p>
            <a:pPr algn="l"/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94208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457" y="1000663"/>
            <a:ext cx="9661585" cy="4848045"/>
          </a:xfrm>
        </p:spPr>
        <p:txBody>
          <a:bodyPr>
            <a:normAutofit/>
          </a:bodyPr>
          <a:lstStyle/>
          <a:p>
            <a:r>
              <a:rPr lang="en-US" sz="3000" dirty="0"/>
              <a:t>Justice Reform Successes</a:t>
            </a:r>
          </a:p>
          <a:p>
            <a:endParaRPr lang="en-US" dirty="0"/>
          </a:p>
          <a:p>
            <a:pPr algn="l"/>
            <a:r>
              <a:rPr lang="en-US" dirty="0"/>
              <a:t>Youth incarceration has been reduced 41% across the country.</a:t>
            </a:r>
          </a:p>
          <a:p>
            <a:pPr algn="l"/>
            <a:r>
              <a:rPr lang="en-US" dirty="0"/>
              <a:t>California has seen even more dramatic improvements.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We have gone from 10,000 youth in DJJ to just over 600.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We have gone from 10,000 youth in county facilities to less than 4,000.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l"/>
            <a:r>
              <a:rPr lang="en-US" sz="1400" i="1" dirty="0"/>
              <a:t>See Davis et. al., 2014.</a:t>
            </a:r>
          </a:p>
        </p:txBody>
      </p:sp>
    </p:spTree>
    <p:extLst>
      <p:ext uri="{BB962C8B-B14F-4D97-AF65-F5344CB8AC3E}">
        <p14:creationId xmlns:p14="http://schemas.microsoft.com/office/powerpoint/2010/main" val="820160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457" y="1000663"/>
            <a:ext cx="9661585" cy="4848045"/>
          </a:xfrm>
        </p:spPr>
        <p:txBody>
          <a:bodyPr>
            <a:normAutofit/>
          </a:bodyPr>
          <a:lstStyle/>
          <a:p>
            <a:r>
              <a:rPr lang="en-US" sz="3000" dirty="0"/>
              <a:t>Ongoing Improvements to be Made</a:t>
            </a:r>
          </a:p>
          <a:p>
            <a:endParaRPr lang="en-US" dirty="0"/>
          </a:p>
          <a:p>
            <a:pPr algn="l"/>
            <a:r>
              <a:rPr lang="en-US" dirty="0"/>
              <a:t>At the same time: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Racial and ethnic disparities continue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90% of incarcerated youth in California are Latino/-a, Black, Native American or have multiple racial/ethnic identities.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r>
              <a:rPr lang="en-US" sz="1400" i="1" dirty="0"/>
              <a:t>See Irvine, Wilber, and Canfield, 2017.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65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457" y="1000663"/>
            <a:ext cx="9661585" cy="4848045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Ongoing Improvements to be Made</a:t>
            </a:r>
          </a:p>
          <a:p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Up to 80% of youth in the California justice system are charged with non-serious, non-violent crimes.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These are crimes that can, according to California law, be diverted by police prior to formal arrests.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The additional 20% could be parsed and addressed differently from a public health perspective.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r>
              <a:rPr lang="en-US" sz="1400" i="1" dirty="0"/>
              <a:t>See Countywide Criminal Justice Coordinating Council, 2017.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45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457" y="1000663"/>
            <a:ext cx="9661585" cy="5037828"/>
          </a:xfrm>
        </p:spPr>
        <p:txBody>
          <a:bodyPr>
            <a:noAutofit/>
          </a:bodyPr>
          <a:lstStyle/>
          <a:p>
            <a:r>
              <a:rPr lang="en-US" sz="3000" dirty="0"/>
              <a:t>Public Health Perspective on Violent Charged</a:t>
            </a:r>
          </a:p>
          <a:p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Recent data analysis of assaults and robberies by Ceres Policy Research shows that among 150 violent crimes, there were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20 cases where there was a serious injury (stabbing, shooting, concussion, hospitalization, or multiple assailants),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22 cases where a firearm was used,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43 cases of grand theft, and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65 cases that DIDN’T involve a serious injury, firearm, or grand theft.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This leaves room to differentiate between the types of harm caused by crime and think creatively about restorative responses.</a:t>
            </a:r>
          </a:p>
          <a:p>
            <a:pPr algn="l"/>
            <a:endParaRPr lang="en-US" sz="1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86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457" y="1000663"/>
            <a:ext cx="9661585" cy="5037828"/>
          </a:xfrm>
        </p:spPr>
        <p:txBody>
          <a:bodyPr>
            <a:noAutofit/>
          </a:bodyPr>
          <a:lstStyle/>
          <a:p>
            <a:r>
              <a:rPr lang="en-US" sz="3000" dirty="0"/>
              <a:t>Alameda Placements</a:t>
            </a:r>
          </a:p>
          <a:p>
            <a:pPr lvl="1" algn="l"/>
            <a:endParaRPr lang="en-US" dirty="0"/>
          </a:p>
          <a:p>
            <a:pPr algn="l"/>
            <a:r>
              <a:rPr lang="en-US" sz="2200" dirty="0"/>
              <a:t>	78% reduction in out-of-home placement</a:t>
            </a:r>
          </a:p>
          <a:p>
            <a:pPr algn="l"/>
            <a:endParaRPr lang="en-US" sz="2200" dirty="0"/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846 youth 2010-2013 compared with 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140 youth 2014-2016.</a:t>
            </a:r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r>
              <a:rPr lang="en-US" sz="1400" i="1" dirty="0"/>
              <a:t>Irvine and Soto, 2018.</a:t>
            </a:r>
          </a:p>
        </p:txBody>
      </p:sp>
    </p:spTree>
    <p:extLst>
      <p:ext uri="{BB962C8B-B14F-4D97-AF65-F5344CB8AC3E}">
        <p14:creationId xmlns:p14="http://schemas.microsoft.com/office/powerpoint/2010/main" val="3583762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457" y="569343"/>
            <a:ext cx="9661585" cy="5900468"/>
          </a:xfrm>
        </p:spPr>
        <p:txBody>
          <a:bodyPr>
            <a:noAutofit/>
          </a:bodyPr>
          <a:lstStyle/>
          <a:p>
            <a:r>
              <a:rPr lang="en-US" sz="3000" dirty="0"/>
              <a:t>Reduction in Racial/Ethnic Disparities</a:t>
            </a:r>
          </a:p>
          <a:p>
            <a:pPr lvl="1" algn="l"/>
            <a:endParaRPr lang="en-US" dirty="0"/>
          </a:p>
          <a:p>
            <a:pPr algn="l"/>
            <a:r>
              <a:rPr lang="en-US" sz="2200" dirty="0"/>
              <a:t>	</a:t>
            </a:r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r>
              <a:rPr lang="en-US" sz="1400" i="1" dirty="0"/>
              <a:t>Irvine and Soto, 2018.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F1148A-0445-FD44-99EC-61248DB85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936" y="1214168"/>
            <a:ext cx="9671936" cy="477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66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457" y="569343"/>
            <a:ext cx="9661585" cy="5900468"/>
          </a:xfrm>
        </p:spPr>
        <p:txBody>
          <a:bodyPr>
            <a:noAutofit/>
          </a:bodyPr>
          <a:lstStyle/>
          <a:p>
            <a:pPr lvl="1" algn="l"/>
            <a:endParaRPr lang="en-US" dirty="0"/>
          </a:p>
          <a:p>
            <a:pPr algn="l"/>
            <a:r>
              <a:rPr lang="en-US" sz="2200" dirty="0"/>
              <a:t>	</a:t>
            </a:r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r>
              <a:rPr lang="en-US" sz="1400" i="1" dirty="0"/>
              <a:t>Irvine and Soto, 2018.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E2B934-3F96-7449-AA62-A83B3F0C2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266" y="491944"/>
            <a:ext cx="8370432" cy="552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A6D89-7A4B-0048-A295-7D10BA73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457" y="569343"/>
            <a:ext cx="9661585" cy="5900468"/>
          </a:xfrm>
        </p:spPr>
        <p:txBody>
          <a:bodyPr>
            <a:noAutofit/>
          </a:bodyPr>
          <a:lstStyle/>
          <a:p>
            <a:pPr lvl="1" algn="l"/>
            <a:endParaRPr lang="en-US" dirty="0"/>
          </a:p>
          <a:p>
            <a:pPr algn="l"/>
            <a:r>
              <a:rPr lang="en-US" sz="2200" dirty="0"/>
              <a:t>	</a:t>
            </a:r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endParaRPr lang="en-US" sz="1400" i="1" dirty="0"/>
          </a:p>
          <a:p>
            <a:pPr algn="l"/>
            <a:r>
              <a:rPr lang="en-US" sz="1400" i="1" dirty="0"/>
              <a:t>Irvine and Soto, 2018.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56B77A-17E8-B54C-A6D0-2497E2EB2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439" y="1463135"/>
            <a:ext cx="11355222" cy="398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36004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{86466F25-5C71-5C42-84F7-E450C1B81F8B}tf10001120</Template>
  <TotalTime>1144</TotalTime>
  <Words>1015</Words>
  <Application>Microsoft Macintosh PowerPoint</Application>
  <PresentationFormat>Widescreen</PresentationFormat>
  <Paragraphs>182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Parcel</vt:lpstr>
      <vt:lpstr>Reimagining Justice in Alameda County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Justice Reinvestment in Alameda County</dc:title>
  <dc:creator>Angela Irvine</dc:creator>
  <cp:lastModifiedBy>Angela Irvine</cp:lastModifiedBy>
  <cp:revision>16</cp:revision>
  <dcterms:created xsi:type="dcterms:W3CDTF">2018-12-13T17:20:22Z</dcterms:created>
  <dcterms:modified xsi:type="dcterms:W3CDTF">2019-01-09T16:30:49Z</dcterms:modified>
</cp:coreProperties>
</file>