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a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2" r:id="rId3"/>
    <p:sldId id="336" r:id="rId4"/>
    <p:sldId id="335" r:id="rId5"/>
    <p:sldId id="257" r:id="rId6"/>
    <p:sldId id="279" r:id="rId7"/>
    <p:sldId id="280" r:id="rId8"/>
    <p:sldId id="367" r:id="rId9"/>
    <p:sldId id="368" r:id="rId10"/>
    <p:sldId id="334" r:id="rId11"/>
    <p:sldId id="370" r:id="rId12"/>
    <p:sldId id="341" r:id="rId13"/>
    <p:sldId id="342" r:id="rId14"/>
    <p:sldId id="354" r:id="rId15"/>
    <p:sldId id="355" r:id="rId16"/>
    <p:sldId id="356" r:id="rId17"/>
    <p:sldId id="357" r:id="rId18"/>
    <p:sldId id="365" r:id="rId19"/>
    <p:sldId id="366" r:id="rId20"/>
    <p:sldId id="344" r:id="rId21"/>
    <p:sldId id="284" r:id="rId22"/>
    <p:sldId id="330" r:id="rId23"/>
    <p:sldId id="371" r:id="rId24"/>
    <p:sldId id="363" r:id="rId25"/>
    <p:sldId id="260" r:id="rId26"/>
    <p:sldId id="359" r:id="rId27"/>
    <p:sldId id="343" r:id="rId28"/>
    <p:sldId id="369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chen" initials="j" lastIdx="7" clrIdx="0">
    <p:extLst/>
  </p:cmAuthor>
  <p:cmAuthor id="2" name="Nancy Campbell" initials="" lastIdx="2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3" autoAdjust="0"/>
    <p:restoredTop sz="91635" autoAdjust="0"/>
  </p:normalViewPr>
  <p:slideViewPr>
    <p:cSldViewPr>
      <p:cViewPr varScale="1">
        <p:scale>
          <a:sx n="84" d="100"/>
          <a:sy n="84" d="100"/>
        </p:scale>
        <p:origin x="144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08"/>
    </p:cViewPr>
  </p:sorterViewPr>
  <p:notesViewPr>
    <p:cSldViewPr>
      <p:cViewPr varScale="1">
        <p:scale>
          <a:sx n="52" d="100"/>
          <a:sy n="52" d="100"/>
        </p:scale>
        <p:origin x="-2678" y="-8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83581E-0AC0-4C88-8DCA-C167F9CEF25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27458B-FA7C-4EC3-9C97-61BBD0EAE0BF}">
      <dgm:prSet phldrT="[Text]"/>
      <dgm:spPr/>
      <dgm:t>
        <a:bodyPr/>
        <a:lstStyle/>
        <a:p>
          <a:r>
            <a:rPr lang="en-US" dirty="0"/>
            <a:t>One Case Plan</a:t>
          </a:r>
        </a:p>
      </dgm:t>
    </dgm:pt>
    <dgm:pt modelId="{FBB6E1C5-B948-4FE1-9021-1F7FCFF0DCE6}" type="parTrans" cxnId="{19548910-0940-4E24-B89D-416D6E14DF50}">
      <dgm:prSet/>
      <dgm:spPr/>
      <dgm:t>
        <a:bodyPr/>
        <a:lstStyle/>
        <a:p>
          <a:endParaRPr lang="en-US"/>
        </a:p>
      </dgm:t>
    </dgm:pt>
    <dgm:pt modelId="{F292EF75-0CDD-46DC-AFC2-A27A4E83A161}" type="sibTrans" cxnId="{19548910-0940-4E24-B89D-416D6E14DF50}">
      <dgm:prSet/>
      <dgm:spPr/>
      <dgm:t>
        <a:bodyPr/>
        <a:lstStyle/>
        <a:p>
          <a:endParaRPr lang="en-US"/>
        </a:p>
      </dgm:t>
    </dgm:pt>
    <dgm:pt modelId="{C09B88C2-DED7-47A8-B4E4-F6912716F14B}">
      <dgm:prSet phldrT="[Text]"/>
      <dgm:spPr/>
      <dgm:t>
        <a:bodyPr/>
        <a:lstStyle/>
        <a:p>
          <a:r>
            <a:rPr lang="en-US" dirty="0"/>
            <a:t>Staff Engagement &amp; Modeling</a:t>
          </a:r>
        </a:p>
      </dgm:t>
    </dgm:pt>
    <dgm:pt modelId="{3C71419F-F3A5-4E19-9058-62E651613755}" type="parTrans" cxnId="{BCAB4691-445D-4CB6-8144-DF5A996E5F3C}">
      <dgm:prSet/>
      <dgm:spPr/>
      <dgm:t>
        <a:bodyPr/>
        <a:lstStyle/>
        <a:p>
          <a:endParaRPr lang="en-US"/>
        </a:p>
      </dgm:t>
    </dgm:pt>
    <dgm:pt modelId="{5CED50B5-C68E-4B32-B89B-97FF4BC83DD7}" type="sibTrans" cxnId="{BCAB4691-445D-4CB6-8144-DF5A996E5F3C}">
      <dgm:prSet/>
      <dgm:spPr/>
      <dgm:t>
        <a:bodyPr/>
        <a:lstStyle/>
        <a:p>
          <a:endParaRPr lang="en-US"/>
        </a:p>
      </dgm:t>
    </dgm:pt>
    <dgm:pt modelId="{18510879-F751-4527-B7D3-5E39F82C4DEA}">
      <dgm:prSet phldrT="[Text]"/>
      <dgm:spPr/>
      <dgm:t>
        <a:bodyPr/>
        <a:lstStyle/>
        <a:p>
          <a:r>
            <a:rPr lang="en-US" dirty="0"/>
            <a:t>Developmentally Sensitive &amp; Gender Responsive</a:t>
          </a:r>
        </a:p>
      </dgm:t>
    </dgm:pt>
    <dgm:pt modelId="{B571DBFA-092B-40E9-A341-ECD80B06F782}" type="parTrans" cxnId="{E59CDD08-90F3-4FD1-8210-676AE8724BFD}">
      <dgm:prSet/>
      <dgm:spPr/>
      <dgm:t>
        <a:bodyPr/>
        <a:lstStyle/>
        <a:p>
          <a:endParaRPr lang="en-US"/>
        </a:p>
      </dgm:t>
    </dgm:pt>
    <dgm:pt modelId="{F015F8F1-4A49-49A8-845F-7DE12BEE6EB3}" type="sibTrans" cxnId="{E59CDD08-90F3-4FD1-8210-676AE8724BFD}">
      <dgm:prSet/>
      <dgm:spPr/>
      <dgm:t>
        <a:bodyPr/>
        <a:lstStyle/>
        <a:p>
          <a:endParaRPr lang="en-US"/>
        </a:p>
      </dgm:t>
    </dgm:pt>
    <dgm:pt modelId="{6B0F0773-E4D7-498F-9358-5BFA642E36DC}">
      <dgm:prSet phldrT="[Text]"/>
      <dgm:spPr/>
      <dgm:t>
        <a:bodyPr/>
        <a:lstStyle/>
        <a:p>
          <a:r>
            <a:rPr lang="en-US" dirty="0"/>
            <a:t>Strong Partnerships</a:t>
          </a:r>
        </a:p>
      </dgm:t>
    </dgm:pt>
    <dgm:pt modelId="{C3DB4CDF-9F50-4AA2-91D8-41108A92150C}" type="parTrans" cxnId="{59A48CDC-94F4-4FE3-8AB7-4318C6035132}">
      <dgm:prSet/>
      <dgm:spPr/>
      <dgm:t>
        <a:bodyPr/>
        <a:lstStyle/>
        <a:p>
          <a:endParaRPr lang="en-US"/>
        </a:p>
      </dgm:t>
    </dgm:pt>
    <dgm:pt modelId="{D6503BB9-7295-4840-8C44-533FD8F0E100}" type="sibTrans" cxnId="{59A48CDC-94F4-4FE3-8AB7-4318C6035132}">
      <dgm:prSet/>
      <dgm:spPr/>
      <dgm:t>
        <a:bodyPr/>
        <a:lstStyle/>
        <a:p>
          <a:endParaRPr lang="en-US"/>
        </a:p>
      </dgm:t>
    </dgm:pt>
    <dgm:pt modelId="{ECE7144B-9216-407E-90E8-421FE4F236AE}">
      <dgm:prSet phldrT="[Text]"/>
      <dgm:spPr/>
      <dgm:t>
        <a:bodyPr/>
        <a:lstStyle/>
        <a:p>
          <a:r>
            <a:rPr lang="en-US" dirty="0"/>
            <a:t>Trauma Informed</a:t>
          </a:r>
        </a:p>
      </dgm:t>
    </dgm:pt>
    <dgm:pt modelId="{4D7EF93F-320C-4C58-84B8-9CCD547FE57A}" type="parTrans" cxnId="{02318E91-B7FD-4301-B3CA-CC5DAAA7A9F8}">
      <dgm:prSet/>
      <dgm:spPr/>
      <dgm:t>
        <a:bodyPr/>
        <a:lstStyle/>
        <a:p>
          <a:endParaRPr lang="en-US"/>
        </a:p>
      </dgm:t>
    </dgm:pt>
    <dgm:pt modelId="{C01DBD9E-2F43-4EC3-9C72-A171613546C6}" type="sibTrans" cxnId="{02318E91-B7FD-4301-B3CA-CC5DAAA7A9F8}">
      <dgm:prSet/>
      <dgm:spPr/>
      <dgm:t>
        <a:bodyPr/>
        <a:lstStyle/>
        <a:p>
          <a:endParaRPr lang="en-US"/>
        </a:p>
      </dgm:t>
    </dgm:pt>
    <dgm:pt modelId="{A08E6CE5-3E7F-4C24-95FD-3C8908D686B8}">
      <dgm:prSet phldrT="[Text]"/>
      <dgm:spPr/>
      <dgm:t>
        <a:bodyPr/>
        <a:lstStyle/>
        <a:p>
          <a:r>
            <a:rPr lang="en-US" dirty="0"/>
            <a:t>Fidelity &amp; Quality Assurance</a:t>
          </a:r>
        </a:p>
      </dgm:t>
    </dgm:pt>
    <dgm:pt modelId="{81AECF87-88DA-461B-8B31-48A4C2C1E35C}" type="parTrans" cxnId="{AB77A29C-E436-4CB5-A779-9EB8E227388E}">
      <dgm:prSet/>
      <dgm:spPr/>
      <dgm:t>
        <a:bodyPr/>
        <a:lstStyle/>
        <a:p>
          <a:endParaRPr lang="en-US"/>
        </a:p>
      </dgm:t>
    </dgm:pt>
    <dgm:pt modelId="{8CE41B05-6F69-49D6-951E-87B6D1DA7F27}" type="sibTrans" cxnId="{AB77A29C-E436-4CB5-A779-9EB8E227388E}">
      <dgm:prSet/>
      <dgm:spPr/>
      <dgm:t>
        <a:bodyPr/>
        <a:lstStyle/>
        <a:p>
          <a:endParaRPr lang="en-US"/>
        </a:p>
      </dgm:t>
    </dgm:pt>
    <dgm:pt modelId="{B307B0F0-2042-45D4-A733-1DC008953607}">
      <dgm:prSet phldrT="[Text]"/>
      <dgm:spPr/>
      <dgm:t>
        <a:bodyPr/>
        <a:lstStyle/>
        <a:p>
          <a:r>
            <a:rPr lang="en-US" dirty="0"/>
            <a:t>Continuum of Care</a:t>
          </a:r>
        </a:p>
      </dgm:t>
    </dgm:pt>
    <dgm:pt modelId="{7717E274-CA90-425A-ACA7-B781E0255949}" type="parTrans" cxnId="{362F99B0-3204-4BE0-B08E-34E0B4FFB8D9}">
      <dgm:prSet/>
      <dgm:spPr/>
      <dgm:t>
        <a:bodyPr/>
        <a:lstStyle/>
        <a:p>
          <a:endParaRPr lang="en-US"/>
        </a:p>
      </dgm:t>
    </dgm:pt>
    <dgm:pt modelId="{EC39CADD-DE9A-4750-9529-D1509D820293}" type="sibTrans" cxnId="{362F99B0-3204-4BE0-B08E-34E0B4FFB8D9}">
      <dgm:prSet/>
      <dgm:spPr/>
      <dgm:t>
        <a:bodyPr/>
        <a:lstStyle/>
        <a:p>
          <a:endParaRPr lang="en-US"/>
        </a:p>
      </dgm:t>
    </dgm:pt>
    <dgm:pt modelId="{A324000F-F2E6-4062-88A9-02AF069A1749}">
      <dgm:prSet phldrT="[Text]"/>
      <dgm:spPr/>
      <dgm:t>
        <a:bodyPr/>
        <a:lstStyle/>
        <a:p>
          <a:r>
            <a:rPr lang="en-US" dirty="0"/>
            <a:t>Asset Based</a:t>
          </a:r>
        </a:p>
      </dgm:t>
    </dgm:pt>
    <dgm:pt modelId="{EA32A50E-1C42-4783-9A8C-FFFA7712EEE0}" type="parTrans" cxnId="{635F0FA1-7AB6-44A3-A590-F0FE3B7F3E99}">
      <dgm:prSet/>
      <dgm:spPr/>
      <dgm:t>
        <a:bodyPr/>
        <a:lstStyle/>
        <a:p>
          <a:endParaRPr lang="en-US"/>
        </a:p>
      </dgm:t>
    </dgm:pt>
    <dgm:pt modelId="{BC87C12B-99E6-443A-B03E-05FE30199D08}" type="sibTrans" cxnId="{635F0FA1-7AB6-44A3-A590-F0FE3B7F3E99}">
      <dgm:prSet/>
      <dgm:spPr/>
      <dgm:t>
        <a:bodyPr/>
        <a:lstStyle/>
        <a:p>
          <a:endParaRPr lang="en-US"/>
        </a:p>
      </dgm:t>
    </dgm:pt>
    <dgm:pt modelId="{A1A30A21-7D23-4B18-8066-52881BDC4D75}">
      <dgm:prSet phldrT="[Text]"/>
      <dgm:spPr/>
      <dgm:t>
        <a:bodyPr/>
        <a:lstStyle/>
        <a:p>
          <a:r>
            <a:rPr lang="en-US" dirty="0"/>
            <a:t>Structured Reinforcement and Level Systems</a:t>
          </a:r>
        </a:p>
      </dgm:t>
    </dgm:pt>
    <dgm:pt modelId="{248CA243-FAD4-4520-B70B-77A2062C58CF}" type="parTrans" cxnId="{C0BF5FBB-92C6-4759-8E9A-E264D05E4398}">
      <dgm:prSet/>
      <dgm:spPr/>
      <dgm:t>
        <a:bodyPr/>
        <a:lstStyle/>
        <a:p>
          <a:endParaRPr lang="en-US"/>
        </a:p>
      </dgm:t>
    </dgm:pt>
    <dgm:pt modelId="{BFB10428-E519-4013-B83E-AD863E49F36C}" type="sibTrans" cxnId="{C0BF5FBB-92C6-4759-8E9A-E264D05E4398}">
      <dgm:prSet/>
      <dgm:spPr/>
      <dgm:t>
        <a:bodyPr/>
        <a:lstStyle/>
        <a:p>
          <a:endParaRPr lang="en-US"/>
        </a:p>
      </dgm:t>
    </dgm:pt>
    <dgm:pt modelId="{C3C0A1D9-84A2-47F2-9CB6-F8BDEDB67BCE}" type="pres">
      <dgm:prSet presAssocID="{9A83581E-0AC0-4C88-8DCA-C167F9CEF25C}" presName="diagram" presStyleCnt="0">
        <dgm:presLayoutVars>
          <dgm:dir/>
          <dgm:resizeHandles val="exact"/>
        </dgm:presLayoutVars>
      </dgm:prSet>
      <dgm:spPr/>
    </dgm:pt>
    <dgm:pt modelId="{EDE7AF05-1678-4953-97F1-7C44AAF027EB}" type="pres">
      <dgm:prSet presAssocID="{5C27458B-FA7C-4EC3-9C97-61BBD0EAE0BF}" presName="node" presStyleLbl="node1" presStyleIdx="0" presStyleCnt="9">
        <dgm:presLayoutVars>
          <dgm:bulletEnabled val="1"/>
        </dgm:presLayoutVars>
      </dgm:prSet>
      <dgm:spPr/>
    </dgm:pt>
    <dgm:pt modelId="{7B3DB994-7BE2-4A32-B8BD-0869278C00DF}" type="pres">
      <dgm:prSet presAssocID="{F292EF75-0CDD-46DC-AFC2-A27A4E83A161}" presName="sibTrans" presStyleCnt="0"/>
      <dgm:spPr/>
    </dgm:pt>
    <dgm:pt modelId="{17FADD85-205D-4E9C-988C-5F88851A8B8E}" type="pres">
      <dgm:prSet presAssocID="{C09B88C2-DED7-47A8-B4E4-F6912716F14B}" presName="node" presStyleLbl="node1" presStyleIdx="1" presStyleCnt="9">
        <dgm:presLayoutVars>
          <dgm:bulletEnabled val="1"/>
        </dgm:presLayoutVars>
      </dgm:prSet>
      <dgm:spPr/>
    </dgm:pt>
    <dgm:pt modelId="{E1041E97-EA7E-4510-ABBA-13D785A1650B}" type="pres">
      <dgm:prSet presAssocID="{5CED50B5-C68E-4B32-B89B-97FF4BC83DD7}" presName="sibTrans" presStyleCnt="0"/>
      <dgm:spPr/>
    </dgm:pt>
    <dgm:pt modelId="{D58C6D0C-DAD6-4C83-AC81-F8097D2F3DC7}" type="pres">
      <dgm:prSet presAssocID="{18510879-F751-4527-B7D3-5E39F82C4DEA}" presName="node" presStyleLbl="node1" presStyleIdx="2" presStyleCnt="9">
        <dgm:presLayoutVars>
          <dgm:bulletEnabled val="1"/>
        </dgm:presLayoutVars>
      </dgm:prSet>
      <dgm:spPr/>
    </dgm:pt>
    <dgm:pt modelId="{73F34000-D3A5-493E-9DED-9917B03D2E22}" type="pres">
      <dgm:prSet presAssocID="{F015F8F1-4A49-49A8-845F-7DE12BEE6EB3}" presName="sibTrans" presStyleCnt="0"/>
      <dgm:spPr/>
    </dgm:pt>
    <dgm:pt modelId="{2767F0FA-7DAB-4289-960E-E40A97355947}" type="pres">
      <dgm:prSet presAssocID="{6B0F0773-E4D7-498F-9358-5BFA642E36DC}" presName="node" presStyleLbl="node1" presStyleIdx="3" presStyleCnt="9">
        <dgm:presLayoutVars>
          <dgm:bulletEnabled val="1"/>
        </dgm:presLayoutVars>
      </dgm:prSet>
      <dgm:spPr/>
    </dgm:pt>
    <dgm:pt modelId="{42090A2F-2461-4684-88D8-A1C480B8AC9E}" type="pres">
      <dgm:prSet presAssocID="{D6503BB9-7295-4840-8C44-533FD8F0E100}" presName="sibTrans" presStyleCnt="0"/>
      <dgm:spPr/>
    </dgm:pt>
    <dgm:pt modelId="{7DF3E05E-EDD9-4BD8-8278-C92D08AB4126}" type="pres">
      <dgm:prSet presAssocID="{ECE7144B-9216-407E-90E8-421FE4F236AE}" presName="node" presStyleLbl="node1" presStyleIdx="4" presStyleCnt="9">
        <dgm:presLayoutVars>
          <dgm:bulletEnabled val="1"/>
        </dgm:presLayoutVars>
      </dgm:prSet>
      <dgm:spPr/>
    </dgm:pt>
    <dgm:pt modelId="{1F54CF57-77DE-4DC5-8153-686EA07C5AB1}" type="pres">
      <dgm:prSet presAssocID="{C01DBD9E-2F43-4EC3-9C72-A171613546C6}" presName="sibTrans" presStyleCnt="0"/>
      <dgm:spPr/>
    </dgm:pt>
    <dgm:pt modelId="{E26D1CFF-425C-452B-8551-A351D61E18D8}" type="pres">
      <dgm:prSet presAssocID="{A08E6CE5-3E7F-4C24-95FD-3C8908D686B8}" presName="node" presStyleLbl="node1" presStyleIdx="5" presStyleCnt="9">
        <dgm:presLayoutVars>
          <dgm:bulletEnabled val="1"/>
        </dgm:presLayoutVars>
      </dgm:prSet>
      <dgm:spPr/>
    </dgm:pt>
    <dgm:pt modelId="{423096BB-36A4-4314-BA51-722D974C9596}" type="pres">
      <dgm:prSet presAssocID="{8CE41B05-6F69-49D6-951E-87B6D1DA7F27}" presName="sibTrans" presStyleCnt="0"/>
      <dgm:spPr/>
    </dgm:pt>
    <dgm:pt modelId="{9B33BC59-0600-464A-9A98-CFC141E56D41}" type="pres">
      <dgm:prSet presAssocID="{B307B0F0-2042-45D4-A733-1DC008953607}" presName="node" presStyleLbl="node1" presStyleIdx="6" presStyleCnt="9">
        <dgm:presLayoutVars>
          <dgm:bulletEnabled val="1"/>
        </dgm:presLayoutVars>
      </dgm:prSet>
      <dgm:spPr/>
    </dgm:pt>
    <dgm:pt modelId="{BB16A7A1-5BFC-43A1-84BA-A8F9682E581D}" type="pres">
      <dgm:prSet presAssocID="{EC39CADD-DE9A-4750-9529-D1509D820293}" presName="sibTrans" presStyleCnt="0"/>
      <dgm:spPr/>
    </dgm:pt>
    <dgm:pt modelId="{E10FA4EA-D16F-4265-B65B-45A352A75E4B}" type="pres">
      <dgm:prSet presAssocID="{A324000F-F2E6-4062-88A9-02AF069A1749}" presName="node" presStyleLbl="node1" presStyleIdx="7" presStyleCnt="9">
        <dgm:presLayoutVars>
          <dgm:bulletEnabled val="1"/>
        </dgm:presLayoutVars>
      </dgm:prSet>
      <dgm:spPr/>
    </dgm:pt>
    <dgm:pt modelId="{D92D309A-A56F-470E-A546-585708B52BC8}" type="pres">
      <dgm:prSet presAssocID="{BC87C12B-99E6-443A-B03E-05FE30199D08}" presName="sibTrans" presStyleCnt="0"/>
      <dgm:spPr/>
    </dgm:pt>
    <dgm:pt modelId="{9741EBD2-E9C3-4518-9E79-F55DCD2AB9EA}" type="pres">
      <dgm:prSet presAssocID="{A1A30A21-7D23-4B18-8066-52881BDC4D75}" presName="node" presStyleLbl="node1" presStyleIdx="8" presStyleCnt="9">
        <dgm:presLayoutVars>
          <dgm:bulletEnabled val="1"/>
        </dgm:presLayoutVars>
      </dgm:prSet>
      <dgm:spPr/>
    </dgm:pt>
  </dgm:ptLst>
  <dgm:cxnLst>
    <dgm:cxn modelId="{87331200-8930-4602-B499-6032DD8041DD}" type="presOf" srcId="{A324000F-F2E6-4062-88A9-02AF069A1749}" destId="{E10FA4EA-D16F-4265-B65B-45A352A75E4B}" srcOrd="0" destOrd="0" presId="urn:microsoft.com/office/officeart/2005/8/layout/default"/>
    <dgm:cxn modelId="{E59CDD08-90F3-4FD1-8210-676AE8724BFD}" srcId="{9A83581E-0AC0-4C88-8DCA-C167F9CEF25C}" destId="{18510879-F751-4527-B7D3-5E39F82C4DEA}" srcOrd="2" destOrd="0" parTransId="{B571DBFA-092B-40E9-A341-ECD80B06F782}" sibTransId="{F015F8F1-4A49-49A8-845F-7DE12BEE6EB3}"/>
    <dgm:cxn modelId="{19548910-0940-4E24-B89D-416D6E14DF50}" srcId="{9A83581E-0AC0-4C88-8DCA-C167F9CEF25C}" destId="{5C27458B-FA7C-4EC3-9C97-61BBD0EAE0BF}" srcOrd="0" destOrd="0" parTransId="{FBB6E1C5-B948-4FE1-9021-1F7FCFF0DCE6}" sibTransId="{F292EF75-0CDD-46DC-AFC2-A27A4E83A161}"/>
    <dgm:cxn modelId="{8481B716-2031-455D-B233-20C29164D4DE}" type="presOf" srcId="{9A83581E-0AC0-4C88-8DCA-C167F9CEF25C}" destId="{C3C0A1D9-84A2-47F2-9CB6-F8BDEDB67BCE}" srcOrd="0" destOrd="0" presId="urn:microsoft.com/office/officeart/2005/8/layout/default"/>
    <dgm:cxn modelId="{6B8D112D-9986-472B-A045-F3C0B09A77BD}" type="presOf" srcId="{A1A30A21-7D23-4B18-8066-52881BDC4D75}" destId="{9741EBD2-E9C3-4518-9E79-F55DCD2AB9EA}" srcOrd="0" destOrd="0" presId="urn:microsoft.com/office/officeart/2005/8/layout/default"/>
    <dgm:cxn modelId="{9BDD0B38-1534-4C02-A9D9-7FA3217AB94D}" type="presOf" srcId="{ECE7144B-9216-407E-90E8-421FE4F236AE}" destId="{7DF3E05E-EDD9-4BD8-8278-C92D08AB4126}" srcOrd="0" destOrd="0" presId="urn:microsoft.com/office/officeart/2005/8/layout/default"/>
    <dgm:cxn modelId="{2A76645E-4A64-492D-B5FB-54D5C8C735F4}" type="presOf" srcId="{6B0F0773-E4D7-498F-9358-5BFA642E36DC}" destId="{2767F0FA-7DAB-4289-960E-E40A97355947}" srcOrd="0" destOrd="0" presId="urn:microsoft.com/office/officeart/2005/8/layout/default"/>
    <dgm:cxn modelId="{23E01560-C28E-4CC1-BFC7-A98501CE324C}" type="presOf" srcId="{B307B0F0-2042-45D4-A733-1DC008953607}" destId="{9B33BC59-0600-464A-9A98-CFC141E56D41}" srcOrd="0" destOrd="0" presId="urn:microsoft.com/office/officeart/2005/8/layout/default"/>
    <dgm:cxn modelId="{61108383-85EA-4E68-BD3C-AC09117864F9}" type="presOf" srcId="{A08E6CE5-3E7F-4C24-95FD-3C8908D686B8}" destId="{E26D1CFF-425C-452B-8551-A351D61E18D8}" srcOrd="0" destOrd="0" presId="urn:microsoft.com/office/officeart/2005/8/layout/default"/>
    <dgm:cxn modelId="{BCAB4691-445D-4CB6-8144-DF5A996E5F3C}" srcId="{9A83581E-0AC0-4C88-8DCA-C167F9CEF25C}" destId="{C09B88C2-DED7-47A8-B4E4-F6912716F14B}" srcOrd="1" destOrd="0" parTransId="{3C71419F-F3A5-4E19-9058-62E651613755}" sibTransId="{5CED50B5-C68E-4B32-B89B-97FF4BC83DD7}"/>
    <dgm:cxn modelId="{02318E91-B7FD-4301-B3CA-CC5DAAA7A9F8}" srcId="{9A83581E-0AC0-4C88-8DCA-C167F9CEF25C}" destId="{ECE7144B-9216-407E-90E8-421FE4F236AE}" srcOrd="4" destOrd="0" parTransId="{4D7EF93F-320C-4C58-84B8-9CCD547FE57A}" sibTransId="{C01DBD9E-2F43-4EC3-9C72-A171613546C6}"/>
    <dgm:cxn modelId="{AB77A29C-E436-4CB5-A779-9EB8E227388E}" srcId="{9A83581E-0AC0-4C88-8DCA-C167F9CEF25C}" destId="{A08E6CE5-3E7F-4C24-95FD-3C8908D686B8}" srcOrd="5" destOrd="0" parTransId="{81AECF87-88DA-461B-8B31-48A4C2C1E35C}" sibTransId="{8CE41B05-6F69-49D6-951E-87B6D1DA7F27}"/>
    <dgm:cxn modelId="{635F0FA1-7AB6-44A3-A590-F0FE3B7F3E99}" srcId="{9A83581E-0AC0-4C88-8DCA-C167F9CEF25C}" destId="{A324000F-F2E6-4062-88A9-02AF069A1749}" srcOrd="7" destOrd="0" parTransId="{EA32A50E-1C42-4783-9A8C-FFFA7712EEE0}" sibTransId="{BC87C12B-99E6-443A-B03E-05FE30199D08}"/>
    <dgm:cxn modelId="{C7F7F5A6-D72A-45D3-9D51-90CA3FD9EC44}" type="presOf" srcId="{5C27458B-FA7C-4EC3-9C97-61BBD0EAE0BF}" destId="{EDE7AF05-1678-4953-97F1-7C44AAF027EB}" srcOrd="0" destOrd="0" presId="urn:microsoft.com/office/officeart/2005/8/layout/default"/>
    <dgm:cxn modelId="{362F99B0-3204-4BE0-B08E-34E0B4FFB8D9}" srcId="{9A83581E-0AC0-4C88-8DCA-C167F9CEF25C}" destId="{B307B0F0-2042-45D4-A733-1DC008953607}" srcOrd="6" destOrd="0" parTransId="{7717E274-CA90-425A-ACA7-B781E0255949}" sibTransId="{EC39CADD-DE9A-4750-9529-D1509D820293}"/>
    <dgm:cxn modelId="{C0BF5FBB-92C6-4759-8E9A-E264D05E4398}" srcId="{9A83581E-0AC0-4C88-8DCA-C167F9CEF25C}" destId="{A1A30A21-7D23-4B18-8066-52881BDC4D75}" srcOrd="8" destOrd="0" parTransId="{248CA243-FAD4-4520-B70B-77A2062C58CF}" sibTransId="{BFB10428-E519-4013-B83E-AD863E49F36C}"/>
    <dgm:cxn modelId="{4EC902D5-D46A-42C1-9E4F-7AC957BA0641}" type="presOf" srcId="{C09B88C2-DED7-47A8-B4E4-F6912716F14B}" destId="{17FADD85-205D-4E9C-988C-5F88851A8B8E}" srcOrd="0" destOrd="0" presId="urn:microsoft.com/office/officeart/2005/8/layout/default"/>
    <dgm:cxn modelId="{59A48CDC-94F4-4FE3-8AB7-4318C6035132}" srcId="{9A83581E-0AC0-4C88-8DCA-C167F9CEF25C}" destId="{6B0F0773-E4D7-498F-9358-5BFA642E36DC}" srcOrd="3" destOrd="0" parTransId="{C3DB4CDF-9F50-4AA2-91D8-41108A92150C}" sibTransId="{D6503BB9-7295-4840-8C44-533FD8F0E100}"/>
    <dgm:cxn modelId="{E14E2EFC-2BE0-4812-9664-9DCA30B012E9}" type="presOf" srcId="{18510879-F751-4527-B7D3-5E39F82C4DEA}" destId="{D58C6D0C-DAD6-4C83-AC81-F8097D2F3DC7}" srcOrd="0" destOrd="0" presId="urn:microsoft.com/office/officeart/2005/8/layout/default"/>
    <dgm:cxn modelId="{766DBA0B-54AC-4D16-9C23-39C20F54C82D}" type="presParOf" srcId="{C3C0A1D9-84A2-47F2-9CB6-F8BDEDB67BCE}" destId="{EDE7AF05-1678-4953-97F1-7C44AAF027EB}" srcOrd="0" destOrd="0" presId="urn:microsoft.com/office/officeart/2005/8/layout/default"/>
    <dgm:cxn modelId="{0931AEA5-D650-48DA-9308-90A57D5B96BB}" type="presParOf" srcId="{C3C0A1D9-84A2-47F2-9CB6-F8BDEDB67BCE}" destId="{7B3DB994-7BE2-4A32-B8BD-0869278C00DF}" srcOrd="1" destOrd="0" presId="urn:microsoft.com/office/officeart/2005/8/layout/default"/>
    <dgm:cxn modelId="{94566746-EFE5-40FD-80AA-802CCB25670F}" type="presParOf" srcId="{C3C0A1D9-84A2-47F2-9CB6-F8BDEDB67BCE}" destId="{17FADD85-205D-4E9C-988C-5F88851A8B8E}" srcOrd="2" destOrd="0" presId="urn:microsoft.com/office/officeart/2005/8/layout/default"/>
    <dgm:cxn modelId="{7771C789-11FA-446E-BD65-AF3121C48AD5}" type="presParOf" srcId="{C3C0A1D9-84A2-47F2-9CB6-F8BDEDB67BCE}" destId="{E1041E97-EA7E-4510-ABBA-13D785A1650B}" srcOrd="3" destOrd="0" presId="urn:microsoft.com/office/officeart/2005/8/layout/default"/>
    <dgm:cxn modelId="{CD5E5CA1-9268-45DE-9DE1-A0DB2AA360F6}" type="presParOf" srcId="{C3C0A1D9-84A2-47F2-9CB6-F8BDEDB67BCE}" destId="{D58C6D0C-DAD6-4C83-AC81-F8097D2F3DC7}" srcOrd="4" destOrd="0" presId="urn:microsoft.com/office/officeart/2005/8/layout/default"/>
    <dgm:cxn modelId="{25C2A287-38A3-4763-8F22-4FDD3F0D5297}" type="presParOf" srcId="{C3C0A1D9-84A2-47F2-9CB6-F8BDEDB67BCE}" destId="{73F34000-D3A5-493E-9DED-9917B03D2E22}" srcOrd="5" destOrd="0" presId="urn:microsoft.com/office/officeart/2005/8/layout/default"/>
    <dgm:cxn modelId="{C8054948-7B76-4746-9E0B-4A7D3984D7E7}" type="presParOf" srcId="{C3C0A1D9-84A2-47F2-9CB6-F8BDEDB67BCE}" destId="{2767F0FA-7DAB-4289-960E-E40A97355947}" srcOrd="6" destOrd="0" presId="urn:microsoft.com/office/officeart/2005/8/layout/default"/>
    <dgm:cxn modelId="{5EBC36C2-C9F2-4C0B-858D-B2AF622B8BE4}" type="presParOf" srcId="{C3C0A1D9-84A2-47F2-9CB6-F8BDEDB67BCE}" destId="{42090A2F-2461-4684-88D8-A1C480B8AC9E}" srcOrd="7" destOrd="0" presId="urn:microsoft.com/office/officeart/2005/8/layout/default"/>
    <dgm:cxn modelId="{E96A4B32-BB0D-4E92-AC2D-768A1D8B817A}" type="presParOf" srcId="{C3C0A1D9-84A2-47F2-9CB6-F8BDEDB67BCE}" destId="{7DF3E05E-EDD9-4BD8-8278-C92D08AB4126}" srcOrd="8" destOrd="0" presId="urn:microsoft.com/office/officeart/2005/8/layout/default"/>
    <dgm:cxn modelId="{712E3439-9612-4679-81E0-F6EEBFBCA228}" type="presParOf" srcId="{C3C0A1D9-84A2-47F2-9CB6-F8BDEDB67BCE}" destId="{1F54CF57-77DE-4DC5-8153-686EA07C5AB1}" srcOrd="9" destOrd="0" presId="urn:microsoft.com/office/officeart/2005/8/layout/default"/>
    <dgm:cxn modelId="{D98AAF82-ECDC-4BDF-97E0-1040D6403716}" type="presParOf" srcId="{C3C0A1D9-84A2-47F2-9CB6-F8BDEDB67BCE}" destId="{E26D1CFF-425C-452B-8551-A351D61E18D8}" srcOrd="10" destOrd="0" presId="urn:microsoft.com/office/officeart/2005/8/layout/default"/>
    <dgm:cxn modelId="{77141B67-EEEB-4D09-9417-4883E2528802}" type="presParOf" srcId="{C3C0A1D9-84A2-47F2-9CB6-F8BDEDB67BCE}" destId="{423096BB-36A4-4314-BA51-722D974C9596}" srcOrd="11" destOrd="0" presId="urn:microsoft.com/office/officeart/2005/8/layout/default"/>
    <dgm:cxn modelId="{2F054353-90EE-42A5-9632-3AF1C852045A}" type="presParOf" srcId="{C3C0A1D9-84A2-47F2-9CB6-F8BDEDB67BCE}" destId="{9B33BC59-0600-464A-9A98-CFC141E56D41}" srcOrd="12" destOrd="0" presId="urn:microsoft.com/office/officeart/2005/8/layout/default"/>
    <dgm:cxn modelId="{9C33806B-71D2-4BA8-A3DC-444E3CD2FA19}" type="presParOf" srcId="{C3C0A1D9-84A2-47F2-9CB6-F8BDEDB67BCE}" destId="{BB16A7A1-5BFC-43A1-84BA-A8F9682E581D}" srcOrd="13" destOrd="0" presId="urn:microsoft.com/office/officeart/2005/8/layout/default"/>
    <dgm:cxn modelId="{704CF327-5C3E-422A-A5F1-8C8432A6CA7A}" type="presParOf" srcId="{C3C0A1D9-84A2-47F2-9CB6-F8BDEDB67BCE}" destId="{E10FA4EA-D16F-4265-B65B-45A352A75E4B}" srcOrd="14" destOrd="0" presId="urn:microsoft.com/office/officeart/2005/8/layout/default"/>
    <dgm:cxn modelId="{55E401E1-A3A1-4631-8BCC-CE96C0E9E910}" type="presParOf" srcId="{C3C0A1D9-84A2-47F2-9CB6-F8BDEDB67BCE}" destId="{D92D309A-A56F-470E-A546-585708B52BC8}" srcOrd="15" destOrd="0" presId="urn:microsoft.com/office/officeart/2005/8/layout/default"/>
    <dgm:cxn modelId="{B267B906-0FC4-42EA-99E5-799E3B372CFC}" type="presParOf" srcId="{C3C0A1D9-84A2-47F2-9CB6-F8BDEDB67BCE}" destId="{9741EBD2-E9C3-4518-9E79-F55DCD2AB9EA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B4D503-0B80-4460-922F-678D7B3B9A0D}" type="doc">
      <dgm:prSet loTypeId="urn:microsoft.com/office/officeart/2005/8/layout/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03AE33-8C4D-49FF-A701-3AEB5FFD114C}">
      <dgm:prSet custT="1"/>
      <dgm:spPr/>
      <dgm:t>
        <a:bodyPr/>
        <a:lstStyle/>
        <a:p>
          <a:pPr rtl="0"/>
          <a:r>
            <a:rPr lang="en-US" sz="2000" b="1" dirty="0"/>
            <a:t>Quality Assurance &amp; Outcome Measures</a:t>
          </a:r>
        </a:p>
      </dgm:t>
    </dgm:pt>
    <dgm:pt modelId="{71CB2A66-749B-4C8F-9BAC-3469E95A323C}" type="parTrans" cxnId="{B3A9A309-4955-47E0-A62F-54101AE9EF22}">
      <dgm:prSet/>
      <dgm:spPr/>
      <dgm:t>
        <a:bodyPr/>
        <a:lstStyle/>
        <a:p>
          <a:endParaRPr lang="en-US"/>
        </a:p>
      </dgm:t>
    </dgm:pt>
    <dgm:pt modelId="{0BE976F9-0D26-497C-8000-721D61B1AB27}" type="sibTrans" cxnId="{B3A9A309-4955-47E0-A62F-54101AE9EF22}">
      <dgm:prSet/>
      <dgm:spPr/>
      <dgm:t>
        <a:bodyPr/>
        <a:lstStyle/>
        <a:p>
          <a:endParaRPr lang="en-US"/>
        </a:p>
      </dgm:t>
    </dgm:pt>
    <dgm:pt modelId="{17DD9A22-3560-4887-9CD0-4328EC1893F2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1200"/>
            </a:spcAft>
          </a:pPr>
          <a:r>
            <a:rPr lang="en-US" sz="2000" dirty="0"/>
            <a:t>Establish a formal quality assurance system/protocols.</a:t>
          </a:r>
        </a:p>
      </dgm:t>
    </dgm:pt>
    <dgm:pt modelId="{68E9A712-056F-47F4-B65E-C6230D7C168B}" type="sibTrans" cxnId="{F3F11361-EABA-447A-BD1F-C1C7849D2FC0}">
      <dgm:prSet/>
      <dgm:spPr/>
      <dgm:t>
        <a:bodyPr/>
        <a:lstStyle/>
        <a:p>
          <a:endParaRPr lang="en-US"/>
        </a:p>
      </dgm:t>
    </dgm:pt>
    <dgm:pt modelId="{6CDBEF9D-8BB3-417C-B64A-90A621C2D4D1}" type="parTrans" cxnId="{F3F11361-EABA-447A-BD1F-C1C7849D2FC0}">
      <dgm:prSet/>
      <dgm:spPr/>
      <dgm:t>
        <a:bodyPr/>
        <a:lstStyle/>
        <a:p>
          <a:endParaRPr lang="en-US"/>
        </a:p>
      </dgm:t>
    </dgm:pt>
    <dgm:pt modelId="{BDA75B86-BEFA-40D2-98EA-3B761437C697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1200"/>
            </a:spcAft>
          </a:pPr>
          <a:r>
            <a:rPr lang="en-US" sz="2000" dirty="0"/>
            <a:t>These essential components will provide important feedback.</a:t>
          </a:r>
        </a:p>
      </dgm:t>
    </dgm:pt>
    <dgm:pt modelId="{CB9BA6CE-B162-4270-AB7D-F1C8EDCAEEAC}" type="sibTrans" cxnId="{03C98DFC-59EF-452C-8A0D-1656CE4D3B60}">
      <dgm:prSet/>
      <dgm:spPr/>
      <dgm:t>
        <a:bodyPr/>
        <a:lstStyle/>
        <a:p>
          <a:endParaRPr lang="en-US"/>
        </a:p>
      </dgm:t>
    </dgm:pt>
    <dgm:pt modelId="{210DF308-B127-4757-A334-44B0E998AE49}" type="parTrans" cxnId="{03C98DFC-59EF-452C-8A0D-1656CE4D3B60}">
      <dgm:prSet/>
      <dgm:spPr/>
      <dgm:t>
        <a:bodyPr/>
        <a:lstStyle/>
        <a:p>
          <a:endParaRPr lang="en-US"/>
        </a:p>
      </dgm:t>
    </dgm:pt>
    <dgm:pt modelId="{78F20847-DAC7-4FF9-A8AE-537ED9A7019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1200"/>
            </a:spcAft>
          </a:pPr>
          <a:r>
            <a:rPr lang="en-US" sz="2000" dirty="0"/>
            <a:t>Develop milestones and outcome measures.</a:t>
          </a:r>
        </a:p>
      </dgm:t>
    </dgm:pt>
    <dgm:pt modelId="{94610613-CCF8-4D42-930A-AACD591C5D1F}" type="sibTrans" cxnId="{DA8247D4-D618-4E6A-935D-D4193C9D12DC}">
      <dgm:prSet/>
      <dgm:spPr/>
      <dgm:t>
        <a:bodyPr/>
        <a:lstStyle/>
        <a:p>
          <a:endParaRPr lang="en-US"/>
        </a:p>
      </dgm:t>
    </dgm:pt>
    <dgm:pt modelId="{4EF6CF85-79B8-4836-A754-A33A15FE493F}" type="parTrans" cxnId="{DA8247D4-D618-4E6A-935D-D4193C9D12DC}">
      <dgm:prSet/>
      <dgm:spPr/>
      <dgm:t>
        <a:bodyPr/>
        <a:lstStyle/>
        <a:p>
          <a:endParaRPr lang="en-US"/>
        </a:p>
      </dgm:t>
    </dgm:pt>
    <dgm:pt modelId="{01DD0F12-12F5-4D40-B8E1-50F8BA73202A}" type="pres">
      <dgm:prSet presAssocID="{B7B4D503-0B80-4460-922F-678D7B3B9A0D}" presName="linear" presStyleCnt="0">
        <dgm:presLayoutVars>
          <dgm:dir/>
          <dgm:animLvl val="lvl"/>
          <dgm:resizeHandles val="exact"/>
        </dgm:presLayoutVars>
      </dgm:prSet>
      <dgm:spPr/>
    </dgm:pt>
    <dgm:pt modelId="{709D80A6-72FB-4616-B5E3-B5DD741D5F23}" type="pres">
      <dgm:prSet presAssocID="{6803AE33-8C4D-49FF-A701-3AEB5FFD114C}" presName="parentLin" presStyleCnt="0"/>
      <dgm:spPr/>
    </dgm:pt>
    <dgm:pt modelId="{76495F65-323E-4916-B636-C8D6D15ABDE0}" type="pres">
      <dgm:prSet presAssocID="{6803AE33-8C4D-49FF-A701-3AEB5FFD114C}" presName="parentLeftMargin" presStyleLbl="node1" presStyleIdx="0" presStyleCnt="1"/>
      <dgm:spPr/>
    </dgm:pt>
    <dgm:pt modelId="{9D1AF6DF-8EBD-4BA9-AB1C-83666B416551}" type="pres">
      <dgm:prSet presAssocID="{6803AE33-8C4D-49FF-A701-3AEB5FFD114C}" presName="parentText" presStyleLbl="node1" presStyleIdx="0" presStyleCnt="1" custScaleX="99361" custScaleY="95284" custLinFactNeighborX="-28571" custLinFactNeighborY="-32577">
        <dgm:presLayoutVars>
          <dgm:chMax val="0"/>
          <dgm:bulletEnabled val="1"/>
        </dgm:presLayoutVars>
      </dgm:prSet>
      <dgm:spPr/>
    </dgm:pt>
    <dgm:pt modelId="{71934524-F682-452D-88D9-5DEC2E6B5015}" type="pres">
      <dgm:prSet presAssocID="{6803AE33-8C4D-49FF-A701-3AEB5FFD114C}" presName="negativeSpace" presStyleCnt="0"/>
      <dgm:spPr/>
    </dgm:pt>
    <dgm:pt modelId="{64F3F243-0CC4-4CEF-93F2-5776498F90DB}" type="pres">
      <dgm:prSet presAssocID="{6803AE33-8C4D-49FF-A701-3AEB5FFD114C}" presName="childText" presStyleLbl="alignAcc1" presStyleIdx="0" presStyleCnt="1" custScaleX="100000" custScaleY="101396" custLinFactNeighborX="451" custLinFactNeighborY="9061">
        <dgm:presLayoutVars>
          <dgm:bulletEnabled val="1"/>
        </dgm:presLayoutVars>
      </dgm:prSet>
      <dgm:spPr/>
    </dgm:pt>
  </dgm:ptLst>
  <dgm:cxnLst>
    <dgm:cxn modelId="{B3A9A309-4955-47E0-A62F-54101AE9EF22}" srcId="{B7B4D503-0B80-4460-922F-678D7B3B9A0D}" destId="{6803AE33-8C4D-49FF-A701-3AEB5FFD114C}" srcOrd="0" destOrd="0" parTransId="{71CB2A66-749B-4C8F-9BAC-3469E95A323C}" sibTransId="{0BE976F9-0D26-497C-8000-721D61B1AB27}"/>
    <dgm:cxn modelId="{23EB9010-A76F-4EE3-AFFD-AE97B996C2E6}" type="presOf" srcId="{BDA75B86-BEFA-40D2-98EA-3B761437C697}" destId="{64F3F243-0CC4-4CEF-93F2-5776498F90DB}" srcOrd="0" destOrd="2" presId="urn:microsoft.com/office/officeart/2005/8/layout/list1#2"/>
    <dgm:cxn modelId="{77BBC340-F5A8-48CB-9215-C14843F20067}" type="presOf" srcId="{6803AE33-8C4D-49FF-A701-3AEB5FFD114C}" destId="{76495F65-323E-4916-B636-C8D6D15ABDE0}" srcOrd="0" destOrd="0" presId="urn:microsoft.com/office/officeart/2005/8/layout/list1#2"/>
    <dgm:cxn modelId="{F3F11361-EABA-447A-BD1F-C1C7849D2FC0}" srcId="{6803AE33-8C4D-49FF-A701-3AEB5FFD114C}" destId="{17DD9A22-3560-4887-9CD0-4328EC1893F2}" srcOrd="0" destOrd="0" parTransId="{6CDBEF9D-8BB3-417C-B64A-90A621C2D4D1}" sibTransId="{68E9A712-056F-47F4-B65E-C6230D7C168B}"/>
    <dgm:cxn modelId="{4D53004C-2872-4821-8ED1-7939C63D0A73}" type="presOf" srcId="{6803AE33-8C4D-49FF-A701-3AEB5FFD114C}" destId="{9D1AF6DF-8EBD-4BA9-AB1C-83666B416551}" srcOrd="1" destOrd="0" presId="urn:microsoft.com/office/officeart/2005/8/layout/list1#2"/>
    <dgm:cxn modelId="{CA32D771-0302-41AA-9B1C-AC293FFBA4E5}" type="presOf" srcId="{17DD9A22-3560-4887-9CD0-4328EC1893F2}" destId="{64F3F243-0CC4-4CEF-93F2-5776498F90DB}" srcOrd="0" destOrd="0" presId="urn:microsoft.com/office/officeart/2005/8/layout/list1#2"/>
    <dgm:cxn modelId="{ADE8AE89-5EC2-45D7-8BB5-3FC67ABB8E35}" type="presOf" srcId="{78F20847-DAC7-4FF9-A8AE-537ED9A70191}" destId="{64F3F243-0CC4-4CEF-93F2-5776498F90DB}" srcOrd="0" destOrd="1" presId="urn:microsoft.com/office/officeart/2005/8/layout/list1#2"/>
    <dgm:cxn modelId="{A417B8BC-2C48-46D0-AA25-F6E6B2A7F8D1}" type="presOf" srcId="{B7B4D503-0B80-4460-922F-678D7B3B9A0D}" destId="{01DD0F12-12F5-4D40-B8E1-50F8BA73202A}" srcOrd="0" destOrd="0" presId="urn:microsoft.com/office/officeart/2005/8/layout/list1#2"/>
    <dgm:cxn modelId="{DA8247D4-D618-4E6A-935D-D4193C9D12DC}" srcId="{6803AE33-8C4D-49FF-A701-3AEB5FFD114C}" destId="{78F20847-DAC7-4FF9-A8AE-537ED9A70191}" srcOrd="1" destOrd="0" parTransId="{4EF6CF85-79B8-4836-A754-A33A15FE493F}" sibTransId="{94610613-CCF8-4D42-930A-AACD591C5D1F}"/>
    <dgm:cxn modelId="{03C98DFC-59EF-452C-8A0D-1656CE4D3B60}" srcId="{6803AE33-8C4D-49FF-A701-3AEB5FFD114C}" destId="{BDA75B86-BEFA-40D2-98EA-3B761437C697}" srcOrd="2" destOrd="0" parTransId="{210DF308-B127-4757-A334-44B0E998AE49}" sibTransId="{CB9BA6CE-B162-4270-AB7D-F1C8EDCAEEAC}"/>
    <dgm:cxn modelId="{9103EC13-2F5B-4895-B9BB-4AD245ABEF44}" type="presParOf" srcId="{01DD0F12-12F5-4D40-B8E1-50F8BA73202A}" destId="{709D80A6-72FB-4616-B5E3-B5DD741D5F23}" srcOrd="0" destOrd="0" presId="urn:microsoft.com/office/officeart/2005/8/layout/list1#2"/>
    <dgm:cxn modelId="{AAA045B3-0A17-4664-BE71-3BA23506C3F4}" type="presParOf" srcId="{709D80A6-72FB-4616-B5E3-B5DD741D5F23}" destId="{76495F65-323E-4916-B636-C8D6D15ABDE0}" srcOrd="0" destOrd="0" presId="urn:microsoft.com/office/officeart/2005/8/layout/list1#2"/>
    <dgm:cxn modelId="{E8C3C37B-F7AE-4511-B3FE-011D6D820324}" type="presParOf" srcId="{709D80A6-72FB-4616-B5E3-B5DD741D5F23}" destId="{9D1AF6DF-8EBD-4BA9-AB1C-83666B416551}" srcOrd="1" destOrd="0" presId="urn:microsoft.com/office/officeart/2005/8/layout/list1#2"/>
    <dgm:cxn modelId="{79EFAF72-490B-4DF2-9292-05533590776E}" type="presParOf" srcId="{01DD0F12-12F5-4D40-B8E1-50F8BA73202A}" destId="{71934524-F682-452D-88D9-5DEC2E6B5015}" srcOrd="1" destOrd="0" presId="urn:microsoft.com/office/officeart/2005/8/layout/list1#2"/>
    <dgm:cxn modelId="{9D595C70-4D59-4E83-AFBF-94BBF442107C}" type="presParOf" srcId="{01DD0F12-12F5-4D40-B8E1-50F8BA73202A}" destId="{64F3F243-0CC4-4CEF-93F2-5776498F90DB}" srcOrd="2" destOrd="0" presId="urn:microsoft.com/office/officeart/2005/8/layout/list1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7AF05-1678-4953-97F1-7C44AAF027EB}">
      <dsp:nvSpPr>
        <dsp:cNvPr id="0" name=""/>
        <dsp:cNvSpPr/>
      </dsp:nvSpPr>
      <dsp:spPr>
        <a:xfrm>
          <a:off x="462915" y="3571"/>
          <a:ext cx="2282428" cy="1369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One Case Plan</a:t>
          </a:r>
        </a:p>
      </dsp:txBody>
      <dsp:txXfrm>
        <a:off x="462915" y="3571"/>
        <a:ext cx="2282428" cy="1369456"/>
      </dsp:txXfrm>
    </dsp:sp>
    <dsp:sp modelId="{17FADD85-205D-4E9C-988C-5F88851A8B8E}">
      <dsp:nvSpPr>
        <dsp:cNvPr id="0" name=""/>
        <dsp:cNvSpPr/>
      </dsp:nvSpPr>
      <dsp:spPr>
        <a:xfrm>
          <a:off x="2973585" y="3571"/>
          <a:ext cx="2282428" cy="1369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Staff Engagement &amp; Modeling</a:t>
          </a:r>
        </a:p>
      </dsp:txBody>
      <dsp:txXfrm>
        <a:off x="2973585" y="3571"/>
        <a:ext cx="2282428" cy="1369456"/>
      </dsp:txXfrm>
    </dsp:sp>
    <dsp:sp modelId="{D58C6D0C-DAD6-4C83-AC81-F8097D2F3DC7}">
      <dsp:nvSpPr>
        <dsp:cNvPr id="0" name=""/>
        <dsp:cNvSpPr/>
      </dsp:nvSpPr>
      <dsp:spPr>
        <a:xfrm>
          <a:off x="5484256" y="3571"/>
          <a:ext cx="2282428" cy="1369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Developmentally Sensitive &amp; Gender Responsive</a:t>
          </a:r>
        </a:p>
      </dsp:txBody>
      <dsp:txXfrm>
        <a:off x="5484256" y="3571"/>
        <a:ext cx="2282428" cy="1369456"/>
      </dsp:txXfrm>
    </dsp:sp>
    <dsp:sp modelId="{2767F0FA-7DAB-4289-960E-E40A97355947}">
      <dsp:nvSpPr>
        <dsp:cNvPr id="0" name=""/>
        <dsp:cNvSpPr/>
      </dsp:nvSpPr>
      <dsp:spPr>
        <a:xfrm>
          <a:off x="462915" y="1601271"/>
          <a:ext cx="2282428" cy="1369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Strong Partnerships</a:t>
          </a:r>
        </a:p>
      </dsp:txBody>
      <dsp:txXfrm>
        <a:off x="462915" y="1601271"/>
        <a:ext cx="2282428" cy="1369456"/>
      </dsp:txXfrm>
    </dsp:sp>
    <dsp:sp modelId="{7DF3E05E-EDD9-4BD8-8278-C92D08AB4126}">
      <dsp:nvSpPr>
        <dsp:cNvPr id="0" name=""/>
        <dsp:cNvSpPr/>
      </dsp:nvSpPr>
      <dsp:spPr>
        <a:xfrm>
          <a:off x="2973585" y="1601271"/>
          <a:ext cx="2282428" cy="1369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Trauma Informed</a:t>
          </a:r>
        </a:p>
      </dsp:txBody>
      <dsp:txXfrm>
        <a:off x="2973585" y="1601271"/>
        <a:ext cx="2282428" cy="1369456"/>
      </dsp:txXfrm>
    </dsp:sp>
    <dsp:sp modelId="{E26D1CFF-425C-452B-8551-A351D61E18D8}">
      <dsp:nvSpPr>
        <dsp:cNvPr id="0" name=""/>
        <dsp:cNvSpPr/>
      </dsp:nvSpPr>
      <dsp:spPr>
        <a:xfrm>
          <a:off x="5484256" y="1601271"/>
          <a:ext cx="2282428" cy="1369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Fidelity &amp; Quality Assurance</a:t>
          </a:r>
        </a:p>
      </dsp:txBody>
      <dsp:txXfrm>
        <a:off x="5484256" y="1601271"/>
        <a:ext cx="2282428" cy="1369456"/>
      </dsp:txXfrm>
    </dsp:sp>
    <dsp:sp modelId="{9B33BC59-0600-464A-9A98-CFC141E56D41}">
      <dsp:nvSpPr>
        <dsp:cNvPr id="0" name=""/>
        <dsp:cNvSpPr/>
      </dsp:nvSpPr>
      <dsp:spPr>
        <a:xfrm>
          <a:off x="462915" y="3198971"/>
          <a:ext cx="2282428" cy="1369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Continuum of Care</a:t>
          </a:r>
        </a:p>
      </dsp:txBody>
      <dsp:txXfrm>
        <a:off x="462915" y="3198971"/>
        <a:ext cx="2282428" cy="1369456"/>
      </dsp:txXfrm>
    </dsp:sp>
    <dsp:sp modelId="{E10FA4EA-D16F-4265-B65B-45A352A75E4B}">
      <dsp:nvSpPr>
        <dsp:cNvPr id="0" name=""/>
        <dsp:cNvSpPr/>
      </dsp:nvSpPr>
      <dsp:spPr>
        <a:xfrm>
          <a:off x="2973585" y="3198971"/>
          <a:ext cx="2282428" cy="1369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Asset Based</a:t>
          </a:r>
        </a:p>
      </dsp:txBody>
      <dsp:txXfrm>
        <a:off x="2973585" y="3198971"/>
        <a:ext cx="2282428" cy="1369456"/>
      </dsp:txXfrm>
    </dsp:sp>
    <dsp:sp modelId="{9741EBD2-E9C3-4518-9E79-F55DCD2AB9EA}">
      <dsp:nvSpPr>
        <dsp:cNvPr id="0" name=""/>
        <dsp:cNvSpPr/>
      </dsp:nvSpPr>
      <dsp:spPr>
        <a:xfrm>
          <a:off x="5484256" y="3198971"/>
          <a:ext cx="2282428" cy="1369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Structured Reinforcement and Level Systems</a:t>
          </a:r>
        </a:p>
      </dsp:txBody>
      <dsp:txXfrm>
        <a:off x="5484256" y="3198971"/>
        <a:ext cx="2282428" cy="13694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3F243-0CC4-4CEF-93F2-5776498F90DB}">
      <dsp:nvSpPr>
        <dsp:cNvPr id="0" name=""/>
        <dsp:cNvSpPr/>
      </dsp:nvSpPr>
      <dsp:spPr>
        <a:xfrm>
          <a:off x="0" y="390151"/>
          <a:ext cx="8044542" cy="22006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4346" tIns="541528" rIns="624346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 dirty="0"/>
            <a:t>Establish a formal quality assurance system/protocols.</a:t>
          </a:r>
        </a:p>
        <a:p>
          <a:pPr marL="228600" lvl="1" indent="-228600" algn="l" defTabSz="88900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 dirty="0"/>
            <a:t>Develop milestones and outcome measures.</a:t>
          </a:r>
        </a:p>
        <a:p>
          <a:pPr marL="228600" lvl="1" indent="-228600" algn="l" defTabSz="88900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 dirty="0"/>
            <a:t>These essential components will provide important feedback.</a:t>
          </a:r>
        </a:p>
      </dsp:txBody>
      <dsp:txXfrm>
        <a:off x="0" y="390151"/>
        <a:ext cx="8044542" cy="2200648"/>
      </dsp:txXfrm>
    </dsp:sp>
    <dsp:sp modelId="{9D1AF6DF-8EBD-4BA9-AB1C-83666B416551}">
      <dsp:nvSpPr>
        <dsp:cNvPr id="0" name=""/>
        <dsp:cNvSpPr/>
      </dsp:nvSpPr>
      <dsp:spPr>
        <a:xfrm>
          <a:off x="287026" y="0"/>
          <a:ext cx="5589732" cy="731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845" tIns="0" rIns="212845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Quality Assurance &amp; Outcome Measures</a:t>
          </a:r>
        </a:p>
      </dsp:txBody>
      <dsp:txXfrm>
        <a:off x="322726" y="35700"/>
        <a:ext cx="5518332" cy="659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#2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DB00C9-8F40-43C0-AB35-41E9668447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2C7529-B735-4908-B0C0-457C200D18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5B640B7-5374-449C-8099-6303B958ABC4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98E1CF-9D79-49DD-A6DF-8E9460DC87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D056B1-C278-437B-A935-E10ACBEB4C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0A2BA57-7175-4BCB-95B4-E7F43B947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69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5A17EF-115B-4BB9-BF42-426DFD9E898A}" type="datetimeFigureOut">
              <a:rPr lang="en-US" smtClean="0"/>
              <a:pPr/>
              <a:t>2/13/2019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4E7652-46AF-4259-BAE2-54978EA077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119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465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098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215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793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8294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248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152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594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724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707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770D99E-2869-438B-B483-1F6CCD5437EE}"/>
              </a:ext>
            </a:extLst>
          </p:cNvPr>
          <p:cNvGrpSpPr/>
          <p:nvPr userDrawn="1"/>
        </p:nvGrpSpPr>
        <p:grpSpPr>
          <a:xfrm>
            <a:off x="-1" y="-10825"/>
            <a:ext cx="9144002" cy="6515395"/>
            <a:chOff x="-1" y="-10825"/>
            <a:chExt cx="9144002" cy="6515395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F66236F9-EA1F-4D2A-84DE-EC04F9972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7200" y="-10825"/>
              <a:ext cx="3429000" cy="318154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32A12C4E-53AE-4900-9783-F619054408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95401" y="-10825"/>
              <a:ext cx="7848600" cy="3522243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A14E049B-6FD4-487E-927B-506983629A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31825" y="2232482"/>
              <a:ext cx="1282976" cy="1108588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F27E3F5-0D4D-492C-8A3E-50BC30CEFD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1" y="2962082"/>
              <a:ext cx="2757625" cy="3542488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6D4FF91-8818-4598-AC9F-B8C2FA867C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" y="2313169"/>
              <a:ext cx="2259131" cy="2895506"/>
            </a:xfrm>
            <a:prstGeom prst="rect">
              <a:avLst/>
            </a:prstGeom>
          </p:spPr>
        </p:pic>
      </p:grp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276600" y="1213332"/>
            <a:ext cx="5326856" cy="1425577"/>
          </a:xfrm>
        </p:spPr>
        <p:txBody>
          <a:bodyPr anchor="b"/>
          <a:lstStyle>
            <a:lvl1pPr algn="r">
              <a:defRPr sz="45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724400" y="3849666"/>
            <a:ext cx="3879056" cy="1234575"/>
          </a:xfrm>
          <a:noFill/>
        </p:spPr>
        <p:txBody>
          <a:bodyPr/>
          <a:lstStyle>
            <a:lvl1pPr marL="0" marR="36576" indent="0" algn="l">
              <a:spcBef>
                <a:spcPts val="0"/>
              </a:spcBef>
              <a:buNone/>
              <a:defRPr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2812256" y="6322007"/>
            <a:ext cx="5791200" cy="365125"/>
          </a:xfrm>
          <a:prstGeom prst="rect">
            <a:avLst/>
          </a:prstGeom>
        </p:spPr>
        <p:txBody>
          <a:bodyPr tIns="0" bIns="0" anchor="t"/>
          <a:lstStyle>
            <a:lvl1pPr algn="r">
              <a:defRPr sz="1000"/>
            </a:lvl1pPr>
          </a:lstStyle>
          <a:p>
            <a:pPr algn="r"/>
            <a:fld id="{A2E209FB-7A34-414B-812A-BCC5C4256F49}" type="datetime1">
              <a:rPr lang="en-US" smtClean="0"/>
              <a:pPr algn="r"/>
              <a:t>2/13/2019</a:t>
            </a:fld>
            <a:endParaRPr lang="en-US" sz="10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12256" y="5960055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 algn="r"/>
            <a:endParaRPr lang="en-US" sz="11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95"/>
            <a:ext cx="4876800" cy="7993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173195"/>
            <a:ext cx="2468880" cy="3008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www.website.com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ABB0C64-AD16-4270-8323-3B986F4CAD10}"/>
              </a:ext>
            </a:extLst>
          </p:cNvPr>
          <p:cNvGrpSpPr/>
          <p:nvPr userDrawn="1"/>
        </p:nvGrpSpPr>
        <p:grpSpPr>
          <a:xfrm>
            <a:off x="5105399" y="3142"/>
            <a:ext cx="4038601" cy="1101851"/>
            <a:chOff x="5334000" y="-37306"/>
            <a:chExt cx="3281716" cy="895350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323EE1CF-2D6B-4E08-B98D-D9F9B9196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2AA44434-8959-4391-901A-0B056114A2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133CFB-98CB-4408-8818-24F931AC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EE7E31-13F0-404F-BFFF-EE236EB5D4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www.website.com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C6F67-BAE4-413D-8066-1E361D589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598980-D22C-4904-9F8F-3DB09B2EC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F566D8F-E696-41DE-BA1C-A8D0C7F03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5655"/>
            <a:ext cx="7726680" cy="571500"/>
          </a:xfrm>
        </p:spPr>
        <p:txBody>
          <a:bodyPr>
            <a:normAutofit/>
          </a:bodyPr>
          <a:lstStyle>
            <a:lvl1pPr marL="64008" indent="0">
              <a:buFont typeface="Arial" panose="020B0604020202020204" pitchFamily="34" charset="0"/>
              <a:buNone/>
              <a:defRPr sz="2000"/>
            </a:lvl1pPr>
            <a:lvl2pPr marL="537210" indent="0">
              <a:buNone/>
              <a:defRPr/>
            </a:lvl2pPr>
            <a:lvl3pPr marL="877824" indent="0">
              <a:buNone/>
              <a:defRPr/>
            </a:lvl3pPr>
            <a:lvl4pPr marL="1161288" indent="0">
              <a:buNone/>
              <a:defRPr/>
            </a:lvl4pPr>
            <a:lvl5pPr marL="138988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878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173195"/>
            <a:ext cx="2355056" cy="301752"/>
          </a:xfrm>
        </p:spPr>
        <p:txBody>
          <a:bodyPr/>
          <a:lstStyle/>
          <a:p>
            <a:r>
              <a:rPr lang="en-US" dirty="0"/>
              <a:t>www.website.com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32CA5EA-865E-4EF0-89BB-61FD6EFE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0070" y="173195"/>
            <a:ext cx="502920" cy="301752"/>
          </a:xfrm>
        </p:spPr>
        <p:txBody>
          <a:bodyPr/>
          <a:lstStyle/>
          <a:p>
            <a:fld id="{FEA1243F-3000-4347-94A4-FBDEAD3122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295400"/>
            <a:ext cx="914400" cy="5015864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5856" y="1295400"/>
            <a:ext cx="2438400" cy="5015864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1250" y="1295400"/>
            <a:ext cx="5276088" cy="501396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173195"/>
            <a:ext cx="2324196" cy="301752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www.website.com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D5BE3E6-AFB3-460C-834B-D73EE2A7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1596" y="173195"/>
            <a:ext cx="502920" cy="301752"/>
          </a:xfrm>
        </p:spPr>
        <p:txBody>
          <a:bodyPr/>
          <a:lstStyle>
            <a:lvl1pPr>
              <a:defRPr sz="1200"/>
            </a:lvl1pPr>
          </a:lstStyle>
          <a:p>
            <a:fld id="{FEA1243F-3000-4347-94A4-FBDEAD3122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Relationship Id="rId14" Type="http://schemas.openxmlformats.org/officeDocument/2006/relationships/image" Target="../media/image9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423E8A4-D2B7-46D2-92C3-AE6BC0B9BD06}"/>
              </a:ext>
            </a:extLst>
          </p:cNvPr>
          <p:cNvGrpSpPr/>
          <p:nvPr/>
        </p:nvGrpSpPr>
        <p:grpSpPr>
          <a:xfrm>
            <a:off x="5105399" y="3142"/>
            <a:ext cx="4038601" cy="1101851"/>
            <a:chOff x="5334000" y="-37306"/>
            <a:chExt cx="3281716" cy="895350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9309AE25-B267-4B83-A0CB-35016E70EE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61BEEC28-F63A-4526-A6C3-33CFC7679C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66725" y="381198"/>
            <a:ext cx="4638674" cy="675926"/>
          </a:xfrm>
          <a:prstGeom prst="rect">
            <a:avLst/>
          </a:prstGeom>
        </p:spPr>
        <p:txBody>
          <a:bodyPr vert="horz" lIns="0" rIns="0" anchor="ctr">
            <a:noAutofit/>
          </a:bodyPr>
          <a:lstStyle/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66839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867400" y="174116"/>
            <a:ext cx="2212182" cy="300831"/>
          </a:xfrm>
          <a:prstGeom prst="rect">
            <a:avLst/>
          </a:prstGeom>
        </p:spPr>
        <p:txBody>
          <a:bodyPr vert="horz" anchor="b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www.website.com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83880" y="173195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49598980-D22C-4904-9F8F-3DB09B2ECD8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1E45D2D-0469-4652-A090-C4D13F3C15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307178"/>
            <a:ext cx="1219200" cy="1550822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16C04FF8-AE2F-4C75-8657-A2201B95197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6459" y="4545317"/>
            <a:ext cx="1248460" cy="157032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2" r:id="rId4"/>
    <p:sldLayoutId id="2147483656" r:id="rId5"/>
  </p:sldLayoutIdLst>
  <p:txStyles>
    <p:titleStyle>
      <a:lvl1pPr marL="182880" algn="l" rtl="0" eaLnBrk="1" latinLnBrk="0" hangingPunct="1">
        <a:spcBef>
          <a:spcPct val="0"/>
        </a:spcBef>
        <a:buNone/>
        <a:defRPr sz="4000" b="1" kern="1200">
          <a:ln w="6350">
            <a:noFill/>
          </a:ln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95000"/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shroomery.org/forums/showflat.php/number/13551082" TargetMode="External"/><Relationship Id="rId4" Type="http://schemas.openxmlformats.org/officeDocument/2006/relationships/image" Target="../media/image2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gress.gov/bill/115th-congress/house-bill/6964/tex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mergentbydesign.com/2010/07/01/guidelines-for-group-collaboration-and-emergence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a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herdingcats.typepad.com/my_weblog/2013/07/can-we-make-a-decisiion-without-knowing-the-cost.html?utm_source=feedburner&amp;amp;utm_medium=feed&amp;amp;utm_campaign=Feed:+typepad/HerdingCats+(Herding+Cats)&amp;amp;utm_content=Netvibe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exsarchives.org/tag/welfare-refor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4.0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lideshare.net/Yougab/innovation-training-slides-jan31st2013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exsarchives.org/tag/welfare-refor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4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362200" y="609600"/>
            <a:ext cx="6400800" cy="2209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4000" dirty="0"/>
              <a:t>Alameda County Probation  Department</a:t>
            </a:r>
            <a:br>
              <a:rPr lang="en-US" sz="4400" dirty="0"/>
            </a:br>
            <a:r>
              <a:rPr lang="en-US" sz="3100" b="0" dirty="0"/>
              <a:t>Juvenile Programs and Services</a:t>
            </a: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00400" y="3657600"/>
            <a:ext cx="5562600" cy="1066800"/>
          </a:xfrm>
        </p:spPr>
        <p:txBody>
          <a:bodyPr>
            <a:normAutofit/>
          </a:bodyPr>
          <a:lstStyle/>
          <a:p>
            <a:pPr algn="r"/>
            <a:r>
              <a:rPr lang="en-US" sz="2400" b="1" cap="small" dirty="0"/>
              <a:t>Assessment Report</a:t>
            </a:r>
            <a:r>
              <a:rPr lang="en-US" sz="2400" b="1" dirty="0"/>
              <a:t> </a:t>
            </a:r>
            <a:r>
              <a:rPr lang="en-US" sz="2400" cap="small" dirty="0"/>
              <a:t>February 2019</a:t>
            </a:r>
            <a:endParaRPr lang="en-US" sz="2400" dirty="0"/>
          </a:p>
        </p:txBody>
      </p:sp>
      <p:pic>
        <p:nvPicPr>
          <p:cNvPr id="1027" name="Picture 3" descr="C:\Users\Libernet\AppData\Local\Microsoft\Windows\Temporary Internet Files\Content.Outlook\UMZ4WVYL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0"/>
            <a:ext cx="1977098" cy="164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76655D-BD85-4F85-B462-299B3BB8B5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33400" y="4038600"/>
            <a:ext cx="3454399" cy="251459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5895"/>
            <a:ext cx="8229600" cy="50292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The </a:t>
            </a:r>
            <a:r>
              <a:rPr lang="en-US" sz="2200" dirty="0">
                <a:hlinkClick r:id="rId3" tooltip="Juvenile Justice Reform Act of 2018"/>
              </a:rPr>
              <a:t>Juvenile Justice Reform Act of 2018</a:t>
            </a:r>
            <a:r>
              <a:rPr lang="en-US" sz="2200" dirty="0"/>
              <a:t>:</a:t>
            </a:r>
          </a:p>
          <a:p>
            <a:pPr lvl="1"/>
            <a:r>
              <a:rPr lang="en-US" sz="2200" dirty="0"/>
              <a:t>supports the implementation of evidence-based practices that address trauma youth and families have experienced;</a:t>
            </a:r>
          </a:p>
          <a:p>
            <a:pPr lvl="1"/>
            <a:r>
              <a:rPr lang="en-US" sz="2200" dirty="0"/>
              <a:t>calls for the elimination of dangerous practices in confinement, including eliminating the use of restraints on girls who are pregnant;</a:t>
            </a:r>
          </a:p>
          <a:p>
            <a:pPr lvl="1"/>
            <a:r>
              <a:rPr lang="en-US" sz="2200" dirty="0"/>
              <a:t>improves conditions and educational services for youth in facilities;</a:t>
            </a:r>
          </a:p>
          <a:p>
            <a:pPr lvl="1"/>
            <a:r>
              <a:rPr lang="en-US" sz="2200" dirty="0"/>
              <a:t>focuses on the particular needs of special youth populations, such as trafficked youth and tribal youth; and</a:t>
            </a:r>
          </a:p>
          <a:p>
            <a:pPr lvl="1"/>
            <a:r>
              <a:rPr lang="en-US" sz="2200" dirty="0"/>
              <a:t>increases accountability.</a:t>
            </a:r>
          </a:p>
          <a:p>
            <a:pPr marL="64008" indent="0">
              <a:buNone/>
            </a:pPr>
            <a:endParaRPr lang="en-US" sz="2000" dirty="0"/>
          </a:p>
          <a:p>
            <a:endParaRPr lang="en-US" sz="2000" dirty="0"/>
          </a:p>
          <a:p>
            <a:pPr marL="64008" indent="0">
              <a:buNone/>
            </a:pPr>
            <a:r>
              <a:rPr lang="en-US" sz="2000" dirty="0"/>
              <a:t> </a:t>
            </a:r>
          </a:p>
          <a:p>
            <a:pPr marL="64008" indent="0">
              <a:buNone/>
            </a:pPr>
            <a:r>
              <a:rPr lang="en-US" sz="2000" dirty="0"/>
              <a:t> </a:t>
            </a:r>
          </a:p>
          <a:p>
            <a:pPr marL="64008" indent="0">
              <a:buNone/>
            </a:pPr>
            <a:endParaRPr lang="en-US" sz="200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369C6F3-E4EF-4838-98C2-5EB64FEBBA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83880" y="173195"/>
            <a:ext cx="502920" cy="301752"/>
          </a:xfrm>
        </p:spPr>
        <p:txBody>
          <a:bodyPr/>
          <a:lstStyle/>
          <a:p>
            <a:pPr algn="ctr"/>
            <a:fld id="{FEA1243F-3000-4347-94A4-FBDEAD3122CB}" type="slidenum">
              <a:rPr lang="en-US" b="1" smtClean="0"/>
              <a:pPr algn="ctr"/>
              <a:t>10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08083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95"/>
            <a:ext cx="5029200" cy="799306"/>
          </a:xfrm>
        </p:spPr>
        <p:txBody>
          <a:bodyPr/>
          <a:lstStyle/>
          <a:p>
            <a:r>
              <a:rPr lang="en-US" sz="3600" dirty="0"/>
              <a:t>BEST PRACTICES</a:t>
            </a:r>
            <a:r>
              <a:rPr lang="en-US" sz="3600" b="0" dirty="0"/>
              <a:t>-cont.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2753"/>
            <a:ext cx="8229600" cy="5122052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en-US" sz="2200" dirty="0"/>
              <a:t>The law also promotes the use of alternatives to incarceration and establishes funding for local communities to build out a continuum of delinquency prevention programs, support and opportunities for youth.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</a:rPr>
              <a:t>The Office of Juvenile Justice and Delinquency Prevention (OJJDP) provides broad standards for best practices. Examples: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bg1"/>
                </a:solidFill>
              </a:rPr>
              <a:t>Begin transition planning at point of intake; involve family.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</a:rPr>
              <a:t>Increase collaboration among juvenile correctional facilities, families, community based organizations, detention centers, and behavioral health agencies.</a:t>
            </a:r>
          </a:p>
          <a:p>
            <a:endParaRPr lang="en-US" sz="1600" dirty="0"/>
          </a:p>
          <a:p>
            <a:pPr marL="64008" indent="0">
              <a:buNone/>
            </a:pPr>
            <a:endParaRPr lang="en-US" sz="2000" dirty="0"/>
          </a:p>
          <a:p>
            <a:endParaRPr lang="en-US" sz="2000" dirty="0"/>
          </a:p>
          <a:p>
            <a:pPr marL="64008" indent="0">
              <a:buNone/>
            </a:pPr>
            <a:r>
              <a:rPr lang="en-US" sz="2000" dirty="0"/>
              <a:t> </a:t>
            </a:r>
          </a:p>
          <a:p>
            <a:pPr marL="64008" indent="0">
              <a:buNone/>
            </a:pPr>
            <a:r>
              <a:rPr lang="en-US" sz="2000" dirty="0"/>
              <a:t> </a:t>
            </a:r>
          </a:p>
          <a:p>
            <a:pPr marL="64008" indent="0">
              <a:buNone/>
            </a:pPr>
            <a:endParaRPr lang="en-US" sz="200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369C6F3-E4EF-4838-98C2-5EB64FEBBA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83880" y="173195"/>
            <a:ext cx="502920" cy="301752"/>
          </a:xfrm>
        </p:spPr>
        <p:txBody>
          <a:bodyPr/>
          <a:lstStyle/>
          <a:p>
            <a:pPr algn="ctr"/>
            <a:fld id="{FEA1243F-3000-4347-94A4-FBDEAD3122CB}" type="slidenum">
              <a:rPr lang="en-US" b="1" smtClean="0"/>
              <a:pPr algn="ctr"/>
              <a:t>11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2612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0E47B-E48D-4305-97CD-D0E8DC685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cap="all" dirty="0">
                <a:solidFill>
                  <a:srgbClr val="C94C25"/>
                </a:solidFill>
              </a:rPr>
              <a:t>Observations</a:t>
            </a:r>
            <a:br>
              <a:rPr lang="en-US" sz="4800" cap="all" dirty="0"/>
            </a:br>
            <a:r>
              <a:rPr lang="en-US" sz="2000" cap="all" dirty="0"/>
              <a:t>Governance &amp; accountability</a:t>
            </a:r>
            <a:endParaRPr lang="en-US" sz="2000" dirty="0"/>
          </a:p>
        </p:txBody>
      </p:sp>
      <p:grpSp>
        <p:nvGrpSpPr>
          <p:cNvPr id="4" name="Group 3" descr="list smart graphic design">
            <a:extLst>
              <a:ext uri="{FF2B5EF4-FFF2-40B4-BE49-F238E27FC236}">
                <a16:creationId xmlns:a16="http://schemas.microsoft.com/office/drawing/2014/main" id="{9E929F34-07DC-4DB4-AAF3-32CCE2C4810C}"/>
              </a:ext>
            </a:extLst>
          </p:cNvPr>
          <p:cNvGrpSpPr/>
          <p:nvPr/>
        </p:nvGrpSpPr>
        <p:grpSpPr>
          <a:xfrm>
            <a:off x="685800" y="1371601"/>
            <a:ext cx="7848600" cy="4681689"/>
            <a:chOff x="631370" y="1669463"/>
            <a:chExt cx="7537148" cy="2213887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CD705072-2ED7-408B-8C36-8F89BA8D2A0F}"/>
                </a:ext>
              </a:extLst>
            </p:cNvPr>
            <p:cNvSpPr/>
            <p:nvPr/>
          </p:nvSpPr>
          <p:spPr>
            <a:xfrm>
              <a:off x="631370" y="1846575"/>
              <a:ext cx="7537148" cy="2036775"/>
            </a:xfrm>
            <a:custGeom>
              <a:avLst/>
              <a:gdLst>
                <a:gd name="connsiteX0" fmla="*/ 0 w 7810500"/>
                <a:gd name="connsiteY0" fmla="*/ 0 h 3709202"/>
                <a:gd name="connsiteX1" fmla="*/ 7810500 w 7810500"/>
                <a:gd name="connsiteY1" fmla="*/ 0 h 3709202"/>
                <a:gd name="connsiteX2" fmla="*/ 7810500 w 7810500"/>
                <a:gd name="connsiteY2" fmla="*/ 3709202 h 3709202"/>
                <a:gd name="connsiteX3" fmla="*/ 0 w 7810500"/>
                <a:gd name="connsiteY3" fmla="*/ 3709202 h 3709202"/>
                <a:gd name="connsiteX4" fmla="*/ 0 w 7810500"/>
                <a:gd name="connsiteY4" fmla="*/ 0 h 3709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0500" h="3709202">
                  <a:moveTo>
                    <a:pt x="0" y="0"/>
                  </a:moveTo>
                  <a:lnTo>
                    <a:pt x="7810500" y="0"/>
                  </a:lnTo>
                  <a:lnTo>
                    <a:pt x="7810500" y="3709202"/>
                  </a:lnTo>
                  <a:lnTo>
                    <a:pt x="0" y="37092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6182" tIns="41656" rIns="606182" bIns="113792" numCol="1" spcCol="1270" anchor="t" anchorCtr="0">
              <a:noAutofit/>
            </a:bodyPr>
            <a:lstStyle/>
            <a:p>
              <a:pPr marL="171450" lvl="1" indent="-171450" algn="l" defTabSz="711200" rtl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endParaRPr lang="en-US" sz="1600" kern="1200" dirty="0"/>
            </a:p>
            <a:p>
              <a:pPr marL="0" lvl="1" algn="l" defTabSz="711200" rtl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en-US" sz="1600" kern="1200" dirty="0"/>
            </a:p>
            <a:p>
              <a:pPr marL="342900" lvl="0" indent="-3429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CPO directed in-depth analysis of current staff structure.</a:t>
              </a:r>
            </a:p>
            <a:p>
              <a:pPr marL="342900" lvl="0" indent="-342900">
                <a:lnSpc>
                  <a:spcPct val="1000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This analysis will ensure appropriate staff resources for youth programming that fully supports the new model.</a:t>
              </a:r>
            </a:p>
            <a:p>
              <a:pPr marL="342900" lvl="0" indent="-342900">
                <a:lnSpc>
                  <a:spcPct val="10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</a:rPr>
                <a:t>Opportunities exist to redirect staff resources to focus on treatment and behavior change without compromising safety and security.</a:t>
              </a: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01AA9F27-A29E-4EA1-B948-BB51B6356184}"/>
                </a:ext>
              </a:extLst>
            </p:cNvPr>
            <p:cNvSpPr/>
            <p:nvPr/>
          </p:nvSpPr>
          <p:spPr>
            <a:xfrm>
              <a:off x="997251" y="1669463"/>
              <a:ext cx="5462010" cy="377977"/>
            </a:xfrm>
            <a:custGeom>
              <a:avLst/>
              <a:gdLst>
                <a:gd name="connsiteX0" fmla="*/ 0 w 5462010"/>
                <a:gd name="connsiteY0" fmla="*/ 162057 h 972321"/>
                <a:gd name="connsiteX1" fmla="*/ 162057 w 5462010"/>
                <a:gd name="connsiteY1" fmla="*/ 0 h 972321"/>
                <a:gd name="connsiteX2" fmla="*/ 5299953 w 5462010"/>
                <a:gd name="connsiteY2" fmla="*/ 0 h 972321"/>
                <a:gd name="connsiteX3" fmla="*/ 5462010 w 5462010"/>
                <a:gd name="connsiteY3" fmla="*/ 162057 h 972321"/>
                <a:gd name="connsiteX4" fmla="*/ 5462010 w 5462010"/>
                <a:gd name="connsiteY4" fmla="*/ 810264 h 972321"/>
                <a:gd name="connsiteX5" fmla="*/ 5299953 w 5462010"/>
                <a:gd name="connsiteY5" fmla="*/ 972321 h 972321"/>
                <a:gd name="connsiteX6" fmla="*/ 162057 w 5462010"/>
                <a:gd name="connsiteY6" fmla="*/ 972321 h 972321"/>
                <a:gd name="connsiteX7" fmla="*/ 0 w 5462010"/>
                <a:gd name="connsiteY7" fmla="*/ 810264 h 972321"/>
                <a:gd name="connsiteX8" fmla="*/ 0 w 5462010"/>
                <a:gd name="connsiteY8" fmla="*/ 162057 h 972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2010" h="972321">
                  <a:moveTo>
                    <a:pt x="0" y="162057"/>
                  </a:moveTo>
                  <a:cubicBezTo>
                    <a:pt x="0" y="72555"/>
                    <a:pt x="72555" y="0"/>
                    <a:pt x="162057" y="0"/>
                  </a:cubicBezTo>
                  <a:lnTo>
                    <a:pt x="5299953" y="0"/>
                  </a:lnTo>
                  <a:cubicBezTo>
                    <a:pt x="5389455" y="0"/>
                    <a:pt x="5462010" y="72555"/>
                    <a:pt x="5462010" y="162057"/>
                  </a:cubicBezTo>
                  <a:lnTo>
                    <a:pt x="5462010" y="810264"/>
                  </a:lnTo>
                  <a:cubicBezTo>
                    <a:pt x="5462010" y="899766"/>
                    <a:pt x="5389455" y="972321"/>
                    <a:pt x="5299953" y="972321"/>
                  </a:cubicBezTo>
                  <a:lnTo>
                    <a:pt x="162057" y="972321"/>
                  </a:lnTo>
                  <a:cubicBezTo>
                    <a:pt x="72555" y="972321"/>
                    <a:pt x="0" y="899766"/>
                    <a:pt x="0" y="810264"/>
                  </a:cubicBezTo>
                  <a:lnTo>
                    <a:pt x="0" y="16205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4118" tIns="47465" rIns="254118" bIns="47465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Staff</a:t>
              </a:r>
              <a:r>
                <a:rPr lang="en-US" sz="2800" kern="1200" dirty="0"/>
                <a:t>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2031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6F3C9-B3CC-485D-90E5-11DAD08D2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cap="all" dirty="0">
                <a:solidFill>
                  <a:srgbClr val="C94C25"/>
                </a:solidFill>
              </a:rPr>
              <a:t>Observations</a:t>
            </a:r>
            <a:r>
              <a:rPr lang="en-US" sz="3000" b="0" dirty="0">
                <a:solidFill>
                  <a:srgbClr val="C94C25"/>
                </a:solidFill>
              </a:rPr>
              <a:t>-cont.</a:t>
            </a:r>
            <a:br>
              <a:rPr lang="en-US" sz="8000" cap="all" dirty="0"/>
            </a:br>
            <a:r>
              <a:rPr lang="en-US" sz="2000" cap="all" dirty="0"/>
              <a:t>Governance &amp; accountability</a:t>
            </a:r>
            <a:endParaRPr lang="en-US" sz="2000" dirty="0"/>
          </a:p>
        </p:txBody>
      </p:sp>
      <p:grpSp>
        <p:nvGrpSpPr>
          <p:cNvPr id="4" name="Group 3" descr="list smart graphic design">
            <a:extLst>
              <a:ext uri="{FF2B5EF4-FFF2-40B4-BE49-F238E27FC236}">
                <a16:creationId xmlns:a16="http://schemas.microsoft.com/office/drawing/2014/main" id="{86493BFA-E8BA-46CC-AC07-91614FFEE7B0}"/>
              </a:ext>
            </a:extLst>
          </p:cNvPr>
          <p:cNvGrpSpPr/>
          <p:nvPr/>
        </p:nvGrpSpPr>
        <p:grpSpPr>
          <a:xfrm>
            <a:off x="609600" y="1295400"/>
            <a:ext cx="7924800" cy="5080436"/>
            <a:chOff x="609600" y="2223142"/>
            <a:chExt cx="7924800" cy="4337621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1B45549A-EA2C-4F2F-83FE-D4E08A023CFC}"/>
                </a:ext>
              </a:extLst>
            </p:cNvPr>
            <p:cNvSpPr/>
            <p:nvPr/>
          </p:nvSpPr>
          <p:spPr>
            <a:xfrm>
              <a:off x="609600" y="2657239"/>
              <a:ext cx="7924800" cy="3903524"/>
            </a:xfrm>
            <a:custGeom>
              <a:avLst/>
              <a:gdLst>
                <a:gd name="connsiteX0" fmla="*/ 0 w 7810500"/>
                <a:gd name="connsiteY0" fmla="*/ 0 h 2740849"/>
                <a:gd name="connsiteX1" fmla="*/ 7810500 w 7810500"/>
                <a:gd name="connsiteY1" fmla="*/ 0 h 2740849"/>
                <a:gd name="connsiteX2" fmla="*/ 7810500 w 7810500"/>
                <a:gd name="connsiteY2" fmla="*/ 2740849 h 2740849"/>
                <a:gd name="connsiteX3" fmla="*/ 0 w 7810500"/>
                <a:gd name="connsiteY3" fmla="*/ 2740849 h 2740849"/>
                <a:gd name="connsiteX4" fmla="*/ 0 w 7810500"/>
                <a:gd name="connsiteY4" fmla="*/ 0 h 274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0500" h="2740849">
                  <a:moveTo>
                    <a:pt x="0" y="0"/>
                  </a:moveTo>
                  <a:lnTo>
                    <a:pt x="7810500" y="0"/>
                  </a:lnTo>
                  <a:lnTo>
                    <a:pt x="7810500" y="2740849"/>
                  </a:lnTo>
                  <a:lnTo>
                    <a:pt x="0" y="27408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6182" tIns="520700" rIns="606182" bIns="113792" numCol="1" spcCol="1270" anchor="t" anchorCtr="0">
              <a:noAutofit/>
            </a:bodyPr>
            <a:lstStyle/>
            <a:p>
              <a:pPr marL="285750" lvl="1" indent="-285750" defTabSz="711200"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CPO’s monthly video message to all ACPD staff</a:t>
              </a:r>
            </a:p>
            <a:p>
              <a:pPr marL="285750" lvl="1" indent="-285750" defTabSz="711200"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CPO’s email messages to all staff on policy and procedural changes and other work-related issues</a:t>
              </a:r>
            </a:p>
            <a:p>
              <a:pPr marL="285750" lvl="1" indent="-285750" defTabSz="711200"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Semi-monthly meetings of managers and supervisors</a:t>
              </a:r>
            </a:p>
            <a:p>
              <a:pPr marL="285750" lvl="1" indent="-285750" defTabSz="711200"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Listening sessions, focus groups, surveys</a:t>
              </a:r>
            </a:p>
            <a:p>
              <a:pPr marL="285750" lvl="1" indent="-285750" defTabSz="711200"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CPO’s open-door policy</a:t>
              </a:r>
            </a:p>
            <a:p>
              <a:pPr marL="285750" lvl="1" indent="-285750" defTabSz="711200"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Improvement opportunities:</a:t>
              </a:r>
            </a:p>
            <a:p>
              <a:pPr marL="742950" lvl="2" indent="-285750" defTabSz="711200">
                <a:spcBef>
                  <a:spcPct val="0"/>
                </a:spcBef>
                <a:spcAft>
                  <a:spcPts val="600"/>
                </a:spcAft>
                <a:buFont typeface="Courier New" panose="02070309020205020404" pitchFamily="49" charset="0"/>
                <a:buChar char="o"/>
              </a:pPr>
              <a:r>
                <a:rPr lang="en-US" dirty="0"/>
                <a:t>Communication between custody and Guidance Clinic staff </a:t>
              </a:r>
            </a:p>
            <a:p>
              <a:pPr marL="742950" lvl="2" indent="-285750" defTabSz="711200">
                <a:spcBef>
                  <a:spcPct val="0"/>
                </a:spcBef>
                <a:spcAft>
                  <a:spcPts val="600"/>
                </a:spcAft>
                <a:buFont typeface="Courier New" panose="02070309020205020404" pitchFamily="49" charset="0"/>
                <a:buChar char="o"/>
              </a:pPr>
              <a:r>
                <a:rPr lang="en-US" dirty="0"/>
                <a:t>Unit staff meetings</a:t>
              </a:r>
            </a:p>
            <a:p>
              <a:pPr marL="742950" lvl="2" indent="-285750" defTabSz="711200">
                <a:spcBef>
                  <a:spcPct val="0"/>
                </a:spcBef>
                <a:spcAft>
                  <a:spcPts val="1200"/>
                </a:spcAft>
                <a:buFont typeface="Courier New" panose="02070309020205020404" pitchFamily="49" charset="0"/>
                <a:buChar char="o"/>
              </a:pPr>
              <a:r>
                <a:rPr lang="en-US" dirty="0"/>
                <a:t>Periodic staff meetings to clearly communicate management initiatives, directives, and policy changes.</a:t>
              </a:r>
            </a:p>
            <a:p>
              <a:pPr marL="742950" lvl="2" indent="-285750" defTabSz="711200">
                <a:spcBef>
                  <a:spcPct val="0"/>
                </a:spcBef>
                <a:spcAft>
                  <a:spcPts val="1200"/>
                </a:spcAft>
                <a:buFont typeface="Courier New" panose="02070309020205020404" pitchFamily="49" charset="0"/>
                <a:buChar char="o"/>
              </a:pPr>
              <a:endParaRPr lang="en-US" sz="1600" dirty="0"/>
            </a:p>
            <a:p>
              <a:pPr marL="285750" lvl="1" indent="-285750" defTabSz="711200">
                <a:spcBef>
                  <a:spcPct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en-US" sz="1600" dirty="0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04752A75-292B-426C-874F-32013A5964E1}"/>
                </a:ext>
              </a:extLst>
            </p:cNvPr>
            <p:cNvSpPr/>
            <p:nvPr/>
          </p:nvSpPr>
          <p:spPr>
            <a:xfrm>
              <a:off x="990600" y="2223142"/>
              <a:ext cx="5467350" cy="738078"/>
            </a:xfrm>
            <a:custGeom>
              <a:avLst/>
              <a:gdLst>
                <a:gd name="connsiteX0" fmla="*/ 0 w 5467350"/>
                <a:gd name="connsiteY0" fmla="*/ 152401 h 914385"/>
                <a:gd name="connsiteX1" fmla="*/ 152401 w 5467350"/>
                <a:gd name="connsiteY1" fmla="*/ 0 h 914385"/>
                <a:gd name="connsiteX2" fmla="*/ 5314949 w 5467350"/>
                <a:gd name="connsiteY2" fmla="*/ 0 h 914385"/>
                <a:gd name="connsiteX3" fmla="*/ 5467350 w 5467350"/>
                <a:gd name="connsiteY3" fmla="*/ 152401 h 914385"/>
                <a:gd name="connsiteX4" fmla="*/ 5467350 w 5467350"/>
                <a:gd name="connsiteY4" fmla="*/ 761984 h 914385"/>
                <a:gd name="connsiteX5" fmla="*/ 5314949 w 5467350"/>
                <a:gd name="connsiteY5" fmla="*/ 914385 h 914385"/>
                <a:gd name="connsiteX6" fmla="*/ 152401 w 5467350"/>
                <a:gd name="connsiteY6" fmla="*/ 914385 h 914385"/>
                <a:gd name="connsiteX7" fmla="*/ 0 w 5467350"/>
                <a:gd name="connsiteY7" fmla="*/ 761984 h 914385"/>
                <a:gd name="connsiteX8" fmla="*/ 0 w 5467350"/>
                <a:gd name="connsiteY8" fmla="*/ 152401 h 9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7350" h="914385">
                  <a:moveTo>
                    <a:pt x="0" y="152401"/>
                  </a:moveTo>
                  <a:cubicBezTo>
                    <a:pt x="0" y="68232"/>
                    <a:pt x="68232" y="0"/>
                    <a:pt x="152401" y="0"/>
                  </a:cubicBezTo>
                  <a:lnTo>
                    <a:pt x="5314949" y="0"/>
                  </a:lnTo>
                  <a:cubicBezTo>
                    <a:pt x="5399118" y="0"/>
                    <a:pt x="5467350" y="68232"/>
                    <a:pt x="5467350" y="152401"/>
                  </a:cubicBezTo>
                  <a:lnTo>
                    <a:pt x="5467350" y="761984"/>
                  </a:lnTo>
                  <a:cubicBezTo>
                    <a:pt x="5467350" y="846153"/>
                    <a:pt x="5399118" y="914385"/>
                    <a:pt x="5314949" y="914385"/>
                  </a:cubicBezTo>
                  <a:lnTo>
                    <a:pt x="152401" y="914385"/>
                  </a:lnTo>
                  <a:cubicBezTo>
                    <a:pt x="68232" y="914385"/>
                    <a:pt x="0" y="846153"/>
                    <a:pt x="0" y="761984"/>
                  </a:cubicBezTo>
                  <a:lnTo>
                    <a:pt x="0" y="1524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1290" tIns="44637" rIns="251290" bIns="44637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/>
                <a:t>Communication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4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6F3C9-B3CC-485D-90E5-11DAD08D2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cap="all" dirty="0">
                <a:solidFill>
                  <a:srgbClr val="C94C25"/>
                </a:solidFill>
              </a:rPr>
              <a:t>Observations</a:t>
            </a:r>
            <a:r>
              <a:rPr lang="en-US" sz="3000" b="0" dirty="0">
                <a:solidFill>
                  <a:srgbClr val="C94C25"/>
                </a:solidFill>
              </a:rPr>
              <a:t>-cont.</a:t>
            </a:r>
            <a:br>
              <a:rPr lang="en-US" sz="8000" cap="all" dirty="0"/>
            </a:br>
            <a:r>
              <a:rPr lang="en-US" sz="2000" cap="all" dirty="0"/>
              <a:t>Governance &amp; accountability</a:t>
            </a:r>
            <a:endParaRPr lang="en-US" sz="2000" dirty="0"/>
          </a:p>
        </p:txBody>
      </p:sp>
      <p:grpSp>
        <p:nvGrpSpPr>
          <p:cNvPr id="4" name="Group 3" descr="list smart graphic design">
            <a:extLst>
              <a:ext uri="{FF2B5EF4-FFF2-40B4-BE49-F238E27FC236}">
                <a16:creationId xmlns:a16="http://schemas.microsoft.com/office/drawing/2014/main" id="{86493BFA-E8BA-46CC-AC07-91614FFEE7B0}"/>
              </a:ext>
            </a:extLst>
          </p:cNvPr>
          <p:cNvGrpSpPr/>
          <p:nvPr/>
        </p:nvGrpSpPr>
        <p:grpSpPr>
          <a:xfrm>
            <a:off x="609600" y="1548964"/>
            <a:ext cx="7924800" cy="3556436"/>
            <a:chOff x="609600" y="2223142"/>
            <a:chExt cx="7924800" cy="3036447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1B45549A-EA2C-4F2F-83FE-D4E08A023CFC}"/>
                </a:ext>
              </a:extLst>
            </p:cNvPr>
            <p:cNvSpPr/>
            <p:nvPr/>
          </p:nvSpPr>
          <p:spPr>
            <a:xfrm>
              <a:off x="609600" y="2657239"/>
              <a:ext cx="7924800" cy="2602350"/>
            </a:xfrm>
            <a:custGeom>
              <a:avLst/>
              <a:gdLst>
                <a:gd name="connsiteX0" fmla="*/ 0 w 7810500"/>
                <a:gd name="connsiteY0" fmla="*/ 0 h 2740849"/>
                <a:gd name="connsiteX1" fmla="*/ 7810500 w 7810500"/>
                <a:gd name="connsiteY1" fmla="*/ 0 h 2740849"/>
                <a:gd name="connsiteX2" fmla="*/ 7810500 w 7810500"/>
                <a:gd name="connsiteY2" fmla="*/ 2740849 h 2740849"/>
                <a:gd name="connsiteX3" fmla="*/ 0 w 7810500"/>
                <a:gd name="connsiteY3" fmla="*/ 2740849 h 2740849"/>
                <a:gd name="connsiteX4" fmla="*/ 0 w 7810500"/>
                <a:gd name="connsiteY4" fmla="*/ 0 h 274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0500" h="2740849">
                  <a:moveTo>
                    <a:pt x="0" y="0"/>
                  </a:moveTo>
                  <a:lnTo>
                    <a:pt x="7810500" y="0"/>
                  </a:lnTo>
                  <a:lnTo>
                    <a:pt x="7810500" y="2740849"/>
                  </a:lnTo>
                  <a:lnTo>
                    <a:pt x="0" y="27408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6182" tIns="520700" rIns="606182" bIns="113792" numCol="1" spcCol="1270" anchor="t" anchorCtr="0">
              <a:noAutofit/>
            </a:bodyPr>
            <a:lstStyle/>
            <a:p>
              <a:pPr lvl="0">
                <a:defRPr/>
              </a:pPr>
              <a:endParaRPr lang="en-US" sz="800" dirty="0"/>
            </a:p>
            <a:p>
              <a:pPr lvl="0">
                <a:defRPr/>
              </a:pPr>
              <a:r>
                <a:rPr lang="en-US" sz="2400" dirty="0"/>
                <a:t>Best Practice:   </a:t>
              </a:r>
            </a:p>
            <a:p>
              <a:pPr lvl="0">
                <a:defRPr/>
              </a:pPr>
              <a:endParaRPr lang="en-US" sz="800" dirty="0"/>
            </a:p>
            <a:p>
              <a:pPr lvl="0">
                <a:defRPr/>
              </a:pPr>
              <a:r>
                <a:rPr lang="en-US" sz="2400" dirty="0"/>
                <a:t>A formal initial assessment of youth is prepared based on history and instruments that are either validated or generally accepted in the literature for assessing risk and needs.</a:t>
              </a:r>
            </a:p>
            <a:p>
              <a:pPr marL="742950" lvl="2" indent="-285750" defTabSz="711200">
                <a:spcBef>
                  <a:spcPct val="0"/>
                </a:spcBef>
                <a:spcAft>
                  <a:spcPts val="1200"/>
                </a:spcAft>
                <a:buFont typeface="Courier New" panose="02070309020205020404" pitchFamily="49" charset="0"/>
                <a:buChar char="o"/>
              </a:pPr>
              <a:endParaRPr lang="en-US" sz="2800" dirty="0"/>
            </a:p>
            <a:p>
              <a:pPr marL="285750" lvl="1" indent="-285750" defTabSz="711200">
                <a:spcBef>
                  <a:spcPct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en-US" sz="1600" dirty="0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04752A75-292B-426C-874F-32013A5964E1}"/>
                </a:ext>
              </a:extLst>
            </p:cNvPr>
            <p:cNvSpPr/>
            <p:nvPr/>
          </p:nvSpPr>
          <p:spPr>
            <a:xfrm>
              <a:off x="990600" y="2223142"/>
              <a:ext cx="5467350" cy="738078"/>
            </a:xfrm>
            <a:custGeom>
              <a:avLst/>
              <a:gdLst>
                <a:gd name="connsiteX0" fmla="*/ 0 w 5467350"/>
                <a:gd name="connsiteY0" fmla="*/ 152401 h 914385"/>
                <a:gd name="connsiteX1" fmla="*/ 152401 w 5467350"/>
                <a:gd name="connsiteY1" fmla="*/ 0 h 914385"/>
                <a:gd name="connsiteX2" fmla="*/ 5314949 w 5467350"/>
                <a:gd name="connsiteY2" fmla="*/ 0 h 914385"/>
                <a:gd name="connsiteX3" fmla="*/ 5467350 w 5467350"/>
                <a:gd name="connsiteY3" fmla="*/ 152401 h 914385"/>
                <a:gd name="connsiteX4" fmla="*/ 5467350 w 5467350"/>
                <a:gd name="connsiteY4" fmla="*/ 761984 h 914385"/>
                <a:gd name="connsiteX5" fmla="*/ 5314949 w 5467350"/>
                <a:gd name="connsiteY5" fmla="*/ 914385 h 914385"/>
                <a:gd name="connsiteX6" fmla="*/ 152401 w 5467350"/>
                <a:gd name="connsiteY6" fmla="*/ 914385 h 914385"/>
                <a:gd name="connsiteX7" fmla="*/ 0 w 5467350"/>
                <a:gd name="connsiteY7" fmla="*/ 761984 h 914385"/>
                <a:gd name="connsiteX8" fmla="*/ 0 w 5467350"/>
                <a:gd name="connsiteY8" fmla="*/ 152401 h 9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7350" h="914385">
                  <a:moveTo>
                    <a:pt x="0" y="152401"/>
                  </a:moveTo>
                  <a:cubicBezTo>
                    <a:pt x="0" y="68232"/>
                    <a:pt x="68232" y="0"/>
                    <a:pt x="152401" y="0"/>
                  </a:cubicBezTo>
                  <a:lnTo>
                    <a:pt x="5314949" y="0"/>
                  </a:lnTo>
                  <a:cubicBezTo>
                    <a:pt x="5399118" y="0"/>
                    <a:pt x="5467350" y="68232"/>
                    <a:pt x="5467350" y="152401"/>
                  </a:cubicBezTo>
                  <a:lnTo>
                    <a:pt x="5467350" y="761984"/>
                  </a:lnTo>
                  <a:cubicBezTo>
                    <a:pt x="5467350" y="846153"/>
                    <a:pt x="5399118" y="914385"/>
                    <a:pt x="5314949" y="914385"/>
                  </a:cubicBezTo>
                  <a:lnTo>
                    <a:pt x="152401" y="914385"/>
                  </a:lnTo>
                  <a:cubicBezTo>
                    <a:pt x="68232" y="914385"/>
                    <a:pt x="0" y="846153"/>
                    <a:pt x="0" y="761984"/>
                  </a:cubicBezTo>
                  <a:lnTo>
                    <a:pt x="0" y="1524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1290" tIns="44637" rIns="251290" bIns="44637" numCol="1" spcCol="1270" anchor="ctr" anchorCtr="0">
              <a:no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</a:rPr>
                <a:t>Risk/Needs Assessment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351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6F3C9-B3CC-485D-90E5-11DAD08D2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cap="all" dirty="0">
                <a:solidFill>
                  <a:srgbClr val="C94C25"/>
                </a:solidFill>
              </a:rPr>
              <a:t>Observations</a:t>
            </a:r>
            <a:r>
              <a:rPr lang="en-US" sz="3000" b="0" dirty="0">
                <a:solidFill>
                  <a:srgbClr val="C94C25"/>
                </a:solidFill>
              </a:rPr>
              <a:t>-cont.</a:t>
            </a:r>
            <a:br>
              <a:rPr lang="en-US" sz="8000" cap="all" dirty="0"/>
            </a:br>
            <a:r>
              <a:rPr lang="en-US" sz="2000" cap="all" dirty="0"/>
              <a:t>Governance &amp; accountability</a:t>
            </a:r>
            <a:endParaRPr lang="en-US" sz="2000" dirty="0"/>
          </a:p>
        </p:txBody>
      </p:sp>
      <p:grpSp>
        <p:nvGrpSpPr>
          <p:cNvPr id="4" name="Group 3" descr="list smart graphic design">
            <a:extLst>
              <a:ext uri="{FF2B5EF4-FFF2-40B4-BE49-F238E27FC236}">
                <a16:creationId xmlns:a16="http://schemas.microsoft.com/office/drawing/2014/main" id="{86493BFA-E8BA-46CC-AC07-91614FFEE7B0}"/>
              </a:ext>
            </a:extLst>
          </p:cNvPr>
          <p:cNvGrpSpPr/>
          <p:nvPr/>
        </p:nvGrpSpPr>
        <p:grpSpPr>
          <a:xfrm>
            <a:off x="609600" y="1548964"/>
            <a:ext cx="7924800" cy="4724398"/>
            <a:chOff x="609600" y="2223142"/>
            <a:chExt cx="7924800" cy="4033640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1B45549A-EA2C-4F2F-83FE-D4E08A023CFC}"/>
                </a:ext>
              </a:extLst>
            </p:cNvPr>
            <p:cNvSpPr/>
            <p:nvPr/>
          </p:nvSpPr>
          <p:spPr>
            <a:xfrm>
              <a:off x="609600" y="2657239"/>
              <a:ext cx="7924800" cy="3599543"/>
            </a:xfrm>
            <a:custGeom>
              <a:avLst/>
              <a:gdLst>
                <a:gd name="connsiteX0" fmla="*/ 0 w 7810500"/>
                <a:gd name="connsiteY0" fmla="*/ 0 h 2740849"/>
                <a:gd name="connsiteX1" fmla="*/ 7810500 w 7810500"/>
                <a:gd name="connsiteY1" fmla="*/ 0 h 2740849"/>
                <a:gd name="connsiteX2" fmla="*/ 7810500 w 7810500"/>
                <a:gd name="connsiteY2" fmla="*/ 2740849 h 2740849"/>
                <a:gd name="connsiteX3" fmla="*/ 0 w 7810500"/>
                <a:gd name="connsiteY3" fmla="*/ 2740849 h 2740849"/>
                <a:gd name="connsiteX4" fmla="*/ 0 w 7810500"/>
                <a:gd name="connsiteY4" fmla="*/ 0 h 274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0500" h="2740849">
                  <a:moveTo>
                    <a:pt x="0" y="0"/>
                  </a:moveTo>
                  <a:lnTo>
                    <a:pt x="7810500" y="0"/>
                  </a:lnTo>
                  <a:lnTo>
                    <a:pt x="7810500" y="2740849"/>
                  </a:lnTo>
                  <a:lnTo>
                    <a:pt x="0" y="27408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6182" tIns="520700" rIns="606182" bIns="113792" numCol="1" spcCol="1270" anchor="t" anchorCtr="0">
              <a:noAutofit/>
            </a:bodyPr>
            <a:lstStyle/>
            <a:p>
              <a:r>
                <a:rPr lang="en-US" sz="2400" dirty="0"/>
                <a:t>Best Practice:  </a:t>
              </a:r>
            </a:p>
            <a:p>
              <a:endParaRPr lang="en-US" sz="8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Risk/needs data drawn from several sources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Plan conceptualized using summaries of risk, needs and recommendations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Collaboration among multiple disciplines and parties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Plan continuously reviewed with updates as needed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Failure to progress triggers changes</a:t>
              </a:r>
            </a:p>
            <a:p>
              <a:pPr marL="742950" lvl="2" indent="-285750" defTabSz="711200">
                <a:spcBef>
                  <a:spcPct val="0"/>
                </a:spcBef>
                <a:spcAft>
                  <a:spcPts val="1200"/>
                </a:spcAft>
                <a:buFont typeface="Courier New" panose="02070309020205020404" pitchFamily="49" charset="0"/>
                <a:buChar char="o"/>
              </a:pPr>
              <a:endParaRPr lang="en-US" sz="2800" dirty="0"/>
            </a:p>
            <a:p>
              <a:pPr marL="285750" lvl="1" indent="-285750" defTabSz="711200">
                <a:spcBef>
                  <a:spcPct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en-US" sz="1600" dirty="0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04752A75-292B-426C-874F-32013A5964E1}"/>
                </a:ext>
              </a:extLst>
            </p:cNvPr>
            <p:cNvSpPr/>
            <p:nvPr/>
          </p:nvSpPr>
          <p:spPr>
            <a:xfrm>
              <a:off x="990600" y="2223142"/>
              <a:ext cx="5467350" cy="738078"/>
            </a:xfrm>
            <a:custGeom>
              <a:avLst/>
              <a:gdLst>
                <a:gd name="connsiteX0" fmla="*/ 0 w 5467350"/>
                <a:gd name="connsiteY0" fmla="*/ 152401 h 914385"/>
                <a:gd name="connsiteX1" fmla="*/ 152401 w 5467350"/>
                <a:gd name="connsiteY1" fmla="*/ 0 h 914385"/>
                <a:gd name="connsiteX2" fmla="*/ 5314949 w 5467350"/>
                <a:gd name="connsiteY2" fmla="*/ 0 h 914385"/>
                <a:gd name="connsiteX3" fmla="*/ 5467350 w 5467350"/>
                <a:gd name="connsiteY3" fmla="*/ 152401 h 914385"/>
                <a:gd name="connsiteX4" fmla="*/ 5467350 w 5467350"/>
                <a:gd name="connsiteY4" fmla="*/ 761984 h 914385"/>
                <a:gd name="connsiteX5" fmla="*/ 5314949 w 5467350"/>
                <a:gd name="connsiteY5" fmla="*/ 914385 h 914385"/>
                <a:gd name="connsiteX6" fmla="*/ 152401 w 5467350"/>
                <a:gd name="connsiteY6" fmla="*/ 914385 h 914385"/>
                <a:gd name="connsiteX7" fmla="*/ 0 w 5467350"/>
                <a:gd name="connsiteY7" fmla="*/ 761984 h 914385"/>
                <a:gd name="connsiteX8" fmla="*/ 0 w 5467350"/>
                <a:gd name="connsiteY8" fmla="*/ 152401 h 9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7350" h="914385">
                  <a:moveTo>
                    <a:pt x="0" y="152401"/>
                  </a:moveTo>
                  <a:cubicBezTo>
                    <a:pt x="0" y="68232"/>
                    <a:pt x="68232" y="0"/>
                    <a:pt x="152401" y="0"/>
                  </a:cubicBezTo>
                  <a:lnTo>
                    <a:pt x="5314949" y="0"/>
                  </a:lnTo>
                  <a:cubicBezTo>
                    <a:pt x="5399118" y="0"/>
                    <a:pt x="5467350" y="68232"/>
                    <a:pt x="5467350" y="152401"/>
                  </a:cubicBezTo>
                  <a:lnTo>
                    <a:pt x="5467350" y="761984"/>
                  </a:lnTo>
                  <a:cubicBezTo>
                    <a:pt x="5467350" y="846153"/>
                    <a:pt x="5399118" y="914385"/>
                    <a:pt x="5314949" y="914385"/>
                  </a:cubicBezTo>
                  <a:lnTo>
                    <a:pt x="152401" y="914385"/>
                  </a:lnTo>
                  <a:cubicBezTo>
                    <a:pt x="68232" y="914385"/>
                    <a:pt x="0" y="846153"/>
                    <a:pt x="0" y="761984"/>
                  </a:cubicBezTo>
                  <a:lnTo>
                    <a:pt x="0" y="1524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1290" tIns="44637" rIns="251290" bIns="44637" numCol="1" spcCol="1270" anchor="ctr" anchorCtr="0">
              <a:no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</a:rPr>
                <a:t>Case Planning &amp; Management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360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6F3C9-B3CC-485D-90E5-11DAD08D2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cap="all" dirty="0">
                <a:solidFill>
                  <a:srgbClr val="C94C25"/>
                </a:solidFill>
              </a:rPr>
              <a:t>Observations</a:t>
            </a:r>
            <a:r>
              <a:rPr lang="en-US" sz="3000" b="0" dirty="0">
                <a:solidFill>
                  <a:srgbClr val="C94C25"/>
                </a:solidFill>
              </a:rPr>
              <a:t>-cont.</a:t>
            </a:r>
            <a:br>
              <a:rPr lang="en-US" sz="8000" cap="all" dirty="0"/>
            </a:br>
            <a:r>
              <a:rPr lang="en-US" sz="2000" cap="all" dirty="0"/>
              <a:t>Governance &amp; accountability</a:t>
            </a:r>
            <a:endParaRPr lang="en-US" sz="2000" dirty="0"/>
          </a:p>
        </p:txBody>
      </p:sp>
      <p:grpSp>
        <p:nvGrpSpPr>
          <p:cNvPr id="4" name="Group 3" descr="list smart graphic design">
            <a:extLst>
              <a:ext uri="{FF2B5EF4-FFF2-40B4-BE49-F238E27FC236}">
                <a16:creationId xmlns:a16="http://schemas.microsoft.com/office/drawing/2014/main" id="{86493BFA-E8BA-46CC-AC07-91614FFEE7B0}"/>
              </a:ext>
            </a:extLst>
          </p:cNvPr>
          <p:cNvGrpSpPr/>
          <p:nvPr/>
        </p:nvGrpSpPr>
        <p:grpSpPr>
          <a:xfrm>
            <a:off x="609600" y="1548964"/>
            <a:ext cx="7924800" cy="4724398"/>
            <a:chOff x="609600" y="2223142"/>
            <a:chExt cx="7924800" cy="4033640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1B45549A-EA2C-4F2F-83FE-D4E08A023CFC}"/>
                </a:ext>
              </a:extLst>
            </p:cNvPr>
            <p:cNvSpPr/>
            <p:nvPr/>
          </p:nvSpPr>
          <p:spPr>
            <a:xfrm>
              <a:off x="609600" y="2657239"/>
              <a:ext cx="7924800" cy="3599543"/>
            </a:xfrm>
            <a:custGeom>
              <a:avLst/>
              <a:gdLst>
                <a:gd name="connsiteX0" fmla="*/ 0 w 7810500"/>
                <a:gd name="connsiteY0" fmla="*/ 0 h 2740849"/>
                <a:gd name="connsiteX1" fmla="*/ 7810500 w 7810500"/>
                <a:gd name="connsiteY1" fmla="*/ 0 h 2740849"/>
                <a:gd name="connsiteX2" fmla="*/ 7810500 w 7810500"/>
                <a:gd name="connsiteY2" fmla="*/ 2740849 h 2740849"/>
                <a:gd name="connsiteX3" fmla="*/ 0 w 7810500"/>
                <a:gd name="connsiteY3" fmla="*/ 2740849 h 2740849"/>
                <a:gd name="connsiteX4" fmla="*/ 0 w 7810500"/>
                <a:gd name="connsiteY4" fmla="*/ 0 h 274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0500" h="2740849">
                  <a:moveTo>
                    <a:pt x="0" y="0"/>
                  </a:moveTo>
                  <a:lnTo>
                    <a:pt x="7810500" y="0"/>
                  </a:lnTo>
                  <a:lnTo>
                    <a:pt x="7810500" y="2740849"/>
                  </a:lnTo>
                  <a:lnTo>
                    <a:pt x="0" y="27408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6182" tIns="520700" rIns="606182" bIns="113792" numCol="1" spcCol="1270" anchor="t" anchorCtr="0">
              <a:noAutofit/>
            </a:bodyPr>
            <a:lstStyle/>
            <a:p>
              <a:r>
                <a:rPr lang="en-US" sz="2400" dirty="0"/>
                <a:t>Best Practice:  </a:t>
              </a:r>
            </a:p>
            <a:p>
              <a:endParaRPr lang="en-US" sz="8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Use groups with proven outcomes to teach skills.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Staff facilitate or participate in groups.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Managers/supervisors monitor and observe groups, mentor and coach staff. 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Youth practice skills they’re learning. 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Staff from multiple disciplines reinforce new skills.</a:t>
              </a:r>
            </a:p>
            <a:p>
              <a:pPr marL="742950" lvl="2" indent="-285750" defTabSz="711200">
                <a:spcBef>
                  <a:spcPct val="0"/>
                </a:spcBef>
                <a:spcAft>
                  <a:spcPts val="1200"/>
                </a:spcAft>
                <a:buFont typeface="Courier New" panose="02070309020205020404" pitchFamily="49" charset="0"/>
                <a:buChar char="o"/>
              </a:pPr>
              <a:endParaRPr lang="en-US" sz="2800" dirty="0"/>
            </a:p>
            <a:p>
              <a:pPr marL="285750" lvl="1" indent="-285750" defTabSz="711200">
                <a:spcBef>
                  <a:spcPct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en-US" sz="1600" dirty="0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04752A75-292B-426C-874F-32013A5964E1}"/>
                </a:ext>
              </a:extLst>
            </p:cNvPr>
            <p:cNvSpPr/>
            <p:nvPr/>
          </p:nvSpPr>
          <p:spPr>
            <a:xfrm>
              <a:off x="990600" y="2223142"/>
              <a:ext cx="5467350" cy="738078"/>
            </a:xfrm>
            <a:custGeom>
              <a:avLst/>
              <a:gdLst>
                <a:gd name="connsiteX0" fmla="*/ 0 w 5467350"/>
                <a:gd name="connsiteY0" fmla="*/ 152401 h 914385"/>
                <a:gd name="connsiteX1" fmla="*/ 152401 w 5467350"/>
                <a:gd name="connsiteY1" fmla="*/ 0 h 914385"/>
                <a:gd name="connsiteX2" fmla="*/ 5314949 w 5467350"/>
                <a:gd name="connsiteY2" fmla="*/ 0 h 914385"/>
                <a:gd name="connsiteX3" fmla="*/ 5467350 w 5467350"/>
                <a:gd name="connsiteY3" fmla="*/ 152401 h 914385"/>
                <a:gd name="connsiteX4" fmla="*/ 5467350 w 5467350"/>
                <a:gd name="connsiteY4" fmla="*/ 761984 h 914385"/>
                <a:gd name="connsiteX5" fmla="*/ 5314949 w 5467350"/>
                <a:gd name="connsiteY5" fmla="*/ 914385 h 914385"/>
                <a:gd name="connsiteX6" fmla="*/ 152401 w 5467350"/>
                <a:gd name="connsiteY6" fmla="*/ 914385 h 914385"/>
                <a:gd name="connsiteX7" fmla="*/ 0 w 5467350"/>
                <a:gd name="connsiteY7" fmla="*/ 761984 h 914385"/>
                <a:gd name="connsiteX8" fmla="*/ 0 w 5467350"/>
                <a:gd name="connsiteY8" fmla="*/ 152401 h 9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7350" h="914385">
                  <a:moveTo>
                    <a:pt x="0" y="152401"/>
                  </a:moveTo>
                  <a:cubicBezTo>
                    <a:pt x="0" y="68232"/>
                    <a:pt x="68232" y="0"/>
                    <a:pt x="152401" y="0"/>
                  </a:cubicBezTo>
                  <a:lnTo>
                    <a:pt x="5314949" y="0"/>
                  </a:lnTo>
                  <a:cubicBezTo>
                    <a:pt x="5399118" y="0"/>
                    <a:pt x="5467350" y="68232"/>
                    <a:pt x="5467350" y="152401"/>
                  </a:cubicBezTo>
                  <a:lnTo>
                    <a:pt x="5467350" y="761984"/>
                  </a:lnTo>
                  <a:cubicBezTo>
                    <a:pt x="5467350" y="846153"/>
                    <a:pt x="5399118" y="914385"/>
                    <a:pt x="5314949" y="914385"/>
                  </a:cubicBezTo>
                  <a:lnTo>
                    <a:pt x="152401" y="914385"/>
                  </a:lnTo>
                  <a:cubicBezTo>
                    <a:pt x="68232" y="914385"/>
                    <a:pt x="0" y="846153"/>
                    <a:pt x="0" y="761984"/>
                  </a:cubicBezTo>
                  <a:lnTo>
                    <a:pt x="0" y="1524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1290" tIns="44637" rIns="251290" bIns="44637" numCol="1" spcCol="1270" anchor="ctr" anchorCtr="0">
              <a:no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</a:rPr>
                <a:t>Evidence-Based Interventions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285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6F3C9-B3CC-485D-90E5-11DAD08D2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cap="all" dirty="0">
                <a:solidFill>
                  <a:srgbClr val="C94C25"/>
                </a:solidFill>
              </a:rPr>
              <a:t>Observations</a:t>
            </a:r>
            <a:r>
              <a:rPr lang="en-US" sz="3000" b="0" dirty="0">
                <a:solidFill>
                  <a:srgbClr val="C94C25"/>
                </a:solidFill>
              </a:rPr>
              <a:t>-cont.</a:t>
            </a:r>
            <a:br>
              <a:rPr lang="en-US" sz="8000" cap="all" dirty="0"/>
            </a:br>
            <a:r>
              <a:rPr lang="en-US" sz="2000" cap="all" dirty="0"/>
              <a:t>Governance &amp; accountability</a:t>
            </a:r>
            <a:endParaRPr lang="en-US" sz="2000" dirty="0"/>
          </a:p>
        </p:txBody>
      </p:sp>
      <p:grpSp>
        <p:nvGrpSpPr>
          <p:cNvPr id="4" name="Group 3" descr="list smart graphic design">
            <a:extLst>
              <a:ext uri="{FF2B5EF4-FFF2-40B4-BE49-F238E27FC236}">
                <a16:creationId xmlns:a16="http://schemas.microsoft.com/office/drawing/2014/main" id="{86493BFA-E8BA-46CC-AC07-91614FFEE7B0}"/>
              </a:ext>
            </a:extLst>
          </p:cNvPr>
          <p:cNvGrpSpPr/>
          <p:nvPr/>
        </p:nvGrpSpPr>
        <p:grpSpPr>
          <a:xfrm>
            <a:off x="609600" y="1548965"/>
            <a:ext cx="7924800" cy="2489636"/>
            <a:chOff x="609600" y="2223142"/>
            <a:chExt cx="7924800" cy="238585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1B45549A-EA2C-4F2F-83FE-D4E08A023CFC}"/>
                </a:ext>
              </a:extLst>
            </p:cNvPr>
            <p:cNvSpPr/>
            <p:nvPr/>
          </p:nvSpPr>
          <p:spPr>
            <a:xfrm>
              <a:off x="609600" y="2657239"/>
              <a:ext cx="7924800" cy="1951762"/>
            </a:xfrm>
            <a:custGeom>
              <a:avLst/>
              <a:gdLst>
                <a:gd name="connsiteX0" fmla="*/ 0 w 7810500"/>
                <a:gd name="connsiteY0" fmla="*/ 0 h 2740849"/>
                <a:gd name="connsiteX1" fmla="*/ 7810500 w 7810500"/>
                <a:gd name="connsiteY1" fmla="*/ 0 h 2740849"/>
                <a:gd name="connsiteX2" fmla="*/ 7810500 w 7810500"/>
                <a:gd name="connsiteY2" fmla="*/ 2740849 h 2740849"/>
                <a:gd name="connsiteX3" fmla="*/ 0 w 7810500"/>
                <a:gd name="connsiteY3" fmla="*/ 2740849 h 2740849"/>
                <a:gd name="connsiteX4" fmla="*/ 0 w 7810500"/>
                <a:gd name="connsiteY4" fmla="*/ 0 h 274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0500" h="2740849">
                  <a:moveTo>
                    <a:pt x="0" y="0"/>
                  </a:moveTo>
                  <a:lnTo>
                    <a:pt x="7810500" y="0"/>
                  </a:lnTo>
                  <a:lnTo>
                    <a:pt x="7810500" y="2740849"/>
                  </a:lnTo>
                  <a:lnTo>
                    <a:pt x="0" y="27408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6182" tIns="520700" rIns="606182" bIns="113792" numCol="1" spcCol="1270" anchor="t" anchorCtr="0">
              <a:noAutofit/>
            </a:bodyPr>
            <a:lstStyle/>
            <a:p>
              <a:r>
                <a:rPr lang="en-US" sz="2400" dirty="0"/>
                <a:t>Best Practice:  </a:t>
              </a:r>
            </a:p>
            <a:p>
              <a:endParaRPr lang="en-US" sz="800" dirty="0"/>
            </a:p>
            <a:p>
              <a:endParaRPr lang="en-US" sz="8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Regular MDT meetings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Families/Positive Mentors</a:t>
              </a:r>
            </a:p>
            <a:p>
              <a:pPr marL="742950" lvl="2" indent="-285750" defTabSz="711200">
                <a:spcBef>
                  <a:spcPct val="0"/>
                </a:spcBef>
                <a:spcAft>
                  <a:spcPts val="1200"/>
                </a:spcAft>
                <a:buFont typeface="Courier New" panose="02070309020205020404" pitchFamily="49" charset="0"/>
                <a:buChar char="o"/>
              </a:pPr>
              <a:endParaRPr lang="en-US" sz="2800" dirty="0"/>
            </a:p>
            <a:p>
              <a:pPr marL="285750" lvl="1" indent="-285750" defTabSz="711200">
                <a:spcBef>
                  <a:spcPct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en-US" sz="1600" dirty="0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04752A75-292B-426C-874F-32013A5964E1}"/>
                </a:ext>
              </a:extLst>
            </p:cNvPr>
            <p:cNvSpPr/>
            <p:nvPr/>
          </p:nvSpPr>
          <p:spPr>
            <a:xfrm>
              <a:off x="990600" y="2223142"/>
              <a:ext cx="5334000" cy="738078"/>
            </a:xfrm>
            <a:custGeom>
              <a:avLst/>
              <a:gdLst>
                <a:gd name="connsiteX0" fmla="*/ 0 w 5467350"/>
                <a:gd name="connsiteY0" fmla="*/ 152401 h 914385"/>
                <a:gd name="connsiteX1" fmla="*/ 152401 w 5467350"/>
                <a:gd name="connsiteY1" fmla="*/ 0 h 914385"/>
                <a:gd name="connsiteX2" fmla="*/ 5314949 w 5467350"/>
                <a:gd name="connsiteY2" fmla="*/ 0 h 914385"/>
                <a:gd name="connsiteX3" fmla="*/ 5467350 w 5467350"/>
                <a:gd name="connsiteY3" fmla="*/ 152401 h 914385"/>
                <a:gd name="connsiteX4" fmla="*/ 5467350 w 5467350"/>
                <a:gd name="connsiteY4" fmla="*/ 761984 h 914385"/>
                <a:gd name="connsiteX5" fmla="*/ 5314949 w 5467350"/>
                <a:gd name="connsiteY5" fmla="*/ 914385 h 914385"/>
                <a:gd name="connsiteX6" fmla="*/ 152401 w 5467350"/>
                <a:gd name="connsiteY6" fmla="*/ 914385 h 914385"/>
                <a:gd name="connsiteX7" fmla="*/ 0 w 5467350"/>
                <a:gd name="connsiteY7" fmla="*/ 761984 h 914385"/>
                <a:gd name="connsiteX8" fmla="*/ 0 w 5467350"/>
                <a:gd name="connsiteY8" fmla="*/ 152401 h 9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7350" h="914385">
                  <a:moveTo>
                    <a:pt x="0" y="152401"/>
                  </a:moveTo>
                  <a:cubicBezTo>
                    <a:pt x="0" y="68232"/>
                    <a:pt x="68232" y="0"/>
                    <a:pt x="152401" y="0"/>
                  </a:cubicBezTo>
                  <a:lnTo>
                    <a:pt x="5314949" y="0"/>
                  </a:lnTo>
                  <a:cubicBezTo>
                    <a:pt x="5399118" y="0"/>
                    <a:pt x="5467350" y="68232"/>
                    <a:pt x="5467350" y="152401"/>
                  </a:cubicBezTo>
                  <a:lnTo>
                    <a:pt x="5467350" y="761984"/>
                  </a:lnTo>
                  <a:cubicBezTo>
                    <a:pt x="5467350" y="846153"/>
                    <a:pt x="5399118" y="914385"/>
                    <a:pt x="5314949" y="914385"/>
                  </a:cubicBezTo>
                  <a:lnTo>
                    <a:pt x="152401" y="914385"/>
                  </a:lnTo>
                  <a:cubicBezTo>
                    <a:pt x="68232" y="914385"/>
                    <a:pt x="0" y="846153"/>
                    <a:pt x="0" y="761984"/>
                  </a:cubicBezTo>
                  <a:lnTo>
                    <a:pt x="0" y="1524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1290" tIns="44637" rIns="251290" bIns="44637" numCol="1" spcCol="1270" anchor="ctr" anchorCtr="0">
              <a:no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</a:rPr>
                <a:t>Multi-Discipline Collaboration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1F55358-1B73-4BAD-AEAE-5C62A5159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47800" y="4206605"/>
            <a:ext cx="718285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5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4E090-6484-4389-8023-F0B43CFD1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cap="all" dirty="0">
                <a:solidFill>
                  <a:srgbClr val="C94C25"/>
                </a:solidFill>
              </a:rPr>
              <a:t>Observations</a:t>
            </a:r>
            <a:r>
              <a:rPr lang="en-US" sz="3000" b="0" dirty="0">
                <a:solidFill>
                  <a:srgbClr val="C94C25"/>
                </a:solidFill>
              </a:rPr>
              <a:t>-cont.</a:t>
            </a:r>
            <a:br>
              <a:rPr lang="en-US" sz="3000" cap="all" dirty="0"/>
            </a:br>
            <a:r>
              <a:rPr lang="en-US" sz="2000" cap="all" dirty="0"/>
              <a:t>Governance &amp; accountability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D361B-6E08-4350-AA45-B7C672823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Reinforcement System and Discipline System</a:t>
            </a:r>
          </a:p>
          <a:p>
            <a:r>
              <a:rPr lang="en-US" sz="2600" dirty="0"/>
              <a:t>Structured and Unstructured Activities</a:t>
            </a:r>
          </a:p>
          <a:p>
            <a:r>
              <a:rPr lang="en-US" sz="2600" dirty="0"/>
              <a:t>Gender-Specific Programs</a:t>
            </a:r>
          </a:p>
          <a:p>
            <a:r>
              <a:rPr lang="en-US" sz="2600" dirty="0"/>
              <a:t>Volunteer Program</a:t>
            </a:r>
          </a:p>
          <a:p>
            <a:r>
              <a:rPr lang="en-US" sz="2600" dirty="0"/>
              <a:t>Transition Planning</a:t>
            </a:r>
          </a:p>
          <a:p>
            <a:r>
              <a:rPr lang="en-US" sz="2600" dirty="0"/>
              <a:t>Guidance Clinic</a:t>
            </a:r>
          </a:p>
          <a:p>
            <a:r>
              <a:rPr lang="en-US" sz="2600" dirty="0"/>
              <a:t>Field Services – Placement Unit</a:t>
            </a:r>
          </a:p>
          <a:p>
            <a:r>
              <a:rPr lang="en-US" sz="2600" dirty="0"/>
              <a:t>Field Services – Community Probation and General Supervision</a:t>
            </a:r>
          </a:p>
          <a:p>
            <a:endParaRPr lang="en-US" sz="2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63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4E090-6484-4389-8023-F0B43CFD1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cap="all" dirty="0">
                <a:solidFill>
                  <a:srgbClr val="C94C25"/>
                </a:solidFill>
              </a:rPr>
              <a:t>Observations</a:t>
            </a:r>
            <a:r>
              <a:rPr lang="en-US" sz="3000" b="0" dirty="0">
                <a:solidFill>
                  <a:srgbClr val="C94C25"/>
                </a:solidFill>
              </a:rPr>
              <a:t>-cont.</a:t>
            </a:r>
            <a:br>
              <a:rPr lang="en-US" sz="3000" cap="all" dirty="0"/>
            </a:br>
            <a:r>
              <a:rPr lang="en-US" sz="2000" cap="all" dirty="0"/>
              <a:t>Governance &amp; accountability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D361B-6E08-4350-AA45-B7C672823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00200"/>
            <a:ext cx="7467600" cy="4953000"/>
          </a:xfrm>
        </p:spPr>
        <p:txBody>
          <a:bodyPr>
            <a:normAutofit fontScale="92500"/>
          </a:bodyPr>
          <a:lstStyle/>
          <a:p>
            <a:r>
              <a:rPr lang="en-US" sz="2600" dirty="0"/>
              <a:t>Home Supervision and Electronic Monitoring/GPS</a:t>
            </a:r>
          </a:p>
          <a:p>
            <a:r>
              <a:rPr lang="en-US" sz="2600" dirty="0"/>
              <a:t>Use of Force</a:t>
            </a:r>
          </a:p>
          <a:p>
            <a:r>
              <a:rPr lang="en-US" sz="2600" dirty="0"/>
              <a:t>Grievance System</a:t>
            </a:r>
          </a:p>
          <a:p>
            <a:r>
              <a:rPr lang="en-US" sz="2600" dirty="0"/>
              <a:t>Room Confinement</a:t>
            </a:r>
          </a:p>
          <a:p>
            <a:r>
              <a:rPr lang="en-US" sz="2600" dirty="0"/>
              <a:t>Intake and Assessment</a:t>
            </a:r>
          </a:p>
          <a:p>
            <a:r>
              <a:rPr lang="en-US" sz="2600" dirty="0"/>
              <a:t>Family Engagement</a:t>
            </a:r>
          </a:p>
          <a:p>
            <a:r>
              <a:rPr lang="en-US" sz="2600" dirty="0"/>
              <a:t>Delinquency Prevention Network</a:t>
            </a:r>
          </a:p>
          <a:p>
            <a:r>
              <a:rPr lang="en-US" sz="2600" dirty="0"/>
              <a:t>Screening for Out-of-Home Services (SOS) Committee</a:t>
            </a:r>
          </a:p>
          <a:p>
            <a:endParaRPr lang="en-US" sz="2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883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b="0" dirty="0"/>
            </a:br>
            <a:r>
              <a:rPr lang="en-US" sz="3600" dirty="0"/>
              <a:t>ASSESSMENT PURPOSE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908048"/>
            <a:ext cx="8229600" cy="3124200"/>
          </a:xfrm>
        </p:spPr>
        <p:txBody>
          <a:bodyPr>
            <a:normAutofit/>
          </a:bodyPr>
          <a:lstStyle/>
          <a:p>
            <a:pPr marL="521208" indent="-457200">
              <a:buClr>
                <a:schemeClr val="bg1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Identify department’s strengths and sound practices for future enhancement and expansion.</a:t>
            </a:r>
          </a:p>
          <a:p>
            <a:pPr marL="521208" indent="-457200">
              <a:buClr>
                <a:schemeClr val="bg1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Identify possible impediments and opportunities to improve.</a:t>
            </a:r>
          </a:p>
          <a:p>
            <a:pPr marL="521208" indent="-457200">
              <a:buClr>
                <a:schemeClr val="bg1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Provide a baseline of current practices and environment.</a:t>
            </a:r>
            <a:endParaRPr lang="en-US" sz="1600" dirty="0">
              <a:solidFill>
                <a:schemeClr val="bg1"/>
              </a:solidFill>
            </a:endParaRPr>
          </a:p>
          <a:p>
            <a:pPr marL="521208" indent="-457200">
              <a:buClr>
                <a:schemeClr val="bg1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Promote understanding among managers, staff, and stakeholders on need for the model and generate support.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7506178-583F-4423-9987-AE775F9E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DBC887D-51E8-4765-B646-BEA9283A7C5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24200" y="4663803"/>
            <a:ext cx="3886200" cy="1736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577857-7E5D-4DEA-85DF-50CF35F8EDC8}"/>
              </a:ext>
            </a:extLst>
          </p:cNvPr>
          <p:cNvSpPr txBox="1"/>
          <p:nvPr/>
        </p:nvSpPr>
        <p:spPr>
          <a:xfrm>
            <a:off x="3350484" y="7068853"/>
            <a:ext cx="1983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herdingcats.typepad.com/my_weblog/2013/07/can-we-make-a-decisiion-without-knowing-the-cost.html?utm_source=feedburner&amp;amp;utm_medium=feed&amp;amp;utm_campaign=Feed:+typepad/HerdingCats+(Herding+Cats)&amp;amp;utm_content=Netvibes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nd/3.0/"/>
              </a:rPr>
              <a:t>CC BY-NC-ND</a:t>
            </a:r>
            <a:endParaRPr lang="en-US" sz="90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3000" decel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3000" decel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3000" decel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3000" decel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5A489-E873-4A0C-BE6E-DBE714CE9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553" y="2057401"/>
            <a:ext cx="7543801" cy="32766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en-US" sz="800" dirty="0">
              <a:solidFill>
                <a:schemeClr val="accent1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CPO directed team to address use-of-force, grievances, room confinement and the disciplinary process.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Team engaged staff from various disciplines, consistent with its collaborative approach and goal of developing organizational capacity.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Further refinement may be needed to align these and other policies and practices with behavioral change model.</a:t>
            </a:r>
          </a:p>
          <a:p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29FF699-9815-4446-AD12-49A9354ED82E}"/>
              </a:ext>
            </a:extLst>
          </p:cNvPr>
          <p:cNvSpPr/>
          <p:nvPr/>
        </p:nvSpPr>
        <p:spPr>
          <a:xfrm>
            <a:off x="724711" y="1031513"/>
            <a:ext cx="6477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Policy Issues Addressed During Assessment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E18BD8-2424-43C2-81F5-716CDFD09A76}"/>
              </a:ext>
            </a:extLst>
          </p:cNvPr>
          <p:cNvSpPr/>
          <p:nvPr/>
        </p:nvSpPr>
        <p:spPr>
          <a:xfrm>
            <a:off x="724711" y="2002900"/>
            <a:ext cx="7694580" cy="33311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B62CE7-CAD8-4CE7-BB2E-7EF49BE378E5}"/>
              </a:ext>
            </a:extLst>
          </p:cNvPr>
          <p:cNvSpPr txBox="1"/>
          <p:nvPr/>
        </p:nvSpPr>
        <p:spPr>
          <a:xfrm>
            <a:off x="875490" y="7962900"/>
            <a:ext cx="7543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alexsarchives.org/tag/welfare-reform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4.0/"/>
              </a:rPr>
              <a:t>CC BY-NC-SA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917737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cap="all" dirty="0">
                <a:solidFill>
                  <a:srgbClr val="C94C25"/>
                </a:solidFill>
              </a:rPr>
              <a:t>SUMMARY OF OBSERVATIONS</a:t>
            </a:r>
            <a:br>
              <a:rPr lang="en-US" sz="2400" b="0" dirty="0"/>
            </a:br>
            <a:r>
              <a:rPr lang="en-US" sz="1800" cap="all" dirty="0">
                <a:solidFill>
                  <a:srgbClr val="EA8640"/>
                </a:solidFill>
              </a:rPr>
              <a:t>Programs &amp; services</a:t>
            </a:r>
            <a:endParaRPr lang="en-US" sz="240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1CB7FE-4BC2-4768-8C6C-F2EDE3AAC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8075"/>
              </p:ext>
            </p:extLst>
          </p:nvPr>
        </p:nvGraphicFramePr>
        <p:xfrm>
          <a:off x="647700" y="1371600"/>
          <a:ext cx="7848600" cy="4911216"/>
        </p:xfrm>
        <a:graphic>
          <a:graphicData uri="http://schemas.openxmlformats.org/drawingml/2006/table">
            <a:tbl>
              <a:tblPr firstCol="1">
                <a:effectLst/>
                <a:tableStyleId>{284E427A-3D55-4303-BF80-6455036E1DE7}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483">
                <a:tc gridSpan="2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4064">
                <a:tc>
                  <a:txBody>
                    <a:bodyPr/>
                    <a:lstStyle/>
                    <a:p>
                      <a:r>
                        <a:rPr lang="en-US" sz="1600" b="1" dirty="0"/>
                        <a:t>Camp Sweeney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600" baseline="0" dirty="0"/>
                        <a:t>Has essential components for robust and effective program.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600" baseline="0" dirty="0"/>
                        <a:t>Opportunities exist for program enhancement through:</a:t>
                      </a:r>
                    </a:p>
                    <a:p>
                      <a:pPr marL="742950" lvl="1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More multi-disciplinary collaboration.</a:t>
                      </a:r>
                    </a:p>
                    <a:p>
                      <a:pPr marL="742950" lvl="1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Better case conceptualization with measurable goals and steps.</a:t>
                      </a:r>
                    </a:p>
                    <a:p>
                      <a:pPr marL="742950" lvl="1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Refining behavioral management system, more emphasis on recognizing and rewarding positive behavior.</a:t>
                      </a:r>
                    </a:p>
                    <a:p>
                      <a:pPr marL="742950" lvl="1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Offering more evidence-based resource groups based on risk/needs of youth.</a:t>
                      </a:r>
                    </a:p>
                    <a:p>
                      <a:pPr marL="742950" lvl="1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Structured activities to reinforce skills learned.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853">
                <a:tc>
                  <a:txBody>
                    <a:bodyPr/>
                    <a:lstStyle/>
                    <a:p>
                      <a:r>
                        <a:rPr lang="en-US" sz="1600" b="1" dirty="0"/>
                        <a:t>Juvenile Hall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/>
                        <a:t>No formalized process for multi-disciplinary team meetings.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/>
                        <a:t>Provides basic control, custody, and care functions.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/>
                        <a:t>Challenges of high youth turnover, significant LOS disparity.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1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365395"/>
            <a:ext cx="4648200" cy="399653"/>
          </a:xfrm>
        </p:spPr>
        <p:txBody>
          <a:bodyPr/>
          <a:lstStyle/>
          <a:p>
            <a:r>
              <a:rPr lang="en-US" sz="2400" dirty="0"/>
              <a:t>CONCLUSIONS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739140" y="1317171"/>
            <a:ext cx="7696200" cy="5175434"/>
          </a:xfrm>
        </p:spPr>
        <p:txBody>
          <a:bodyPr>
            <a:normAutofit/>
          </a:bodyPr>
          <a:lstStyle/>
          <a:p>
            <a:endParaRPr lang="en-US" sz="1900" dirty="0">
              <a:solidFill>
                <a:schemeClr val="accent1"/>
              </a:solidFill>
            </a:endParaRPr>
          </a:p>
          <a:p>
            <a:pPr marL="64008" indent="0">
              <a:buNone/>
            </a:pP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7506178-583F-4423-9987-AE775F9E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011CB1-B35E-46B1-A8FE-43BA2894B1BF}"/>
              </a:ext>
            </a:extLst>
          </p:cNvPr>
          <p:cNvSpPr/>
          <p:nvPr/>
        </p:nvSpPr>
        <p:spPr>
          <a:xfrm>
            <a:off x="904603" y="1061244"/>
            <a:ext cx="7782197" cy="5601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indent="0">
              <a:buNone/>
            </a:pPr>
            <a:r>
              <a:rPr lang="en-US" b="1" dirty="0">
                <a:solidFill>
                  <a:schemeClr val="bg1"/>
                </a:solidFill>
              </a:rPr>
              <a:t>ACPD’s biggest challenges are in the following areas:</a:t>
            </a:r>
          </a:p>
          <a:p>
            <a:pPr marL="64008" indent="0">
              <a:buNone/>
            </a:pPr>
            <a:endParaRPr lang="en-US" sz="800" b="1" dirty="0">
              <a:solidFill>
                <a:schemeClr val="bg1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bg1"/>
                </a:solidFill>
              </a:rPr>
              <a:t>Departmental culture, particularly at Juvenile Hall, historically focused on punishing negative behavior rather than encouraging positive behavior through incentives and reinforcement.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bg1"/>
                </a:solidFill>
              </a:rPr>
              <a:t>Detention lacks strategies to target services and few evidence-based programs are provided.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bg1"/>
                </a:solidFill>
              </a:rPr>
              <a:t>Due to long-standing vacancies, that have since been addressed, managers and supervisors in detention and at the camp have not consistently provided sufficient staff oversight and direction.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bg1"/>
                </a:solidFill>
              </a:rPr>
              <a:t>There is no structured, system-wide method for reinforcing positive accomplishments for youth or staff.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bg1"/>
                </a:solidFill>
              </a:rPr>
              <a:t>Outside resources are available but under-utilized and not coordinated in a manner that results in a robust continuum of care.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bg1"/>
                </a:solidFill>
              </a:rPr>
              <a:t>The efficacy of electronic monitoring is unclear.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bg1"/>
                </a:solidFill>
              </a:rPr>
              <a:t>Performance management is hindered by the lack of a formal quality assurance process or outcome measures.</a:t>
            </a:r>
          </a:p>
        </p:txBody>
      </p:sp>
    </p:spTree>
    <p:extLst>
      <p:ext uri="{BB962C8B-B14F-4D97-AF65-F5344CB8AC3E}">
        <p14:creationId xmlns:p14="http://schemas.microsoft.com/office/powerpoint/2010/main" val="3688922938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302300"/>
            <a:ext cx="4876800" cy="612100"/>
          </a:xfrm>
        </p:spPr>
        <p:txBody>
          <a:bodyPr/>
          <a:lstStyle/>
          <a:p>
            <a:r>
              <a:rPr lang="en-US" sz="2400" dirty="0"/>
              <a:t>CONCLUSIONS</a:t>
            </a:r>
            <a:r>
              <a:rPr lang="en-US" sz="2400" b="0" dirty="0"/>
              <a:t>-cont.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943600"/>
          </a:xfrm>
        </p:spPr>
        <p:txBody>
          <a:bodyPr>
            <a:normAutofit fontScale="25000" lnSpcReduction="20000"/>
          </a:bodyPr>
          <a:lstStyle/>
          <a:p>
            <a:pPr marL="64008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Vision 2023 provides a framework for how the department will move forward. New policies are being developed to address many of the identified issues. Current strengths of ACPD include, but are not limited to:</a:t>
            </a:r>
          </a:p>
          <a:p>
            <a:r>
              <a:rPr lang="en-US" sz="7200" dirty="0">
                <a:solidFill>
                  <a:schemeClr val="bg1"/>
                </a:solidFill>
              </a:rPr>
              <a:t>Skilled Executive leadership</a:t>
            </a:r>
          </a:p>
          <a:p>
            <a:r>
              <a:rPr lang="en-US" sz="7200" dirty="0">
                <a:solidFill>
                  <a:schemeClr val="bg1"/>
                </a:solidFill>
              </a:rPr>
              <a:t>Superintendent vacancies filled at JH and Camp Sweeney</a:t>
            </a:r>
          </a:p>
          <a:p>
            <a:r>
              <a:rPr lang="en-US" sz="7200" dirty="0">
                <a:solidFill>
                  <a:schemeClr val="bg1"/>
                </a:solidFill>
              </a:rPr>
              <a:t>Many staff show willingness to engage in the change process</a:t>
            </a:r>
          </a:p>
          <a:p>
            <a:r>
              <a:rPr lang="en-US" sz="7200" dirty="0">
                <a:solidFill>
                  <a:schemeClr val="bg1"/>
                </a:solidFill>
              </a:rPr>
              <a:t>Strong community interest</a:t>
            </a:r>
          </a:p>
          <a:p>
            <a:r>
              <a:rPr lang="en-US" sz="7200" dirty="0">
                <a:solidFill>
                  <a:schemeClr val="bg1"/>
                </a:solidFill>
              </a:rPr>
              <a:t>Good support from Board, Judiciary, and JJDPC</a:t>
            </a:r>
          </a:p>
          <a:p>
            <a:r>
              <a:rPr lang="en-US" sz="7200" dirty="0">
                <a:solidFill>
                  <a:schemeClr val="bg1"/>
                </a:solidFill>
              </a:rPr>
              <a:t>Many stakeholders have a history of collaboration</a:t>
            </a:r>
          </a:p>
          <a:p>
            <a:r>
              <a:rPr lang="en-US" sz="7200" dirty="0">
                <a:solidFill>
                  <a:schemeClr val="bg1"/>
                </a:solidFill>
              </a:rPr>
              <a:t>Reduction in number of youth detained at JH, Camp, and on probation</a:t>
            </a:r>
          </a:p>
          <a:p>
            <a:r>
              <a:rPr lang="en-US" sz="7200" dirty="0">
                <a:solidFill>
                  <a:schemeClr val="bg1"/>
                </a:solidFill>
              </a:rPr>
              <a:t>Reduction in number of out-of-home placements (Specifically youth of color)</a:t>
            </a:r>
          </a:p>
          <a:p>
            <a:pPr marL="64008" indent="0">
              <a:buNone/>
            </a:pPr>
            <a:endParaRPr lang="en-US" sz="27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7506178-583F-4423-9987-AE775F9E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3278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3000" decel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3000" decel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3000" decel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3000" decel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3000" decel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3000" decel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3000" decel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3000" decel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accel="3000" decel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890B0-FEAF-4C2D-B171-E3D5122F1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MOVING FORWARD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69D19-733A-4039-B75F-2C2803D97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Implement the Youth In Custody Practice Model Initiative (YICPM), a joint project of the Council for Juvenile Correctional Administrators (CJC) and the Center for Juvenile Justice Reform at Georgetown University’s McCourt School of Public Policy (CJJR) </a:t>
            </a:r>
          </a:p>
          <a:p>
            <a:r>
              <a:rPr lang="en-US" sz="2400" dirty="0"/>
              <a:t>Implement CASELOAD PRO (Case management system)</a:t>
            </a:r>
          </a:p>
          <a:p>
            <a:r>
              <a:rPr lang="en-US" sz="2400" dirty="0"/>
              <a:t>Include consistent standards requiring Evidence-Based/ Evidence-Informed principles in all RFPs</a:t>
            </a:r>
          </a:p>
          <a:p>
            <a:r>
              <a:rPr lang="en-US" sz="2400" dirty="0"/>
              <a:t>Review current implementation of SB1143 </a:t>
            </a:r>
          </a:p>
          <a:p>
            <a:r>
              <a:rPr lang="en-US" sz="2400" dirty="0"/>
              <a:t>Revise policies to meet new standards set-forth by the Board of State and Community Corrections (BSCC)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2480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MOVING FORWARD-</a:t>
            </a:r>
            <a:r>
              <a:rPr lang="en-US" sz="2800" b="0" dirty="0"/>
              <a:t>cont.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1447800" y="5049200"/>
            <a:ext cx="4047682" cy="1529457"/>
          </a:xfrm>
        </p:spPr>
        <p:txBody>
          <a:bodyPr>
            <a:normAutofit fontScale="77500" lnSpcReduction="20000"/>
          </a:bodyPr>
          <a:lstStyle/>
          <a:p>
            <a:pPr marL="64008" indent="0">
              <a:spcAft>
                <a:spcPts val="1000"/>
              </a:spcAft>
              <a:buNone/>
            </a:pPr>
            <a:r>
              <a:rPr lang="en-US" sz="2600" dirty="0"/>
              <a:t>Change Team &amp; Sub-committees will engage staff, youth, families and stakeholders in program improvement actions.</a:t>
            </a:r>
          </a:p>
          <a:p>
            <a:pPr>
              <a:spcAft>
                <a:spcPts val="1000"/>
              </a:spcAft>
            </a:pPr>
            <a:endParaRPr lang="en-US" sz="160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E7FF2C-0D70-4834-8ECF-4D033CBD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F38F76EC-78D9-498F-A3B6-D258068559E6}"/>
              </a:ext>
            </a:extLst>
          </p:cNvPr>
          <p:cNvSpPr txBox="1">
            <a:spLocks/>
          </p:cNvSpPr>
          <p:nvPr/>
        </p:nvSpPr>
        <p:spPr>
          <a:xfrm>
            <a:off x="1828799" y="4494572"/>
            <a:ext cx="3666683" cy="46857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spcAft>
                <a:spcPts val="600"/>
              </a:spcAft>
              <a:buNone/>
            </a:pPr>
            <a:r>
              <a:rPr lang="en-US" sz="1800" b="1" dirty="0">
                <a:solidFill>
                  <a:schemeClr val="accent1"/>
                </a:solidFill>
              </a:rPr>
              <a:t>AS PROJECT PROCEEDS: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 rot="10800000" flipV="1">
            <a:off x="554716" y="1288029"/>
            <a:ext cx="1274084" cy="1531371"/>
          </a:xfrm>
          <a:custGeom>
            <a:avLst/>
            <a:gdLst>
              <a:gd name="connsiteX0" fmla="*/ 0 w 1441772"/>
              <a:gd name="connsiteY0" fmla="*/ 0 h 1009240"/>
              <a:gd name="connsiteX1" fmla="*/ 937152 w 1441772"/>
              <a:gd name="connsiteY1" fmla="*/ 0 h 1009240"/>
              <a:gd name="connsiteX2" fmla="*/ 1441772 w 1441772"/>
              <a:gd name="connsiteY2" fmla="*/ 504620 h 1009240"/>
              <a:gd name="connsiteX3" fmla="*/ 937152 w 1441772"/>
              <a:gd name="connsiteY3" fmla="*/ 1009240 h 1009240"/>
              <a:gd name="connsiteX4" fmla="*/ 0 w 1441772"/>
              <a:gd name="connsiteY4" fmla="*/ 1009240 h 1009240"/>
              <a:gd name="connsiteX5" fmla="*/ 504620 w 1441772"/>
              <a:gd name="connsiteY5" fmla="*/ 504620 h 1009240"/>
              <a:gd name="connsiteX6" fmla="*/ 0 w 1441772"/>
              <a:gd name="connsiteY6" fmla="*/ 0 h 1009240"/>
              <a:gd name="connsiteX0" fmla="*/ 0 w 1441772"/>
              <a:gd name="connsiteY0" fmla="*/ 0 h 1009240"/>
              <a:gd name="connsiteX1" fmla="*/ 0 w 1441772"/>
              <a:gd name="connsiteY1" fmla="*/ 656006 h 1009240"/>
              <a:gd name="connsiteX2" fmla="*/ 720886 w 1441772"/>
              <a:gd name="connsiteY2" fmla="*/ 1009240 h 1009240"/>
              <a:gd name="connsiteX3" fmla="*/ 1441772 w 1441772"/>
              <a:gd name="connsiteY3" fmla="*/ 656006 h 1009240"/>
              <a:gd name="connsiteX4" fmla="*/ 1441772 w 1441772"/>
              <a:gd name="connsiteY4" fmla="*/ 0 h 1009240"/>
              <a:gd name="connsiteX5" fmla="*/ 747545 w 1441772"/>
              <a:gd name="connsiteY5" fmla="*/ 189948 h 1009240"/>
              <a:gd name="connsiteX6" fmla="*/ 0 w 1441772"/>
              <a:gd name="connsiteY6" fmla="*/ 0 h 1009240"/>
              <a:gd name="connsiteX0" fmla="*/ 0 w 1441772"/>
              <a:gd name="connsiteY0" fmla="*/ 0 h 832891"/>
              <a:gd name="connsiteX1" fmla="*/ 0 w 1441772"/>
              <a:gd name="connsiteY1" fmla="*/ 656006 h 832891"/>
              <a:gd name="connsiteX2" fmla="*/ 680899 w 1441772"/>
              <a:gd name="connsiteY2" fmla="*/ 832891 h 832891"/>
              <a:gd name="connsiteX3" fmla="*/ 1441772 w 1441772"/>
              <a:gd name="connsiteY3" fmla="*/ 656006 h 832891"/>
              <a:gd name="connsiteX4" fmla="*/ 1441772 w 1441772"/>
              <a:gd name="connsiteY4" fmla="*/ 0 h 832891"/>
              <a:gd name="connsiteX5" fmla="*/ 747545 w 1441772"/>
              <a:gd name="connsiteY5" fmla="*/ 189948 h 832891"/>
              <a:gd name="connsiteX6" fmla="*/ 0 w 1441772"/>
              <a:gd name="connsiteY6" fmla="*/ 0 h 832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1772" h="832891">
                <a:moveTo>
                  <a:pt x="0" y="0"/>
                </a:moveTo>
                <a:lnTo>
                  <a:pt x="0" y="656006"/>
                </a:lnTo>
                <a:lnTo>
                  <a:pt x="680899" y="832891"/>
                </a:lnTo>
                <a:lnTo>
                  <a:pt x="1441772" y="656006"/>
                </a:lnTo>
                <a:lnTo>
                  <a:pt x="1441772" y="0"/>
                </a:lnTo>
                <a:lnTo>
                  <a:pt x="747545" y="18994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" tIns="521764" rIns="17146" bIns="521765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/>
              <a:t>Change </a:t>
            </a:r>
          </a:p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/>
              <a:t>Team</a:t>
            </a:r>
          </a:p>
        </p:txBody>
      </p:sp>
      <p:sp>
        <p:nvSpPr>
          <p:cNvPr id="13" name="Freeform 12"/>
          <p:cNvSpPr/>
          <p:nvPr/>
        </p:nvSpPr>
        <p:spPr>
          <a:xfrm>
            <a:off x="2221470" y="1347707"/>
            <a:ext cx="6336439" cy="1183808"/>
          </a:xfrm>
          <a:custGeom>
            <a:avLst/>
            <a:gdLst>
              <a:gd name="connsiteX0" fmla="*/ 156195 w 937152"/>
              <a:gd name="connsiteY0" fmla="*/ 0 h 2953159"/>
              <a:gd name="connsiteX1" fmla="*/ 780957 w 937152"/>
              <a:gd name="connsiteY1" fmla="*/ 0 h 2953159"/>
              <a:gd name="connsiteX2" fmla="*/ 937152 w 937152"/>
              <a:gd name="connsiteY2" fmla="*/ 156195 h 2953159"/>
              <a:gd name="connsiteX3" fmla="*/ 937152 w 937152"/>
              <a:gd name="connsiteY3" fmla="*/ 2953159 h 2953159"/>
              <a:gd name="connsiteX4" fmla="*/ 937152 w 937152"/>
              <a:gd name="connsiteY4" fmla="*/ 2953159 h 2953159"/>
              <a:gd name="connsiteX5" fmla="*/ 0 w 937152"/>
              <a:gd name="connsiteY5" fmla="*/ 2953159 h 2953159"/>
              <a:gd name="connsiteX6" fmla="*/ 0 w 937152"/>
              <a:gd name="connsiteY6" fmla="*/ 2953159 h 2953159"/>
              <a:gd name="connsiteX7" fmla="*/ 0 w 937152"/>
              <a:gd name="connsiteY7" fmla="*/ 156195 h 2953159"/>
              <a:gd name="connsiteX8" fmla="*/ 156195 w 937152"/>
              <a:gd name="connsiteY8" fmla="*/ 0 h 295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152" h="2953159">
                <a:moveTo>
                  <a:pt x="937152" y="492204"/>
                </a:moveTo>
                <a:lnTo>
                  <a:pt x="937152" y="2460955"/>
                </a:lnTo>
                <a:cubicBezTo>
                  <a:pt x="937152" y="2732791"/>
                  <a:pt x="914960" y="2953157"/>
                  <a:pt x="887585" y="2953157"/>
                </a:cubicBezTo>
                <a:lnTo>
                  <a:pt x="0" y="2953157"/>
                </a:lnTo>
                <a:lnTo>
                  <a:pt x="0" y="2953157"/>
                </a:lnTo>
                <a:lnTo>
                  <a:pt x="0" y="2"/>
                </a:lnTo>
                <a:lnTo>
                  <a:pt x="0" y="2"/>
                </a:lnTo>
                <a:lnTo>
                  <a:pt x="887585" y="2"/>
                </a:lnTo>
                <a:cubicBezTo>
                  <a:pt x="914960" y="2"/>
                  <a:pt x="937152" y="220368"/>
                  <a:pt x="937152" y="492204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63528" rIns="63528" bIns="63529" numCol="1" spcCol="1270" anchor="ctr" anchorCtr="0">
            <a:noAutofit/>
          </a:bodyPr>
          <a:lstStyle/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kern="1200" dirty="0"/>
              <a:t>Cross-section of staff from multiple disciplines implement the YICPM.</a:t>
            </a:r>
          </a:p>
        </p:txBody>
      </p:sp>
      <p:sp>
        <p:nvSpPr>
          <p:cNvPr id="15" name="Freeform 14"/>
          <p:cNvSpPr/>
          <p:nvPr/>
        </p:nvSpPr>
        <p:spPr>
          <a:xfrm rot="10800000" flipV="1">
            <a:off x="554714" y="2819401"/>
            <a:ext cx="1274085" cy="1731488"/>
          </a:xfrm>
          <a:custGeom>
            <a:avLst/>
            <a:gdLst>
              <a:gd name="connsiteX0" fmla="*/ 0 w 1441772"/>
              <a:gd name="connsiteY0" fmla="*/ 0 h 1009240"/>
              <a:gd name="connsiteX1" fmla="*/ 937152 w 1441772"/>
              <a:gd name="connsiteY1" fmla="*/ 0 h 1009240"/>
              <a:gd name="connsiteX2" fmla="*/ 1441772 w 1441772"/>
              <a:gd name="connsiteY2" fmla="*/ 504620 h 1009240"/>
              <a:gd name="connsiteX3" fmla="*/ 937152 w 1441772"/>
              <a:gd name="connsiteY3" fmla="*/ 1009240 h 1009240"/>
              <a:gd name="connsiteX4" fmla="*/ 0 w 1441772"/>
              <a:gd name="connsiteY4" fmla="*/ 1009240 h 1009240"/>
              <a:gd name="connsiteX5" fmla="*/ 504620 w 1441772"/>
              <a:gd name="connsiteY5" fmla="*/ 504620 h 1009240"/>
              <a:gd name="connsiteX6" fmla="*/ 0 w 1441772"/>
              <a:gd name="connsiteY6" fmla="*/ 0 h 1009240"/>
              <a:gd name="connsiteX0" fmla="*/ 0 w 1441772"/>
              <a:gd name="connsiteY0" fmla="*/ 0 h 1009240"/>
              <a:gd name="connsiteX1" fmla="*/ 0 w 1441772"/>
              <a:gd name="connsiteY1" fmla="*/ 656006 h 1009240"/>
              <a:gd name="connsiteX2" fmla="*/ 720886 w 1441772"/>
              <a:gd name="connsiteY2" fmla="*/ 1009240 h 1009240"/>
              <a:gd name="connsiteX3" fmla="*/ 1441772 w 1441772"/>
              <a:gd name="connsiteY3" fmla="*/ 656006 h 1009240"/>
              <a:gd name="connsiteX4" fmla="*/ 1441772 w 1441772"/>
              <a:gd name="connsiteY4" fmla="*/ 0 h 1009240"/>
              <a:gd name="connsiteX5" fmla="*/ 694227 w 1441772"/>
              <a:gd name="connsiteY5" fmla="*/ 189948 h 1009240"/>
              <a:gd name="connsiteX6" fmla="*/ 0 w 1441772"/>
              <a:gd name="connsiteY6" fmla="*/ 0 h 1009240"/>
              <a:gd name="connsiteX0" fmla="*/ 0 w 1441772"/>
              <a:gd name="connsiteY0" fmla="*/ 0 h 859017"/>
              <a:gd name="connsiteX1" fmla="*/ 0 w 1441772"/>
              <a:gd name="connsiteY1" fmla="*/ 656006 h 859017"/>
              <a:gd name="connsiteX2" fmla="*/ 707557 w 1441772"/>
              <a:gd name="connsiteY2" fmla="*/ 859017 h 859017"/>
              <a:gd name="connsiteX3" fmla="*/ 1441772 w 1441772"/>
              <a:gd name="connsiteY3" fmla="*/ 656006 h 859017"/>
              <a:gd name="connsiteX4" fmla="*/ 1441772 w 1441772"/>
              <a:gd name="connsiteY4" fmla="*/ 0 h 859017"/>
              <a:gd name="connsiteX5" fmla="*/ 694227 w 1441772"/>
              <a:gd name="connsiteY5" fmla="*/ 189948 h 859017"/>
              <a:gd name="connsiteX6" fmla="*/ 0 w 1441772"/>
              <a:gd name="connsiteY6" fmla="*/ 0 h 85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1772" h="859017">
                <a:moveTo>
                  <a:pt x="0" y="0"/>
                </a:moveTo>
                <a:lnTo>
                  <a:pt x="0" y="656006"/>
                </a:lnTo>
                <a:lnTo>
                  <a:pt x="707557" y="859017"/>
                </a:lnTo>
                <a:lnTo>
                  <a:pt x="1441772" y="656006"/>
                </a:lnTo>
                <a:lnTo>
                  <a:pt x="1441772" y="0"/>
                </a:lnTo>
                <a:lnTo>
                  <a:pt x="694227" y="18994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" tIns="521765" rIns="17146" bIns="521765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/>
              <a:t>ACPD</a:t>
            </a:r>
          </a:p>
        </p:txBody>
      </p:sp>
      <p:sp>
        <p:nvSpPr>
          <p:cNvPr id="16" name="Freeform 15"/>
          <p:cNvSpPr/>
          <p:nvPr/>
        </p:nvSpPr>
        <p:spPr>
          <a:xfrm>
            <a:off x="2221470" y="2921139"/>
            <a:ext cx="6336439" cy="1183809"/>
          </a:xfrm>
          <a:custGeom>
            <a:avLst/>
            <a:gdLst>
              <a:gd name="connsiteX0" fmla="*/ 156195 w 937152"/>
              <a:gd name="connsiteY0" fmla="*/ 0 h 2953159"/>
              <a:gd name="connsiteX1" fmla="*/ 780957 w 937152"/>
              <a:gd name="connsiteY1" fmla="*/ 0 h 2953159"/>
              <a:gd name="connsiteX2" fmla="*/ 937152 w 937152"/>
              <a:gd name="connsiteY2" fmla="*/ 156195 h 2953159"/>
              <a:gd name="connsiteX3" fmla="*/ 937152 w 937152"/>
              <a:gd name="connsiteY3" fmla="*/ 2953159 h 2953159"/>
              <a:gd name="connsiteX4" fmla="*/ 937152 w 937152"/>
              <a:gd name="connsiteY4" fmla="*/ 2953159 h 2953159"/>
              <a:gd name="connsiteX5" fmla="*/ 0 w 937152"/>
              <a:gd name="connsiteY5" fmla="*/ 2953159 h 2953159"/>
              <a:gd name="connsiteX6" fmla="*/ 0 w 937152"/>
              <a:gd name="connsiteY6" fmla="*/ 2953159 h 2953159"/>
              <a:gd name="connsiteX7" fmla="*/ 0 w 937152"/>
              <a:gd name="connsiteY7" fmla="*/ 156195 h 2953159"/>
              <a:gd name="connsiteX8" fmla="*/ 156195 w 937152"/>
              <a:gd name="connsiteY8" fmla="*/ 0 h 295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152" h="2953159">
                <a:moveTo>
                  <a:pt x="937152" y="492204"/>
                </a:moveTo>
                <a:lnTo>
                  <a:pt x="937152" y="2460955"/>
                </a:lnTo>
                <a:cubicBezTo>
                  <a:pt x="937152" y="2732791"/>
                  <a:pt x="914960" y="2953157"/>
                  <a:pt x="887585" y="2953157"/>
                </a:cubicBezTo>
                <a:lnTo>
                  <a:pt x="0" y="2953157"/>
                </a:lnTo>
                <a:lnTo>
                  <a:pt x="0" y="2953157"/>
                </a:lnTo>
                <a:lnTo>
                  <a:pt x="0" y="2"/>
                </a:lnTo>
                <a:lnTo>
                  <a:pt x="0" y="2"/>
                </a:lnTo>
                <a:lnTo>
                  <a:pt x="887585" y="2"/>
                </a:lnTo>
                <a:cubicBezTo>
                  <a:pt x="914960" y="2"/>
                  <a:pt x="937152" y="220368"/>
                  <a:pt x="937152" y="492204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63528" rIns="63528" bIns="63529" numCol="1" spcCol="1270" anchor="ctr" anchorCtr="0">
            <a:noAutofit/>
          </a:bodyPr>
          <a:lstStyle/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400" kern="1200" dirty="0"/>
          </a:p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400" kern="1200" dirty="0"/>
          </a:p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kern="1200" dirty="0"/>
              <a:t>Develops organizational capacity and long-term sustainability of the model</a:t>
            </a:r>
            <a:r>
              <a:rPr lang="en-US" sz="1400" kern="1200" dirty="0"/>
              <a:t>.</a:t>
            </a:r>
          </a:p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800" kern="1200" dirty="0"/>
          </a:p>
        </p:txBody>
      </p:sp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id="{28D4B3FD-FAD4-42F5-A7D7-3DBDAD68D27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689" y="4191000"/>
            <a:ext cx="3720586" cy="2704709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/>
      <p:bldP spid="12" grpId="0" animBg="1"/>
      <p:bldP spid="13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0E47B-E48D-4305-97CD-D0E8DC685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cap="all" dirty="0">
                <a:solidFill>
                  <a:srgbClr val="C94C25"/>
                </a:solidFill>
              </a:rPr>
              <a:t>MOVING FORWARD-</a:t>
            </a:r>
            <a:r>
              <a:rPr lang="en-US" sz="2800" b="0" dirty="0">
                <a:solidFill>
                  <a:srgbClr val="C94C25"/>
                </a:solidFill>
              </a:rPr>
              <a:t>cont</a:t>
            </a:r>
            <a:r>
              <a:rPr lang="en-US" sz="2800" cap="all" dirty="0">
                <a:solidFill>
                  <a:srgbClr val="C94C25"/>
                </a:solidFill>
              </a:rPr>
              <a:t>.</a:t>
            </a:r>
            <a:endParaRPr lang="en-US" sz="2800" dirty="0"/>
          </a:p>
        </p:txBody>
      </p:sp>
      <p:grpSp>
        <p:nvGrpSpPr>
          <p:cNvPr id="4" name="Group 3" descr="list smart graphic design">
            <a:extLst>
              <a:ext uri="{FF2B5EF4-FFF2-40B4-BE49-F238E27FC236}">
                <a16:creationId xmlns:a16="http://schemas.microsoft.com/office/drawing/2014/main" id="{9E929F34-07DC-4DB4-AAF3-32CCE2C4810C}"/>
              </a:ext>
            </a:extLst>
          </p:cNvPr>
          <p:cNvGrpSpPr/>
          <p:nvPr/>
        </p:nvGrpSpPr>
        <p:grpSpPr>
          <a:xfrm>
            <a:off x="685800" y="1524874"/>
            <a:ext cx="7848600" cy="4571126"/>
            <a:chOff x="631370" y="1741288"/>
            <a:chExt cx="7537148" cy="2142062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CD705072-2ED7-408B-8C36-8F89BA8D2A0F}"/>
                </a:ext>
              </a:extLst>
            </p:cNvPr>
            <p:cNvSpPr/>
            <p:nvPr/>
          </p:nvSpPr>
          <p:spPr>
            <a:xfrm>
              <a:off x="631370" y="1846575"/>
              <a:ext cx="7537148" cy="2036775"/>
            </a:xfrm>
            <a:custGeom>
              <a:avLst/>
              <a:gdLst>
                <a:gd name="connsiteX0" fmla="*/ 0 w 7810500"/>
                <a:gd name="connsiteY0" fmla="*/ 0 h 3709202"/>
                <a:gd name="connsiteX1" fmla="*/ 7810500 w 7810500"/>
                <a:gd name="connsiteY1" fmla="*/ 0 h 3709202"/>
                <a:gd name="connsiteX2" fmla="*/ 7810500 w 7810500"/>
                <a:gd name="connsiteY2" fmla="*/ 3709202 h 3709202"/>
                <a:gd name="connsiteX3" fmla="*/ 0 w 7810500"/>
                <a:gd name="connsiteY3" fmla="*/ 3709202 h 3709202"/>
                <a:gd name="connsiteX4" fmla="*/ 0 w 7810500"/>
                <a:gd name="connsiteY4" fmla="*/ 0 h 3709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0500" h="3709202">
                  <a:moveTo>
                    <a:pt x="0" y="0"/>
                  </a:moveTo>
                  <a:lnTo>
                    <a:pt x="7810500" y="0"/>
                  </a:lnTo>
                  <a:lnTo>
                    <a:pt x="7810500" y="3709202"/>
                  </a:lnTo>
                  <a:lnTo>
                    <a:pt x="0" y="37092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6182" tIns="41656" rIns="606182" bIns="113792" numCol="1" spcCol="1270" anchor="t" anchorCtr="0">
              <a:noAutofit/>
            </a:bodyPr>
            <a:lstStyle/>
            <a:p>
              <a:pPr marL="171450" lvl="1" indent="-171450" algn="l" defTabSz="711200" rtl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endParaRPr lang="en-US" sz="1600" kern="1200" dirty="0"/>
            </a:p>
            <a:p>
              <a:pPr marL="0" lvl="1" algn="l" defTabSz="711200" rtl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en-US" sz="1600" kern="1200" dirty="0"/>
            </a:p>
            <a:p>
              <a:pPr marL="0" lvl="1" algn="l" defTabSz="711200" rtl="0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</a:pPr>
              <a:r>
                <a:rPr lang="en-US" sz="2000" kern="1200" dirty="0"/>
                <a:t>Current training </a:t>
              </a:r>
              <a:r>
                <a:rPr lang="en-US" sz="2000" kern="1200"/>
                <a:t>program provides </a:t>
              </a:r>
              <a:r>
                <a:rPr lang="en-US" sz="2000" kern="1200" dirty="0"/>
                <a:t>a solid foundation for transformational change.</a:t>
              </a:r>
            </a:p>
            <a:p>
              <a:pPr marL="0" lvl="1" algn="l" defTabSz="711200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</a:pPr>
              <a:endParaRPr lang="en-US" kern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01AA9F27-A29E-4EA1-B948-BB51B6356184}"/>
                </a:ext>
              </a:extLst>
            </p:cNvPr>
            <p:cNvSpPr/>
            <p:nvPr/>
          </p:nvSpPr>
          <p:spPr>
            <a:xfrm>
              <a:off x="997252" y="1741288"/>
              <a:ext cx="1829405" cy="321371"/>
            </a:xfrm>
            <a:custGeom>
              <a:avLst/>
              <a:gdLst>
                <a:gd name="connsiteX0" fmla="*/ 0 w 5462010"/>
                <a:gd name="connsiteY0" fmla="*/ 162057 h 972321"/>
                <a:gd name="connsiteX1" fmla="*/ 162057 w 5462010"/>
                <a:gd name="connsiteY1" fmla="*/ 0 h 972321"/>
                <a:gd name="connsiteX2" fmla="*/ 5299953 w 5462010"/>
                <a:gd name="connsiteY2" fmla="*/ 0 h 972321"/>
                <a:gd name="connsiteX3" fmla="*/ 5462010 w 5462010"/>
                <a:gd name="connsiteY3" fmla="*/ 162057 h 972321"/>
                <a:gd name="connsiteX4" fmla="*/ 5462010 w 5462010"/>
                <a:gd name="connsiteY4" fmla="*/ 810264 h 972321"/>
                <a:gd name="connsiteX5" fmla="*/ 5299953 w 5462010"/>
                <a:gd name="connsiteY5" fmla="*/ 972321 h 972321"/>
                <a:gd name="connsiteX6" fmla="*/ 162057 w 5462010"/>
                <a:gd name="connsiteY6" fmla="*/ 972321 h 972321"/>
                <a:gd name="connsiteX7" fmla="*/ 0 w 5462010"/>
                <a:gd name="connsiteY7" fmla="*/ 810264 h 972321"/>
                <a:gd name="connsiteX8" fmla="*/ 0 w 5462010"/>
                <a:gd name="connsiteY8" fmla="*/ 162057 h 972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2010" h="972321">
                  <a:moveTo>
                    <a:pt x="0" y="162057"/>
                  </a:moveTo>
                  <a:cubicBezTo>
                    <a:pt x="0" y="72555"/>
                    <a:pt x="72555" y="0"/>
                    <a:pt x="162057" y="0"/>
                  </a:cubicBezTo>
                  <a:lnTo>
                    <a:pt x="5299953" y="0"/>
                  </a:lnTo>
                  <a:cubicBezTo>
                    <a:pt x="5389455" y="0"/>
                    <a:pt x="5462010" y="72555"/>
                    <a:pt x="5462010" y="162057"/>
                  </a:cubicBezTo>
                  <a:lnTo>
                    <a:pt x="5462010" y="810264"/>
                  </a:lnTo>
                  <a:cubicBezTo>
                    <a:pt x="5462010" y="899766"/>
                    <a:pt x="5389455" y="972321"/>
                    <a:pt x="5299953" y="972321"/>
                  </a:cubicBezTo>
                  <a:lnTo>
                    <a:pt x="162057" y="972321"/>
                  </a:lnTo>
                  <a:cubicBezTo>
                    <a:pt x="72555" y="972321"/>
                    <a:pt x="0" y="899766"/>
                    <a:pt x="0" y="810264"/>
                  </a:cubicBezTo>
                  <a:lnTo>
                    <a:pt x="0" y="16205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4118" tIns="47465" rIns="254118" bIns="47465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/>
                <a:t>Training</a:t>
              </a:r>
            </a:p>
          </p:txBody>
        </p:sp>
      </p:grp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03A2595D-7F44-4924-BB87-1A91A0375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019301" y="3733800"/>
            <a:ext cx="5067299" cy="220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3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4D1AD-899B-4D37-8B05-0E5662881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cap="all" dirty="0">
                <a:solidFill>
                  <a:srgbClr val="C94C25"/>
                </a:solidFill>
              </a:rPr>
              <a:t>MOVING FORWARD-</a:t>
            </a:r>
            <a:r>
              <a:rPr lang="en-US" sz="2800" b="0" dirty="0">
                <a:solidFill>
                  <a:srgbClr val="C94C25"/>
                </a:solidFill>
              </a:rPr>
              <a:t>cont</a:t>
            </a:r>
            <a:r>
              <a:rPr lang="en-US" sz="2800" cap="all" dirty="0">
                <a:solidFill>
                  <a:srgbClr val="C94C25"/>
                </a:solidFill>
              </a:rPr>
              <a:t>.</a:t>
            </a:r>
            <a:endParaRPr lang="en-US" sz="2000" dirty="0"/>
          </a:p>
        </p:txBody>
      </p:sp>
      <p:graphicFrame>
        <p:nvGraphicFramePr>
          <p:cNvPr id="4" name="Content Placeholder 3" descr="list smart graphic design">
            <a:extLst>
              <a:ext uri="{FF2B5EF4-FFF2-40B4-BE49-F238E27FC236}">
                <a16:creationId xmlns:a16="http://schemas.microsoft.com/office/drawing/2014/main" id="{1EC087A6-E3A5-40ED-BE55-78D30B64DF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1080750"/>
              </p:ext>
            </p:extLst>
          </p:nvPr>
        </p:nvGraphicFramePr>
        <p:xfrm>
          <a:off x="489858" y="1524000"/>
          <a:ext cx="8044542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4DAE227-AB9D-4A32-AF8B-39782489A2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39" y="4191000"/>
            <a:ext cx="3637861" cy="26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94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5A489-E873-4A0C-BE6E-DBE714CE9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1252" y="2565008"/>
            <a:ext cx="5916347" cy="1333989"/>
          </a:xfrm>
        </p:spPr>
        <p:txBody>
          <a:bodyPr>
            <a:normAutofit fontScale="85000" lnSpcReduction="20000"/>
          </a:bodyPr>
          <a:lstStyle/>
          <a:p>
            <a:pPr marL="64008" indent="0">
              <a:buNone/>
            </a:pPr>
            <a:endParaRPr lang="en-US" sz="800" dirty="0">
              <a:solidFill>
                <a:schemeClr val="accent1"/>
              </a:solidFill>
            </a:endParaRPr>
          </a:p>
          <a:p>
            <a:pPr marL="64008" indent="0">
              <a:buNone/>
            </a:pPr>
            <a:r>
              <a:rPr lang="en-US" dirty="0"/>
              <a:t>The CPO has directed that a follow up assessment be conducted in 12 months to measure performance progress.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E18BD8-2424-43C2-81F5-716CDFD09A76}"/>
              </a:ext>
            </a:extLst>
          </p:cNvPr>
          <p:cNvSpPr/>
          <p:nvPr/>
        </p:nvSpPr>
        <p:spPr>
          <a:xfrm>
            <a:off x="870471" y="2205843"/>
            <a:ext cx="7277910" cy="19965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B62CE7-CAD8-4CE7-BB2E-7EF49BE378E5}"/>
              </a:ext>
            </a:extLst>
          </p:cNvPr>
          <p:cNvSpPr txBox="1"/>
          <p:nvPr/>
        </p:nvSpPr>
        <p:spPr>
          <a:xfrm>
            <a:off x="875490" y="7962900"/>
            <a:ext cx="7543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alexsarchives.org/tag/welfare-reform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4.0/"/>
              </a:rPr>
              <a:t>CC BY-NC-SA</a:t>
            </a:r>
            <a:endParaRPr lang="en-US" sz="9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A82BB3-36D0-4F94-AA5F-9E9003DE29E2}"/>
              </a:ext>
            </a:extLst>
          </p:cNvPr>
          <p:cNvGrpSpPr/>
          <p:nvPr/>
        </p:nvGrpSpPr>
        <p:grpSpPr>
          <a:xfrm>
            <a:off x="1094053" y="1785188"/>
            <a:ext cx="4267200" cy="731323"/>
            <a:chOff x="287026" y="0"/>
            <a:chExt cx="5589732" cy="73132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5D221C7-7010-4A25-865D-43F3D03FC312}"/>
                </a:ext>
              </a:extLst>
            </p:cNvPr>
            <p:cNvSpPr/>
            <p:nvPr/>
          </p:nvSpPr>
          <p:spPr>
            <a:xfrm>
              <a:off x="287026" y="0"/>
              <a:ext cx="5589732" cy="73132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09B52120-4BC9-409F-8BD7-C662C49A96AF}"/>
                </a:ext>
              </a:extLst>
            </p:cNvPr>
            <p:cNvSpPr txBox="1"/>
            <p:nvPr/>
          </p:nvSpPr>
          <p:spPr>
            <a:xfrm>
              <a:off x="322726" y="35700"/>
              <a:ext cx="4293996" cy="6599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45" tIns="0" rIns="212845" bIns="0" numCol="1" spcCol="1270" anchor="ctr" anchorCtr="0">
              <a:noAutofit/>
            </a:bodyPr>
            <a:lstStyle/>
            <a:p>
              <a:pPr marL="0" lvl="0" indent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dirty="0"/>
                <a:t>Future Assessment</a:t>
              </a:r>
              <a:endParaRPr lang="en-US" sz="2400" b="1" kern="1200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38F6695-71F2-4F75-833A-684DB9EF024D}"/>
              </a:ext>
            </a:extLst>
          </p:cNvPr>
          <p:cNvSpPr/>
          <p:nvPr/>
        </p:nvSpPr>
        <p:spPr>
          <a:xfrm>
            <a:off x="609600" y="562983"/>
            <a:ext cx="4610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all" dirty="0">
                <a:solidFill>
                  <a:srgbClr val="C94C25"/>
                </a:solidFill>
                <a:latin typeface="+mj-lt"/>
              </a:rPr>
              <a:t>MOVING FORWARD</a:t>
            </a:r>
            <a:r>
              <a:rPr lang="en-US" sz="2800" cap="all" dirty="0">
                <a:solidFill>
                  <a:srgbClr val="C94C25"/>
                </a:solidFill>
                <a:latin typeface="+mj-lt"/>
              </a:rPr>
              <a:t>-</a:t>
            </a:r>
            <a:r>
              <a:rPr lang="en-US" sz="2800" dirty="0">
                <a:solidFill>
                  <a:srgbClr val="C94C25"/>
                </a:solidFill>
                <a:latin typeface="+mj-lt"/>
              </a:rPr>
              <a:t>cont</a:t>
            </a:r>
            <a:r>
              <a:rPr lang="en-US" sz="2800" cap="all" dirty="0">
                <a:solidFill>
                  <a:srgbClr val="C94C25"/>
                </a:solidFill>
                <a:latin typeface="+mj-lt"/>
              </a:rPr>
              <a:t>.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8433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06FBA-3251-4A70-9E45-08AA2BACD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541" y="533400"/>
            <a:ext cx="4588935" cy="799306"/>
          </a:xfrm>
        </p:spPr>
        <p:txBody>
          <a:bodyPr/>
          <a:lstStyle/>
          <a:p>
            <a:r>
              <a:rPr lang="en-US" sz="3600" dirty="0"/>
              <a:t>GOALS</a:t>
            </a:r>
          </a:p>
        </p:txBody>
      </p:sp>
      <p:grpSp>
        <p:nvGrpSpPr>
          <p:cNvPr id="4" name="Group 3" descr="heading graphic">
            <a:extLst>
              <a:ext uri="{FF2B5EF4-FFF2-40B4-BE49-F238E27FC236}">
                <a16:creationId xmlns:a16="http://schemas.microsoft.com/office/drawing/2014/main" id="{410536B6-4298-4237-AB8B-E273A39DA2E6}"/>
              </a:ext>
            </a:extLst>
          </p:cNvPr>
          <p:cNvGrpSpPr/>
          <p:nvPr/>
        </p:nvGrpSpPr>
        <p:grpSpPr>
          <a:xfrm>
            <a:off x="712802" y="1748383"/>
            <a:ext cx="3521078" cy="571500"/>
            <a:chOff x="2636518" y="3171825"/>
            <a:chExt cx="3168969" cy="514350"/>
          </a:xfrm>
        </p:grpSpPr>
        <p:pic>
          <p:nvPicPr>
            <p:cNvPr id="5" name="Graphic 4" descr="heading graphic 2">
              <a:extLst>
                <a:ext uri="{FF2B5EF4-FFF2-40B4-BE49-F238E27FC236}">
                  <a16:creationId xmlns:a16="http://schemas.microsoft.com/office/drawing/2014/main" id="{7E58B1E0-009C-4236-8744-4AE83B508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338512" y="3171825"/>
              <a:ext cx="2466975" cy="514350"/>
            </a:xfrm>
            <a:prstGeom prst="rect">
              <a:avLst/>
            </a:prstGeom>
          </p:spPr>
        </p:pic>
        <p:pic>
          <p:nvPicPr>
            <p:cNvPr id="6" name="Graphic 5" descr="heading graphic 1">
              <a:extLst>
                <a:ext uri="{FF2B5EF4-FFF2-40B4-BE49-F238E27FC236}">
                  <a16:creationId xmlns:a16="http://schemas.microsoft.com/office/drawing/2014/main" id="{B49BFE04-E63C-48CC-9C4E-868BBFAE7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36518" y="3171825"/>
              <a:ext cx="904875" cy="514350"/>
            </a:xfrm>
            <a:prstGeom prst="rect">
              <a:avLst/>
            </a:prstGeom>
          </p:spPr>
        </p:pic>
      </p:grpSp>
      <p:grpSp>
        <p:nvGrpSpPr>
          <p:cNvPr id="7" name="Group 6" descr="heading graphic">
            <a:extLst>
              <a:ext uri="{FF2B5EF4-FFF2-40B4-BE49-F238E27FC236}">
                <a16:creationId xmlns:a16="http://schemas.microsoft.com/office/drawing/2014/main" id="{7D97EBE5-DE72-44B5-A4DD-B39CF5966D17}"/>
              </a:ext>
            </a:extLst>
          </p:cNvPr>
          <p:cNvGrpSpPr/>
          <p:nvPr/>
        </p:nvGrpSpPr>
        <p:grpSpPr>
          <a:xfrm>
            <a:off x="4634372" y="1731227"/>
            <a:ext cx="3480329" cy="571500"/>
            <a:chOff x="2673192" y="3171825"/>
            <a:chExt cx="3132295" cy="514350"/>
          </a:xfrm>
        </p:grpSpPr>
        <p:pic>
          <p:nvPicPr>
            <p:cNvPr id="8" name="Graphic 7" descr="heading graphic 1">
              <a:extLst>
                <a:ext uri="{FF2B5EF4-FFF2-40B4-BE49-F238E27FC236}">
                  <a16:creationId xmlns:a16="http://schemas.microsoft.com/office/drawing/2014/main" id="{7439C7F6-A27A-4E7B-B843-22AEC314E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338512" y="3171825"/>
              <a:ext cx="2466975" cy="514350"/>
            </a:xfrm>
            <a:prstGeom prst="rect">
              <a:avLst/>
            </a:prstGeom>
          </p:spPr>
        </p:pic>
        <p:pic>
          <p:nvPicPr>
            <p:cNvPr id="9" name="Graphic 8" descr="heading graphic 2">
              <a:extLst>
                <a:ext uri="{FF2B5EF4-FFF2-40B4-BE49-F238E27FC236}">
                  <a16:creationId xmlns:a16="http://schemas.microsoft.com/office/drawing/2014/main" id="{F87F923E-88E6-47C5-A3F4-CFA8D70BA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73192" y="3171825"/>
              <a:ext cx="904875" cy="514350"/>
            </a:xfrm>
            <a:prstGeom prst="rect">
              <a:avLst/>
            </a:prstGeom>
          </p:spPr>
        </p:pic>
      </p:grpSp>
      <p:sp>
        <p:nvSpPr>
          <p:cNvPr id="10" name="Rectangle 2">
            <a:extLst>
              <a:ext uri="{FF2B5EF4-FFF2-40B4-BE49-F238E27FC236}">
                <a16:creationId xmlns:a16="http://schemas.microsoft.com/office/drawing/2014/main" id="{E5D8D2AB-E27A-4C03-A121-BBE3952C864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92906" y="2651214"/>
            <a:ext cx="3172348" cy="1692186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dirty="0"/>
              <a:t>Shift from a custody and control model to a behavioral change model, promoting sustainable behavior change and a safer environment.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8F59677-FD3B-4C0C-86ED-F936DF72B1BD}"/>
              </a:ext>
            </a:extLst>
          </p:cNvPr>
          <p:cNvSpPr txBox="1">
            <a:spLocks/>
          </p:cNvSpPr>
          <p:nvPr/>
        </p:nvSpPr>
        <p:spPr>
          <a:xfrm>
            <a:off x="5104423" y="2651214"/>
            <a:ext cx="3172349" cy="1555571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dirty="0"/>
              <a:t>Enhance public safety and grow stronger communities through recidivism reduction.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C60145-7AF7-481E-992B-B46AC8F6EA7A}"/>
              </a:ext>
            </a:extLst>
          </p:cNvPr>
          <p:cNvSpPr/>
          <p:nvPr/>
        </p:nvSpPr>
        <p:spPr>
          <a:xfrm>
            <a:off x="1911548" y="1849467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Change Culture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99E1A5-AF2E-43FF-8988-B28FA0B30B83}"/>
              </a:ext>
            </a:extLst>
          </p:cNvPr>
          <p:cNvSpPr/>
          <p:nvPr/>
        </p:nvSpPr>
        <p:spPr>
          <a:xfrm>
            <a:off x="5628903" y="1849467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Reduce Recidivism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28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7F175-84BF-4D9A-AA9E-8F85D327A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395"/>
            <a:ext cx="4572000" cy="799306"/>
          </a:xfrm>
        </p:spPr>
        <p:txBody>
          <a:bodyPr/>
          <a:lstStyle/>
          <a:p>
            <a:r>
              <a:rPr lang="en-US" sz="3600" dirty="0"/>
              <a:t>KEY ELEMENTS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F2CF6E5-FB6A-477A-8F2E-67B0AC2E1C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1581341"/>
              </p:ext>
            </p:extLst>
          </p:nvPr>
        </p:nvGraphicFramePr>
        <p:xfrm>
          <a:off x="457200" y="16002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85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E7AF05-1678-4953-97F1-7C44AAF02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EDE7AF05-1678-4953-97F1-7C44AAF02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EDE7AF05-1678-4953-97F1-7C44AAF02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FADD85-205D-4E9C-988C-5F88851A8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17FADD85-205D-4E9C-988C-5F88851A8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7FADD85-205D-4E9C-988C-5F88851A8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8C6D0C-DAD6-4C83-AC81-F8097D2F3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D58C6D0C-DAD6-4C83-AC81-F8097D2F3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D58C6D0C-DAD6-4C83-AC81-F8097D2F3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67F0FA-7DAB-4289-960E-E40A97355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2767F0FA-7DAB-4289-960E-E40A97355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2767F0FA-7DAB-4289-960E-E40A97355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F3E05E-EDD9-4BD8-8278-C92D08AB4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7DF3E05E-EDD9-4BD8-8278-C92D08AB4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7DF3E05E-EDD9-4BD8-8278-C92D08AB4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6D1CFF-425C-452B-8551-A351D61E1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E26D1CFF-425C-452B-8551-A351D61E1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E26D1CFF-425C-452B-8551-A351D61E1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33BC59-0600-464A-9A98-CFC141E56D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9B33BC59-0600-464A-9A98-CFC141E56D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9B33BC59-0600-464A-9A98-CFC141E56D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0FA4EA-D16F-4265-B65B-45A352A7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E10FA4EA-D16F-4265-B65B-45A352A7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E10FA4EA-D16F-4265-B65B-45A352A7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41EBD2-E9C3-4518-9E79-F55DCD2AB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9741EBD2-E9C3-4518-9E79-F55DCD2AB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9741EBD2-E9C3-4518-9E79-F55DCD2AB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474026"/>
            <a:ext cx="4953000" cy="799306"/>
          </a:xfrm>
        </p:spPr>
        <p:txBody>
          <a:bodyPr/>
          <a:lstStyle/>
          <a:p>
            <a:r>
              <a:rPr lang="en-US" sz="3600" dirty="0"/>
              <a:t>PROJECT SUMMARY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FCD5F1-B09D-4B0A-BB07-423B979A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1" name="Group 10" descr="rectangle">
            <a:extLst>
              <a:ext uri="{FF2B5EF4-FFF2-40B4-BE49-F238E27FC236}">
                <a16:creationId xmlns:a16="http://schemas.microsoft.com/office/drawing/2014/main" id="{D8BE7A4D-0952-4CCE-B4D5-5EA8630027CD}"/>
              </a:ext>
            </a:extLst>
          </p:cNvPr>
          <p:cNvGrpSpPr/>
          <p:nvPr/>
        </p:nvGrpSpPr>
        <p:grpSpPr>
          <a:xfrm>
            <a:off x="2018226" y="5334000"/>
            <a:ext cx="5133804" cy="762000"/>
            <a:chOff x="-143958" y="4381750"/>
            <a:chExt cx="8709862" cy="820415"/>
          </a:xfrm>
          <a:solidFill>
            <a:schemeClr val="accent1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7D052D3-5943-4CCA-A968-24C63DF3001D}"/>
                </a:ext>
              </a:extLst>
            </p:cNvPr>
            <p:cNvSpPr/>
            <p:nvPr/>
          </p:nvSpPr>
          <p:spPr>
            <a:xfrm>
              <a:off x="0" y="4381750"/>
              <a:ext cx="8565904" cy="820415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81D9412-6870-452F-A54C-AFA568D05E5F}"/>
                </a:ext>
              </a:extLst>
            </p:cNvPr>
            <p:cNvSpPr txBox="1"/>
            <p:nvPr/>
          </p:nvSpPr>
          <p:spPr>
            <a:xfrm>
              <a:off x="-143958" y="4381750"/>
              <a:ext cx="8665317" cy="8204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dirty="0"/>
                <a:t>p</a:t>
              </a:r>
              <a:r>
                <a:rPr lang="en-US" sz="1600" b="1" kern="1200" dirty="0"/>
                <a:t>rovides a continuum of consistent treatment and care from initial placement through aftercare.</a:t>
              </a:r>
            </a:p>
          </p:txBody>
        </p:sp>
      </p:grpSp>
      <p:grpSp>
        <p:nvGrpSpPr>
          <p:cNvPr id="15" name="Group 14" descr="rectangle">
            <a:extLst>
              <a:ext uri="{FF2B5EF4-FFF2-40B4-BE49-F238E27FC236}">
                <a16:creationId xmlns:a16="http://schemas.microsoft.com/office/drawing/2014/main" id="{E62F7363-23DF-4B13-B949-1B67E5B9A4DB}"/>
              </a:ext>
            </a:extLst>
          </p:cNvPr>
          <p:cNvGrpSpPr/>
          <p:nvPr/>
        </p:nvGrpSpPr>
        <p:grpSpPr>
          <a:xfrm>
            <a:off x="2191488" y="4197789"/>
            <a:ext cx="4831923" cy="1060009"/>
            <a:chOff x="-407578" y="2545341"/>
            <a:chExt cx="9131863" cy="2041718"/>
          </a:xfrm>
          <a:solidFill>
            <a:schemeClr val="accent4">
              <a:lumMod val="50000"/>
            </a:schemeClr>
          </a:solidFill>
        </p:grpSpPr>
        <p:sp>
          <p:nvSpPr>
            <p:cNvPr id="22" name="Callout: Up Arrow 21">
              <a:extLst>
                <a:ext uri="{FF2B5EF4-FFF2-40B4-BE49-F238E27FC236}">
                  <a16:creationId xmlns:a16="http://schemas.microsoft.com/office/drawing/2014/main" id="{2115AB7A-4DE5-418F-94E6-BB81DDC828B3}"/>
                </a:ext>
              </a:extLst>
            </p:cNvPr>
            <p:cNvSpPr/>
            <p:nvPr/>
          </p:nvSpPr>
          <p:spPr>
            <a:xfrm rot="10800000">
              <a:off x="-391576" y="2545341"/>
              <a:ext cx="9115861" cy="2041718"/>
            </a:xfrm>
            <a:prstGeom prst="upArrowCallou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Callout: Up Arrow 12">
              <a:extLst>
                <a:ext uri="{FF2B5EF4-FFF2-40B4-BE49-F238E27FC236}">
                  <a16:creationId xmlns:a16="http://schemas.microsoft.com/office/drawing/2014/main" id="{1DA29D9A-DD96-43EF-B182-868A71CA63FC}"/>
                </a:ext>
              </a:extLst>
            </p:cNvPr>
            <p:cNvSpPr txBox="1"/>
            <p:nvPr/>
          </p:nvSpPr>
          <p:spPr>
            <a:xfrm>
              <a:off x="-407578" y="2545341"/>
              <a:ext cx="9115863" cy="12835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dirty="0"/>
                <a:t>f</a:t>
              </a:r>
              <a:r>
                <a:rPr lang="en-US" sz="1600" b="1" kern="1200" dirty="0"/>
                <a:t>acilitates sustainable behavior change, and</a:t>
              </a:r>
            </a:p>
          </p:txBody>
        </p:sp>
      </p:grpSp>
      <p:grpSp>
        <p:nvGrpSpPr>
          <p:cNvPr id="16" name="Group 15" descr="rectangle">
            <a:extLst>
              <a:ext uri="{FF2B5EF4-FFF2-40B4-BE49-F238E27FC236}">
                <a16:creationId xmlns:a16="http://schemas.microsoft.com/office/drawing/2014/main" id="{CBE9B9A0-2E55-404A-BA78-59DB18604AD2}"/>
              </a:ext>
            </a:extLst>
          </p:cNvPr>
          <p:cNvGrpSpPr/>
          <p:nvPr/>
        </p:nvGrpSpPr>
        <p:grpSpPr>
          <a:xfrm>
            <a:off x="2862344" y="3009350"/>
            <a:ext cx="3471824" cy="1097281"/>
            <a:chOff x="-206467" y="995858"/>
            <a:chExt cx="8253192" cy="1711207"/>
          </a:xfrm>
          <a:solidFill>
            <a:schemeClr val="accent2"/>
          </a:solidFill>
        </p:grpSpPr>
        <p:sp>
          <p:nvSpPr>
            <p:cNvPr id="20" name="Callout: Up Arrow 19">
              <a:extLst>
                <a:ext uri="{FF2B5EF4-FFF2-40B4-BE49-F238E27FC236}">
                  <a16:creationId xmlns:a16="http://schemas.microsoft.com/office/drawing/2014/main" id="{2DE9FEE3-FE02-475E-8B6D-A2F80E168D6C}"/>
                </a:ext>
              </a:extLst>
            </p:cNvPr>
            <p:cNvSpPr/>
            <p:nvPr/>
          </p:nvSpPr>
          <p:spPr>
            <a:xfrm rot="10800000">
              <a:off x="-182876" y="995858"/>
              <a:ext cx="8229601" cy="1711207"/>
            </a:xfrm>
            <a:prstGeom prst="upArrowCallout">
              <a:avLst>
                <a:gd name="adj1" fmla="val 25000"/>
                <a:gd name="adj2" fmla="val 25000"/>
                <a:gd name="adj3" fmla="val 29630"/>
                <a:gd name="adj4" fmla="val 66488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Callout: Up Arrow 14">
              <a:extLst>
                <a:ext uri="{FF2B5EF4-FFF2-40B4-BE49-F238E27FC236}">
                  <a16:creationId xmlns:a16="http://schemas.microsoft.com/office/drawing/2014/main" id="{E8BE8ECF-AA6E-4DD3-ADD0-612F0B1E235D}"/>
                </a:ext>
              </a:extLst>
            </p:cNvPr>
            <p:cNvSpPr txBox="1"/>
            <p:nvPr/>
          </p:nvSpPr>
          <p:spPr>
            <a:xfrm>
              <a:off x="-206467" y="1028823"/>
              <a:ext cx="8229598" cy="10598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dirty="0">
                  <a:solidFill>
                    <a:schemeClr val="tx1"/>
                  </a:solidFill>
                </a:rPr>
                <a:t>t</a:t>
              </a:r>
              <a:r>
                <a:rPr lang="en-US" sz="1600" b="1" kern="1200" dirty="0">
                  <a:solidFill>
                    <a:schemeClr val="tx1"/>
                  </a:solidFill>
                </a:rPr>
                <a:t>hat’s evidence-based,</a:t>
              </a:r>
            </a:p>
          </p:txBody>
        </p:sp>
      </p:grpSp>
      <p:grpSp>
        <p:nvGrpSpPr>
          <p:cNvPr id="17" name="Group 16" descr="rectangle">
            <a:extLst>
              <a:ext uri="{FF2B5EF4-FFF2-40B4-BE49-F238E27FC236}">
                <a16:creationId xmlns:a16="http://schemas.microsoft.com/office/drawing/2014/main" id="{1D227B02-3746-4E15-9429-D3DBB15D0457}"/>
              </a:ext>
            </a:extLst>
          </p:cNvPr>
          <p:cNvGrpSpPr/>
          <p:nvPr/>
        </p:nvGrpSpPr>
        <p:grpSpPr>
          <a:xfrm>
            <a:off x="1965960" y="1303522"/>
            <a:ext cx="5212080" cy="1592078"/>
            <a:chOff x="-708710" y="-416987"/>
            <a:chExt cx="9550794" cy="1680339"/>
          </a:xfrm>
          <a:solidFill>
            <a:schemeClr val="accent4"/>
          </a:solidFill>
        </p:grpSpPr>
        <p:sp>
          <p:nvSpPr>
            <p:cNvPr id="18" name="Callout: Up Arrow 17">
              <a:extLst>
                <a:ext uri="{FF2B5EF4-FFF2-40B4-BE49-F238E27FC236}">
                  <a16:creationId xmlns:a16="http://schemas.microsoft.com/office/drawing/2014/main" id="{E7529413-DDD1-4DC1-B8ED-E3450F631ED9}"/>
                </a:ext>
              </a:extLst>
            </p:cNvPr>
            <p:cNvSpPr/>
            <p:nvPr/>
          </p:nvSpPr>
          <p:spPr>
            <a:xfrm rot="10800000">
              <a:off x="0" y="1554"/>
              <a:ext cx="8229600" cy="1261798"/>
            </a:xfrm>
            <a:prstGeom prst="upArrowCallou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allout: Up Arrow 16">
              <a:extLst>
                <a:ext uri="{FF2B5EF4-FFF2-40B4-BE49-F238E27FC236}">
                  <a16:creationId xmlns:a16="http://schemas.microsoft.com/office/drawing/2014/main" id="{5B0AFAEF-42AD-47C8-9B67-16166ACDF8E5}"/>
                </a:ext>
              </a:extLst>
            </p:cNvPr>
            <p:cNvSpPr txBox="1"/>
            <p:nvPr/>
          </p:nvSpPr>
          <p:spPr>
            <a:xfrm>
              <a:off x="-708710" y="-416987"/>
              <a:ext cx="9550794" cy="12548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dirty="0">
                  <a:solidFill>
                    <a:schemeClr val="tx1"/>
                  </a:solidFill>
                </a:rPr>
                <a:t>Identify strengths and challenges to enhance  treatment and services for ACPD’s clientele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62000" y="324071"/>
            <a:ext cx="5029200" cy="799306"/>
          </a:xfrm>
        </p:spPr>
        <p:txBody>
          <a:bodyPr/>
          <a:lstStyle/>
          <a:p>
            <a:r>
              <a:rPr lang="en-US" sz="3600" cap="all" dirty="0"/>
              <a:t>Assessment Scope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1CB7FE-4BC2-4768-8C6C-F2EDE3AAC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59282"/>
              </p:ext>
            </p:extLst>
          </p:nvPr>
        </p:nvGraphicFramePr>
        <p:xfrm>
          <a:off x="1371600" y="1447800"/>
          <a:ext cx="6553200" cy="4876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20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0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0803">
                <a:tc>
                  <a:txBody>
                    <a:bodyPr/>
                    <a:lstStyle/>
                    <a:p>
                      <a:r>
                        <a:rPr lang="en-US" dirty="0"/>
                        <a:t>Governance &amp; Accountability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Programs &amp; Services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5997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Vision/Mission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Strategic Plan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Organization Structure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Staffing &amp; Training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Communication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Quality Assurance &amp; Outcome Measures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Juvenile Hall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Camp Sweeney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Home Supervision, Electronic Monitoring/GPS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Education Services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Gender-Specific Services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Volunteer Program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Transition Center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Juvenile Field Services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Guidance Clinic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72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62000" y="291414"/>
            <a:ext cx="4196576" cy="799306"/>
          </a:xfrm>
        </p:spPr>
        <p:txBody>
          <a:bodyPr/>
          <a:lstStyle/>
          <a:p>
            <a:r>
              <a:rPr lang="en-US" sz="2400" cap="all" dirty="0">
                <a:solidFill>
                  <a:srgbClr val="C94C25"/>
                </a:solidFill>
              </a:rPr>
              <a:t>Assessment Scope</a:t>
            </a:r>
            <a:r>
              <a:rPr lang="en-US" sz="2400" dirty="0">
                <a:solidFill>
                  <a:srgbClr val="C94C25"/>
                </a:solidFill>
              </a:rPr>
              <a:t>-cont.</a:t>
            </a:r>
            <a:endParaRPr lang="en-US" sz="360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1CB7FE-4BC2-4768-8C6C-F2EDE3AAC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158113"/>
              </p:ext>
            </p:extLst>
          </p:nvPr>
        </p:nvGraphicFramePr>
        <p:xfrm>
          <a:off x="1219200" y="1371600"/>
          <a:ext cx="6858000" cy="4953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65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8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246">
                <a:tc>
                  <a:txBody>
                    <a:bodyPr/>
                    <a:lstStyle/>
                    <a:p>
                      <a:r>
                        <a:rPr lang="en-US" dirty="0"/>
                        <a:t>Policies, Procedures, &amp; Practices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Community-based Organizations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3754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Discipline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Room Confinement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Grievances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Use-of-Force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Youth Orientation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Intake and Assessment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Family Engagement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Religious Services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b="0" dirty="0"/>
                        <a:t>DPNs: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Contracting Process and Procedures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Referral by Units within ACPD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CBO Services to Youth Referred by ACPD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Oversight and Quality Assurance</a:t>
                      </a:r>
                    </a:p>
                    <a:p>
                      <a:pPr marL="0" indent="0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Other CBOs: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Contracting Process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Oversight and Quality Assurance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23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62000" y="356728"/>
            <a:ext cx="4348976" cy="799306"/>
          </a:xfrm>
        </p:spPr>
        <p:txBody>
          <a:bodyPr/>
          <a:lstStyle/>
          <a:p>
            <a:r>
              <a:rPr lang="en-US" sz="2400" cap="all" dirty="0">
                <a:solidFill>
                  <a:srgbClr val="C94C25"/>
                </a:solidFill>
              </a:rPr>
              <a:t>Assessment METHODOLGY</a:t>
            </a:r>
            <a:endParaRPr lang="en-US" sz="360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1CB7FE-4BC2-4768-8C6C-F2EDE3AAC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938111"/>
              </p:ext>
            </p:extLst>
          </p:nvPr>
        </p:nvGraphicFramePr>
        <p:xfrm>
          <a:off x="1219200" y="1371600"/>
          <a:ext cx="6858000" cy="4953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65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8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246">
                <a:tc>
                  <a:txBody>
                    <a:bodyPr/>
                    <a:lstStyle/>
                    <a:p>
                      <a:r>
                        <a:rPr lang="en-US" dirty="0"/>
                        <a:t>Preliminary Surveys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Assessment Tools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3754"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Interviewed key managers and personnel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Interviewed youth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Obtained, reviewed and analyzed data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Reviewed policies, procedures and practices.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Developed initial draft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Circulated draft to key managers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 with key managers on their concerns and suggestions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Finalized assessment tool</a:t>
                      </a:r>
                      <a:endParaRPr lang="en-US" dirty="0"/>
                    </a:p>
                    <a:p>
                      <a:pPr marL="0" indent="0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71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137424" y="533401"/>
            <a:ext cx="4501376" cy="609599"/>
          </a:xfrm>
        </p:spPr>
        <p:txBody>
          <a:bodyPr/>
          <a:lstStyle/>
          <a:p>
            <a:br>
              <a:rPr lang="en-US" sz="3600" dirty="0"/>
            </a:br>
            <a:endParaRPr lang="en-US" sz="360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1CB7FE-4BC2-4768-8C6C-F2EDE3AAC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199940"/>
              </p:ext>
            </p:extLst>
          </p:nvPr>
        </p:nvGraphicFramePr>
        <p:xfrm>
          <a:off x="1219200" y="1371600"/>
          <a:ext cx="6858000" cy="4953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65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8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246">
                <a:tc>
                  <a:txBody>
                    <a:bodyPr/>
                    <a:lstStyle/>
                    <a:p>
                      <a:r>
                        <a:rPr lang="en-US" dirty="0"/>
                        <a:t>Staff/Youth Interviews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Site Visits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3754"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Developed initial draft of staff and youth interview questionnaires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Circulated drafts to key managers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 with key managers on their concerns and suggestions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Finalized interview questionnaires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Conducted interviews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Juvenile Hall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 Sweeney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Various Community-Based Organizations</a:t>
                      </a:r>
                    </a:p>
                    <a:p>
                      <a:pPr marL="0" indent="0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902D6F-C6E0-4427-A3AB-A804B9526F10}"/>
              </a:ext>
            </a:extLst>
          </p:cNvPr>
          <p:cNvSpPr txBox="1"/>
          <p:nvPr/>
        </p:nvSpPr>
        <p:spPr>
          <a:xfrm>
            <a:off x="1137424" y="417493"/>
            <a:ext cx="49094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>
                <a:solidFill>
                  <a:srgbClr val="C94C25"/>
                </a:solidFill>
                <a:latin typeface="+mj-lt"/>
              </a:rPr>
              <a:t>Assessment METHODOLGY-</a:t>
            </a:r>
            <a:r>
              <a:rPr lang="en-US" sz="2400" b="1" dirty="0">
                <a:solidFill>
                  <a:srgbClr val="C94C25"/>
                </a:solidFill>
                <a:latin typeface="+mj-lt"/>
              </a:rPr>
              <a:t>cont</a:t>
            </a:r>
            <a:r>
              <a:rPr lang="en-US" sz="2800" cap="all" dirty="0">
                <a:solidFill>
                  <a:srgbClr val="C94C25"/>
                </a:solidFill>
                <a:latin typeface="+mj-lt"/>
              </a:rPr>
              <a:t>.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640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porting progress or status presentation">
  <a:themeElements>
    <a:clrScheme name="Custom 48">
      <a:dk1>
        <a:sysClr val="windowText" lastClr="000000"/>
      </a:dk1>
      <a:lt1>
        <a:sysClr val="window" lastClr="FFFFFF"/>
      </a:lt1>
      <a:dk2>
        <a:srgbClr val="262626"/>
      </a:dk2>
      <a:lt2>
        <a:srgbClr val="F2F2F2"/>
      </a:lt2>
      <a:accent1>
        <a:srgbClr val="C94C25"/>
      </a:accent1>
      <a:accent2>
        <a:srgbClr val="EA8640"/>
      </a:accent2>
      <a:accent3>
        <a:srgbClr val="99D9E7"/>
      </a:accent3>
      <a:accent4>
        <a:srgbClr val="FAB17B"/>
      </a:accent4>
      <a:accent5>
        <a:srgbClr val="21B8B3"/>
      </a:accent5>
      <a:accent6>
        <a:srgbClr val="F3786E"/>
      </a:accent6>
      <a:hlink>
        <a:srgbClr val="646567"/>
      </a:hlink>
      <a:folHlink>
        <a:srgbClr val="646567"/>
      </a:folHlink>
    </a:clrScheme>
    <a:fontScheme name="Custom 27">
      <a:majorFont>
        <a:latin typeface="Segoe UI"/>
        <a:ea typeface=""/>
        <a:cs typeface=""/>
      </a:majorFont>
      <a:minorFont>
        <a:latin typeface="Arial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30000"/>
              </a:schemeClr>
              <a:schemeClr val="phClr">
                <a:tint val="70000"/>
                <a:satMod val="1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0167107 - Reporting progress or status presentation - NEW.potx" id="{24ADC811-FCB2-4A9B-852A-BB14EA0B4C87}" vid="{F865C24B-81F8-4D59-BA13-A775229E76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5406</TotalTime>
  <Words>1442</Words>
  <Application>Microsoft Office PowerPoint</Application>
  <PresentationFormat>On-screen Show (4:3)</PresentationFormat>
  <Paragraphs>282</Paragraphs>
  <Slides>28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Courier New</vt:lpstr>
      <vt:lpstr>Segoe UI</vt:lpstr>
      <vt:lpstr>Wingdings</vt:lpstr>
      <vt:lpstr>Wingdings 2</vt:lpstr>
      <vt:lpstr>Reporting progress or status presentation</vt:lpstr>
      <vt:lpstr>Alameda County Probation  Department Juvenile Programs and Services</vt:lpstr>
      <vt:lpstr> ASSESSMENT PURPOSE</vt:lpstr>
      <vt:lpstr>GOALS</vt:lpstr>
      <vt:lpstr>KEY ELEMENTS</vt:lpstr>
      <vt:lpstr>PROJECT SUMMARY</vt:lpstr>
      <vt:lpstr>Assessment Scope</vt:lpstr>
      <vt:lpstr>Assessment Scope-cont.</vt:lpstr>
      <vt:lpstr>Assessment METHODOLGY</vt:lpstr>
      <vt:lpstr> </vt:lpstr>
      <vt:lpstr>BEST PRACTICES</vt:lpstr>
      <vt:lpstr>BEST PRACTICES-cont.</vt:lpstr>
      <vt:lpstr>Observations Governance &amp; accountability</vt:lpstr>
      <vt:lpstr>Observations-cont. Governance &amp; accountability</vt:lpstr>
      <vt:lpstr>Observations-cont. Governance &amp; accountability</vt:lpstr>
      <vt:lpstr>Observations-cont. Governance &amp; accountability</vt:lpstr>
      <vt:lpstr>Observations-cont. Governance &amp; accountability</vt:lpstr>
      <vt:lpstr>Observations-cont. Governance &amp; accountability</vt:lpstr>
      <vt:lpstr>Observations-cont. Governance &amp; accountability</vt:lpstr>
      <vt:lpstr>Observations-cont. Governance &amp; accountability</vt:lpstr>
      <vt:lpstr>PowerPoint Presentation</vt:lpstr>
      <vt:lpstr>SUMMARY OF OBSERVATIONS Programs &amp; services</vt:lpstr>
      <vt:lpstr>CONCLUSIONS</vt:lpstr>
      <vt:lpstr>CONCLUSIONS-cont.</vt:lpstr>
      <vt:lpstr>MOVING FORWARD </vt:lpstr>
      <vt:lpstr>MOVING FORWARD-cont.</vt:lpstr>
      <vt:lpstr>MOVING FORWARD-cont.</vt:lpstr>
      <vt:lpstr>MOVING FORWARD-cont.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 Probation Dept. Program Assessment</dc:title>
  <dc:creator>Libernet</dc:creator>
  <cp:lastModifiedBy>Frost, Jazmine, Probation</cp:lastModifiedBy>
  <cp:revision>530</cp:revision>
  <cp:lastPrinted>2019-02-13T19:26:22Z</cp:lastPrinted>
  <dcterms:created xsi:type="dcterms:W3CDTF">2018-02-01T20:37:00Z</dcterms:created>
  <dcterms:modified xsi:type="dcterms:W3CDTF">2019-02-13T19:53:30Z</dcterms:modified>
</cp:coreProperties>
</file>