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491" r:id="rId5"/>
    <p:sldId id="624" r:id="rId6"/>
    <p:sldId id="625" r:id="rId7"/>
    <p:sldId id="623" r:id="rId8"/>
    <p:sldId id="588" r:id="rId9"/>
    <p:sldId id="581" r:id="rId10"/>
    <p:sldId id="626" r:id="rId11"/>
    <p:sldId id="557" r:id="rId12"/>
    <p:sldId id="572" r:id="rId13"/>
    <p:sldId id="566" r:id="rId14"/>
    <p:sldId id="555" r:id="rId15"/>
    <p:sldId id="506" r:id="rId16"/>
    <p:sldId id="540" r:id="rId17"/>
    <p:sldId id="558" r:id="rId18"/>
    <p:sldId id="608" r:id="rId19"/>
    <p:sldId id="601" r:id="rId20"/>
    <p:sldId id="578" r:id="rId21"/>
    <p:sldId id="556" r:id="rId22"/>
    <p:sldId id="518" r:id="rId23"/>
    <p:sldId id="517" r:id="rId24"/>
    <p:sldId id="577" r:id="rId25"/>
    <p:sldId id="604" r:id="rId26"/>
    <p:sldId id="569" r:id="rId27"/>
    <p:sldId id="593" r:id="rId28"/>
    <p:sldId id="603" r:id="rId29"/>
    <p:sldId id="594" r:id="rId30"/>
    <p:sldId id="534" r:id="rId31"/>
    <p:sldId id="617" r:id="rId32"/>
    <p:sldId id="620" r:id="rId33"/>
    <p:sldId id="628" r:id="rId34"/>
    <p:sldId id="629" r:id="rId35"/>
    <p:sldId id="260" r:id="rId36"/>
    <p:sldId id="600" r:id="rId37"/>
    <p:sldId id="595" r:id="rId38"/>
    <p:sldId id="616" r:id="rId39"/>
    <p:sldId id="596" r:id="rId40"/>
    <p:sldId id="606" r:id="rId41"/>
    <p:sldId id="599" r:id="rId42"/>
    <p:sldId id="602" r:id="rId43"/>
    <p:sldId id="607" r:id="rId44"/>
    <p:sldId id="605" r:id="rId45"/>
    <p:sldId id="559" r:id="rId46"/>
    <p:sldId id="621" r:id="rId47"/>
    <p:sldId id="597" r:id="rId48"/>
    <p:sldId id="62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CC2F9-724F-4C60-A50A-1D42C05739B2}" v="988" dt="2023-07-06T17:34:10.714"/>
    <p1510:client id="{6EEBC556-22BF-CF17-F6B4-562522808C5F}" v="9" dt="2023-07-05T18:02:57.639"/>
    <p1510:client id="{7C1DB905-2E39-4140-BBA3-FE2463454E07}" v="32" dt="2023-07-06T17:59:41.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4C7D2-91DC-4092-ADD8-E0BBC10C8F21}" type="datetimeFigureOut">
              <a:rPr lang="en-US" smtClean="0"/>
              <a:t>7/6/2023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6BE3E-AB95-482E-9524-D5FF704BF224}" type="slidenum">
              <a:rPr lang="en-US" smtClean="0"/>
              <a:t>‹#›</a:t>
            </a:fld>
            <a:endParaRPr lang="en-US"/>
          </a:p>
        </p:txBody>
      </p:sp>
    </p:spTree>
    <p:extLst>
      <p:ext uri="{BB962C8B-B14F-4D97-AF65-F5344CB8AC3E}">
        <p14:creationId xmlns:p14="http://schemas.microsoft.com/office/powerpoint/2010/main" val="18753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ph.ca.gov/Programs/EPO/Pages/BI_Natural-Disasters_Extreme-Heat_Seniors-and-Heat-Illness.asp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a:latin typeface="Calibri"/>
                <a:cs typeface="Calibri"/>
              </a:rPr>
              <a:t>Hi, this is {Name and Title, organization you are representing}</a:t>
            </a:r>
          </a:p>
          <a:p>
            <a:pPr marL="285750" indent="-285750">
              <a:buFont typeface="Arial" panose="020B0604020202020204" pitchFamily="34" charset="0"/>
              <a:buChar char="•"/>
            </a:pPr>
            <a:r>
              <a:rPr lang="en-US" sz="2000">
                <a:latin typeface="Calibri"/>
                <a:cs typeface="Calibri"/>
              </a:rPr>
              <a:t>We are in the midst of heat and fire season in the Bay Area, so we are glad to provide some guidance today to prepare and respond to related threats.</a:t>
            </a:r>
          </a:p>
          <a:p>
            <a:pPr marL="285750" indent="-285750">
              <a:buFont typeface="Arial" panose="020B0604020202020204" pitchFamily="34" charset="0"/>
              <a:buChar char="•"/>
            </a:pPr>
            <a:r>
              <a:rPr lang="en-US" sz="2000">
                <a:latin typeface="Calibri"/>
                <a:cs typeface="Calibri"/>
              </a:rPr>
              <a:t>This workshop is designed in a train-the-trainers model – specifically for organizations or programs who might share this information with others in your community, to prepare for heat waves, wildfire smoke, power shutoffs and more.</a:t>
            </a:r>
          </a:p>
          <a:p>
            <a:pPr marL="285750" indent="-285750">
              <a:buFont typeface="Arial" panose="020B0604020202020204" pitchFamily="34" charset="0"/>
              <a:buChar char="•"/>
            </a:pPr>
            <a:endParaRPr lang="en-US" sz="200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i="1" kern="0"/>
              <a:t>This workshop is based on materials developed by City of San Leandro Sustainability, Alameda County Office of Sustainability and Alameda County Health Emergency Preparedness and Response. When sharing or presenting materials, please provide credit, and modify with care.</a:t>
            </a:r>
          </a:p>
          <a:p>
            <a:pPr marL="285750" indent="-285750">
              <a:buFont typeface="Arial" panose="020B0604020202020204" pitchFamily="34" charset="0"/>
              <a:buChar char="•"/>
            </a:pPr>
            <a:endParaRPr lang="en-US" sz="2000">
              <a:latin typeface="Calibri"/>
              <a:cs typeface="Calibri"/>
            </a:endParaRPr>
          </a:p>
        </p:txBody>
      </p:sp>
    </p:spTree>
    <p:extLst>
      <p:ext uri="{BB962C8B-B14F-4D97-AF65-F5344CB8AC3E}">
        <p14:creationId xmlns:p14="http://schemas.microsoft.com/office/powerpoint/2010/main" val="7790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955" indent="-274955" eaLnBrk="0" fontAlgn="base" hangingPunct="0">
              <a:buFont typeface="Arial,Sans-Serif" panose="020B0604020202020204" pitchFamily="34" charset="0"/>
              <a:buChar char="•"/>
              <a:defRPr/>
            </a:pPr>
            <a:r>
              <a:rPr lang="en-US"/>
              <a:t>The report shares helpful data. In this table, each of the different climate impacts appears on a row, with health impacts and who will be most affected.</a:t>
            </a:r>
          </a:p>
          <a:p>
            <a:pPr marL="274955" indent="-274955">
              <a:buFont typeface="Arial,Sans-Serif" panose="020B0604020202020204" pitchFamily="34" charset="0"/>
              <a:buChar char="•"/>
              <a:defRPr/>
            </a:pPr>
            <a:r>
              <a:rPr lang="en-US"/>
              <a:t>The populations that tend to be impacted are the ones we just looked at, the frontline communities, who don't necessarily have resources to be responding to these events. </a:t>
            </a:r>
            <a:endParaRPr lang="en-US">
              <a:cs typeface="Calibri"/>
            </a:endParaRPr>
          </a:p>
          <a:p>
            <a:pPr marL="0" indent="0">
              <a:buFont typeface="Arial,Sans-Serif" panose="020B0604020202020204" pitchFamily="34" charset="0"/>
              <a:buNone/>
              <a:defRPr/>
            </a:pPr>
            <a:endParaRPr lang="en-US">
              <a:cs typeface="Calibri"/>
            </a:endParaRPr>
          </a:p>
        </p:txBody>
      </p:sp>
    </p:spTree>
    <p:extLst>
      <p:ext uri="{BB962C8B-B14F-4D97-AF65-F5344CB8AC3E}">
        <p14:creationId xmlns:p14="http://schemas.microsoft.com/office/powerpoint/2010/main" val="3812105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For the rest of the presentation, we will cover specific threats, including what is expected, resources available, and best practices and protective actions. First, we will address heat.</a:t>
            </a:r>
            <a:endParaRPr lang="en-US" sz="2300"/>
          </a:p>
        </p:txBody>
      </p:sp>
    </p:spTree>
    <p:extLst>
      <p:ext uri="{BB962C8B-B14F-4D97-AF65-F5344CB8AC3E}">
        <p14:creationId xmlns:p14="http://schemas.microsoft.com/office/powerpoint/2010/main" val="2092069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dirty="0" err="1"/>
              <a:t>CalAdapt</a:t>
            </a:r>
            <a:r>
              <a:rPr lang="en-US" dirty="0"/>
              <a:t>, which is a database for climate data, shows that regionally across Alameda County we are expecting about 5 extreme heat days annually now. This is expected to go up to about 16 days by mid century.</a:t>
            </a:r>
            <a:endParaRPr lang="en-US" sz="1700" dirty="0"/>
          </a:p>
          <a:p>
            <a:pPr marL="174625" indent="-174625">
              <a:buFont typeface="Arial" panose="020B0604020202020204" pitchFamily="34" charset="0"/>
              <a:buChar char="•"/>
            </a:pPr>
            <a:r>
              <a:rPr lang="en-US" dirty="0"/>
              <a:t>Even though right now you can have relief during the night as we get further into high temperatures and so on the nights are getting hotter as well so you don't get relief from high temperatures at night. </a:t>
            </a:r>
            <a:endParaRPr lang="en-US">
              <a:cs typeface="Calibri"/>
            </a:endParaRPr>
          </a:p>
          <a:p>
            <a:pPr marL="174625" indent="-174625">
              <a:buFont typeface="Arial" panose="020B0604020202020204" pitchFamily="34" charset="0"/>
              <a:buChar char="•"/>
            </a:pPr>
            <a:endParaRPr lang="en-US" sz="1700" dirty="0">
              <a:cs typeface="Calibri" panose="020F0502020204030204"/>
            </a:endParaRPr>
          </a:p>
          <a:p>
            <a:pPr marL="174683" indent="-174683">
              <a:buFont typeface="Arial" panose="020B0604020202020204" pitchFamily="34" charset="0"/>
              <a:buChar char="•"/>
            </a:pPr>
            <a:endParaRPr lang="en-US" sz="1700">
              <a:cs typeface="Calibri" panose="020F0502020204030204"/>
            </a:endParaRPr>
          </a:p>
          <a:p>
            <a:pPr marL="174625" indent="-174625">
              <a:buFont typeface="Arial" panose="020B0604020202020204" pitchFamily="34" charset="0"/>
              <a:buChar char="•"/>
            </a:pPr>
            <a:r>
              <a:rPr lang="en-US" sz="1300" i="1" dirty="0"/>
              <a:t>[As a reference, in parts of our County, extreme heat days are defined as days where the temperature is above 92.6 degrees.]</a:t>
            </a:r>
            <a:endParaRPr lang="en-US" sz="1300" i="1" dirty="0">
              <a:cs typeface="Calibri"/>
            </a:endParaRPr>
          </a:p>
        </p:txBody>
      </p:sp>
    </p:spTree>
    <p:extLst>
      <p:ext uri="{BB962C8B-B14F-4D97-AF65-F5344CB8AC3E}">
        <p14:creationId xmlns:p14="http://schemas.microsoft.com/office/powerpoint/2010/main" val="144811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6425"/>
            <a:ext cx="5607050" cy="4363508"/>
          </a:xfrm>
        </p:spPr>
        <p:txBody>
          <a:bodyPr/>
          <a:lstStyle/>
          <a:p>
            <a:pPr marL="165100" indent="-165100">
              <a:buFont typeface="Arial" panose="020B0604020202020204" pitchFamily="34" charset="0"/>
              <a:buChar char="•"/>
            </a:pPr>
            <a:r>
              <a:rPr lang="en-US" dirty="0"/>
              <a:t>The impacts of heat waves are already being felt.</a:t>
            </a:r>
            <a:endParaRPr lang="en-US" sz="1400" dirty="0"/>
          </a:p>
          <a:p>
            <a:pPr marL="165100" indent="-165100">
              <a:buFont typeface="Arial" panose="020B0604020202020204" pitchFamily="34" charset="0"/>
              <a:buChar char="•"/>
            </a:pPr>
            <a:r>
              <a:rPr lang="en-US" dirty="0"/>
              <a:t>These are some of the headlines from a heat wave a few years ago. We had temperatures over 100 degrees, and had a couple of people pass away for related illnesses in nearby counties.</a:t>
            </a:r>
            <a:endParaRPr lang="en-US" sz="1400" dirty="0"/>
          </a:p>
          <a:p>
            <a:pPr marL="165100" indent="-165100">
              <a:buFont typeface="Arial" panose="020B0604020202020204" pitchFamily="34" charset="0"/>
              <a:buChar char="•"/>
            </a:pPr>
            <a:r>
              <a:rPr lang="en-US" dirty="0"/>
              <a:t>It's important to note that death from heat related illnesses is preventable but symptoms aren't typically as widely known.</a:t>
            </a:r>
            <a:endParaRPr lang="en-US" sz="1400" dirty="0"/>
          </a:p>
          <a:p>
            <a:pPr marL="165100" indent="-165100">
              <a:buFont typeface="Arial" panose="020B0604020202020204" pitchFamily="34" charset="0"/>
              <a:buChar char="•"/>
            </a:pPr>
            <a:r>
              <a:rPr lang="en-US" dirty="0"/>
              <a:t>Helping spread the word about the signs of heat stress can help our communities respond.</a:t>
            </a:r>
            <a:endParaRPr lang="en-US" sz="1400" dirty="0"/>
          </a:p>
          <a:p>
            <a:pPr marL="165100" indent="-165100">
              <a:buFont typeface="Arial" panose="020B0604020202020204" pitchFamily="34" charset="0"/>
              <a:buChar char="•"/>
            </a:pPr>
            <a:endParaRPr lang="en-US">
              <a:cs typeface="Calibri"/>
            </a:endParaRPr>
          </a:p>
          <a:p>
            <a:pPr marL="165100" indent="-165100">
              <a:buFont typeface="Arial" panose="020B0604020202020204" pitchFamily="34" charset="0"/>
              <a:buChar char="•"/>
            </a:pPr>
            <a:endParaRPr lang="en-US" dirty="0">
              <a:cs typeface="Calibri"/>
            </a:endParaRPr>
          </a:p>
          <a:p>
            <a:endParaRPr lang="en-US" dirty="0">
              <a:cs typeface="Calibri"/>
            </a:endParaRPr>
          </a:p>
          <a:p>
            <a:pPr marL="165100" indent="-165100">
              <a:buFont typeface="Arial" panose="020B0604020202020204" pitchFamily="34" charset="0"/>
              <a:buChar char="•"/>
            </a:pPr>
            <a:r>
              <a:rPr lang="en-US" sz="1400" i="1" dirty="0"/>
              <a:t>Heat related illness, especially for populations that are frail or medically sensitive, can really spike in high temperatures. </a:t>
            </a:r>
            <a:endParaRPr lang="en-US" sz="1400" i="1" dirty="0">
              <a:cs typeface="Calibri"/>
            </a:endParaRPr>
          </a:p>
          <a:p>
            <a:pPr marL="165100" indent="-165100">
              <a:buFont typeface="Arial" panose="020B0604020202020204" pitchFamily="34" charset="0"/>
              <a:buChar char="•"/>
            </a:pPr>
            <a:r>
              <a:rPr lang="en-US" sz="1400" dirty="0"/>
              <a:t>We don’t know the details, but we know none of those six who died called 911 for help. </a:t>
            </a:r>
            <a:r>
              <a:rPr lang="en-US" sz="1400" i="1" dirty="0"/>
              <a:t>[</a:t>
            </a:r>
            <a:r>
              <a:rPr lang="en-US" i="1" baseline="0" dirty="0"/>
              <a:t>In total, 14 people died from extreme heat in the Bay Area that year, more than for any other disaster.</a:t>
            </a:r>
            <a:r>
              <a:rPr lang="en-US" i="1" dirty="0"/>
              <a:t> </a:t>
            </a:r>
            <a:br>
              <a:rPr lang="en-US" sz="1300" b="1" dirty="0">
                <a:cs typeface="+mn-lt"/>
              </a:rPr>
            </a:br>
            <a:r>
              <a:rPr lang="en-US" sz="500" dirty="0"/>
              <a:t>(Source for deaths info: https://abc7news.com/weather/record-setting-heat-wave-to-blame-for-6-bay-area-deaths/2388144/) (https://www.kqed.org/science/1932903/extreme-heat-killed-14-people-in-the-bay-area-last-year-10-takeaways-from-our-investigation)</a:t>
            </a:r>
            <a:endParaRPr lang="en-US" sz="500" dirty="0">
              <a:cs typeface="Calibri"/>
            </a:endParaRPr>
          </a:p>
          <a:p>
            <a:r>
              <a:rPr lang="en-US" sz="500" i="1" dirty="0"/>
              <a:t>Note—these are all articles published between Aug. 30-Sept. 8, 2017</a:t>
            </a:r>
            <a:endParaRPr lang="en-US" sz="500" i="1" dirty="0">
              <a:cs typeface="Calibri"/>
            </a:endParaRPr>
          </a:p>
          <a:p>
            <a:endParaRPr lang="en-US"/>
          </a:p>
        </p:txBody>
      </p:sp>
    </p:spTree>
    <p:extLst>
      <p:ext uri="{BB962C8B-B14F-4D97-AF65-F5344CB8AC3E}">
        <p14:creationId xmlns:p14="http://schemas.microsoft.com/office/powerpoint/2010/main" val="2809824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indent="-165100">
              <a:buFont typeface="Arial,Sans-Serif" panose="020B0604020202020204" pitchFamily="34" charset="0"/>
              <a:buChar char="•"/>
            </a:pPr>
            <a:r>
              <a:rPr lang="en-US"/>
              <a:t>There's a number of different vulnerability factors that folks need to be paying attention to related to heat. </a:t>
            </a:r>
          </a:p>
          <a:p>
            <a:pPr marL="165100" indent="-165100">
              <a:buFont typeface="Arial,Sans-Serif" panose="020B0604020202020204" pitchFamily="34" charset="0"/>
              <a:buChar char="•"/>
            </a:pPr>
            <a:r>
              <a:rPr lang="en-US"/>
              <a:t>People with pre-existing health conditions may make them more sensitive to heat.</a:t>
            </a:r>
            <a:endParaRPr lang="en-US">
              <a:cs typeface="Calibri"/>
            </a:endParaRPr>
          </a:p>
          <a:p>
            <a:pPr marL="165100" indent="-165100">
              <a:buFont typeface="Arial,Sans-Serif" panose="020B0604020202020204" pitchFamily="34" charset="0"/>
              <a:buChar char="•"/>
            </a:pPr>
            <a:r>
              <a:rPr lang="en-US"/>
              <a:t>Elders will also be more sensitive because of older adults tend to sweat less which is one of the ways that the body keeps cool.</a:t>
            </a:r>
            <a:endParaRPr lang="en-US">
              <a:cs typeface="Calibri"/>
            </a:endParaRPr>
          </a:p>
          <a:p>
            <a:pPr marL="165100" indent="-165100">
              <a:buFont typeface="Arial,Sans-Serif" panose="020B0604020202020204" pitchFamily="34" charset="0"/>
              <a:buChar char="•"/>
            </a:pPr>
            <a:r>
              <a:rPr lang="en-US"/>
              <a:t>People who are unhoused obviously are exposed to heat from being outside. </a:t>
            </a:r>
            <a:endParaRPr lang="en-US">
              <a:cs typeface="Calibri"/>
            </a:endParaRPr>
          </a:p>
          <a:p>
            <a:pPr marL="165100" indent="-165100">
              <a:buFont typeface="Arial,Sans-Serif" panose="020B0604020202020204" pitchFamily="34" charset="0"/>
              <a:buChar char="•"/>
            </a:pPr>
            <a:r>
              <a:rPr lang="en-US"/>
              <a:t>Folks who live in homes without air conditioning are susceptible.</a:t>
            </a:r>
            <a:endParaRPr lang="en-US">
              <a:cs typeface="Calibri" panose="020F0502020204030204"/>
            </a:endParaRPr>
          </a:p>
          <a:p>
            <a:pPr marL="165100" indent="-165100">
              <a:buFont typeface="Arial,Sans-Serif" panose="020B0604020202020204" pitchFamily="34" charset="0"/>
              <a:buChar char="•"/>
            </a:pPr>
            <a:r>
              <a:rPr lang="en-US"/>
              <a:t>Folks who don't run air conditioning because of the cost could also be at risk. </a:t>
            </a:r>
            <a:endParaRPr lang="en-US">
              <a:cs typeface="Calibri"/>
            </a:endParaRPr>
          </a:p>
          <a:p>
            <a:pPr marL="165100" indent="-165100">
              <a:buFont typeface="Arial,Sans-Serif" panose="020B0604020202020204" pitchFamily="34" charset="0"/>
              <a:buChar char="•"/>
            </a:pPr>
            <a:r>
              <a:rPr lang="en-US"/>
              <a:t>People who work outside in construction, landscaping, public works, and agricultural workers also are vulnerable.</a:t>
            </a:r>
            <a:endParaRPr lang="en-US">
              <a:cs typeface="Calibri"/>
            </a:endParaRPr>
          </a:p>
          <a:p>
            <a:pPr marL="165100" indent="-165100">
              <a:buFont typeface="Arial,Sans-Serif" panose="020B0604020202020204" pitchFamily="34" charset="0"/>
              <a:buChar char="•"/>
            </a:pPr>
            <a:r>
              <a:rPr lang="en-US"/>
              <a:t>People who are socially isolated isolation have a significant risk factor of dying from heat stroke because we know heat can cause confusion and lost consciousness - if you don't have people regularly checking in on people who are living alone, that can pose a risk.</a:t>
            </a:r>
            <a:endParaRPr lang="en-US">
              <a:cs typeface="Calibri"/>
            </a:endParaRPr>
          </a:p>
          <a:p>
            <a:pPr marL="165100" indent="-165100">
              <a:buFont typeface="Arial,Sans-Serif" panose="020B0604020202020204" pitchFamily="34" charset="0"/>
              <a:buChar char="•"/>
            </a:pPr>
            <a:r>
              <a:rPr lang="en-US">
                <a:cs typeface="Calibri"/>
              </a:rPr>
              <a:t>Any type of intersecting vulnerabilities across these different areas will cause increased risk. </a:t>
            </a:r>
          </a:p>
          <a:p>
            <a:pPr marL="165100" indent="-165100">
              <a:buFont typeface="Arial" panose="020B0604020202020204" pitchFamily="34" charset="0"/>
              <a:buChar char="•"/>
            </a:pPr>
            <a:endParaRPr lang="en-US" sz="1400"/>
          </a:p>
          <a:p>
            <a:pPr marL="165100" indent="-165100">
              <a:buFont typeface="Arial" panose="020B0604020202020204" pitchFamily="34" charset="0"/>
              <a:buChar char="•"/>
            </a:pPr>
            <a:endParaRPr lang="en-US" sz="1400"/>
          </a:p>
          <a:p>
            <a:pPr marL="165100" indent="-165100">
              <a:buFont typeface="Arial" panose="020B0604020202020204" pitchFamily="34" charset="0"/>
              <a:buChar char="•"/>
            </a:pPr>
            <a:endParaRPr lang="en-US" sz="1400"/>
          </a:p>
          <a:p>
            <a:pPr marL="165100" indent="-165100">
              <a:buFont typeface="Arial" panose="020B0604020202020204" pitchFamily="34" charset="0"/>
              <a:buChar char="•"/>
            </a:pPr>
            <a:endParaRPr lang="en-US" sz="1400"/>
          </a:p>
          <a:p>
            <a:pPr marL="165100" indent="-165100">
              <a:buFont typeface="Arial" panose="020B0604020202020204" pitchFamily="34" charset="0"/>
              <a:buChar char="•"/>
            </a:pPr>
            <a:endParaRPr lang="en-US" sz="1400"/>
          </a:p>
          <a:p>
            <a:pPr marL="165100" indent="-165100">
              <a:buFont typeface="Arial" panose="020B0604020202020204" pitchFamily="34" charset="0"/>
              <a:buChar char="•"/>
            </a:pPr>
            <a:endParaRPr lang="en-US" sz="1400"/>
          </a:p>
          <a:p>
            <a:pPr marL="165100" indent="-165100">
              <a:buFont typeface="Arial" panose="020B0604020202020204" pitchFamily="34" charset="0"/>
              <a:buChar char="•"/>
            </a:pPr>
            <a:endParaRPr lang="en-US" sz="1400"/>
          </a:p>
          <a:p>
            <a:pPr marL="165100" indent="-165100">
              <a:buFont typeface="Arial" panose="020B0604020202020204" pitchFamily="34" charset="0"/>
              <a:buChar char="•"/>
            </a:pPr>
            <a:r>
              <a:rPr lang="en-US" sz="1400"/>
              <a:t>Some of the factors that increase sensitivity to heat are common in older adults. </a:t>
            </a:r>
            <a:endParaRPr lang="en-US"/>
          </a:p>
          <a:p>
            <a:pPr marL="165100" indent="-165100">
              <a:buFont typeface="Arial" panose="020B0604020202020204" pitchFamily="34" charset="0"/>
              <a:buChar char="•"/>
            </a:pPr>
            <a:r>
              <a:rPr lang="en-US" sz="1400"/>
              <a:t>Preexisting conditions</a:t>
            </a:r>
            <a:endParaRPr lang="en-US" sz="1400">
              <a:cs typeface="Calibri"/>
            </a:endParaRPr>
          </a:p>
          <a:p>
            <a:pPr marL="165100" indent="-165100">
              <a:buFont typeface="Arial" panose="020B0604020202020204" pitchFamily="34" charset="0"/>
              <a:buChar char="•"/>
            </a:pPr>
            <a:r>
              <a:rPr lang="en-US" sz="1400"/>
              <a:t>Older adults generally sweat less, which is one of the body’s main ways to keep cool, and have trouble keeping hydrated. </a:t>
            </a:r>
          </a:p>
          <a:p>
            <a:pPr marL="165100" indent="-165100">
              <a:buFont typeface="Arial" panose="020B0604020202020204" pitchFamily="34" charset="0"/>
              <a:buChar char="•"/>
            </a:pPr>
            <a:r>
              <a:rPr lang="en-US" sz="1400"/>
              <a:t>Heat can also exacerbate existing illnesses and reduced mobility can make it harder to evacuate or seek help. </a:t>
            </a:r>
            <a:endParaRPr lang="en-US" sz="1400">
              <a:cs typeface="Calibri"/>
            </a:endParaRPr>
          </a:p>
          <a:p>
            <a:pPr marL="165100" indent="-165100">
              <a:buFont typeface="Arial" panose="020B0604020202020204" pitchFamily="34" charset="0"/>
              <a:buChar char="•"/>
            </a:pPr>
            <a:r>
              <a:rPr lang="en-US" sz="1400"/>
              <a:t>Older adults may not have access to air conditioning or may not want to run their air conditioning due to high costs. </a:t>
            </a:r>
            <a:endParaRPr lang="en-US" sz="1400">
              <a:cs typeface="Calibri"/>
            </a:endParaRPr>
          </a:p>
          <a:p>
            <a:pPr marL="165100" indent="-165100">
              <a:buFont typeface="Arial" panose="020B0604020202020204" pitchFamily="34" charset="0"/>
              <a:buChar char="•"/>
            </a:pPr>
            <a:r>
              <a:rPr lang="en-US" sz="1400"/>
              <a:t>In addition, isolation is a huge risk factor in dying from heat stroke since heat illness can create confusion and loss of consciousness</a:t>
            </a:r>
            <a:endParaRPr lang="en-US" sz="1400">
              <a:cs typeface="Calibri"/>
            </a:endParaRPr>
          </a:p>
          <a:p>
            <a:pPr marL="165261" indent="-165261">
              <a:buFont typeface="Arial" panose="020B0604020202020204" pitchFamily="34" charset="0"/>
              <a:buChar char="•"/>
            </a:pPr>
            <a:endParaRPr lang="en-US" sz="600"/>
          </a:p>
          <a:p>
            <a:endParaRPr lang="en-US" sz="600"/>
          </a:p>
          <a:p>
            <a:endParaRPr lang="en-US" sz="600"/>
          </a:p>
          <a:p>
            <a:endParaRPr lang="en-US" sz="600"/>
          </a:p>
          <a:p>
            <a:endParaRPr lang="en-US" sz="600"/>
          </a:p>
          <a:p>
            <a:r>
              <a:rPr lang="en-US" sz="600"/>
              <a:t>https://www.cdph.ca.gov/Programs/EPO/Pages/BI_Natural-Disasters_Extreme-Heat_Seniors-and-Heat-Illness.aspx</a:t>
            </a:r>
            <a:endParaRPr lang="en-US"/>
          </a:p>
          <a:p>
            <a:r>
              <a:rPr lang="en-US" sz="600"/>
              <a:t>https://www.cdph.ca.gov/Programs/EPO/Pages/BI_Natural-Disasters_Extreme-Heat_Tips-for-Preventing-Heat-Related-Illness.aspx</a:t>
            </a:r>
            <a:endParaRPr lang="en-US" sz="600">
              <a:cs typeface="Calibri"/>
            </a:endParaRPr>
          </a:p>
          <a:p>
            <a:endParaRPr lang="en-US" sz="600"/>
          </a:p>
          <a:p>
            <a:r>
              <a:rPr lang="en-US" sz="600"/>
              <a:t>Image source: EPA: Climate Change and the Health of Older Adults</a:t>
            </a:r>
            <a:endParaRPr lang="en-US" sz="600">
              <a:cs typeface="Calibri"/>
            </a:endParaRPr>
          </a:p>
        </p:txBody>
      </p:sp>
    </p:spTree>
    <p:extLst>
      <p:ext uri="{BB962C8B-B14F-4D97-AF65-F5344CB8AC3E}">
        <p14:creationId xmlns:p14="http://schemas.microsoft.com/office/powerpoint/2010/main" val="3028287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 One of the resources that is available for people in a heat event is cooling centers. </a:t>
            </a:r>
          </a:p>
          <a:p>
            <a:pPr marL="171450" indent="-171450">
              <a:buFont typeface="Arial"/>
              <a:buChar char="•"/>
            </a:pPr>
            <a:r>
              <a:rPr lang="en-US"/>
              <a:t>These are public places where people can go to access air conditioning during building operational hours. </a:t>
            </a:r>
            <a:endParaRPr lang="en-US">
              <a:cs typeface="Calibri"/>
            </a:endParaRPr>
          </a:p>
          <a:p>
            <a:pPr marL="171450" indent="-171450">
              <a:buFont typeface="Arial"/>
              <a:buChar char="•"/>
            </a:pPr>
            <a:r>
              <a:rPr lang="en-US"/>
              <a:t>You can find the list of those sites at this link.</a:t>
            </a:r>
          </a:p>
          <a:p>
            <a:pPr marL="171450" indent="-171450">
              <a:buFont typeface="Arial"/>
              <a:buChar char="•"/>
            </a:pPr>
            <a:r>
              <a:rPr lang="en-US">
                <a:cs typeface="Calibri"/>
              </a:rPr>
              <a:t>Data may be changing as conditions change, so its best to keep up with openings at this link.</a:t>
            </a:r>
          </a:p>
          <a:p>
            <a:pPr marL="171450" indent="-171450">
              <a:buFont typeface="Arial"/>
              <a:buChar char="•"/>
            </a:pPr>
            <a:r>
              <a:rPr lang="en-US">
                <a:cs typeface="Calibri"/>
              </a:rPr>
              <a:t>The best cooling centers are places that people already know and already have a relationship because they are more likely to visit them. </a:t>
            </a:r>
          </a:p>
        </p:txBody>
      </p:sp>
      <p:sp>
        <p:nvSpPr>
          <p:cNvPr id="4" name="Slide Number Placeholder 3"/>
          <p:cNvSpPr>
            <a:spLocks noGrp="1"/>
          </p:cNvSpPr>
          <p:nvPr>
            <p:ph type="sldNum" sz="quarter" idx="5"/>
          </p:nvPr>
        </p:nvSpPr>
        <p:spPr/>
        <p:txBody>
          <a:bodyPr/>
          <a:lstStyle/>
          <a:p>
            <a:fld id="{0A86BE3E-AB95-482E-9524-D5FF704BF224}" type="slidenum">
              <a:rPr lang="en-US" smtClean="0"/>
              <a:t>15</a:t>
            </a:fld>
            <a:endParaRPr lang="en-US"/>
          </a:p>
        </p:txBody>
      </p:sp>
    </p:spTree>
    <p:extLst>
      <p:ext uri="{BB962C8B-B14F-4D97-AF65-F5344CB8AC3E}">
        <p14:creationId xmlns:p14="http://schemas.microsoft.com/office/powerpoint/2010/main" val="9178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Trees can also provide protection from heat.</a:t>
            </a:r>
          </a:p>
          <a:p>
            <a:pPr marL="171450" indent="-171450">
              <a:buFont typeface="Arial"/>
              <a:buChar char="•"/>
            </a:pPr>
            <a:r>
              <a:rPr lang="en-US"/>
              <a:t>Trees can cool down streets by 2 to 4 degrees which will reduce the urban heat island effect and also help to save energy costs. </a:t>
            </a:r>
            <a:endParaRPr lang="en-US">
              <a:cs typeface="Calibri"/>
            </a:endParaRPr>
          </a:p>
          <a:p>
            <a:pPr marL="171450" indent="-171450">
              <a:buFont typeface="Arial"/>
              <a:buChar char="•"/>
            </a:pPr>
            <a:r>
              <a:rPr lang="en-US"/>
              <a:t>They also have variety of other benefits including reducing air pollution, providing habitats for birds and pollinators, not to mention stormwater health benefits, increasing property value, providing green space. They are a very important resource for the community.</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A86BE3E-AB95-482E-9524-D5FF704BF224}" type="slidenum">
              <a:rPr lang="en-US" smtClean="0"/>
              <a:t>16</a:t>
            </a:fld>
            <a:endParaRPr lang="en-US"/>
          </a:p>
        </p:txBody>
      </p:sp>
    </p:spTree>
    <p:extLst>
      <p:ext uri="{BB962C8B-B14F-4D97-AF65-F5344CB8AC3E}">
        <p14:creationId xmlns:p14="http://schemas.microsoft.com/office/powerpoint/2010/main" val="3674082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This slide covers some information on preventing heat illness as well as recognizing signs of heat illness.</a:t>
            </a:r>
          </a:p>
          <a:p>
            <a:pPr marL="285750" indent="-285750">
              <a:buFont typeface="Arial"/>
              <a:buChar char="•"/>
            </a:pPr>
            <a:r>
              <a:rPr lang="en-US"/>
              <a:t>Let's start with the image on the right developed with information from the public health department and describe some of the symptoms for heat exhaustion and heat stroke.</a:t>
            </a:r>
          </a:p>
          <a:p>
            <a:pPr marL="285750" indent="-285750">
              <a:buFont typeface="Arial"/>
              <a:buChar char="•"/>
            </a:pPr>
            <a:r>
              <a:rPr lang="en-US"/>
              <a:t> Some of the things that you want to keep an eye out for include: having headaches, dizziness, heavy sweating, damp skin, nausea, and weak pulse, muscle cramps, loss of consciousness.</a:t>
            </a:r>
            <a:endParaRPr lang="en-US">
              <a:cs typeface="Calibri" panose="020F0502020204030204"/>
            </a:endParaRPr>
          </a:p>
          <a:p>
            <a:pPr marL="285750" indent="-285750">
              <a:buFont typeface="Arial"/>
              <a:buChar char="•"/>
            </a:pPr>
            <a:r>
              <a:rPr lang="en-US"/>
              <a:t>Heat exhaustion can look similar to heat stroke. Both are serious, and heat stroke is potentially life-threatening.</a:t>
            </a:r>
          </a:p>
          <a:p>
            <a:pPr marL="285750" indent="-285750">
              <a:buFont typeface="Arial"/>
              <a:buChar char="•"/>
            </a:pPr>
            <a:r>
              <a:rPr lang="en-US"/>
              <a:t>Someone with heat stroke may not sweat, and may show confusion.</a:t>
            </a:r>
          </a:p>
          <a:p>
            <a:pPr marL="285750" indent="-285750">
              <a:buFont typeface="Arial"/>
              <a:buChar char="•"/>
            </a:pPr>
            <a:r>
              <a:rPr lang="en-US"/>
              <a:t>This image is available as part of the larger flyer around heat and health and we'll have the links to those resource guides which are in multiple languages for your members.</a:t>
            </a:r>
          </a:p>
          <a:p>
            <a:pPr marL="285750" indent="-285750">
              <a:buFont typeface="Arial"/>
              <a:buChar char="•"/>
            </a:pPr>
            <a:r>
              <a:rPr lang="en-US"/>
              <a:t>During, before, and after in terms of preventing heat illness, best practices they're recommending include: checking in on neighbors, particularly those who are socially isolated, staying hydrated with cool water, staying in air conditioning as much as possible, wearing loose lightweight light colored clothing, showering and bathing in cool water, and putting cool cloths on your neck, your hands, and your feet, and avoiding strenuous activities. </a:t>
            </a:r>
            <a:endParaRPr lang="en-US">
              <a:cs typeface="Calibri" panose="020F0502020204030204"/>
            </a:endParaRPr>
          </a:p>
          <a:p>
            <a:endParaRPr lang="en-US" sz="1500"/>
          </a:p>
          <a:p>
            <a:endParaRPr lang="en-US" sz="1500"/>
          </a:p>
          <a:p>
            <a:endParaRPr lang="en-US" sz="1500"/>
          </a:p>
          <a:p>
            <a:endParaRPr lang="en-US" sz="1500"/>
          </a:p>
          <a:p>
            <a:r>
              <a:rPr lang="en-US" sz="1500"/>
              <a:t>Lots of things that older adults</a:t>
            </a:r>
            <a:r>
              <a:rPr lang="en-US" sz="1500" baseline="0"/>
              <a:t> and those who care about them can do</a:t>
            </a:r>
            <a:endParaRPr lang="en-US"/>
          </a:p>
          <a:p>
            <a:r>
              <a:rPr lang="en-US" sz="1500" baseline="0"/>
              <a:t>Check in on each other</a:t>
            </a:r>
            <a:endParaRPr lang="en-US" sz="1500" baseline="0">
              <a:cs typeface="Calibri"/>
            </a:endParaRPr>
          </a:p>
          <a:p>
            <a:r>
              <a:rPr lang="en-US" sz="1500" baseline="0"/>
              <a:t>Staying hydrated and in cool conditions</a:t>
            </a:r>
            <a:endParaRPr lang="en-US" sz="1500" baseline="0">
              <a:cs typeface="Calibri"/>
            </a:endParaRPr>
          </a:p>
          <a:p>
            <a:r>
              <a:rPr lang="en-US" sz="1500" baseline="0"/>
              <a:t>Low cost ways</a:t>
            </a:r>
            <a:endParaRPr lang="en-US" sz="1500"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hlinkClick r:id="rId3"/>
              </a:rPr>
              <a:t>https://www.cdph.ca.gov/Programs/EPO/Pages/BI_Natural-Disasters_Extreme-Heat_Seniors-and-Heat-Illness.aspx</a:t>
            </a:r>
            <a:endParaRPr lang="en-US" sz="1600"/>
          </a:p>
          <a:p>
            <a:endParaRPr lang="en-US" sz="1500" baseline="0"/>
          </a:p>
          <a:p>
            <a:endParaRPr lang="en-US" sz="1500" baseline="0"/>
          </a:p>
          <a:p>
            <a:endParaRPr lang="en-US" sz="1500"/>
          </a:p>
          <a:p>
            <a:endParaRPr lang="en-US" sz="1500"/>
          </a:p>
          <a:p>
            <a:r>
              <a:rPr lang="en-US" sz="1500"/>
              <a:t>Let’s turn to what individuals can do to prevent heat illness, according to the California Department of Public Health</a:t>
            </a:r>
            <a:endParaRPr lang="en-US" sz="1500">
              <a:cs typeface="Calibri"/>
            </a:endParaRPr>
          </a:p>
          <a:p>
            <a:pPr marL="165100" indent="-165100">
              <a:buFont typeface="Arial" panose="020B0604020202020204" pitchFamily="34" charset="0"/>
              <a:buChar char="•"/>
            </a:pPr>
            <a:r>
              <a:rPr lang="en-US" sz="1500"/>
              <a:t>Check on a friend or neighbor and have someone do the same for you.</a:t>
            </a:r>
            <a:endParaRPr lang="en-US" sz="1500">
              <a:cs typeface="Calibri"/>
            </a:endParaRPr>
          </a:p>
          <a:p>
            <a:pPr marL="165100" indent="-165100">
              <a:buFont typeface="Arial" panose="020B0604020202020204" pitchFamily="34" charset="0"/>
              <a:buChar char="•"/>
            </a:pPr>
            <a:r>
              <a:rPr lang="en-US" sz="1500"/>
              <a:t>Stay hydrated. Don't wait until you're thirsty: drink plenty of cool water, juice or sports drinks.</a:t>
            </a:r>
            <a:endParaRPr lang="en-US" sz="1500">
              <a:cs typeface="Calibri"/>
            </a:endParaRPr>
          </a:p>
          <a:p>
            <a:pPr marL="165100" indent="-165100">
              <a:buFont typeface="Arial" panose="020B0604020202020204" pitchFamily="34" charset="0"/>
              <a:buChar char="•"/>
            </a:pPr>
            <a:r>
              <a:rPr lang="en-US" sz="1500"/>
              <a:t>Stay in air-conditioned buildings as much as possible. If your home doesn't have air conditioning, go to a cooling center.</a:t>
            </a:r>
            <a:endParaRPr lang="en-US" sz="1500">
              <a:cs typeface="Calibri"/>
            </a:endParaRPr>
          </a:p>
          <a:p>
            <a:pPr marL="165100" indent="-165100">
              <a:buFont typeface="Arial" panose="020B0604020202020204" pitchFamily="34" charset="0"/>
              <a:buChar char="•"/>
            </a:pPr>
            <a:r>
              <a:rPr lang="en-US" sz="1500"/>
              <a:t>Electric fans may provide comfort, but when the temperature is in the high 90s, fans will not prevent heat-related illness.</a:t>
            </a:r>
            <a:endParaRPr lang="en-US" sz="1500">
              <a:cs typeface="Calibri"/>
            </a:endParaRPr>
          </a:p>
          <a:p>
            <a:pPr marL="165100" indent="-165100">
              <a:buFont typeface="Arial" panose="020B0604020202020204" pitchFamily="34" charset="0"/>
              <a:buChar char="•"/>
            </a:pPr>
            <a:r>
              <a:rPr lang="en-US" sz="1500"/>
              <a:t>Wear loose, lightweight, light-colored clothing.</a:t>
            </a:r>
            <a:endParaRPr lang="en-US" sz="1500">
              <a:cs typeface="Calibri"/>
            </a:endParaRPr>
          </a:p>
          <a:p>
            <a:pPr marL="165100" indent="-165100">
              <a:buFont typeface="Arial" panose="020B0604020202020204" pitchFamily="34" charset="0"/>
              <a:buChar char="•"/>
            </a:pPr>
            <a:r>
              <a:rPr lang="en-US" sz="1500"/>
              <a:t>Shower or bathe in cool water frequently. (cold towel)</a:t>
            </a:r>
            <a:endParaRPr lang="en-US" sz="1500">
              <a:cs typeface="Calibri"/>
            </a:endParaRPr>
          </a:p>
          <a:p>
            <a:pPr marL="165100" indent="-165100">
              <a:buFont typeface="Arial" panose="020B0604020202020204" pitchFamily="34" charset="0"/>
              <a:buChar char="•"/>
            </a:pPr>
            <a:r>
              <a:rPr lang="en-US" sz="1500"/>
              <a:t>Do not engage in very strenuous activities and get plenty of rest.</a:t>
            </a:r>
            <a:endParaRPr lang="en-US" sz="1500">
              <a:cs typeface="Calibri"/>
            </a:endParaRPr>
          </a:p>
          <a:p>
            <a:endParaRPr lang="en-US" baseline="0"/>
          </a:p>
          <a:p>
            <a:r>
              <a:rPr lang="en-US" baseline="0"/>
              <a:t>https://www.cdph.ca.gov/Programs/EPO/Pages/BI_Natural-Disasters_Extreme-Heat_Seniors-and-Heat-Illness.aspx</a:t>
            </a:r>
            <a:endParaRPr lang="en-US" baseline="0">
              <a:cs typeface="Calibri"/>
            </a:endParaRPr>
          </a:p>
          <a:p>
            <a:endParaRPr lang="en-US" baseline="0"/>
          </a:p>
        </p:txBody>
      </p:sp>
    </p:spTree>
    <p:extLst>
      <p:ext uri="{BB962C8B-B14F-4D97-AF65-F5344CB8AC3E}">
        <p14:creationId xmlns:p14="http://schemas.microsoft.com/office/powerpoint/2010/main" val="402528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Now we will address wildfire smoke – causes, impacts, and protection from this threat.</a:t>
            </a:r>
            <a:endParaRPr lang="en-US" dirty="0">
              <a:cs typeface="Calibri"/>
            </a:endParaRPr>
          </a:p>
          <a:p>
            <a:pPr marL="171450" indent="-171450">
              <a:buFont typeface="Arial"/>
              <a:buChar char="•"/>
            </a:pPr>
            <a:endParaRPr lang="en-US">
              <a:cs typeface="Calibri"/>
            </a:endParaRPr>
          </a:p>
          <a:p>
            <a:endParaRPr lang="en-US" i="1"/>
          </a:p>
        </p:txBody>
      </p:sp>
    </p:spTree>
    <p:extLst>
      <p:ext uri="{BB962C8B-B14F-4D97-AF65-F5344CB8AC3E}">
        <p14:creationId xmlns:p14="http://schemas.microsoft.com/office/powerpoint/2010/main" val="3316167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a:p>
            <a:pPr marL="171450" indent="-171450">
              <a:buFont typeface="Arial,Sans-Serif"/>
              <a:buChar char="•"/>
            </a:pPr>
            <a:r>
              <a:rPr lang="en-US"/>
              <a:t>With climate change, we have higher temperatures as well as snow melt happening sooner. </a:t>
            </a:r>
            <a:endParaRPr lang="en-US">
              <a:cs typeface="Calibri" panose="020F0502020204030204"/>
            </a:endParaRPr>
          </a:p>
          <a:p>
            <a:pPr marL="171450" indent="-171450">
              <a:buFont typeface="Arial,Sans-Serif"/>
              <a:buChar char="•"/>
            </a:pPr>
            <a:r>
              <a:rPr lang="en-US"/>
              <a:t>Both of these conditions combined result in a drier longer season and forest which lead to more frequent and severe wildfires. </a:t>
            </a:r>
            <a:endParaRPr lang="en-US">
              <a:cs typeface="Calibri" panose="020F0502020204030204"/>
            </a:endParaRPr>
          </a:p>
          <a:p>
            <a:endParaRPr lang="en-US" i="1"/>
          </a:p>
          <a:p>
            <a:r>
              <a:rPr lang="en-US" i="1"/>
              <a:t>Image Credit:</a:t>
            </a:r>
            <a:r>
              <a:rPr lang="en-US" i="1" baseline="0"/>
              <a:t> Union of Concerned Scientists. https://www.ucsusa.org/global-warming/science-and-impacts/impacts/infographic-wildfires-climate-change.html#.WqGJ2OjwaM8</a:t>
            </a:r>
            <a:r>
              <a:rPr lang="en-US" i="1"/>
              <a:t> </a:t>
            </a:r>
            <a:endParaRPr lang="en-US" i="1">
              <a:cs typeface="Calibri"/>
            </a:endParaRPr>
          </a:p>
        </p:txBody>
      </p:sp>
      <p:sp>
        <p:nvSpPr>
          <p:cNvPr id="4" name="Slide Number Placeholder 3"/>
          <p:cNvSpPr>
            <a:spLocks noGrp="1"/>
          </p:cNvSpPr>
          <p:nvPr>
            <p:ph type="sldNum" sz="quarter" idx="10"/>
          </p:nvPr>
        </p:nvSpPr>
        <p:spPr>
          <a:xfrm>
            <a:off x="5046400" y="6447278"/>
            <a:ext cx="3860588" cy="340570"/>
          </a:xfrm>
          <a:prstGeom prst="rect">
            <a:avLst/>
          </a:prstGeom>
        </p:spPr>
        <p:txBody>
          <a:bodyPr lIns="88139" tIns="44070" rIns="88139" bIns="44070"/>
          <a:lstStyle/>
          <a:p>
            <a:fld id="{FBE68ABF-22C4-4F96-93B8-1651416462C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98880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5434" indent="-275434">
              <a:buFont typeface="Arial" panose="020B0604020202020204" pitchFamily="34" charset="0"/>
              <a:buChar char="•"/>
            </a:pPr>
            <a:endParaRPr lang="en-US" sz="1700"/>
          </a:p>
          <a:p>
            <a:pPr marL="285750" indent="-285750">
              <a:buFont typeface="Arial"/>
              <a:buChar char="•"/>
            </a:pPr>
            <a:r>
              <a:rPr lang="en-US">
                <a:cs typeface="Calibri" panose="020F0502020204030204"/>
              </a:rPr>
              <a:t>[Provide background information about who is leading the training, the various offices]</a:t>
            </a:r>
          </a:p>
          <a:p>
            <a:pPr marL="285750" indent="-285750">
              <a:buFont typeface="Arial"/>
              <a:buChar char="•"/>
            </a:pPr>
            <a:r>
              <a:rPr lang="en-US">
                <a:latin typeface="Calibri"/>
                <a:cs typeface="Calibri"/>
              </a:rPr>
              <a:t>Then we will go into highlights about climate change from health equity and why we are looking at these issues</a:t>
            </a:r>
          </a:p>
          <a:p>
            <a:pPr marL="285750" indent="-285750">
              <a:buFont typeface="Arial"/>
              <a:buChar char="•"/>
            </a:pPr>
            <a:r>
              <a:rPr lang="en-US">
                <a:latin typeface="Calibri"/>
                <a:cs typeface="Calibri"/>
              </a:rPr>
              <a:t>Then we will dive in deep into heat, wildfire smoke, and power outages, and</a:t>
            </a:r>
          </a:p>
          <a:p>
            <a:pPr marL="285750" indent="-285750">
              <a:buFont typeface="Arial"/>
              <a:buChar char="•"/>
            </a:pPr>
            <a:r>
              <a:rPr lang="en-US">
                <a:latin typeface="Calibri"/>
                <a:cs typeface="Calibri"/>
              </a:rPr>
              <a:t>Share resources you can use.</a:t>
            </a:r>
          </a:p>
          <a:p>
            <a:pPr defTabSz="881390">
              <a:defRPr/>
            </a:pPr>
            <a:endParaRPr lang="en-US"/>
          </a:p>
        </p:txBody>
      </p:sp>
    </p:spTree>
    <p:extLst>
      <p:ext uri="{BB962C8B-B14F-4D97-AF65-F5344CB8AC3E}">
        <p14:creationId xmlns:p14="http://schemas.microsoft.com/office/powerpoint/2010/main" val="2353730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Also due to dry conditions, what used to be a 5 month fire season in 1970s or so is now 7 months of fire season. This is now our new normal. We're seeing this happen year after year and that is resulting in smoke events for the Bay Area.</a:t>
            </a:r>
          </a:p>
          <a:p>
            <a:endParaRPr lang="en-US" i="1">
              <a:cs typeface="Calibri" panose="020F0502020204030204"/>
            </a:endParaRPr>
          </a:p>
          <a:p>
            <a:r>
              <a:rPr lang="en-US" i="1"/>
              <a:t>Image Credit:</a:t>
            </a:r>
            <a:r>
              <a:rPr lang="en-US" i="1" baseline="0"/>
              <a:t> Union of Concerned Scientists. https://www.ucsusa.org/global-warming/science-and-impacts/impacts/infographic-wildfires-climate-change.html#.WqGJ2OjwaM8</a:t>
            </a:r>
            <a:r>
              <a:rPr lang="en-US" i="1"/>
              <a:t> </a:t>
            </a:r>
            <a:endParaRPr lang="en-US" i="1">
              <a:cs typeface="Calibri"/>
            </a:endParaRPr>
          </a:p>
        </p:txBody>
      </p:sp>
      <p:sp>
        <p:nvSpPr>
          <p:cNvPr id="4" name="Slide Number Placeholder 3"/>
          <p:cNvSpPr>
            <a:spLocks noGrp="1"/>
          </p:cNvSpPr>
          <p:nvPr>
            <p:ph type="sldNum" sz="quarter" idx="10"/>
          </p:nvPr>
        </p:nvSpPr>
        <p:spPr>
          <a:xfrm>
            <a:off x="5046400" y="6447278"/>
            <a:ext cx="3860588" cy="340570"/>
          </a:xfrm>
          <a:prstGeom prst="rect">
            <a:avLst/>
          </a:prstGeom>
        </p:spPr>
        <p:txBody>
          <a:bodyPr lIns="88139" tIns="44070" rIns="88139" bIns="44070"/>
          <a:lstStyle/>
          <a:p>
            <a:fld id="{FBE68ABF-22C4-4F96-93B8-1651416462C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78759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This slide shows a map from the Air District for November 2018 during the raging fires we experienced.</a:t>
            </a:r>
          </a:p>
          <a:p>
            <a:pPr marL="171450" indent="-171450">
              <a:buFont typeface="Arial" panose="020B0604020202020204" pitchFamily="34" charset="0"/>
              <a:buChar char="•"/>
            </a:pPr>
            <a:r>
              <a:rPr lang="en-US" baseline="0"/>
              <a:t>As you can see, “purple” means Very Unhealthy air quality. This level hadn’t been seen before the 2017 fires in the Bay Area, but here we see the county blanketed with purple. Readings were unhealthy for several days.</a:t>
            </a:r>
          </a:p>
          <a:p>
            <a:pPr marL="171450" indent="-171450">
              <a:buFont typeface="Arial" panose="020B0604020202020204" pitchFamily="34" charset="0"/>
              <a:buChar char="•"/>
            </a:pPr>
            <a:r>
              <a:rPr lang="en-US" baseline="0"/>
              <a:t>How can we see how bad the air is? There are a couple of things to pay attention to during smoke events. </a:t>
            </a:r>
          </a:p>
          <a:p>
            <a:pPr marL="171450" indent="-171450">
              <a:buFont typeface="Arial" panose="020B0604020202020204" pitchFamily="34" charset="0"/>
              <a:buChar char="•"/>
            </a:pPr>
            <a:r>
              <a:rPr lang="en-US" sz="1800" b="0" i="0">
                <a:solidFill>
                  <a:srgbClr val="000000"/>
                </a:solidFill>
                <a:effectLst/>
                <a:latin typeface="Calibri" panose="020F0502020204030204" pitchFamily="34" charset="0"/>
              </a:rPr>
              <a:t>This Air Quality Index is used widely, including in maps, and it’s good to be familiar with it. The numbers correspond to the particulates in the air, and this is scaled to what is healthy or not healthy for particular groups.</a:t>
            </a:r>
          </a:p>
          <a:p>
            <a:endParaRPr lang="en-US" sz="1800" b="0" i="0">
              <a:solidFill>
                <a:srgbClr val="000000"/>
              </a:solidFill>
              <a:effectLst/>
              <a:latin typeface="Calibri" panose="020F0502020204030204" pitchFamily="34" charset="0"/>
            </a:endParaRPr>
          </a:p>
          <a:p>
            <a:r>
              <a:rPr lang="en-US" sz="1800" b="0" i="0">
                <a:solidFill>
                  <a:srgbClr val="000000"/>
                </a:solidFill>
                <a:effectLst/>
                <a:latin typeface="Calibri" panose="020F0502020204030204" pitchFamily="34" charset="0"/>
              </a:rPr>
              <a:t> </a:t>
            </a:r>
            <a:endParaRPr lang="en-US" baseline="0"/>
          </a:p>
        </p:txBody>
      </p:sp>
      <p:sp>
        <p:nvSpPr>
          <p:cNvPr id="4" name="Slide Number Placeholder 3"/>
          <p:cNvSpPr>
            <a:spLocks noGrp="1"/>
          </p:cNvSpPr>
          <p:nvPr>
            <p:ph type="sldNum" sz="quarter" idx="10"/>
          </p:nvPr>
        </p:nvSpPr>
        <p:spPr/>
        <p:txBody>
          <a:bodyPr lIns="88139" tIns="44070" rIns="88139" bIns="44070"/>
          <a:lstStyle/>
          <a:p>
            <a:fld id="{FBE68ABF-22C4-4F96-93B8-1651416462CF}" type="slidenum">
              <a:rPr lang="en-US" smtClean="0"/>
              <a:t>21</a:t>
            </a:fld>
            <a:endParaRPr lang="en-US"/>
          </a:p>
        </p:txBody>
      </p:sp>
    </p:spTree>
    <p:extLst>
      <p:ext uri="{BB962C8B-B14F-4D97-AF65-F5344CB8AC3E}">
        <p14:creationId xmlns:p14="http://schemas.microsoft.com/office/powerpoint/2010/main" val="3178449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People with diabetes, heart or lung disease are particularly at risk in wildfire smoke. Elders may be, as they’re more likely to have these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Those who care for young children or teenagers should also be aware because young people have respiratory systems that are still developing so they breathe in more air by body weight the more likely to be outside and they're also more likely to have asthma.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For people who are pregnant, there could be potential health effects for them or their fetus.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People who are living in older homes are more likely to have leakage of outside 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For people living or working outside, such as construction workers, landscapers or the unhoused, they are also more exposed to these events.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A86BE3E-AB95-482E-9524-D5FF704BF224}" type="slidenum">
              <a:rPr lang="en-US" smtClean="0"/>
              <a:t>22</a:t>
            </a:fld>
            <a:endParaRPr lang="en-US"/>
          </a:p>
        </p:txBody>
      </p:sp>
    </p:spTree>
    <p:extLst>
      <p:ext uri="{BB962C8B-B14F-4D97-AF65-F5344CB8AC3E}">
        <p14:creationId xmlns:p14="http://schemas.microsoft.com/office/powerpoint/2010/main" val="595547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There are a number of possible health impacts from smoke, mostly because of the fine particular matter that is a main component of smoke.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Smoke not only irritates the eyes and airways, but also tends to worsen respiratory conditions like asthma or other kinds of breathing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You can have increased risk of heart attack or other kind of cardiac 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There is also increased risk of long term effects, particularly for young people whose respiratory systems are still developing.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Calibri"/>
                <a:ea typeface="Calibri" panose="020F0502020204030204" pitchFamily="34" charset="0"/>
                <a:cs typeface="Calibri"/>
              </a:rPr>
              <a:t>And there can be long-term effects even if there aren’t sudden symptoms.</a:t>
            </a:r>
          </a:p>
          <a:p>
            <a:endParaRPr lang="en-US" baseline="0"/>
          </a:p>
          <a:p>
            <a:r>
              <a:rPr lang="en-US" i="1" baseline="0" dirty="0"/>
              <a:t>Sources; EPA report on older adults and climate change</a:t>
            </a:r>
            <a:endParaRPr lang="en-US" i="1" baseline="0" dirty="0">
              <a:cs typeface="Calibri"/>
            </a:endParaRPr>
          </a:p>
          <a:p>
            <a:r>
              <a:rPr lang="en-US" i="1" baseline="0" dirty="0"/>
              <a:t>CDPH report: Climate Change and Health Profile</a:t>
            </a:r>
            <a:endParaRPr lang="en-US" i="1" baseline="0" dirty="0">
              <a:cs typeface="Calibri"/>
            </a:endParaRPr>
          </a:p>
          <a:p>
            <a:r>
              <a:rPr lang="en-US" i="1" dirty="0"/>
              <a:t>https://www.ucsf.edu/news/2017/10/408766/long-term-health-impacts-wildfire-smoke-may-include-cardiac-respiratory-effects </a:t>
            </a:r>
            <a:endParaRPr lang="en-US" i="1" dirty="0">
              <a:cs typeface="Calibri"/>
            </a:endParaRPr>
          </a:p>
          <a:p>
            <a:pPr defTabSz="881390">
              <a:defRPr/>
            </a:pPr>
            <a:r>
              <a:rPr lang="en-US" i="1" dirty="0"/>
              <a:t>COPD = chronic obstructive pulmonary disease</a:t>
            </a:r>
            <a:endParaRPr lang="en-US" i="1" dirty="0">
              <a:cs typeface="Calibri"/>
            </a:endParaRPr>
          </a:p>
          <a:p>
            <a:pPr defTabSz="881390">
              <a:defRPr/>
            </a:pPr>
            <a:endParaRPr lang="en-US"/>
          </a:p>
          <a:p>
            <a:pPr defTabSz="881390">
              <a:defRPr/>
            </a:pPr>
            <a:endParaRPr lang="en-US"/>
          </a:p>
          <a:p>
            <a:endParaRPr lang="en-US"/>
          </a:p>
          <a:p>
            <a:endParaRPr lang="en-US"/>
          </a:p>
        </p:txBody>
      </p:sp>
      <p:sp>
        <p:nvSpPr>
          <p:cNvPr id="4" name="Slide Number Placeholder 3"/>
          <p:cNvSpPr>
            <a:spLocks noGrp="1"/>
          </p:cNvSpPr>
          <p:nvPr>
            <p:ph type="sldNum" sz="quarter" idx="10"/>
          </p:nvPr>
        </p:nvSpPr>
        <p:spPr>
          <a:xfrm>
            <a:off x="3805482" y="8494173"/>
            <a:ext cx="2911263" cy="448696"/>
          </a:xfrm>
          <a:prstGeom prst="rect">
            <a:avLst/>
          </a:prstGeom>
        </p:spPr>
        <p:txBody>
          <a:bodyPr lIns="88139" tIns="44070" rIns="88139" bIns="44070"/>
          <a:lstStyle/>
          <a:p>
            <a:fld id="{180BD7D9-828F-4354-9E55-FE8AC0FE8B7F}" type="slidenum">
              <a:rPr lang="en-US" smtClean="0"/>
              <a:pPr/>
              <a:t>23</a:t>
            </a:fld>
            <a:endParaRPr lang="en-US"/>
          </a:p>
        </p:txBody>
      </p:sp>
    </p:spTree>
    <p:extLst>
      <p:ext uri="{BB962C8B-B14F-4D97-AF65-F5344CB8AC3E}">
        <p14:creationId xmlns:p14="http://schemas.microsoft.com/office/powerpoint/2010/main" val="613523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Frontline communities may not necessarily be getting the necessary information for these different types of events if they don't have smartphones or computers to access these alerts, or there could be barriers of language or trust of government agencies. Community-based organizations that are trusted by the community can serve as an important bridge.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If your organization signs up for the County’s AC Alert system, or for alerts from your city, or relevant social media accounts, you will receive alerts and can pass information to others.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kern="100">
                <a:effectLst/>
                <a:latin typeface="Calibri" panose="020F0502020204030204" pitchFamily="34" charset="0"/>
                <a:cs typeface="Calibri" panose="020F0502020204030204" pitchFamily="34" charset="0"/>
              </a:rPr>
              <a:t>Visit www.ACAlert.org </a:t>
            </a:r>
            <a:endParaRPr lang="en-US" sz="1200" b="0" i="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A86BE3E-AB95-482E-9524-D5FF704BF224}" type="slidenum">
              <a:rPr lang="en-US" smtClean="0"/>
              <a:t>24</a:t>
            </a:fld>
            <a:endParaRPr lang="en-US"/>
          </a:p>
        </p:txBody>
      </p:sp>
    </p:spTree>
    <p:extLst>
      <p:ext uri="{BB962C8B-B14F-4D97-AF65-F5344CB8AC3E}">
        <p14:creationId xmlns:p14="http://schemas.microsoft.com/office/powerpoint/2010/main" val="1569156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is a suite of outreach materials you can send out with recommended actions. You’ll see these recommendations and this table in the materials.</a:t>
            </a:r>
          </a:p>
          <a:p>
            <a:pPr marL="171450" indent="-171450">
              <a:buFont typeface="Arial" panose="020B0604020202020204" pitchFamily="34" charset="0"/>
              <a:buChar char="•"/>
            </a:pPr>
            <a:r>
              <a:rPr lang="en-US" sz="1200" b="0" i="0">
                <a:solidFill>
                  <a:srgbClr val="000000"/>
                </a:solidFill>
                <a:effectLst/>
                <a:latin typeface="Calibri" panose="020F0502020204030204" pitchFamily="34" charset="0"/>
              </a:rPr>
              <a:t>The Air Quality Index, again, assigns colors to the values in the scale. </a:t>
            </a:r>
          </a:p>
          <a:p>
            <a:pPr marL="171450" indent="-171450">
              <a:buFont typeface="Arial" panose="020B0604020202020204" pitchFamily="34" charset="0"/>
              <a:buChar char="•"/>
            </a:pPr>
            <a:r>
              <a:rPr lang="en-US" sz="1200" b="0" i="0">
                <a:solidFill>
                  <a:srgbClr val="000000"/>
                </a:solidFill>
                <a:effectLst/>
                <a:latin typeface="Calibri" panose="020F0502020204030204" pitchFamily="34" charset="0"/>
              </a:rPr>
              <a:t>At Green and Yellow, it’s OK for most people to be out, unless you are particularly sensitive to air pollution.</a:t>
            </a:r>
          </a:p>
          <a:p>
            <a:pPr marL="171450" indent="-171450">
              <a:buFont typeface="Arial" panose="020B0604020202020204" pitchFamily="34" charset="0"/>
              <a:buChar char="•"/>
            </a:pPr>
            <a:r>
              <a:rPr lang="en-US" sz="1200" b="0" i="0">
                <a:solidFill>
                  <a:srgbClr val="000000"/>
                </a:solidFill>
                <a:effectLst/>
                <a:latin typeface="Calibri" panose="020F0502020204030204" pitchFamily="34" charset="0"/>
              </a:rPr>
              <a:t>Orange is Unhealthy for Sensitive Groups, who are advised to limit time outdoors.</a:t>
            </a:r>
          </a:p>
          <a:p>
            <a:pPr marL="171450" indent="-171450">
              <a:buFont typeface="Arial" panose="020B0604020202020204" pitchFamily="34" charset="0"/>
              <a:buChar char="•"/>
            </a:pPr>
            <a:r>
              <a:rPr lang="en-US" sz="1200" b="0" i="0">
                <a:solidFill>
                  <a:srgbClr val="000000"/>
                </a:solidFill>
                <a:effectLst/>
                <a:latin typeface="Calibri" panose="020F0502020204030204" pitchFamily="34" charset="0"/>
              </a:rPr>
              <a:t>At Red and Purple levels, everyone is advised to limit or avoid activities and exposure outside. This is for any value over 150 in the air quality index.</a:t>
            </a:r>
          </a:p>
          <a:p>
            <a:pPr marL="171450" indent="-171450">
              <a:buFont typeface="Arial" panose="020B0604020202020204" pitchFamily="34" charset="0"/>
              <a:buChar char="•"/>
            </a:pPr>
            <a:r>
              <a:rPr lang="en-US" sz="1200" b="0" i="0">
                <a:solidFill>
                  <a:srgbClr val="000000"/>
                </a:solidFill>
                <a:effectLst/>
                <a:latin typeface="Calibri" panose="020F0502020204030204" pitchFamily="34" charset="0"/>
              </a:rPr>
              <a:t>Generally speaking, the recommended actions are to stay indoors, stay hydrated, and keep cool. Keep your indoor air clean, and limit exercise outdoors.</a:t>
            </a:r>
          </a:p>
          <a:p>
            <a:pPr marL="171450" indent="-171450">
              <a:buFont typeface="Arial" panose="020B0604020202020204" pitchFamily="34" charset="0"/>
              <a:buChar char="•"/>
            </a:pPr>
            <a:r>
              <a:rPr lang="en-US" sz="1200" b="0" i="0">
                <a:solidFill>
                  <a:srgbClr val="000000"/>
                </a:solidFill>
                <a:effectLst/>
                <a:latin typeface="Calibri" panose="020F0502020204030204" pitchFamily="34" charset="0"/>
              </a:rPr>
              <a:t>If you want to wear a mask, you’ll need a fitted N95 type mask – some masks that protect from COVID will not protect against smoke.</a:t>
            </a:r>
          </a:p>
          <a:p>
            <a:endParaRPr lang="en-US"/>
          </a:p>
          <a:p>
            <a:endParaRPr lang="en-US"/>
          </a:p>
          <a:p>
            <a:endParaRPr lang="en-US"/>
          </a:p>
          <a:p>
            <a:r>
              <a:rPr lang="en-US"/>
              <a:t>https://covid-19.acgov.org/covid19-assets/docs/health-safety/wildfire-smoke-faq-2020.08.28.pdf</a:t>
            </a:r>
          </a:p>
          <a:p>
            <a:endParaRPr lang="en-US"/>
          </a:p>
        </p:txBody>
      </p:sp>
      <p:sp>
        <p:nvSpPr>
          <p:cNvPr id="4" name="Slide Number Placeholder 3"/>
          <p:cNvSpPr>
            <a:spLocks noGrp="1"/>
          </p:cNvSpPr>
          <p:nvPr>
            <p:ph type="sldNum" sz="quarter" idx="5"/>
          </p:nvPr>
        </p:nvSpPr>
        <p:spPr/>
        <p:txBody>
          <a:bodyPr/>
          <a:lstStyle/>
          <a:p>
            <a:fld id="{0A86BE3E-AB95-482E-9524-D5FF704BF224}" type="slidenum">
              <a:rPr lang="en-US" smtClean="0"/>
              <a:t>25</a:t>
            </a:fld>
            <a:endParaRPr lang="en-US"/>
          </a:p>
        </p:txBody>
      </p:sp>
    </p:spTree>
    <p:extLst>
      <p:ext uri="{BB962C8B-B14F-4D97-AF65-F5344CB8AC3E}">
        <p14:creationId xmlns:p14="http://schemas.microsoft.com/office/powerpoint/2010/main" val="496862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rPr>
              <a:t>Something to keep in mind is that the ventilation for smoke and COVID are different. On a smoky day, outside air is harmful. Staying indoors can protect against smoke.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rPr>
              <a:t>If you want to filter your indoor air, consider a HEPA air purifier or a MERV 13 filter for HVAC air conditioning.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rPr>
              <a:t>Generally, in these conditions it is recommended to stay indoors and hydrated, have cool towels on your hands and your feet, limit outdoor activities, and stay in touch with your neighbors and your household.</a:t>
            </a:r>
            <a:endParaRPr lang="en-US"/>
          </a:p>
          <a:p>
            <a:endParaRPr lang="en-US"/>
          </a:p>
          <a:p>
            <a:endParaRPr lang="en-US"/>
          </a:p>
          <a:p>
            <a:r>
              <a:rPr lang="en-US"/>
              <a:t>https://covid-19.acgov.org/covid19-assets/docs/health-safety/wildfire-smoke-faq-2020.08.28.pdf</a:t>
            </a:r>
          </a:p>
        </p:txBody>
      </p:sp>
      <p:sp>
        <p:nvSpPr>
          <p:cNvPr id="4" name="Slide Number Placeholder 3"/>
          <p:cNvSpPr>
            <a:spLocks noGrp="1"/>
          </p:cNvSpPr>
          <p:nvPr>
            <p:ph type="sldNum" sz="quarter" idx="5"/>
          </p:nvPr>
        </p:nvSpPr>
        <p:spPr/>
        <p:txBody>
          <a:bodyPr/>
          <a:lstStyle/>
          <a:p>
            <a:fld id="{0A86BE3E-AB95-482E-9524-D5FF704BF224}" type="slidenum">
              <a:rPr lang="en-US" smtClean="0"/>
              <a:t>26</a:t>
            </a:fld>
            <a:endParaRPr lang="en-US"/>
          </a:p>
        </p:txBody>
      </p:sp>
    </p:spTree>
    <p:extLst>
      <p:ext uri="{BB962C8B-B14F-4D97-AF65-F5344CB8AC3E}">
        <p14:creationId xmlns:p14="http://schemas.microsoft.com/office/powerpoint/2010/main" val="3544331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Power Shutoffs are another impact that are increasing in frequency. Of course, the power may go out in storm conditions, but there may also be planned power shutoffs designed to limit the risk of wildfires. </a:t>
            </a:r>
          </a:p>
          <a:p>
            <a:endParaRPr lang="en-US"/>
          </a:p>
        </p:txBody>
      </p:sp>
    </p:spTree>
    <p:extLst>
      <p:ext uri="{BB962C8B-B14F-4D97-AF65-F5344CB8AC3E}">
        <p14:creationId xmlns:p14="http://schemas.microsoft.com/office/powerpoint/2010/main" val="2981028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Beginning in 2019, PG&amp;E started turning off power to certain high-fire-threat areas to try to prevent fires from starting.</a:t>
            </a:r>
          </a:p>
          <a:p>
            <a:pPr marL="171450" indent="-171450">
              <a:buFont typeface="Arial" panose="020B0604020202020204" pitchFamily="34" charset="0"/>
              <a:buChar char="•"/>
            </a:pPr>
            <a:r>
              <a:rPr lang="en-US"/>
              <a:t>These are called “Public Safety Power Shutoffs,” or PSPS.</a:t>
            </a:r>
          </a:p>
          <a:p>
            <a:pPr marL="171450" indent="-171450">
              <a:buFont typeface="Arial" panose="020B0604020202020204" pitchFamily="34" charset="0"/>
              <a:buChar char="•"/>
            </a:pPr>
            <a:r>
              <a:rPr lang="en-US"/>
              <a:t>This High Fire Threat District Map is sponsored by the California Public Utilities Commission (CPUC) and is designed specifically for identifying areas where there is an increased risk for utility associated wildfires.  </a:t>
            </a:r>
          </a:p>
          <a:p>
            <a:pPr marL="0" indent="0">
              <a:buFont typeface="Arial" panose="020B0604020202020204" pitchFamily="34" charset="0"/>
              <a:buNone/>
            </a:pPr>
            <a:endParaRPr lang="en-US"/>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fld id="{0A86BE3E-AB95-482E-9524-D5FF704BF224}" type="slidenum">
              <a:rPr lang="en-US" smtClean="0"/>
              <a:t>28</a:t>
            </a:fld>
            <a:endParaRPr lang="en-US"/>
          </a:p>
        </p:txBody>
      </p:sp>
    </p:spTree>
    <p:extLst>
      <p:ext uri="{BB962C8B-B14F-4D97-AF65-F5344CB8AC3E}">
        <p14:creationId xmlns:p14="http://schemas.microsoft.com/office/powerpoint/2010/main" val="87315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are certain conditions that trigger Public Safety Power Shutoffs. </a:t>
            </a:r>
          </a:p>
          <a:p>
            <a:pPr marL="171450" indent="-171450">
              <a:buFont typeface="Arial" panose="020B0604020202020204" pitchFamily="34" charset="0"/>
              <a:buChar char="•"/>
            </a:pPr>
            <a:r>
              <a:rPr lang="en-US"/>
              <a:t>A Red Flag fire risk warning, low humidity, high winds, dry fuels and local observations all can contribute.</a:t>
            </a:r>
          </a:p>
          <a:p>
            <a:pPr marL="171450" indent="-171450">
              <a:buFont typeface="Arial" panose="020B0604020202020204" pitchFamily="34" charset="0"/>
              <a:buChar char="•"/>
            </a:pPr>
            <a:r>
              <a:rPr lang="en-US" sz="1800">
                <a:effectLst/>
                <a:latin typeface="Calibri" panose="020F0502020204030204" pitchFamily="34" charset="0"/>
                <a:ea typeface="Calibri" panose="020F0502020204030204" pitchFamily="34" charset="0"/>
              </a:rPr>
              <a:t>This is a fire threat map for Alameda County captured mid June 2023. There are several areas around the county (</a:t>
            </a:r>
            <a:r>
              <a:rPr lang="en-US" sz="1800" err="1">
                <a:effectLst/>
                <a:latin typeface="Calibri" panose="020F0502020204030204" pitchFamily="34" charset="0"/>
                <a:ea typeface="Calibri" panose="020F0502020204030204" pitchFamily="34" charset="0"/>
              </a:rPr>
              <a:t>oakland</a:t>
            </a:r>
            <a:r>
              <a:rPr lang="en-US" sz="1800">
                <a:effectLst/>
                <a:latin typeface="Calibri" panose="020F0502020204030204" pitchFamily="34" charset="0"/>
                <a:ea typeface="Calibri" panose="020F0502020204030204" pitchFamily="34" charset="0"/>
              </a:rPr>
              <a:t> &amp; east bay hills) where we can expect high fire risk zones and these areas need to be included in planning for PSPS events. </a:t>
            </a:r>
            <a:endParaRPr lang="en-US"/>
          </a:p>
          <a:p>
            <a:pPr marL="171450" indent="-171450">
              <a:buFont typeface="Arial" panose="020B0604020202020204" pitchFamily="34" charset="0"/>
              <a:buChar char="•"/>
            </a:pPr>
            <a:r>
              <a:rPr lang="en-US"/>
              <a:t>You can see that there is an abundance of Extreme (Tier 3) Areas in Red along the east bay hills that are surrounded by Elevated (Tier 2) Areas in orange. </a:t>
            </a:r>
          </a:p>
          <a:p>
            <a:pPr marL="171450" indent="-171450">
              <a:buFont typeface="Arial" panose="020B0604020202020204" pitchFamily="34" charset="0"/>
              <a:buChar char="•"/>
            </a:pPr>
            <a:r>
              <a:rPr lang="en-US"/>
              <a:t>If there is a PSPS event, PG&amp;E will provide a map of the impacted areas and customers.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6BE3E-AB95-482E-9524-D5FF704BF2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49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5434" indent="-275434">
              <a:buFont typeface="Arial" panose="020B0604020202020204" pitchFamily="34" charset="0"/>
              <a:buChar char="•"/>
            </a:pPr>
            <a:r>
              <a:rPr lang="en-US" sz="1700"/>
              <a:t>Today, we aim to…</a:t>
            </a:r>
          </a:p>
          <a:p>
            <a:pPr marL="628650" lvl="1" indent="-171450">
              <a:buFont typeface="Arial" panose="020B0604020202020204" pitchFamily="34" charset="0"/>
              <a:buChar char="•"/>
            </a:pPr>
            <a:r>
              <a:rPr lang="en-US" sz="1200"/>
              <a:t>Train on best practices</a:t>
            </a:r>
          </a:p>
          <a:p>
            <a:pPr marL="628650" lvl="1" indent="-171450">
              <a:buFont typeface="Arial" panose="020B0604020202020204" pitchFamily="34" charset="0"/>
              <a:buChar char="•"/>
            </a:pPr>
            <a:r>
              <a:rPr lang="en-US" sz="1200"/>
              <a:t>Provide resources/ guidance from local agencies</a:t>
            </a:r>
          </a:p>
          <a:p>
            <a:pPr marL="628650" lvl="1" indent="-171450">
              <a:buFont typeface="Arial" panose="020B0604020202020204" pitchFamily="34" charset="0"/>
              <a:buChar char="•"/>
            </a:pPr>
            <a:r>
              <a:rPr lang="en-US" sz="1200"/>
              <a:t>Identify frontline populations</a:t>
            </a:r>
          </a:p>
          <a:p>
            <a:r>
              <a:rPr lang="en-US" sz="1200"/>
              <a:t>We’re sharing information tailored for community-based organizations, service providers, and leaders who might be able to use it to protect your own teams and organizations, and also share widely with members</a:t>
            </a:r>
          </a:p>
          <a:p>
            <a:r>
              <a:rPr lang="en-US" sz="1200"/>
              <a:t>Outcome: More resilience and adaptability to seasonal threats</a:t>
            </a:r>
          </a:p>
        </p:txBody>
      </p:sp>
    </p:spTree>
    <p:extLst>
      <p:ext uri="{BB962C8B-B14F-4D97-AF65-F5344CB8AC3E}">
        <p14:creationId xmlns:p14="http://schemas.microsoft.com/office/powerpoint/2010/main" val="2179426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PSPS comparison chart from 2019-2021 shows that PSPS impacts have declined with improvements to electric system infrastructure. PSPS are still of concern, however, especially for those in high fire-risk areas or in impacted areas from PSPS. </a:t>
            </a:r>
          </a:p>
          <a:p>
            <a:endParaRPr lang="en-US"/>
          </a:p>
        </p:txBody>
      </p:sp>
      <p:sp>
        <p:nvSpPr>
          <p:cNvPr id="4" name="Slide Number Placeholder 3"/>
          <p:cNvSpPr>
            <a:spLocks noGrp="1"/>
          </p:cNvSpPr>
          <p:nvPr>
            <p:ph type="sldNum" sz="quarter" idx="5"/>
          </p:nvPr>
        </p:nvSpPr>
        <p:spPr/>
        <p:txBody>
          <a:bodyPr/>
          <a:lstStyle/>
          <a:p>
            <a:fld id="{0A86BE3E-AB95-482E-9524-D5FF704BF224}" type="slidenum">
              <a:rPr lang="en-US" smtClean="0"/>
              <a:t>30</a:t>
            </a:fld>
            <a:endParaRPr lang="en-US"/>
          </a:p>
        </p:txBody>
      </p:sp>
    </p:spTree>
    <p:extLst>
      <p:ext uri="{BB962C8B-B14F-4D97-AF65-F5344CB8AC3E}">
        <p14:creationId xmlns:p14="http://schemas.microsoft.com/office/powerpoint/2010/main" val="3250520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cs typeface="Calibri"/>
            </a:endParaRPr>
          </a:p>
          <a:p>
            <a:pPr marL="171450" indent="-171450">
              <a:buFont typeface="Arial" panose="020B0604020202020204" pitchFamily="34" charset="0"/>
              <a:buChar char="•"/>
            </a:pPr>
            <a:r>
              <a:rPr lang="en-US" dirty="0"/>
              <a:t>PG&amp;E is now using Enhanced Powerline Safety Settings, which are</a:t>
            </a:r>
            <a:endParaRPr lang="en-US" dirty="0">
              <a:cs typeface="Calibri"/>
            </a:endParaRPr>
          </a:p>
          <a:p>
            <a:pPr marL="628650" lvl="1" indent="-171450">
              <a:buFont typeface="Arial" panose="020B0604020202020204" pitchFamily="34" charset="0"/>
              <a:buChar char="•"/>
              <a:defRPr/>
            </a:pPr>
            <a:r>
              <a:rPr lang="en-US" dirty="0"/>
              <a:t>Set in places that are in high fire-risk areas and some adjacent regions. </a:t>
            </a:r>
            <a:endParaRPr lang="en-US" dirty="0">
              <a:cs typeface="Calibri"/>
            </a:endParaRPr>
          </a:p>
          <a:p>
            <a:pPr marL="171450" indent="-171450">
              <a:buFont typeface="Arial" panose="020B0604020202020204" pitchFamily="34" charset="0"/>
              <a:buChar char="•"/>
              <a:defRPr/>
            </a:pPr>
            <a:r>
              <a:rPr lang="en-US" dirty="0"/>
              <a:t>Additional safety measures are in place as well.</a:t>
            </a:r>
            <a:endParaRPr lang="en-US" dirty="0">
              <a:cs typeface="Calibri" panose="020F0502020204030204"/>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endParaRPr lang="en-US" dirty="0">
              <a:cs typeface="Calibri"/>
            </a:endParaRPr>
          </a:p>
          <a:p>
            <a:pPr>
              <a:defRPr/>
            </a:pPr>
            <a:endParaRPr lang="en-US" i="1" dirty="0">
              <a:cs typeface="Calibri"/>
            </a:endParaRPr>
          </a:p>
          <a:p>
            <a:pPr>
              <a:defRPr/>
            </a:pPr>
            <a:r>
              <a:rPr lang="en-US" i="1"/>
              <a:t>Source: https://www.pge.com/en_US/residential/outages/enhanced-powerline-safety-settings/enhanced-powerline-safety-settings.page </a:t>
            </a:r>
            <a:endParaRPr lang="en-US" i="1" dirty="0">
              <a:cs typeface="Calibri"/>
            </a:endParaRPr>
          </a:p>
        </p:txBody>
      </p:sp>
      <p:sp>
        <p:nvSpPr>
          <p:cNvPr id="4" name="Slide Number Placeholder 3"/>
          <p:cNvSpPr>
            <a:spLocks noGrp="1"/>
          </p:cNvSpPr>
          <p:nvPr>
            <p:ph type="sldNum" sz="quarter" idx="5"/>
          </p:nvPr>
        </p:nvSpPr>
        <p:spPr/>
        <p:txBody>
          <a:bodyPr/>
          <a:lstStyle/>
          <a:p>
            <a:fld id="{0A86BE3E-AB95-482E-9524-D5FF704BF224}" type="slidenum">
              <a:rPr lang="en-US" smtClean="0"/>
              <a:t>31</a:t>
            </a:fld>
            <a:endParaRPr lang="en-US"/>
          </a:p>
        </p:txBody>
      </p:sp>
    </p:spTree>
    <p:extLst>
      <p:ext uri="{BB962C8B-B14F-4D97-AF65-F5344CB8AC3E}">
        <p14:creationId xmlns:p14="http://schemas.microsoft.com/office/powerpoint/2010/main" val="4198070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When there is a power outage, there can be several impacts. Residential and commercial neighborhoods can be impacted. If you have children or elders in care, this may change your routine if those organizations must close. Lighting and communication methods such as cell phones may lose power.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There’s a risk for a food spoilage because power outages could last for 24 to 72 hours or longer.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There may be risks for people who depend on electric medical and mobility devices.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0" name="Google Shape;1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Vulnerability factors for power shutoffs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effectLst/>
                <a:latin typeface="Calibri" panose="020F0502020204030204" pitchFamily="34" charset="0"/>
                <a:ea typeface="Calibri" panose="020F0502020204030204" pitchFamily="34" charset="0"/>
                <a:cs typeface="Calibri" panose="020F0502020204030204" pitchFamily="34" charset="0"/>
              </a:rPr>
              <a:t>(read slide)</a:t>
            </a:r>
          </a:p>
          <a:p>
            <a:endParaRPr lang="en-US"/>
          </a:p>
        </p:txBody>
      </p:sp>
      <p:sp>
        <p:nvSpPr>
          <p:cNvPr id="4" name="Slide Number Placeholder 3"/>
          <p:cNvSpPr>
            <a:spLocks noGrp="1"/>
          </p:cNvSpPr>
          <p:nvPr>
            <p:ph type="sldNum" sz="quarter" idx="5"/>
          </p:nvPr>
        </p:nvSpPr>
        <p:spPr/>
        <p:txBody>
          <a:bodyPr/>
          <a:lstStyle/>
          <a:p>
            <a:fld id="{0A86BE3E-AB95-482E-9524-D5FF704BF224}" type="slidenum">
              <a:rPr lang="en-US" smtClean="0"/>
              <a:t>34</a:t>
            </a:fld>
            <a:endParaRPr lang="en-US"/>
          </a:p>
        </p:txBody>
      </p:sp>
    </p:spTree>
    <p:extLst>
      <p:ext uri="{BB962C8B-B14F-4D97-AF65-F5344CB8AC3E}">
        <p14:creationId xmlns:p14="http://schemas.microsoft.com/office/powerpoint/2010/main" val="1261801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main program from PG&amp;E is the Medical Baseline program. It is for </a:t>
            </a:r>
            <a:r>
              <a:rPr lang="en-US" sz="1800">
                <a:effectLst/>
                <a:latin typeface="Calibri" panose="020F0502020204030204" pitchFamily="34" charset="0"/>
                <a:ea typeface="Calibri" panose="020F0502020204030204" pitchFamily="34" charset="0"/>
              </a:rPr>
              <a:t>any person with an eligible medical condition or a medical device that uses power. There is no income requirement or threshold, but you do need documentation from a doctor. Once you enroll in the program, this allows you to get a bill reduction for the use of electricity for life saving devices, as well as extra PG&amp;E notifications – they will call you or even come to your door to make sure that you know about planned shutoffs.</a:t>
            </a:r>
          </a:p>
          <a:p>
            <a:pPr marL="171450" indent="-171450">
              <a:buFont typeface="Arial" panose="020B0604020202020204" pitchFamily="34" charset="0"/>
              <a:buChar char="•"/>
            </a:pPr>
            <a:r>
              <a:rPr lang="en-US" sz="1800">
                <a:effectLst/>
                <a:latin typeface="Calibri" panose="020F0502020204030204" pitchFamily="34" charset="0"/>
                <a:ea typeface="Calibri" panose="020F0502020204030204" pitchFamily="34" charset="0"/>
              </a:rPr>
              <a:t>The medical baseline program only tells you that the event is happening but it's up to you to prepare. </a:t>
            </a:r>
          </a:p>
          <a:p>
            <a:pPr marL="171450" indent="-171450">
              <a:buFont typeface="Arial" panose="020B0604020202020204" pitchFamily="34" charset="0"/>
              <a:buChar char="•"/>
            </a:pPr>
            <a:r>
              <a:rPr lang="en-US" sz="1800">
                <a:effectLst/>
                <a:latin typeface="Calibri" panose="020F0502020204030204" pitchFamily="34" charset="0"/>
                <a:ea typeface="Calibri" panose="020F0502020204030204" pitchFamily="34" charset="0"/>
              </a:rPr>
              <a:t>If you are income qualified in the medical baseline program then you're eligible for their Portable Battery program which allows you to get a fully subsidized battery for use during these events.</a:t>
            </a:r>
          </a:p>
          <a:p>
            <a:pPr marL="171450" indent="-171450">
              <a:buFont typeface="Arial" panose="020B0604020202020204" pitchFamily="34" charset="0"/>
              <a:buChar char="•"/>
            </a:pPr>
            <a:r>
              <a:rPr lang="en-US" sz="1800">
                <a:effectLst/>
                <a:latin typeface="Calibri" panose="020F0502020204030204" pitchFamily="34" charset="0"/>
                <a:ea typeface="Calibri" panose="020F0502020204030204" pitchFamily="34" charset="0"/>
              </a:rPr>
              <a:t>There is a Disability Disaster Access &amp; Resources Program that is run by the Centers for Independent Living, serving people with disabilities. They have a suite of support that includes portable backup batteries, hotel accommodation, and food vouchers. </a:t>
            </a:r>
          </a:p>
          <a:p>
            <a:pPr marL="171450" indent="-171450">
              <a:buFont typeface="Arial" panose="020B0604020202020204" pitchFamily="34" charset="0"/>
              <a:buChar char="•"/>
            </a:pPr>
            <a:r>
              <a:rPr lang="en-US" sz="1800">
                <a:effectLst/>
                <a:latin typeface="Calibri" panose="020F0502020204030204" pitchFamily="34" charset="0"/>
                <a:ea typeface="Calibri" panose="020F0502020204030204" pitchFamily="34" charset="0"/>
              </a:rPr>
              <a:t>There is also a PG&amp;E Portal for tracking information, designed for government partners well as hospitals.</a:t>
            </a:r>
            <a:endParaRPr lang="en-US"/>
          </a:p>
        </p:txBody>
      </p:sp>
      <p:sp>
        <p:nvSpPr>
          <p:cNvPr id="4" name="Slide Number Placeholder 3"/>
          <p:cNvSpPr>
            <a:spLocks noGrp="1"/>
          </p:cNvSpPr>
          <p:nvPr>
            <p:ph type="sldNum" sz="quarter" idx="5"/>
          </p:nvPr>
        </p:nvSpPr>
        <p:spPr/>
        <p:txBody>
          <a:bodyPr/>
          <a:lstStyle/>
          <a:p>
            <a:fld id="{0A86BE3E-AB95-482E-9524-D5FF704BF224}" type="slidenum">
              <a:rPr lang="en-US" smtClean="0"/>
              <a:t>35</a:t>
            </a:fld>
            <a:endParaRPr lang="en-US"/>
          </a:p>
        </p:txBody>
      </p:sp>
    </p:spTree>
    <p:extLst>
      <p:ext uri="{BB962C8B-B14F-4D97-AF65-F5344CB8AC3E}">
        <p14:creationId xmlns:p14="http://schemas.microsoft.com/office/powerpoint/2010/main" val="1001351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rPr>
              <a:t>In addition to the Medical Baseline program, PG&amp;E partners with food banks to provide food replacement packages during PSPS. They have the battery program and a set of outreach materials in 13 languages, in electronic and hardcopy.</a:t>
            </a:r>
          </a:p>
        </p:txBody>
      </p:sp>
      <p:sp>
        <p:nvSpPr>
          <p:cNvPr id="4" name="Slide Number Placeholder 3"/>
          <p:cNvSpPr>
            <a:spLocks noGrp="1"/>
          </p:cNvSpPr>
          <p:nvPr>
            <p:ph type="sldNum" sz="quarter" idx="5"/>
          </p:nvPr>
        </p:nvSpPr>
        <p:spPr/>
        <p:txBody>
          <a:bodyPr/>
          <a:lstStyle/>
          <a:p>
            <a:fld id="{0A86BE3E-AB95-482E-9524-D5FF704BF224}" type="slidenum">
              <a:rPr lang="en-US" smtClean="0"/>
              <a:t>36</a:t>
            </a:fld>
            <a:endParaRPr lang="en-US"/>
          </a:p>
        </p:txBody>
      </p:sp>
    </p:spTree>
    <p:extLst>
      <p:ext uri="{BB962C8B-B14F-4D97-AF65-F5344CB8AC3E}">
        <p14:creationId xmlns:p14="http://schemas.microsoft.com/office/powerpoint/2010/main" val="2148157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rPr>
              <a:t>There are some populations to be aware of that may not be served by current program offerings. For example, people with refrigerated medication will be affected, but are not served by the Medical Baseline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rPr>
              <a:t>Medical Baseline requires documentation by a doctor, which may take several steps to obtain, and require language skills.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rPr>
              <a:t>The portal is also only available to government agencies, not community health providers.</a:t>
            </a:r>
          </a:p>
        </p:txBody>
      </p:sp>
      <p:sp>
        <p:nvSpPr>
          <p:cNvPr id="4" name="Slide Number Placeholder 3"/>
          <p:cNvSpPr>
            <a:spLocks noGrp="1"/>
          </p:cNvSpPr>
          <p:nvPr>
            <p:ph type="sldNum" sz="quarter" idx="5"/>
          </p:nvPr>
        </p:nvSpPr>
        <p:spPr/>
        <p:txBody>
          <a:bodyPr/>
          <a:lstStyle/>
          <a:p>
            <a:fld id="{0A86BE3E-AB95-482E-9524-D5FF704BF224}" type="slidenum">
              <a:rPr lang="en-US" smtClean="0"/>
              <a:t>37</a:t>
            </a:fld>
            <a:endParaRPr lang="en-US"/>
          </a:p>
        </p:txBody>
      </p:sp>
    </p:spTree>
    <p:extLst>
      <p:ext uri="{BB962C8B-B14F-4D97-AF65-F5344CB8AC3E}">
        <p14:creationId xmlns:p14="http://schemas.microsoft.com/office/powerpoint/2010/main" val="1236100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are several best practices for residents to keep in mind. (read slide)</a:t>
            </a:r>
          </a:p>
        </p:txBody>
      </p:sp>
      <p:sp>
        <p:nvSpPr>
          <p:cNvPr id="4" name="Slide Number Placeholder 3"/>
          <p:cNvSpPr>
            <a:spLocks noGrp="1"/>
          </p:cNvSpPr>
          <p:nvPr>
            <p:ph type="sldNum" sz="quarter" idx="5"/>
          </p:nvPr>
        </p:nvSpPr>
        <p:spPr/>
        <p:txBody>
          <a:bodyPr/>
          <a:lstStyle/>
          <a:p>
            <a:fld id="{0A86BE3E-AB95-482E-9524-D5FF704BF224}" type="slidenum">
              <a:rPr lang="en-US" smtClean="0"/>
              <a:t>38</a:t>
            </a:fld>
            <a:endParaRPr lang="en-US"/>
          </a:p>
        </p:txBody>
      </p:sp>
    </p:spTree>
    <p:extLst>
      <p:ext uri="{BB962C8B-B14F-4D97-AF65-F5344CB8AC3E}">
        <p14:creationId xmlns:p14="http://schemas.microsoft.com/office/powerpoint/2010/main" val="1987253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visual is borrowed from the Bay Area Transformative Justice Collective, and shows a way to think about how residents can stay connected to one another. Social ties can be a beneficial support to everyday wellness, in addition to during disasters or health events.</a:t>
            </a:r>
          </a:p>
          <a:p>
            <a:r>
              <a:rPr lang="en-US"/>
              <a:t>You can see the resident in the middle, “me,” surrounded by closest contacts, and with networks or support organizations around.</a:t>
            </a:r>
          </a:p>
          <a:p>
            <a:r>
              <a:rPr lang="en-US"/>
              <a:t>Your clients or members can map their “pods” to see who they might contact during extreme weather. Encourage them to map these, including contacts outside the area, and write out emergency numbers (in case a phone loses power). Alameda County has a pocket guide for emergencies, which includes a section to write out a Family Emergency Plan.</a:t>
            </a:r>
          </a:p>
        </p:txBody>
      </p:sp>
      <p:sp>
        <p:nvSpPr>
          <p:cNvPr id="4" name="Slide Number Placeholder 3"/>
          <p:cNvSpPr>
            <a:spLocks noGrp="1"/>
          </p:cNvSpPr>
          <p:nvPr>
            <p:ph type="sldNum" sz="quarter" idx="5"/>
          </p:nvPr>
        </p:nvSpPr>
        <p:spPr/>
        <p:txBody>
          <a:bodyPr/>
          <a:lstStyle/>
          <a:p>
            <a:fld id="{0A86BE3E-AB95-482E-9524-D5FF704BF224}" type="slidenum">
              <a:rPr lang="en-US" smtClean="0"/>
              <a:t>39</a:t>
            </a:fld>
            <a:endParaRPr lang="en-US"/>
          </a:p>
        </p:txBody>
      </p:sp>
    </p:spTree>
    <p:extLst>
      <p:ext uri="{BB962C8B-B14F-4D97-AF65-F5344CB8AC3E}">
        <p14:creationId xmlns:p14="http://schemas.microsoft.com/office/powerpoint/2010/main" val="2663715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couple of slides include lists of links that may be useful to you.</a:t>
            </a:r>
          </a:p>
          <a:p>
            <a:r>
              <a:rPr lang="en-US"/>
              <a:t>We encourage you to sign up for the best alert system for you, in your county and your city if applicable.</a:t>
            </a:r>
          </a:p>
          <a:p>
            <a:r>
              <a:rPr lang="en-US"/>
              <a:t>You can see here multilingual resources to help you and your communities prepare for heat.</a:t>
            </a:r>
          </a:p>
        </p:txBody>
      </p:sp>
      <p:sp>
        <p:nvSpPr>
          <p:cNvPr id="4" name="Slide Number Placeholder 3"/>
          <p:cNvSpPr>
            <a:spLocks noGrp="1"/>
          </p:cNvSpPr>
          <p:nvPr>
            <p:ph type="sldNum" sz="quarter" idx="5"/>
          </p:nvPr>
        </p:nvSpPr>
        <p:spPr/>
        <p:txBody>
          <a:bodyPr/>
          <a:lstStyle/>
          <a:p>
            <a:fld id="{0A86BE3E-AB95-482E-9524-D5FF704BF224}" type="slidenum">
              <a:rPr lang="en-US" smtClean="0"/>
              <a:t>40</a:t>
            </a:fld>
            <a:endParaRPr lang="en-US"/>
          </a:p>
        </p:txBody>
      </p:sp>
    </p:spTree>
    <p:extLst>
      <p:ext uri="{BB962C8B-B14F-4D97-AF65-F5344CB8AC3E}">
        <p14:creationId xmlns:p14="http://schemas.microsoft.com/office/powerpoint/2010/main" val="396148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information about your city or program here, and how participants might access slides or additional information after the presentation}</a:t>
            </a:r>
          </a:p>
        </p:txBody>
      </p:sp>
      <p:sp>
        <p:nvSpPr>
          <p:cNvPr id="4" name="Slide Number Placeholder 3"/>
          <p:cNvSpPr>
            <a:spLocks noGrp="1"/>
          </p:cNvSpPr>
          <p:nvPr>
            <p:ph type="sldNum" sz="quarter" idx="5"/>
          </p:nvPr>
        </p:nvSpPr>
        <p:spPr/>
        <p:txBody>
          <a:bodyPr/>
          <a:lstStyle/>
          <a:p>
            <a:fld id="{0A86BE3E-AB95-482E-9524-D5FF704BF224}" type="slidenum">
              <a:rPr lang="en-US" smtClean="0"/>
              <a:t>4</a:t>
            </a:fld>
            <a:endParaRPr lang="en-US"/>
          </a:p>
        </p:txBody>
      </p:sp>
    </p:spTree>
    <p:extLst>
      <p:ext uri="{BB962C8B-B14F-4D97-AF65-F5344CB8AC3E}">
        <p14:creationId xmlns:p14="http://schemas.microsoft.com/office/powerpoint/2010/main" val="2364225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are links to resources for air quality information, and how to stay protected from smoke.</a:t>
            </a:r>
          </a:p>
        </p:txBody>
      </p:sp>
      <p:sp>
        <p:nvSpPr>
          <p:cNvPr id="4" name="Slide Number Placeholder 3"/>
          <p:cNvSpPr>
            <a:spLocks noGrp="1"/>
          </p:cNvSpPr>
          <p:nvPr>
            <p:ph type="sldNum" sz="quarter" idx="5"/>
          </p:nvPr>
        </p:nvSpPr>
        <p:spPr/>
        <p:txBody>
          <a:bodyPr/>
          <a:lstStyle/>
          <a:p>
            <a:fld id="{0A86BE3E-AB95-482E-9524-D5FF704BF224}" type="slidenum">
              <a:rPr lang="en-US" smtClean="0"/>
              <a:t>41</a:t>
            </a:fld>
            <a:endParaRPr lang="en-US"/>
          </a:p>
        </p:txBody>
      </p:sp>
    </p:spTree>
    <p:extLst>
      <p:ext uri="{BB962C8B-B14F-4D97-AF65-F5344CB8AC3E}">
        <p14:creationId xmlns:p14="http://schemas.microsoft.com/office/powerpoint/2010/main" val="1915901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PG&amp;E provides several resources for planned power shutoffs – see those at these links.</a:t>
            </a:r>
          </a:p>
        </p:txBody>
      </p:sp>
      <p:sp>
        <p:nvSpPr>
          <p:cNvPr id="4" name="Slide Number Placeholder 3"/>
          <p:cNvSpPr>
            <a:spLocks noGrp="1"/>
          </p:cNvSpPr>
          <p:nvPr>
            <p:ph type="sldNum" sz="quarter" idx="5"/>
          </p:nvPr>
        </p:nvSpPr>
        <p:spPr/>
        <p:txBody>
          <a:bodyPr/>
          <a:lstStyle/>
          <a:p>
            <a:fld id="{0A86BE3E-AB95-482E-9524-D5FF704BF224}" type="slidenum">
              <a:rPr lang="en-US" smtClean="0"/>
              <a:t>42</a:t>
            </a:fld>
            <a:endParaRPr lang="en-US"/>
          </a:p>
        </p:txBody>
      </p:sp>
    </p:spTree>
    <p:extLst>
      <p:ext uri="{BB962C8B-B14F-4D97-AF65-F5344CB8AC3E}">
        <p14:creationId xmlns:p14="http://schemas.microsoft.com/office/powerpoint/2010/main" val="3536771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sz="1700"/>
              <a:t>Now, we’d like to open a conversation – how can local agencies support you?</a:t>
            </a:r>
          </a:p>
          <a:p>
            <a:pPr marL="165261" indent="-165261">
              <a:buFont typeface="Arial" panose="020B0604020202020204" pitchFamily="34" charset="0"/>
              <a:buChar char="•"/>
            </a:pPr>
            <a:r>
              <a:rPr lang="en-US" sz="1700" baseline="0"/>
              <a:t>Raise your hand if you have a response – we want to hear what you need to support those in your community, how you can receive information, and how can we encourage these protective actions in the community.</a:t>
            </a:r>
          </a:p>
          <a:p>
            <a:pPr marL="165261" indent="-165261">
              <a:buFont typeface="Arial" panose="020B0604020202020204" pitchFamily="34" charset="0"/>
              <a:buChar char="•"/>
            </a:pPr>
            <a:r>
              <a:rPr lang="en-US" sz="1700" baseline="0"/>
              <a:t>(discuss)</a:t>
            </a:r>
          </a:p>
          <a:p>
            <a:pPr marL="165261" indent="-165261">
              <a:buFont typeface="Arial" panose="020B0604020202020204" pitchFamily="34" charset="0"/>
              <a:buChar char="•"/>
            </a:pPr>
            <a:r>
              <a:rPr lang="en-US" sz="1700" baseline="0"/>
              <a:t>Thank you, we will learn from what you shared today</a:t>
            </a:r>
          </a:p>
          <a:p>
            <a:pPr marL="165261" indent="-165261">
              <a:buFont typeface="Arial" panose="020B0604020202020204" pitchFamily="34" charset="0"/>
              <a:buChar char="•"/>
            </a:pPr>
            <a:endParaRPr lang="en-US" sz="1700" baseline="0"/>
          </a:p>
        </p:txBody>
      </p:sp>
    </p:spTree>
    <p:extLst>
      <p:ext uri="{BB962C8B-B14F-4D97-AF65-F5344CB8AC3E}">
        <p14:creationId xmlns:p14="http://schemas.microsoft.com/office/powerpoint/2010/main" val="63590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go into breakout rooms, to help you think through your own first steps or priority steps to act on the information we’ve shared. </a:t>
            </a:r>
          </a:p>
          <a:p>
            <a:r>
              <a:rPr lang="en-US"/>
              <a:t>(Share how long breakouts will last. send to breakouts, return.)</a:t>
            </a:r>
          </a:p>
          <a:p>
            <a:r>
              <a:rPr lang="en-US"/>
              <a:t>What were some highlights from your conversations?</a:t>
            </a:r>
          </a:p>
        </p:txBody>
      </p:sp>
      <p:sp>
        <p:nvSpPr>
          <p:cNvPr id="4" name="Slide Number Placeholder 3"/>
          <p:cNvSpPr>
            <a:spLocks noGrp="1"/>
          </p:cNvSpPr>
          <p:nvPr>
            <p:ph type="sldNum" sz="quarter" idx="5"/>
          </p:nvPr>
        </p:nvSpPr>
        <p:spPr/>
        <p:txBody>
          <a:bodyPr/>
          <a:lstStyle/>
          <a:p>
            <a:fld id="{0A86BE3E-AB95-482E-9524-D5FF704BF224}" type="slidenum">
              <a:rPr lang="en-US" smtClean="0"/>
              <a:t>44</a:t>
            </a:fld>
            <a:endParaRPr lang="en-US"/>
          </a:p>
        </p:txBody>
      </p:sp>
    </p:spTree>
    <p:extLst>
      <p:ext uri="{BB962C8B-B14F-4D97-AF65-F5344CB8AC3E}">
        <p14:creationId xmlns:p14="http://schemas.microsoft.com/office/powerpoint/2010/main" val="498764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8475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000">
                <a:latin typeface="Calibri"/>
                <a:cs typeface="Calibri"/>
              </a:rPr>
              <a:t>Thank you for attending our webinar, and for everything you do to help make our community healthier and more resilient. </a:t>
            </a:r>
          </a:p>
          <a:p>
            <a:pPr marL="285750" indent="-285750">
              <a:buFont typeface="Arial" panose="020B0604020202020204" pitchFamily="34" charset="0"/>
              <a:buChar char="•"/>
            </a:pPr>
            <a:r>
              <a:rPr lang="en-US" sz="2000" i="0" kern="0">
                <a:latin typeface="Calibri"/>
                <a:cs typeface="Calibri"/>
              </a:rPr>
              <a:t>{Please stay in touch [share contact information on slide or verbally]}</a:t>
            </a:r>
            <a:endParaRPr lang="en-US" sz="2000" i="0" kern="0"/>
          </a:p>
          <a:p>
            <a:pPr marL="285750" indent="-285750">
              <a:buFont typeface="Arial" panose="020B0604020202020204" pitchFamily="34" charset="0"/>
              <a:buChar char="•"/>
            </a:pPr>
            <a:endParaRPr lang="en-US" sz="2000">
              <a:latin typeface="Calibri"/>
              <a:cs typeface="Calibri"/>
            </a:endParaRPr>
          </a:p>
        </p:txBody>
      </p:sp>
    </p:spTree>
    <p:extLst>
      <p:ext uri="{BB962C8B-B14F-4D97-AF65-F5344CB8AC3E}">
        <p14:creationId xmlns:p14="http://schemas.microsoft.com/office/powerpoint/2010/main" val="60692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a:buChar char="•"/>
              <a:defRPr/>
            </a:pPr>
            <a:r>
              <a:rPr lang="en-US"/>
              <a:t>Some populations, such as low income residents, communities of color, people with disabilities: they're all known as “frontline communities” because they tend to be impacted first and worst by things like heat waves, wildfire smoke, and are impacted disproportionately to their ability to respond to these types events.</a:t>
            </a:r>
          </a:p>
          <a:p>
            <a:pPr marL="171450" indent="-171450" defTabSz="881390">
              <a:buFont typeface="Arial"/>
              <a:buChar char="•"/>
              <a:defRPr/>
            </a:pPr>
            <a:r>
              <a:rPr lang="en-US"/>
              <a:t>We now know that the heat waves and wildfires are likely to reoccur seasonally. It is important for both those residents and also community-based organizations or others like yourselves who serve those communities to better understand how climate change is going to be impacting resident's health and also how to plan and protect ourselves.</a:t>
            </a:r>
            <a:endParaRPr lang="en-US">
              <a:cs typeface="Calibri"/>
            </a:endParaRPr>
          </a:p>
          <a:p>
            <a:pPr marL="171450" indent="-171450" defTabSz="881390">
              <a:buFont typeface="Arial"/>
              <a:buChar char="•"/>
              <a:defRPr/>
            </a:pPr>
            <a:r>
              <a:rPr lang="en-US"/>
              <a:t>It’s useful for programs, community-based organizations, and partners in the field to share up-to-date information about best practices and protective actions, and if possible, act as a resource before and during events. </a:t>
            </a:r>
            <a:endParaRPr lang="en-US">
              <a:cs typeface="Calibri"/>
            </a:endParaRPr>
          </a:p>
          <a:p>
            <a:pPr defTabSz="881390">
              <a:defRPr/>
            </a:pPr>
            <a:endParaRPr lang="en-US"/>
          </a:p>
        </p:txBody>
      </p:sp>
    </p:spTree>
    <p:extLst>
      <p:ext uri="{BB962C8B-B14F-4D97-AF65-F5344CB8AC3E}">
        <p14:creationId xmlns:p14="http://schemas.microsoft.com/office/powerpoint/2010/main" val="3909227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These are some highlights from just 2 months of 2023 &amp; 2022, showing headlines about heat waves, power outages, and wildfire smoke.</a:t>
            </a:r>
          </a:p>
          <a:p>
            <a:pPr marL="285750" indent="-285750">
              <a:buFont typeface="Arial"/>
              <a:buChar char="•"/>
            </a:pPr>
            <a:r>
              <a:rPr lang="en-US"/>
              <a:t>It demonstrates that these events are already happening and are going to continue. </a:t>
            </a:r>
          </a:p>
          <a:p>
            <a:pPr marL="285750" indent="-285750">
              <a:buFont typeface="Arial"/>
              <a:buChar char="•"/>
            </a:pPr>
            <a:r>
              <a:rPr lang="en-US"/>
              <a:t>These will have real impacts for our community – with infrastructure impacted, businesses closing, impacts to human health, and more.</a:t>
            </a:r>
            <a:endParaRPr lang="en-US">
              <a:cs typeface="Calibri" panose="020F0502020204030204"/>
            </a:endParaRPr>
          </a:p>
          <a:p>
            <a:pPr marL="285750" indent="-285750">
              <a:buFont typeface="Arial"/>
              <a:buChar char="•"/>
            </a:pPr>
            <a:endParaRPr lang="en-US"/>
          </a:p>
          <a:p>
            <a:r>
              <a:rPr lang="en-US" sz="600"/>
              <a:t>https://www.usatoday.com/story/news/world/2019/05/13/climate-change-co-2-levels-hit-415-parts-per-million-human-first/1186417001/</a:t>
            </a:r>
            <a:endParaRPr lang="en-US" sz="600">
              <a:cs typeface="Calibri"/>
            </a:endParaRPr>
          </a:p>
          <a:p>
            <a:r>
              <a:rPr lang="en-US" sz="600"/>
              <a:t>https://www.nytimes.com/2019/02/21/climate/green-new-deal-questions-answers.html</a:t>
            </a:r>
            <a:endParaRPr lang="en-US" sz="600">
              <a:cs typeface="Calibri"/>
            </a:endParaRPr>
          </a:p>
          <a:p>
            <a:r>
              <a:rPr lang="en-US" sz="600"/>
              <a:t>https://www.latimes.com/local/california/la-me-california-state-climate-change-assessment-20180827-story.html  </a:t>
            </a:r>
            <a:endParaRPr lang="en-US" sz="600">
              <a:cs typeface="Calibri"/>
            </a:endParaRPr>
          </a:p>
          <a:p>
            <a:r>
              <a:rPr lang="en-US" sz="600"/>
              <a:t>https://www.nationalgeographic.com/environment/2018/11/climate-change-US-report0/</a:t>
            </a:r>
            <a:endParaRPr lang="en-US" sz="600">
              <a:cs typeface="Calibri"/>
            </a:endParaRPr>
          </a:p>
        </p:txBody>
      </p:sp>
    </p:spTree>
    <p:extLst>
      <p:ext uri="{BB962C8B-B14F-4D97-AF65-F5344CB8AC3E}">
        <p14:creationId xmlns:p14="http://schemas.microsoft.com/office/powerpoint/2010/main" val="371612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{substitute city-specific maps or data, if desired}</a:t>
            </a:r>
          </a:p>
          <a:p>
            <a:r>
              <a:rPr lang="en-US"/>
              <a:t>Alameda County’s geography exposes residents to sea level rise, nearby wildfires, heat and more. Map resources can help your community identify the most relevant risks to you. This slides shows heat vulnerability from a composite map, and the County’s Local Hazard Mitigation Plan features other maps and information.</a:t>
            </a:r>
          </a:p>
        </p:txBody>
      </p:sp>
      <p:sp>
        <p:nvSpPr>
          <p:cNvPr id="4" name="Slide Number Placeholder 3"/>
          <p:cNvSpPr>
            <a:spLocks noGrp="1"/>
          </p:cNvSpPr>
          <p:nvPr>
            <p:ph type="sldNum" sz="quarter" idx="5"/>
          </p:nvPr>
        </p:nvSpPr>
        <p:spPr/>
        <p:txBody>
          <a:bodyPr/>
          <a:lstStyle/>
          <a:p>
            <a:fld id="{0A86BE3E-AB95-482E-9524-D5FF704BF224}" type="slidenum">
              <a:rPr lang="en-US" smtClean="0"/>
              <a:t>7</a:t>
            </a:fld>
            <a:endParaRPr lang="en-US"/>
          </a:p>
        </p:txBody>
      </p:sp>
    </p:spTree>
    <p:extLst>
      <p:ext uri="{BB962C8B-B14F-4D97-AF65-F5344CB8AC3E}">
        <p14:creationId xmlns:p14="http://schemas.microsoft.com/office/powerpoint/2010/main" val="3203780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79450"/>
            <a:ext cx="6197600" cy="3486150"/>
          </a:xfrm>
        </p:spPr>
      </p:sp>
      <p:sp>
        <p:nvSpPr>
          <p:cNvPr id="3" name="Notes Placeholder 2"/>
          <p:cNvSpPr>
            <a:spLocks noGrp="1"/>
          </p:cNvSpPr>
          <p:nvPr>
            <p:ph type="body" idx="1"/>
          </p:nvPr>
        </p:nvSpPr>
        <p:spPr/>
        <p:txBody>
          <a:bodyPr/>
          <a:lstStyle/>
          <a:p>
            <a:pPr marL="274955" indent="-274955">
              <a:buFont typeface="Arial" panose="020B0604020202020204" pitchFamily="34" charset="0"/>
              <a:buChar char="•"/>
            </a:pPr>
            <a:r>
              <a:rPr lang="en-US"/>
              <a:t>Who is going to be impacted by these types of events? Frontline communities will be impacted first and worst by climate change. Frontline residents may not have resources to adapt or respond. These include people with disabilities, low income communities of color, people living alone or who are socially isolated, people who are unhoused, elders, children, as well as people who work outside. </a:t>
            </a:r>
            <a:endParaRPr lang="en-US" sz="1500"/>
          </a:p>
          <a:p>
            <a:pPr marL="274955" indent="-274955">
              <a:buFont typeface="Arial" panose="020B0604020202020204" pitchFamily="34" charset="0"/>
              <a:buChar char="•"/>
            </a:pPr>
            <a:r>
              <a:rPr lang="en-US"/>
              <a:t>You can also have residents facing multiple vulnerabilities at once.</a:t>
            </a:r>
          </a:p>
          <a:p>
            <a:pPr marL="274955" indent="-274955">
              <a:buFont typeface="Arial" panose="020B0604020202020204" pitchFamily="34" charset="0"/>
              <a:buChar char="•"/>
            </a:pPr>
            <a:r>
              <a:rPr lang="en-US"/>
              <a:t>For community based organizations, it may be useful to understand how your constituents will be impacted and how best to support them during these types of events.</a:t>
            </a:r>
            <a:endParaRPr lang="en-US" sz="1500">
              <a:cs typeface="Calibri"/>
            </a:endParaRPr>
          </a:p>
          <a:p>
            <a:pPr marL="0" indent="0">
              <a:buFont typeface="Arial" panose="020B0604020202020204" pitchFamily="34" charset="0"/>
              <a:buNone/>
            </a:pPr>
            <a:endParaRPr lang="en-US">
              <a:cs typeface="Calibri"/>
            </a:endParaRPr>
          </a:p>
        </p:txBody>
      </p:sp>
    </p:spTree>
    <p:extLst>
      <p:ext uri="{BB962C8B-B14F-4D97-AF65-F5344CB8AC3E}">
        <p14:creationId xmlns:p14="http://schemas.microsoft.com/office/powerpoint/2010/main" val="3776413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955" indent="-274955" defTabSz="881390">
              <a:buFont typeface="Arial" panose="020B0604020202020204" pitchFamily="34" charset="0"/>
              <a:buChar char="•"/>
              <a:defRPr/>
            </a:pPr>
            <a:endParaRPr lang="en-US" sz="1700"/>
          </a:p>
          <a:p>
            <a:pPr marL="274955" indent="-274955" defTabSz="881390">
              <a:buFont typeface="Arial" panose="020B0604020202020204" pitchFamily="34" charset="0"/>
              <a:buChar char="•"/>
              <a:defRPr/>
            </a:pPr>
            <a:r>
              <a:rPr lang="en-US"/>
              <a:t>If you want to get into a deeper dive into the connections of climate change and health, this is a useful report from the state public health department that gives a profile for the impacts of climate change and health. This is specific for Alameda County. The link is on the slide.</a:t>
            </a:r>
            <a:endParaRPr lang="en-US">
              <a:hlinkClick r:id="" action="ppaction://noaction"/>
            </a:endParaRPr>
          </a:p>
          <a:p>
            <a:pPr defTabSz="881390">
              <a:defRPr/>
            </a:pPr>
            <a:endParaRPr lang="en-US">
              <a:hlinkClick r:id="" action="ppaction://noaction"/>
            </a:endParaRPr>
          </a:p>
          <a:p>
            <a:pPr defTabSz="881390">
              <a:defRPr/>
            </a:pPr>
            <a:endParaRPr lang="en-US">
              <a:hlinkClick r:id="" action="ppaction://noaction"/>
            </a:endParaRPr>
          </a:p>
          <a:p>
            <a:pPr defTabSz="881390">
              <a:defRPr/>
            </a:pPr>
            <a:r>
              <a:rPr lang="en-US">
                <a:hlinkClick r:id="" action="ppaction://noaction"/>
              </a:rPr>
              <a:t>https://www.cdph.ca.gov/Programs/OHE/CDPH%20Document%20Library/CHPRs/CHPR001Alameda_County2-23-17.pdf</a:t>
            </a:r>
            <a:endParaRPr lang="en-US"/>
          </a:p>
        </p:txBody>
      </p:sp>
    </p:spTree>
    <p:extLst>
      <p:ext uri="{BB962C8B-B14F-4D97-AF65-F5344CB8AC3E}">
        <p14:creationId xmlns:p14="http://schemas.microsoft.com/office/powerpoint/2010/main" val="390662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EE67-511B-4771-9AD7-BEC5EE8868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208426-74E1-4863-AF70-1883400CE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53764D-A51C-4EB5-AC91-725373559962}"/>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5" name="Footer Placeholder 4">
            <a:extLst>
              <a:ext uri="{FF2B5EF4-FFF2-40B4-BE49-F238E27FC236}">
                <a16:creationId xmlns:a16="http://schemas.microsoft.com/office/drawing/2014/main" id="{C4084844-642E-4D1E-9A3F-2DC9B6F34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A9147-D70D-4BA8-B13D-012785BC7B49}"/>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827299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1FCFC-4682-4F4C-B011-BD609CDF9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2520E-B349-4347-A437-FCF5ABC0B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37F9A-F378-49A1-BD4C-63DE3AC89AB5}"/>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5" name="Footer Placeholder 4">
            <a:extLst>
              <a:ext uri="{FF2B5EF4-FFF2-40B4-BE49-F238E27FC236}">
                <a16:creationId xmlns:a16="http://schemas.microsoft.com/office/drawing/2014/main" id="{22F398F4-250A-420F-80E7-BE4DD38E4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6283E-5AD0-498C-95A2-F73194CA1B2B}"/>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1896489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3728A-444C-4706-842F-1FED114A2D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DE390F-9093-48F8-B1E6-6D15FFE461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BCB3C-018D-477B-B026-B18C3FBF3F69}"/>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5" name="Footer Placeholder 4">
            <a:extLst>
              <a:ext uri="{FF2B5EF4-FFF2-40B4-BE49-F238E27FC236}">
                <a16:creationId xmlns:a16="http://schemas.microsoft.com/office/drawing/2014/main" id="{5564EC5F-B81A-43F1-9A2D-1174C4213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70ED9-7EB1-4D60-8EB4-533B66AB01D4}"/>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328434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CA76-752A-4FBC-B484-BE6C63CDB9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74716A-2D6D-4F95-9F36-F154153502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6A407-C351-46D6-9FB0-FE6A6A50BA7D}"/>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5" name="Footer Placeholder 4">
            <a:extLst>
              <a:ext uri="{FF2B5EF4-FFF2-40B4-BE49-F238E27FC236}">
                <a16:creationId xmlns:a16="http://schemas.microsoft.com/office/drawing/2014/main" id="{C30D001F-26E3-43AD-BE83-643A1ADD8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9CA10-F8F8-42C2-B741-33FDDAA0C015}"/>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47552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CC47-70CD-451B-8E9C-3073CD7877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F91E42-9A09-4E70-8865-D78A69BFC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E28539-AD4A-47EF-96A9-5BE368481AB3}"/>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5" name="Footer Placeholder 4">
            <a:extLst>
              <a:ext uri="{FF2B5EF4-FFF2-40B4-BE49-F238E27FC236}">
                <a16:creationId xmlns:a16="http://schemas.microsoft.com/office/drawing/2014/main" id="{F96A23FB-94B9-4EEA-869C-90018682E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FA2D2-1966-49A9-AAB2-296944FE4B5E}"/>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252347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8AB7-079D-46F4-96A3-CAA3E3A4E8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2AD7F-5811-4FD8-8EF6-DFE60D5632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F12F91-0470-4409-B3D4-195AF84450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C7BB49-991A-46DB-B10E-D747B67047D6}"/>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6" name="Footer Placeholder 5">
            <a:extLst>
              <a:ext uri="{FF2B5EF4-FFF2-40B4-BE49-F238E27FC236}">
                <a16:creationId xmlns:a16="http://schemas.microsoft.com/office/drawing/2014/main" id="{6A19FE65-4EBA-48F6-86C5-5B57593AF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16446-9DCA-4AA7-A676-9996B8781505}"/>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109677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284E0-E1CD-429F-AF54-6E8601E64B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10D43F-8401-45BD-959B-111C052FE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300F56-2710-44B7-BE71-269823A61E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43AF67-836B-4F86-A210-824262AFA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90D725-219C-4EF0-8EA0-4DCAEF7AD2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099B6F-3717-4DB3-A061-1B47819CB40A}"/>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8" name="Footer Placeholder 7">
            <a:extLst>
              <a:ext uri="{FF2B5EF4-FFF2-40B4-BE49-F238E27FC236}">
                <a16:creationId xmlns:a16="http://schemas.microsoft.com/office/drawing/2014/main" id="{02702A38-0733-473C-860A-2CAF75CB98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A8C183-967A-4D7A-BEF1-D186E4AD39FC}"/>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93801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998C-1A95-4D01-B49F-3EEF946294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F16EB9-389E-4E54-9A9C-4D69E677A186}"/>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4" name="Footer Placeholder 3">
            <a:extLst>
              <a:ext uri="{FF2B5EF4-FFF2-40B4-BE49-F238E27FC236}">
                <a16:creationId xmlns:a16="http://schemas.microsoft.com/office/drawing/2014/main" id="{8485637B-AAE0-4746-8174-9326B46E8B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2F7EF2-FD9C-4760-88C7-5B80A9467BBF}"/>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246692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41250-E9D0-4635-8BA7-F2F039A1C468}"/>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3" name="Footer Placeholder 2">
            <a:extLst>
              <a:ext uri="{FF2B5EF4-FFF2-40B4-BE49-F238E27FC236}">
                <a16:creationId xmlns:a16="http://schemas.microsoft.com/office/drawing/2014/main" id="{1B1FDB69-4CC2-48F4-8370-DF8BE960F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23F449-FF8A-42AA-A528-D10BADDD8ED9}"/>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3322797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939B-E5DA-4BD4-B098-7EAAF1931B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086D1A-9ACC-4FCB-9334-32ED8F568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C7C7D1-0A38-4DE9-BD84-44BF23E2A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CAB9CD-E521-4DF5-9273-9ED2DE66CE40}"/>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6" name="Footer Placeholder 5">
            <a:extLst>
              <a:ext uri="{FF2B5EF4-FFF2-40B4-BE49-F238E27FC236}">
                <a16:creationId xmlns:a16="http://schemas.microsoft.com/office/drawing/2014/main" id="{2DEA4155-8A61-429B-827B-296E84552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56338-0F68-4C3E-843B-13B925C986ED}"/>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270363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0037-293E-4DD0-A88F-4B0B62A6C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BE5F23-3D67-408C-9915-EB90F19C8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50765E-6D87-415E-BDC5-02423CACE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CCEC-9F8E-423E-AE0D-5C0C3FDD49E1}"/>
              </a:ext>
            </a:extLst>
          </p:cNvPr>
          <p:cNvSpPr>
            <a:spLocks noGrp="1"/>
          </p:cNvSpPr>
          <p:nvPr>
            <p:ph type="dt" sz="half" idx="10"/>
          </p:nvPr>
        </p:nvSpPr>
        <p:spPr/>
        <p:txBody>
          <a:bodyPr/>
          <a:lstStyle/>
          <a:p>
            <a:fld id="{A35358BB-A6CC-45D2-83A9-46181EF40417}" type="datetimeFigureOut">
              <a:rPr lang="en-US" smtClean="0"/>
              <a:t>7/6/2023</a:t>
            </a:fld>
            <a:endParaRPr lang="en-US"/>
          </a:p>
        </p:txBody>
      </p:sp>
      <p:sp>
        <p:nvSpPr>
          <p:cNvPr id="6" name="Footer Placeholder 5">
            <a:extLst>
              <a:ext uri="{FF2B5EF4-FFF2-40B4-BE49-F238E27FC236}">
                <a16:creationId xmlns:a16="http://schemas.microsoft.com/office/drawing/2014/main" id="{038CA6CD-14AF-420D-8B2B-4F83F10CF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98EF9-B46A-4605-9578-72512CA6DE59}"/>
              </a:ext>
            </a:extLst>
          </p:cNvPr>
          <p:cNvSpPr>
            <a:spLocks noGrp="1"/>
          </p:cNvSpPr>
          <p:nvPr>
            <p:ph type="sldNum" sz="quarter" idx="12"/>
          </p:nvPr>
        </p:nvSpPr>
        <p:spPr/>
        <p:txBody>
          <a:bodyPr/>
          <a:lstStyle/>
          <a:p>
            <a:fld id="{01EA8A15-2043-49ED-9155-5674936FCF0B}" type="slidenum">
              <a:rPr lang="en-US" smtClean="0"/>
              <a:t>‹#›</a:t>
            </a:fld>
            <a:endParaRPr lang="en-US"/>
          </a:p>
        </p:txBody>
      </p:sp>
    </p:spTree>
    <p:extLst>
      <p:ext uri="{BB962C8B-B14F-4D97-AF65-F5344CB8AC3E}">
        <p14:creationId xmlns:p14="http://schemas.microsoft.com/office/powerpoint/2010/main" val="3325359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AFEE92-3415-4471-BBE7-D61A9F2E2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555FE-2B82-48FF-B887-59820E397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53250-162E-44C5-BDCB-D24EC786B7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358BB-A6CC-45D2-83A9-46181EF40417}" type="datetimeFigureOut">
              <a:rPr lang="en-US" smtClean="0"/>
              <a:t>7/6/2023</a:t>
            </a:fld>
            <a:endParaRPr lang="en-US"/>
          </a:p>
        </p:txBody>
      </p:sp>
      <p:sp>
        <p:nvSpPr>
          <p:cNvPr id="5" name="Footer Placeholder 4">
            <a:extLst>
              <a:ext uri="{FF2B5EF4-FFF2-40B4-BE49-F238E27FC236}">
                <a16:creationId xmlns:a16="http://schemas.microsoft.com/office/drawing/2014/main" id="{A2332345-9DE4-437A-83DC-17AF971B52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A110AC-B548-4FC5-ADE0-44743BA13C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A8A15-2043-49ED-9155-5674936FCF0B}" type="slidenum">
              <a:rPr lang="en-US" smtClean="0"/>
              <a:t>‹#›</a:t>
            </a:fld>
            <a:endParaRPr lang="en-US"/>
          </a:p>
        </p:txBody>
      </p:sp>
    </p:spTree>
    <p:extLst>
      <p:ext uri="{BB962C8B-B14F-4D97-AF65-F5344CB8AC3E}">
        <p14:creationId xmlns:p14="http://schemas.microsoft.com/office/powerpoint/2010/main" val="4273809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gcc02.safelinks.protection.outlook.com/?url=https%3A%2F%2Fveoci.com%2Fv%2Fp%2Fdashboard%2Fewxv8granu&amp;data=04%7C01%7CHFMok%40sanleandro.org%7C1b65c143859f4e9bd42a08d9312d8b80%7C8dee958fbb9f4c46abd435d0637e0ad1%7C0%7C0%7C637594893988559605%7CUnknown%7CTWFpbGZsb3d8eyJWIjoiMC4wLjAwMDAiLCJQIjoiV2luMzIiLCJBTiI6Ik1haWwiLCJXVCI6Mn0%3D%7C2000&amp;sdata=lwpXfSEt7%2FPxJWEXKJpOLDYDQ%2Ful1u0%2B5s0H%2BsQjaHI%3D&amp;reserved=0" TargetMode="Externa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www.acalert.or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acphd-web-media.s3-us-west-2.amazonaws.com/media/programs-services/air-quality/docs/wildfire-smoke-faq-2021.06.pdf"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capuc.maps.arcgis.com/apps/webappviewer/index.html?id=5bdb921d747a46929d9f00dbdb6d0fa2"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hyperlink" Target="https://osfm.fire.ca.gov/fire-hazard-severity-zones-maps-2022/"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pge.com/en_US/residential/save-energy-money/help-paying-your-bill/longer-term-assistance/medical-condition-related/medical-baseline-allowance/medical-baseline-covid19.pag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disabilitydisasteraccess.org/" TargetMode="External"/><Relationship Id="rId4" Type="http://schemas.openxmlformats.org/officeDocument/2006/relationships/hyperlink" Target="https://www.pge.com/en_US/residential/save-energy-money/help-paying-your-bill/longer-term-assistance/medical-condition-related/vulnerable-customer.page"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safetyactioncenter.pge.com/?_gl=1*pl641m*_ga*MjEwNzAyMDA0NS4xNjg4NTg1Mjcy*_ga_FQYX57XZEJ*MTY4ODU5Nzg1MC4yLjEuMTY4ODYwMDU3Ni42MC4wLjA.&amp;_ga=2.217239633.617550688.1688585272-2107020045.1688585272" TargetMode="External"/><Relationship Id="rId3" Type="http://schemas.openxmlformats.org/officeDocument/2006/relationships/image" Target="../media/image48.png"/><Relationship Id="rId7" Type="http://schemas.openxmlformats.org/officeDocument/2006/relationships/hyperlink" Target="https://www.pge.com/en_US/safety/emergency-preparedness/natural-disaster/wildfires/independent-living-centers.pag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pge.com/en_US/safety/electrical-safety/electric-generator-safety/electric-generator-safety.page" TargetMode="External"/><Relationship Id="rId5" Type="http://schemas.openxmlformats.org/officeDocument/2006/relationships/hyperlink" Target="https://www.pge.com/en_US/safety/emergency-preparedness/natural-disaster/wildfires/county-resources.page" TargetMode="External"/><Relationship Id="rId4" Type="http://schemas.openxmlformats.org/officeDocument/2006/relationships/hyperlink" Target="https://www.pge.com/pge_global/common/pdfs/safety/emergency-preparedness/natural-disaster/wildfires/Portable-Battery-Program-Fact-Sheet.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pge.com/en_US/residential/outages/public-safety-power-shuttoff/prepare-for-psps.page?WT.mc_id=Vanity_outageprep"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www.chhs.ca.gov/blog/2019/10/25/public-safety-power-shutoffs-resource-guid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acphd.org/resource-guides/"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hyperlink" Target="https://www.acgov.org/emergencysit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acphd.org/phep/heat-and-health/" TargetMode="External"/><Relationship Id="rId4" Type="http://schemas.openxmlformats.org/officeDocument/2006/relationships/hyperlink" Target="https://cchealth.org/emergencies/shelter-in-place.ph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cdph.ca.gov/Programs/EPO/Pages/BP_Wildfire_FAQs.aspx" TargetMode="External"/><Relationship Id="rId3" Type="http://schemas.openxmlformats.org/officeDocument/2006/relationships/hyperlink" Target="https://fire.airnow.gov/" TargetMode="External"/><Relationship Id="rId7" Type="http://schemas.openxmlformats.org/officeDocument/2006/relationships/hyperlink" Target="https://covid-19.acgov.org/covid19-assets/docs/health-safety/extreme-heat-unhealthy-air-quality-2020.08.20.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acphd.org/air-quality/" TargetMode="External"/><Relationship Id="rId5" Type="http://schemas.openxmlformats.org/officeDocument/2006/relationships/hyperlink" Target="https://cchealth.org/emergencies/shelter-in-place.php" TargetMode="External"/><Relationship Id="rId10" Type="http://schemas.openxmlformats.org/officeDocument/2006/relationships/image" Target="../media/image1.jpeg"/><Relationship Id="rId4" Type="http://schemas.openxmlformats.org/officeDocument/2006/relationships/hyperlink" Target="https://www.acgov.org/emergencysite/" TargetMode="External"/><Relationship Id="rId9" Type="http://schemas.openxmlformats.org/officeDocument/2006/relationships/hyperlink" Target="https://www.epa.gov/indoor-air-quality-iaq/create-clean-room-protect-indoor-air-quality-during-wildfire"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pge.com/en_US/residential/save-energy-money/help-paying-your-bill/longer-term-assistance/medical-condition-related/vulnerable-customer.page?WT.mc_id=Vanity_vulnerable" TargetMode="External"/><Relationship Id="rId13" Type="http://schemas.openxmlformats.org/officeDocument/2006/relationships/hyperlink" Target="https://ia.cpuc.ca.gov/firemap/" TargetMode="External"/><Relationship Id="rId3" Type="http://schemas.openxmlformats.org/officeDocument/2006/relationships/hyperlink" Target="https://pgealerts.alerts.pge.com/updates/" TargetMode="External"/><Relationship Id="rId7" Type="http://schemas.openxmlformats.org/officeDocument/2006/relationships/hyperlink" Target="https://www.pge.com/en_US/residential/save-energy-money/help-paying-your-bill/longer-term-assistance/medical-condition-related/medical-baseline-allowance/medical-baseline-online-sign-up.page" TargetMode="External"/><Relationship Id="rId12" Type="http://schemas.openxmlformats.org/officeDocument/2006/relationships/hyperlink" Target="https://www.chhs.ca.gov/blog/2019/10/25/public-safety-power-shutoffs-resource-guid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pge.com/en_US/safety/emergency-preparedness/natural-disaster/wildfires/public-safety-power-shutoff-faq.page" TargetMode="External"/><Relationship Id="rId11" Type="http://schemas.openxmlformats.org/officeDocument/2006/relationships/hyperlink" Target="https://pgealerts.alerts.pge.com/updates/psps-events/?_gl=1*kbbpo7*_ga*MTQzNTk5MDM2OC4xNjg4NTk4NzIy*_ga_FQYX57XZEJ*MTY4ODU5ODcyMy4xLjEuMTY4ODU5OTY1Ny44LjAuMA..&amp;_ga=2.41780449.296268502.1688598722-1435990368.1688598722" TargetMode="External"/><Relationship Id="rId5" Type="http://schemas.openxmlformats.org/officeDocument/2006/relationships/hyperlink" Target="https://www.pge.com/en_US/residential/outages/public-safety-power-shuttoff/prepare-for-psps.page?WT.mc_id=Vanity_outageprep" TargetMode="External"/><Relationship Id="rId10" Type="http://schemas.openxmlformats.org/officeDocument/2006/relationships/hyperlink" Target="https://www.pge.com/en_US/safety/emergency-preparedness/natural-disaster/wildfires/independent-living-centers.page" TargetMode="External"/><Relationship Id="rId4" Type="http://schemas.openxmlformats.org/officeDocument/2006/relationships/hyperlink" Target="https://www.pge.com/en_US/residential/your-account/account-management/manage-your-account/alerts-and-notifications/update-your-contact-information.page" TargetMode="External"/><Relationship Id="rId9" Type="http://schemas.openxmlformats.org/officeDocument/2006/relationships/hyperlink" Target="https://www.pge.com/en_US/residential/save-energy-money/help-paying-your-bill/longer-term-assistance/medical-condition-related/medical-baseline-allowance/disability-disaster-access-and-resources.page" TargetMode="External"/><Relationship Id="rId1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acgsa.maps.arcgis.com/apps/MapSeries/index.html?appid=063725ccf3214fcc9d74d3fe05eae9e5"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acgov.org/sustain/what/resilience/heat.htm" TargetMode="External"/><Relationship Id="rId4" Type="http://schemas.openxmlformats.org/officeDocument/2006/relationships/hyperlink" Target="https://lhmp.acgov.org/index.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dph.ca.gov/Programs/OHE/CDPH%20Document%20Library/CHPRs/CHPR001Alameda_County2-23-17.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3008-F440-48FB-8741-506FAA33C436}"/>
              </a:ext>
            </a:extLst>
          </p:cNvPr>
          <p:cNvSpPr>
            <a:spLocks noGrp="1"/>
          </p:cNvSpPr>
          <p:nvPr>
            <p:ph type="ctrTitle"/>
          </p:nvPr>
        </p:nvSpPr>
        <p:spPr>
          <a:xfrm>
            <a:off x="1803662" y="4565933"/>
            <a:ext cx="8584676" cy="1044301"/>
          </a:xfrm>
        </p:spPr>
        <p:txBody>
          <a:bodyPr anchor="t">
            <a:normAutofit fontScale="90000"/>
          </a:bodyPr>
          <a:lstStyle/>
          <a:p>
            <a:r>
              <a:rPr lang="en-US" sz="4400" b="1" kern="0" dirty="0">
                <a:latin typeface="+mn-lt"/>
              </a:rPr>
              <a:t>Wildfire &amp; Heat Season Training</a:t>
            </a:r>
            <a:br>
              <a:rPr lang="en-US" sz="4400" b="1" kern="0" dirty="0">
                <a:latin typeface="+mn-lt"/>
                <a:cs typeface="Calibri"/>
              </a:rPr>
            </a:br>
            <a:br>
              <a:rPr lang="en-US" sz="2300" kern="0" dirty="0">
                <a:latin typeface="+mn-lt"/>
              </a:rPr>
            </a:br>
            <a:br>
              <a:rPr lang="en-US" sz="2300" kern="0" dirty="0"/>
            </a:br>
            <a:endParaRPr lang="en-US" sz="2300">
              <a:cs typeface="Calibri Light"/>
            </a:endParaRPr>
          </a:p>
        </p:txBody>
      </p:sp>
      <p:sp>
        <p:nvSpPr>
          <p:cNvPr id="3" name="Subtitle 2">
            <a:extLst>
              <a:ext uri="{FF2B5EF4-FFF2-40B4-BE49-F238E27FC236}">
                <a16:creationId xmlns:a16="http://schemas.microsoft.com/office/drawing/2014/main" id="{65A15179-87B9-41C0-817C-25CEAB96315D}"/>
              </a:ext>
            </a:extLst>
          </p:cNvPr>
          <p:cNvSpPr>
            <a:spLocks noGrp="1"/>
          </p:cNvSpPr>
          <p:nvPr>
            <p:ph type="subTitle" idx="1"/>
          </p:nvPr>
        </p:nvSpPr>
        <p:spPr>
          <a:xfrm>
            <a:off x="254643" y="5377967"/>
            <a:ext cx="11609408" cy="1228500"/>
          </a:xfrm>
        </p:spPr>
        <p:txBody>
          <a:bodyPr anchor="b">
            <a:normAutofit/>
          </a:bodyPr>
          <a:lstStyle/>
          <a:p>
            <a:pPr marL="0" indent="0">
              <a:buNone/>
            </a:pPr>
            <a:r>
              <a:rPr lang="en-US" sz="2000" i="1" kern="0"/>
              <a:t>Based on materials developed by City of San Leandro Sustainability, Alameda County Office of Sustainability and Alameda County Health Emergency Preparedness and Response</a:t>
            </a:r>
          </a:p>
          <a:p>
            <a:endParaRPr lang="en-US" sz="800"/>
          </a:p>
        </p:txBody>
      </p:sp>
      <p:sp>
        <p:nvSpPr>
          <p:cNvPr id="24" name="Oval 23">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63A6BAC-8C5B-40AD-A120-8BC43092241F}"/>
              </a:ext>
            </a:extLst>
          </p:cNvPr>
          <p:cNvPicPr>
            <a:picLocks noChangeAspect="1"/>
          </p:cNvPicPr>
          <p:nvPr/>
        </p:nvPicPr>
        <p:blipFill rotWithShape="1">
          <a:blip r:embed="rId3">
            <a:extLst>
              <a:ext uri="{28A0092B-C50C-407E-A947-70E740481C1C}">
                <a14:useLocalDpi xmlns:a14="http://schemas.microsoft.com/office/drawing/2010/main" val="0"/>
              </a:ext>
            </a:extLst>
          </a:blip>
          <a:srcRect l="23928" r="1072"/>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6" name="Oval 25">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2405" r="4093" b="-2"/>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28" name="Oval 27">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sign on a window&#10;&#10;Description automatically generated with medium confidence">
            <a:extLst>
              <a:ext uri="{FF2B5EF4-FFF2-40B4-BE49-F238E27FC236}">
                <a16:creationId xmlns:a16="http://schemas.microsoft.com/office/drawing/2014/main" id="{734999E6-260E-4CA7-B036-32986E7CADC0}"/>
              </a:ext>
            </a:extLst>
          </p:cNvPr>
          <p:cNvPicPr>
            <a:picLocks noChangeAspect="1"/>
          </p:cNvPicPr>
          <p:nvPr/>
        </p:nvPicPr>
        <p:blipFill rotWithShape="1">
          <a:blip r:embed="rId5">
            <a:extLst>
              <a:ext uri="{28A0092B-C50C-407E-A947-70E740481C1C}">
                <a14:useLocalDpi xmlns:a14="http://schemas.microsoft.com/office/drawing/2010/main" val="0"/>
              </a:ext>
            </a:extLst>
          </a:blip>
          <a:srcRect l="15706" r="17542" b="-3"/>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5" name="Title 3"/>
          <p:cNvSpPr txBox="1">
            <a:spLocks/>
          </p:cNvSpPr>
          <p:nvPr/>
        </p:nvSpPr>
        <p:spPr>
          <a:xfrm>
            <a:off x="1524001" y="3321844"/>
            <a:ext cx="9143999" cy="2250281"/>
          </a:xfrm>
          <a:prstGeom prst="rect">
            <a:avLst/>
          </a:prstGeom>
        </p:spPr>
        <p:txBody>
          <a:bodyPr/>
          <a:lstStyle>
            <a:lvl1pPr algn="ctr" rtl="0" eaLnBrk="1" fontAlgn="base" hangingPunct="1">
              <a:spcBef>
                <a:spcPct val="0"/>
              </a:spcBef>
              <a:spcAft>
                <a:spcPct val="0"/>
              </a:spcAft>
              <a:defRPr sz="4693" b="1">
                <a:solidFill>
                  <a:srgbClr val="00738C"/>
                </a:solidFill>
                <a:latin typeface="+mj-lt"/>
                <a:ea typeface="+mj-ea"/>
                <a:cs typeface="+mj-cs"/>
              </a:defRPr>
            </a:lvl1pPr>
            <a:lvl2pPr algn="ctr" rtl="0" eaLnBrk="1" fontAlgn="base" hangingPunct="1">
              <a:spcBef>
                <a:spcPct val="0"/>
              </a:spcBef>
              <a:spcAft>
                <a:spcPct val="0"/>
              </a:spcAft>
              <a:defRPr sz="4693" b="1">
                <a:solidFill>
                  <a:srgbClr val="00738C"/>
                </a:solidFill>
                <a:latin typeface="Arial" charset="0"/>
              </a:defRPr>
            </a:lvl2pPr>
            <a:lvl3pPr algn="ctr" rtl="0" eaLnBrk="1" fontAlgn="base" hangingPunct="1">
              <a:spcBef>
                <a:spcPct val="0"/>
              </a:spcBef>
              <a:spcAft>
                <a:spcPct val="0"/>
              </a:spcAft>
              <a:defRPr sz="4693" b="1">
                <a:solidFill>
                  <a:srgbClr val="00738C"/>
                </a:solidFill>
                <a:latin typeface="Arial" charset="0"/>
              </a:defRPr>
            </a:lvl3pPr>
            <a:lvl4pPr algn="ctr" rtl="0" eaLnBrk="1" fontAlgn="base" hangingPunct="1">
              <a:spcBef>
                <a:spcPct val="0"/>
              </a:spcBef>
              <a:spcAft>
                <a:spcPct val="0"/>
              </a:spcAft>
              <a:defRPr sz="4693" b="1">
                <a:solidFill>
                  <a:srgbClr val="00738C"/>
                </a:solidFill>
                <a:latin typeface="Arial" charset="0"/>
              </a:defRPr>
            </a:lvl4pPr>
            <a:lvl5pPr algn="ctr" rtl="0" eaLnBrk="1" fontAlgn="base" hangingPunct="1">
              <a:spcBef>
                <a:spcPct val="0"/>
              </a:spcBef>
              <a:spcAft>
                <a:spcPct val="0"/>
              </a:spcAft>
              <a:defRPr sz="4693" b="1">
                <a:solidFill>
                  <a:srgbClr val="00738C"/>
                </a:solidFill>
                <a:latin typeface="Arial" charset="0"/>
              </a:defRPr>
            </a:lvl5pPr>
            <a:lvl6pPr marL="487661" algn="ctr" rtl="0" eaLnBrk="1" fontAlgn="base" hangingPunct="1">
              <a:spcBef>
                <a:spcPct val="0"/>
              </a:spcBef>
              <a:spcAft>
                <a:spcPct val="0"/>
              </a:spcAft>
              <a:defRPr sz="4693" b="1">
                <a:solidFill>
                  <a:srgbClr val="00738C"/>
                </a:solidFill>
                <a:latin typeface="Arial" charset="0"/>
              </a:defRPr>
            </a:lvl6pPr>
            <a:lvl7pPr marL="975321" algn="ctr" rtl="0" eaLnBrk="1" fontAlgn="base" hangingPunct="1">
              <a:spcBef>
                <a:spcPct val="0"/>
              </a:spcBef>
              <a:spcAft>
                <a:spcPct val="0"/>
              </a:spcAft>
              <a:defRPr sz="4693" b="1">
                <a:solidFill>
                  <a:srgbClr val="00738C"/>
                </a:solidFill>
                <a:latin typeface="Arial" charset="0"/>
              </a:defRPr>
            </a:lvl7pPr>
            <a:lvl8pPr marL="1462982" algn="ctr" rtl="0" eaLnBrk="1" fontAlgn="base" hangingPunct="1">
              <a:spcBef>
                <a:spcPct val="0"/>
              </a:spcBef>
              <a:spcAft>
                <a:spcPct val="0"/>
              </a:spcAft>
              <a:defRPr sz="4693" b="1">
                <a:solidFill>
                  <a:srgbClr val="00738C"/>
                </a:solidFill>
                <a:latin typeface="Arial" charset="0"/>
              </a:defRPr>
            </a:lvl8pPr>
            <a:lvl9pPr marL="1950641" algn="ctr" rtl="0" eaLnBrk="1" fontAlgn="base" hangingPunct="1">
              <a:spcBef>
                <a:spcPct val="0"/>
              </a:spcBef>
              <a:spcAft>
                <a:spcPct val="0"/>
              </a:spcAft>
              <a:defRPr sz="4693" b="1">
                <a:solidFill>
                  <a:srgbClr val="00738C"/>
                </a:solidFill>
                <a:latin typeface="Arial" charset="0"/>
              </a:defRPr>
            </a:lvl9pPr>
          </a:lstStyle>
          <a:p>
            <a:pPr>
              <a:spcAft>
                <a:spcPts val="600"/>
              </a:spcAft>
            </a:pPr>
            <a:br>
              <a:rPr lang="en-US" sz="4219" kern="0"/>
            </a:br>
            <a:endParaRPr lang="en-US" sz="4001" kern="0"/>
          </a:p>
        </p:txBody>
      </p:sp>
      <p:sp>
        <p:nvSpPr>
          <p:cNvPr id="6" name="Subtitle 6"/>
          <p:cNvSpPr txBox="1">
            <a:spLocks/>
          </p:cNvSpPr>
          <p:nvPr/>
        </p:nvSpPr>
        <p:spPr>
          <a:xfrm>
            <a:off x="2487253" y="5331024"/>
            <a:ext cx="7217494" cy="1017984"/>
          </a:xfrm>
          <a:prstGeom prst="rect">
            <a:avLst/>
          </a:prstGeom>
        </p:spPr>
        <p:txBody>
          <a:bodyPr/>
          <a:lstStyle>
            <a:lvl1pPr marL="365744" indent="-365744" algn="l" rtl="0" eaLnBrk="1" fontAlgn="base" hangingPunct="1">
              <a:spcBef>
                <a:spcPct val="20000"/>
              </a:spcBef>
              <a:spcAft>
                <a:spcPct val="0"/>
              </a:spcAft>
              <a:buClr>
                <a:srgbClr val="4D8830"/>
              </a:buClr>
              <a:buFont typeface="Wingdings" pitchFamily="2" charset="2"/>
              <a:buChar char="§"/>
              <a:defRPr sz="3413">
                <a:solidFill>
                  <a:schemeClr val="tx1"/>
                </a:solidFill>
                <a:latin typeface="+mn-lt"/>
                <a:ea typeface="+mn-ea"/>
                <a:cs typeface="+mn-cs"/>
              </a:defRPr>
            </a:lvl1pPr>
            <a:lvl2pPr marL="792448" indent="-304789" algn="l" rtl="0" eaLnBrk="1" fontAlgn="base" hangingPunct="1">
              <a:spcBef>
                <a:spcPct val="20000"/>
              </a:spcBef>
              <a:spcAft>
                <a:spcPct val="0"/>
              </a:spcAft>
              <a:buClr>
                <a:srgbClr val="4D8830"/>
              </a:buClr>
              <a:buFont typeface="Arial" charset="0"/>
              <a:buChar char="▫"/>
              <a:defRPr sz="2987">
                <a:solidFill>
                  <a:schemeClr val="tx1"/>
                </a:solidFill>
                <a:latin typeface="+mn-lt"/>
              </a:defRPr>
            </a:lvl2pPr>
            <a:lvl3pPr marL="1219150" indent="-243831" algn="l" rtl="0" eaLnBrk="1" fontAlgn="base" hangingPunct="1">
              <a:spcBef>
                <a:spcPct val="20000"/>
              </a:spcBef>
              <a:spcAft>
                <a:spcPct val="0"/>
              </a:spcAft>
              <a:buClr>
                <a:srgbClr val="4D8830"/>
              </a:buClr>
              <a:buFont typeface="Arial" charset="0"/>
              <a:buChar char="−"/>
              <a:defRPr sz="2560">
                <a:solidFill>
                  <a:schemeClr val="tx1"/>
                </a:solidFill>
                <a:latin typeface="+mn-lt"/>
              </a:defRPr>
            </a:lvl3pPr>
            <a:lvl4pPr marL="1706811" indent="-243831" algn="l" rtl="0" eaLnBrk="1" fontAlgn="base" hangingPunct="1">
              <a:spcBef>
                <a:spcPct val="20000"/>
              </a:spcBef>
              <a:spcAft>
                <a:spcPct val="0"/>
              </a:spcAft>
              <a:buClr>
                <a:srgbClr val="4D8830"/>
              </a:buClr>
              <a:buChar char="•"/>
              <a:defRPr sz="2133">
                <a:solidFill>
                  <a:schemeClr val="tx1"/>
                </a:solidFill>
                <a:latin typeface="+mn-lt"/>
              </a:defRPr>
            </a:lvl4pPr>
            <a:lvl5pPr marL="219447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5pPr>
            <a:lvl6pPr marL="268213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6pPr>
            <a:lvl7pPr marL="316979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7pPr>
            <a:lvl8pPr marL="365745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8pPr>
            <a:lvl9pPr marL="414511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9pPr>
          </a:lstStyle>
          <a:p>
            <a:pPr marL="0" indent="0" algn="ctr">
              <a:buNone/>
            </a:pPr>
            <a:endParaRPr lang="en-US" sz="2400" kern="0">
              <a:solidFill>
                <a:srgbClr val="00738C"/>
              </a:solidFill>
            </a:endParaRPr>
          </a:p>
        </p:txBody>
      </p:sp>
    </p:spTree>
    <p:extLst>
      <p:ext uri="{BB962C8B-B14F-4D97-AF65-F5344CB8AC3E}">
        <p14:creationId xmlns:p14="http://schemas.microsoft.com/office/powerpoint/2010/main" val="427560331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52650" y="1927407"/>
            <a:ext cx="4038600" cy="4525963"/>
          </a:xfrm>
        </p:spPr>
        <p:txBody>
          <a:bodyPr/>
          <a:lstStyle/>
          <a:p>
            <a:endParaRPr lang="en-US"/>
          </a:p>
        </p:txBody>
      </p:sp>
      <p:pic>
        <p:nvPicPr>
          <p:cNvPr id="5" name="Picture 4"/>
          <p:cNvPicPr>
            <a:picLocks noChangeAspect="1"/>
          </p:cNvPicPr>
          <p:nvPr/>
        </p:nvPicPr>
        <p:blipFill rotWithShape="1">
          <a:blip r:embed="rId3"/>
          <a:srcRect l="3572" t="13910" r="2955"/>
          <a:stretch/>
        </p:blipFill>
        <p:spPr>
          <a:xfrm>
            <a:off x="1515071" y="-140642"/>
            <a:ext cx="9175512" cy="4220802"/>
          </a:xfrm>
          <a:prstGeom prst="rect">
            <a:avLst/>
          </a:prstGeom>
        </p:spPr>
      </p:pic>
      <p:pic>
        <p:nvPicPr>
          <p:cNvPr id="6" name="Picture 5"/>
          <p:cNvPicPr>
            <a:picLocks noChangeAspect="1"/>
          </p:cNvPicPr>
          <p:nvPr/>
        </p:nvPicPr>
        <p:blipFill rotWithShape="1">
          <a:blip r:embed="rId4"/>
          <a:srcRect t="-1" b="33689"/>
          <a:stretch/>
        </p:blipFill>
        <p:spPr>
          <a:xfrm>
            <a:off x="1498578" y="4080160"/>
            <a:ext cx="9195604" cy="2759273"/>
          </a:xfrm>
          <a:prstGeom prst="rect">
            <a:avLst/>
          </a:prstGeom>
        </p:spPr>
      </p:pic>
    </p:spTree>
    <p:extLst>
      <p:ext uri="{BB962C8B-B14F-4D97-AF65-F5344CB8AC3E}">
        <p14:creationId xmlns:p14="http://schemas.microsoft.com/office/powerpoint/2010/main" val="611352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 book&#10;&#10;Description automatically generated">
            <a:extLst>
              <a:ext uri="{FF2B5EF4-FFF2-40B4-BE49-F238E27FC236}">
                <a16:creationId xmlns:a16="http://schemas.microsoft.com/office/drawing/2014/main" id="{3A000120-FAED-46F2-9441-66236173FA3C}"/>
              </a:ext>
            </a:extLst>
          </p:cNvPr>
          <p:cNvPicPr>
            <a:picLocks noChangeAspect="1"/>
          </p:cNvPicPr>
          <p:nvPr/>
        </p:nvPicPr>
        <p:blipFill>
          <a:blip r:embed="rId3"/>
          <a:stretch>
            <a:fillRect/>
          </a:stretch>
        </p:blipFill>
        <p:spPr>
          <a:xfrm>
            <a:off x="-9854" y="0"/>
            <a:ext cx="12201854" cy="6863543"/>
          </a:xfrm>
          <a:prstGeom prst="rect">
            <a:avLst/>
          </a:prstGeom>
        </p:spPr>
      </p:pic>
      <p:sp>
        <p:nvSpPr>
          <p:cNvPr id="4" name="Title 3"/>
          <p:cNvSpPr>
            <a:spLocks noGrp="1"/>
          </p:cNvSpPr>
          <p:nvPr>
            <p:ph type="ctrTitle"/>
          </p:nvPr>
        </p:nvSpPr>
        <p:spPr>
          <a:xfrm>
            <a:off x="3135392" y="3168039"/>
            <a:ext cx="5911361" cy="807502"/>
          </a:xfrm>
          <a:solidFill>
            <a:schemeClr val="bg1"/>
          </a:solidFill>
        </p:spPr>
        <p:txBody>
          <a:bodyPr/>
          <a:lstStyle/>
          <a:p>
            <a:r>
              <a:rPr lang="en-US" sz="5062"/>
              <a:t>Heat and Its Impacts</a:t>
            </a:r>
          </a:p>
        </p:txBody>
      </p:sp>
    </p:spTree>
    <p:extLst>
      <p:ext uri="{BB962C8B-B14F-4D97-AF65-F5344CB8AC3E}">
        <p14:creationId xmlns:p14="http://schemas.microsoft.com/office/powerpoint/2010/main" val="3419668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Climate Impact: Extreme Heat</a:t>
            </a:r>
          </a:p>
        </p:txBody>
      </p:sp>
      <p:sp>
        <p:nvSpPr>
          <p:cNvPr id="3" name="TextBox 2"/>
          <p:cNvSpPr txBox="1"/>
          <p:nvPr/>
        </p:nvSpPr>
        <p:spPr>
          <a:xfrm>
            <a:off x="674237" y="4170501"/>
            <a:ext cx="3657600" cy="1525597"/>
          </a:xfrm>
          <a:prstGeom prst="rect">
            <a:avLst/>
          </a:prstGeom>
        </p:spPr>
        <p:txBody>
          <a:bodyPr vert="horz" lIns="91440" tIns="45720" rIns="91440" bIns="45720" rtlCol="0">
            <a:normAutofit/>
          </a:bodyPr>
          <a:lstStyle/>
          <a:p>
            <a:pPr algn="ctr">
              <a:lnSpc>
                <a:spcPct val="90000"/>
              </a:lnSpc>
              <a:spcBef>
                <a:spcPts val="1000"/>
              </a:spcBef>
            </a:pPr>
            <a:r>
              <a:rPr lang="en-US" sz="2000" b="1" kern="1200">
                <a:solidFill>
                  <a:srgbClr val="FFFFFF"/>
                </a:solidFill>
                <a:latin typeface="+mn-lt"/>
                <a:ea typeface="+mn-ea"/>
                <a:cs typeface="+mn-cs"/>
              </a:rPr>
              <a:t>Projected Average Number of  Extreme Heat Days</a:t>
            </a:r>
          </a:p>
          <a:p>
            <a:pPr algn="ctr">
              <a:lnSpc>
                <a:spcPct val="90000"/>
              </a:lnSpc>
              <a:spcBef>
                <a:spcPts val="1000"/>
              </a:spcBef>
            </a:pPr>
            <a:r>
              <a:rPr lang="en-US" sz="2000" b="1" kern="1200">
                <a:solidFill>
                  <a:srgbClr val="FFFFFF"/>
                </a:solidFill>
                <a:latin typeface="+mn-lt"/>
                <a:ea typeface="+mn-ea"/>
                <a:cs typeface="+mn-cs"/>
              </a:rPr>
              <a:t>Annually in Alameda County</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l="2475" t="21495" r="6795" b="3832"/>
          <a:stretch/>
        </p:blipFill>
        <p:spPr>
          <a:xfrm>
            <a:off x="5153822" y="736108"/>
            <a:ext cx="6553545" cy="5393727"/>
          </a:xfrm>
          <a:prstGeom prst="rect">
            <a:avLst/>
          </a:prstGeom>
        </p:spPr>
      </p:pic>
      <p:sp>
        <p:nvSpPr>
          <p:cNvPr id="4" name="Rectangle 3">
            <a:extLst>
              <a:ext uri="{FF2B5EF4-FFF2-40B4-BE49-F238E27FC236}">
                <a16:creationId xmlns:a16="http://schemas.microsoft.com/office/drawing/2014/main" id="{E2C017C1-3401-4835-B2E1-69FA21D89C14}"/>
              </a:ext>
            </a:extLst>
          </p:cNvPr>
          <p:cNvSpPr/>
          <p:nvPr/>
        </p:nvSpPr>
        <p:spPr>
          <a:xfrm>
            <a:off x="8772939" y="188146"/>
            <a:ext cx="2744824" cy="1073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C00000"/>
                </a:solidFill>
              </a:rPr>
              <a:t>16</a:t>
            </a:r>
          </a:p>
        </p:txBody>
      </p:sp>
      <p:sp>
        <p:nvSpPr>
          <p:cNvPr id="5" name="TextBox 4">
            <a:extLst>
              <a:ext uri="{FF2B5EF4-FFF2-40B4-BE49-F238E27FC236}">
                <a16:creationId xmlns:a16="http://schemas.microsoft.com/office/drawing/2014/main" id="{629DA03C-8BB4-4DA6-8541-C059B41D9B48}"/>
              </a:ext>
            </a:extLst>
          </p:cNvPr>
          <p:cNvSpPr txBox="1"/>
          <p:nvPr/>
        </p:nvSpPr>
        <p:spPr>
          <a:xfrm>
            <a:off x="10099632" y="6488668"/>
            <a:ext cx="2092368" cy="369332"/>
          </a:xfrm>
          <a:prstGeom prst="rect">
            <a:avLst/>
          </a:prstGeom>
          <a:noFill/>
        </p:spPr>
        <p:txBody>
          <a:bodyPr wrap="none" rtlCol="0">
            <a:spAutoFit/>
          </a:bodyPr>
          <a:lstStyle/>
          <a:p>
            <a:r>
              <a:rPr lang="en-US"/>
              <a:t>Reference: </a:t>
            </a:r>
            <a:r>
              <a:rPr lang="en-US" err="1"/>
              <a:t>CalAdapt</a:t>
            </a:r>
            <a:endParaRPr lang="en-US"/>
          </a:p>
        </p:txBody>
      </p:sp>
      <p:sp>
        <p:nvSpPr>
          <p:cNvPr id="9" name="Rectangle 8">
            <a:extLst>
              <a:ext uri="{FF2B5EF4-FFF2-40B4-BE49-F238E27FC236}">
                <a16:creationId xmlns:a16="http://schemas.microsoft.com/office/drawing/2014/main" id="{92E45D2D-E069-4B8B-9D15-3493654E6EEF}"/>
              </a:ext>
            </a:extLst>
          </p:cNvPr>
          <p:cNvSpPr/>
          <p:nvPr/>
        </p:nvSpPr>
        <p:spPr>
          <a:xfrm>
            <a:off x="8772939" y="1152388"/>
            <a:ext cx="2744824" cy="785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0D11C06-EB1E-4245-A7E4-F18A7EF1C8A0}"/>
              </a:ext>
            </a:extLst>
          </p:cNvPr>
          <p:cNvPicPr>
            <a:picLocks noChangeAspect="1"/>
          </p:cNvPicPr>
          <p:nvPr/>
        </p:nvPicPr>
        <p:blipFill>
          <a:blip r:embed="rId4"/>
          <a:stretch>
            <a:fillRect/>
          </a:stretch>
        </p:blipFill>
        <p:spPr>
          <a:xfrm>
            <a:off x="9868394" y="1318128"/>
            <a:ext cx="690394" cy="646327"/>
          </a:xfrm>
          <a:prstGeom prst="rect">
            <a:avLst/>
          </a:prstGeom>
        </p:spPr>
      </p:pic>
    </p:spTree>
    <p:extLst>
      <p:ext uri="{BB962C8B-B14F-4D97-AF65-F5344CB8AC3E}">
        <p14:creationId xmlns:p14="http://schemas.microsoft.com/office/powerpoint/2010/main" val="2708224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Rectangle 142">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3740" y="2759383"/>
            <a:ext cx="2895573" cy="2834223"/>
          </a:xfrm>
        </p:spPr>
        <p:txBody>
          <a:bodyPr vert="horz" lIns="91440" tIns="45720" rIns="91440" bIns="45720" rtlCol="0" anchor="t">
            <a:normAutofit/>
          </a:bodyPr>
          <a:lstStyle/>
          <a:p>
            <a:r>
              <a:rPr lang="en-US" sz="4000">
                <a:solidFill>
                  <a:srgbClr val="FFFFFF"/>
                </a:solidFill>
              </a:rPr>
              <a:t>The Impacts Can Already Be Felt</a:t>
            </a:r>
          </a:p>
        </p:txBody>
      </p:sp>
      <p:pic>
        <p:nvPicPr>
          <p:cNvPr id="5"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385" r="17759" b="1"/>
          <a:stretch/>
        </p:blipFill>
        <p:spPr>
          <a:xfrm>
            <a:off x="4241000" y="172280"/>
            <a:ext cx="3705879" cy="3129612"/>
          </a:xfrm>
          <a:prstGeom prst="rect">
            <a:avLst/>
          </a:prstGeom>
        </p:spPr>
      </p:pic>
      <p:pic>
        <p:nvPicPr>
          <p:cNvPr id="1026" name="Picture 2" descr="Bay Area sees 110 degrees as region hits record temperatures during  scorching heat wave - ABC7 San Francisco">
            <a:extLst>
              <a:ext uri="{FF2B5EF4-FFF2-40B4-BE49-F238E27FC236}">
                <a16:creationId xmlns:a16="http://schemas.microsoft.com/office/drawing/2014/main" id="{A29879D4-DA2D-4520-B0A4-86323D0E94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24" r="13785" b="-2"/>
          <a:stretch/>
        </p:blipFill>
        <p:spPr bwMode="auto">
          <a:xfrm>
            <a:off x="8285516" y="172280"/>
            <a:ext cx="3710449" cy="3129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53E5F2B-0215-4E26-AA3D-95B63721B1A1}"/>
              </a:ext>
            </a:extLst>
          </p:cNvPr>
          <p:cNvPicPr>
            <a:picLocks noChangeAspect="1"/>
          </p:cNvPicPr>
          <p:nvPr/>
        </p:nvPicPr>
        <p:blipFill rotWithShape="1">
          <a:blip r:embed="rId5">
            <a:extLst>
              <a:ext uri="{28A0092B-C50C-407E-A947-70E740481C1C}">
                <a14:useLocalDpi xmlns:a14="http://schemas.microsoft.com/office/drawing/2010/main" val="0"/>
              </a:ext>
            </a:extLst>
          </a:blip>
          <a:srcRect r="12978"/>
          <a:stretch/>
        </p:blipFill>
        <p:spPr>
          <a:xfrm>
            <a:off x="6692348" y="3527180"/>
            <a:ext cx="5290365" cy="3181913"/>
          </a:xfrm>
          <a:prstGeom prst="rect">
            <a:avLst/>
          </a:prstGeom>
          <a:ln>
            <a:solidFill>
              <a:schemeClr val="tx1"/>
            </a:solidFill>
          </a:ln>
        </p:spPr>
      </p:pic>
      <p:pic>
        <p:nvPicPr>
          <p:cNvPr id="9" name="Picture 8">
            <a:extLst>
              <a:ext uri="{FF2B5EF4-FFF2-40B4-BE49-F238E27FC236}">
                <a16:creationId xmlns:a16="http://schemas.microsoft.com/office/drawing/2014/main" id="{98B33768-EC38-43FA-8611-E005B0BE05C6}"/>
              </a:ext>
            </a:extLst>
          </p:cNvPr>
          <p:cNvPicPr>
            <a:picLocks noChangeAspect="1"/>
          </p:cNvPicPr>
          <p:nvPr/>
        </p:nvPicPr>
        <p:blipFill rotWithShape="1">
          <a:blip r:embed="rId6">
            <a:extLst>
              <a:ext uri="{28A0092B-C50C-407E-A947-70E740481C1C}">
                <a14:useLocalDpi xmlns:a14="http://schemas.microsoft.com/office/drawing/2010/main" val="0"/>
              </a:ext>
            </a:extLst>
          </a:blip>
          <a:srcRect l="526" t="1240" r="10962" b="-1240"/>
          <a:stretch/>
        </p:blipFill>
        <p:spPr>
          <a:xfrm>
            <a:off x="4283896" y="4952061"/>
            <a:ext cx="5485080" cy="1750648"/>
          </a:xfrm>
          <a:prstGeom prst="rect">
            <a:avLst/>
          </a:prstGeom>
        </p:spPr>
      </p:pic>
    </p:spTree>
    <p:extLst>
      <p:ext uri="{BB962C8B-B14F-4D97-AF65-F5344CB8AC3E}">
        <p14:creationId xmlns:p14="http://schemas.microsoft.com/office/powerpoint/2010/main" val="1181607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367203" cy="1188720"/>
          </a:xfrm>
        </p:spPr>
        <p:txBody>
          <a:bodyPr>
            <a:normAutofit/>
          </a:bodyPr>
          <a:lstStyle/>
          <a:p>
            <a:r>
              <a:rPr lang="en-US"/>
              <a:t>Vulnerability Factors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653363" y="2176272"/>
            <a:ext cx="9367204" cy="4041648"/>
          </a:xfrm>
        </p:spPr>
        <p:txBody>
          <a:bodyPr anchor="t">
            <a:normAutofit fontScale="92500" lnSpcReduction="10000"/>
          </a:bodyPr>
          <a:lstStyle/>
          <a:p>
            <a:r>
              <a:rPr lang="en-US" sz="2400"/>
              <a:t>People with pre-existing health conditions or medications that increases sensitivity to heat</a:t>
            </a:r>
          </a:p>
          <a:p>
            <a:r>
              <a:rPr lang="en-US" sz="2400"/>
              <a:t>Low-income people who are unable to adapt (e.g. cannot buy more food if power outage shuts off refrigerator)</a:t>
            </a:r>
          </a:p>
          <a:p>
            <a:r>
              <a:rPr lang="en-US" sz="2400"/>
              <a:t>Elders</a:t>
            </a:r>
          </a:p>
          <a:p>
            <a:r>
              <a:rPr lang="en-US" sz="2400"/>
              <a:t>The unhoused</a:t>
            </a:r>
          </a:p>
          <a:p>
            <a:r>
              <a:rPr lang="en-US" sz="2400" kern="0"/>
              <a:t>People living in homes without air conditioning or do not run air conditioning because of cost</a:t>
            </a:r>
          </a:p>
          <a:p>
            <a:r>
              <a:rPr lang="en-US" sz="2400" kern="0"/>
              <a:t>Outdoor workers (</a:t>
            </a:r>
            <a:r>
              <a:rPr lang="en-US" sz="2400" kern="0" err="1"/>
              <a:t>ie</a:t>
            </a:r>
            <a:r>
              <a:rPr lang="en-US" sz="2400" kern="0"/>
              <a:t> construction, landscaping, public works, agricultural)</a:t>
            </a:r>
          </a:p>
          <a:p>
            <a:r>
              <a:rPr lang="en-US" sz="2400" kern="0"/>
              <a:t>People who are socially isolated without others checking in on them</a:t>
            </a:r>
          </a:p>
          <a:p>
            <a:r>
              <a:rPr lang="en-US" sz="2400"/>
              <a:t>Intersecting vulnerabilities increase risk </a:t>
            </a:r>
          </a:p>
          <a:p>
            <a:pPr lvl="1"/>
            <a:endParaRPr lang="en-US"/>
          </a:p>
          <a:p>
            <a:endParaRPr lang="en-US" sz="2400"/>
          </a:p>
        </p:txBody>
      </p:sp>
      <p:sp>
        <p:nvSpPr>
          <p:cNvPr id="4" name="TextBox 3">
            <a:extLst>
              <a:ext uri="{FF2B5EF4-FFF2-40B4-BE49-F238E27FC236}">
                <a16:creationId xmlns:a16="http://schemas.microsoft.com/office/drawing/2014/main" id="{321E9251-78E3-43ED-A8AE-66B1FC705ADA}"/>
              </a:ext>
            </a:extLst>
          </p:cNvPr>
          <p:cNvSpPr txBox="1"/>
          <p:nvPr/>
        </p:nvSpPr>
        <p:spPr>
          <a:xfrm>
            <a:off x="-7091" y="6488668"/>
            <a:ext cx="1771191" cy="369332"/>
          </a:xfrm>
          <a:prstGeom prst="rect">
            <a:avLst/>
          </a:prstGeom>
          <a:noFill/>
        </p:spPr>
        <p:txBody>
          <a:bodyPr wrap="none" rtlCol="0">
            <a:spAutoFit/>
          </a:bodyPr>
          <a:lstStyle/>
          <a:p>
            <a:r>
              <a:rPr lang="en-US"/>
              <a:t>Reference: CDPH</a:t>
            </a:r>
          </a:p>
        </p:txBody>
      </p:sp>
    </p:spTree>
    <p:extLst>
      <p:ext uri="{BB962C8B-B14F-4D97-AF65-F5344CB8AC3E}">
        <p14:creationId xmlns:p14="http://schemas.microsoft.com/office/powerpoint/2010/main" val="947094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1410E-96CB-494A-A1E7-698C7903C07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4891" r="6578" b="-2"/>
          <a:stretch/>
        </p:blipFill>
        <p:spPr>
          <a:xfrm>
            <a:off x="5797543" y="10"/>
            <a:ext cx="6394152" cy="6857990"/>
          </a:xfrm>
          <a:prstGeom prst="rect">
            <a:avLst/>
          </a:prstGeom>
        </p:spPr>
      </p:pic>
      <p:pic>
        <p:nvPicPr>
          <p:cNvPr id="22"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F7CEA83-C59E-4396-B580-79D012DEFC90}"/>
              </a:ext>
            </a:extLst>
          </p:cNvPr>
          <p:cNvSpPr>
            <a:spLocks noGrp="1"/>
          </p:cNvSpPr>
          <p:nvPr>
            <p:ph type="title"/>
          </p:nvPr>
        </p:nvSpPr>
        <p:spPr>
          <a:xfrm>
            <a:off x="804998" y="798445"/>
            <a:ext cx="4803636" cy="1311664"/>
          </a:xfrm>
        </p:spPr>
        <p:txBody>
          <a:bodyPr>
            <a:normAutofit/>
          </a:bodyPr>
          <a:lstStyle/>
          <a:p>
            <a:r>
              <a:rPr lang="en-US">
                <a:solidFill>
                  <a:srgbClr val="000000"/>
                </a:solidFill>
              </a:rPr>
              <a:t>Cooling Centers		</a:t>
            </a:r>
          </a:p>
        </p:txBody>
      </p:sp>
      <p:sp>
        <p:nvSpPr>
          <p:cNvPr id="3" name="Content Placeholder 2">
            <a:extLst>
              <a:ext uri="{FF2B5EF4-FFF2-40B4-BE49-F238E27FC236}">
                <a16:creationId xmlns:a16="http://schemas.microsoft.com/office/drawing/2014/main" id="{5454534A-8C12-4960-A729-73FC5D668D20}"/>
              </a:ext>
            </a:extLst>
          </p:cNvPr>
          <p:cNvSpPr>
            <a:spLocks noGrp="1"/>
          </p:cNvSpPr>
          <p:nvPr>
            <p:ph idx="1"/>
          </p:nvPr>
        </p:nvSpPr>
        <p:spPr>
          <a:xfrm>
            <a:off x="804997" y="2272143"/>
            <a:ext cx="4706803" cy="3788830"/>
          </a:xfrm>
        </p:spPr>
        <p:txBody>
          <a:bodyPr anchor="ctr">
            <a:normAutofit lnSpcReduction="10000"/>
          </a:bodyPr>
          <a:lstStyle/>
          <a:p>
            <a:r>
              <a:rPr lang="en-US" sz="2400">
                <a:solidFill>
                  <a:srgbClr val="000000"/>
                </a:solidFill>
              </a:rPr>
              <a:t>Centers that comply with COVID protocols will go live on this platform below. Data will change as conditions change. </a:t>
            </a:r>
          </a:p>
          <a:p>
            <a:r>
              <a:rPr lang="en-US" sz="2400">
                <a:solidFill>
                  <a:srgbClr val="000000"/>
                </a:solidFill>
              </a:rPr>
              <a:t>Best cooling centers are places people already know as they are more likely to visit them. Any safe, air conditioned space can benefit a community during a heatwave.</a:t>
            </a:r>
          </a:p>
          <a:p>
            <a:r>
              <a:rPr lang="en-US" sz="2400" b="0" i="0">
                <a:solidFill>
                  <a:srgbClr val="000000"/>
                </a:solidFill>
                <a:effectLst/>
                <a:latin typeface="Calibri" panose="020F0502020204030204" pitchFamily="34" charset="0"/>
                <a:hlinkClick r:id="rId5" tooltip="Original URL: https://veoci.com/v/p/dashboard/ewxv8granu. Click or tap if you trust this link."/>
              </a:rPr>
              <a:t>https://veoci.com/v/p/dashboard/ewxv8granu</a:t>
            </a:r>
            <a:r>
              <a:rPr lang="en-US" sz="2400" b="0" i="0">
                <a:solidFill>
                  <a:srgbClr val="000000"/>
                </a:solidFill>
                <a:effectLst/>
                <a:latin typeface="Calibri" panose="020F0502020204030204" pitchFamily="34" charset="0"/>
              </a:rPr>
              <a:t> </a:t>
            </a:r>
            <a:endParaRPr lang="en-US" sz="2400">
              <a:solidFill>
                <a:srgbClr val="000000"/>
              </a:solidFill>
            </a:endParaRPr>
          </a:p>
        </p:txBody>
      </p:sp>
    </p:spTree>
    <p:extLst>
      <p:ext uri="{BB962C8B-B14F-4D97-AF65-F5344CB8AC3E}">
        <p14:creationId xmlns:p14="http://schemas.microsoft.com/office/powerpoint/2010/main" val="279910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B39B5E55-AAFA-4042-A8BE-127FED3577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900572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838200" y="448721"/>
            <a:ext cx="4707671" cy="1225650"/>
          </a:xfrm>
        </p:spPr>
        <p:txBody>
          <a:bodyPr anchor="b">
            <a:normAutofit/>
          </a:bodyPr>
          <a:lstStyle/>
          <a:p>
            <a:r>
              <a:rPr lang="en-US" sz="3800">
                <a:solidFill>
                  <a:schemeClr val="bg1"/>
                </a:solidFill>
              </a:rPr>
              <a:t>Preventing Heat Illnesses</a:t>
            </a:r>
          </a:p>
        </p:txBody>
      </p:sp>
      <p:cxnSp>
        <p:nvCxnSpPr>
          <p:cNvPr id="16" name="Straight Connector 1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97769" y="1909192"/>
            <a:ext cx="4586513" cy="3647710"/>
          </a:xfrm>
        </p:spPr>
        <p:txBody>
          <a:bodyPr>
            <a:normAutofit lnSpcReduction="10000"/>
          </a:bodyPr>
          <a:lstStyle/>
          <a:p>
            <a:r>
              <a:rPr lang="en-US" sz="2000">
                <a:solidFill>
                  <a:schemeClr val="bg1"/>
                </a:solidFill>
              </a:rPr>
              <a:t>Check on neighbors and community members, esp. those living alone</a:t>
            </a:r>
          </a:p>
          <a:p>
            <a:r>
              <a:rPr lang="en-US" sz="2000">
                <a:solidFill>
                  <a:schemeClr val="bg1"/>
                </a:solidFill>
              </a:rPr>
              <a:t>Stay hydrated</a:t>
            </a:r>
          </a:p>
          <a:p>
            <a:r>
              <a:rPr lang="en-US" sz="2000">
                <a:solidFill>
                  <a:schemeClr val="bg1"/>
                </a:solidFill>
              </a:rPr>
              <a:t>Stay in air conditioning as much as possible (esp. when temp.’s high 90s or above)</a:t>
            </a:r>
          </a:p>
          <a:p>
            <a:r>
              <a:rPr lang="en-US" sz="2000" kern="0">
                <a:solidFill>
                  <a:schemeClr val="bg1"/>
                </a:solidFill>
              </a:rPr>
              <a:t>Wear loose, lightweight, light-colored clothing</a:t>
            </a:r>
          </a:p>
          <a:p>
            <a:r>
              <a:rPr lang="en-US" sz="2000" kern="0">
                <a:solidFill>
                  <a:schemeClr val="bg1"/>
                </a:solidFill>
              </a:rPr>
              <a:t>Shower/bathe in cool water</a:t>
            </a:r>
          </a:p>
          <a:p>
            <a:r>
              <a:rPr lang="en-US" sz="2000" kern="0">
                <a:solidFill>
                  <a:schemeClr val="bg1"/>
                </a:solidFill>
              </a:rPr>
              <a:t>Cool cloths on neck, hands, and feet</a:t>
            </a:r>
          </a:p>
          <a:p>
            <a:r>
              <a:rPr lang="en-US" sz="2000" kern="0">
                <a:solidFill>
                  <a:schemeClr val="bg1"/>
                </a:solidFill>
              </a:rPr>
              <a:t>Avoid strenuous activities</a:t>
            </a:r>
          </a:p>
          <a:p>
            <a:endParaRPr lang="en-US" sz="2000">
              <a:solidFill>
                <a:schemeClr val="bg1"/>
              </a:solidFill>
            </a:endParaRPr>
          </a:p>
          <a:p>
            <a:endParaRPr lang="en-US" sz="2000">
              <a:solidFill>
                <a:schemeClr val="bg1"/>
              </a:solidFill>
            </a:endParaRPr>
          </a:p>
          <a:p>
            <a:endParaRPr lang="en-US" sz="2000">
              <a:solidFill>
                <a:schemeClr val="bg1"/>
              </a:solidFill>
            </a:endParaRPr>
          </a:p>
          <a:p>
            <a:endParaRPr lang="en-US" sz="2000">
              <a:solidFill>
                <a:schemeClr val="bg1"/>
              </a:solidFill>
            </a:endParaRP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2"/>
          <p:cNvSpPr txBox="1">
            <a:spLocks/>
          </p:cNvSpPr>
          <p:nvPr/>
        </p:nvSpPr>
        <p:spPr bwMode="auto">
          <a:xfrm>
            <a:off x="5774532" y="2518172"/>
            <a:ext cx="4714874" cy="490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t" anchorCtr="0" compatLnSpc="1">
            <a:prstTxWarp prst="textNoShape">
              <a:avLst/>
            </a:prstTxWarp>
          </a:bodyPr>
          <a:lstStyle>
            <a:lvl1pPr marL="487697" indent="-487697" algn="l" rtl="0" eaLnBrk="1" fontAlgn="base" hangingPunct="1">
              <a:spcBef>
                <a:spcPct val="20000"/>
              </a:spcBef>
              <a:spcAft>
                <a:spcPct val="0"/>
              </a:spcAft>
              <a:buClr>
                <a:srgbClr val="4D8830"/>
              </a:buClr>
              <a:buFont typeface="Wingdings" pitchFamily="2" charset="2"/>
              <a:buChar char="§"/>
              <a:defRPr sz="4551">
                <a:solidFill>
                  <a:schemeClr val="tx1"/>
                </a:solidFill>
                <a:latin typeface="+mn-lt"/>
                <a:ea typeface="+mn-ea"/>
                <a:cs typeface="+mn-cs"/>
              </a:defRPr>
            </a:lvl1pPr>
            <a:lvl2pPr marL="1056676" indent="-406415" algn="l" rtl="0" eaLnBrk="1" fontAlgn="base" hangingPunct="1">
              <a:spcBef>
                <a:spcPct val="20000"/>
              </a:spcBef>
              <a:spcAft>
                <a:spcPct val="0"/>
              </a:spcAft>
              <a:buClr>
                <a:srgbClr val="4D8830"/>
              </a:buClr>
              <a:buFont typeface="Arial" charset="0"/>
              <a:buChar char="▫"/>
              <a:defRPr sz="3983">
                <a:solidFill>
                  <a:schemeClr val="tx1"/>
                </a:solidFill>
                <a:latin typeface="+mn-lt"/>
              </a:defRPr>
            </a:lvl2pPr>
            <a:lvl3pPr marL="1625657" indent="-325131" algn="l" rtl="0" eaLnBrk="1" fontAlgn="base" hangingPunct="1">
              <a:spcBef>
                <a:spcPct val="20000"/>
              </a:spcBef>
              <a:spcAft>
                <a:spcPct val="0"/>
              </a:spcAft>
              <a:buClr>
                <a:srgbClr val="4D8830"/>
              </a:buClr>
              <a:buFont typeface="Arial" charset="0"/>
              <a:buChar char="−"/>
              <a:defRPr sz="3413">
                <a:solidFill>
                  <a:schemeClr val="tx1"/>
                </a:solidFill>
                <a:latin typeface="+mn-lt"/>
              </a:defRPr>
            </a:lvl3pPr>
            <a:lvl4pPr marL="2275918" indent="-325131" algn="l" rtl="0" eaLnBrk="1" fontAlgn="base" hangingPunct="1">
              <a:spcBef>
                <a:spcPct val="20000"/>
              </a:spcBef>
              <a:spcAft>
                <a:spcPct val="0"/>
              </a:spcAft>
              <a:buClr>
                <a:srgbClr val="4D8830"/>
              </a:buClr>
              <a:buChar char="•"/>
              <a:defRPr sz="2844">
                <a:solidFill>
                  <a:schemeClr val="tx1"/>
                </a:solidFill>
                <a:latin typeface="+mn-lt"/>
              </a:defRPr>
            </a:lvl4pPr>
            <a:lvl5pPr marL="2926181"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5pPr>
            <a:lvl6pPr marL="3576443"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6pPr>
            <a:lvl7pPr marL="4226705"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7pPr>
            <a:lvl8pPr marL="4876968"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8pPr>
            <a:lvl9pPr marL="5527230" indent="-325131" algn="l" rtl="0" eaLnBrk="1" fontAlgn="base" hangingPunct="1">
              <a:spcBef>
                <a:spcPct val="20000"/>
              </a:spcBef>
              <a:spcAft>
                <a:spcPct val="0"/>
              </a:spcAft>
              <a:buClr>
                <a:srgbClr val="4D8830"/>
              </a:buClr>
              <a:buFont typeface="Arial" charset="0"/>
              <a:buChar char="◦"/>
              <a:defRPr sz="2844">
                <a:solidFill>
                  <a:schemeClr val="tx1"/>
                </a:solidFill>
                <a:latin typeface="+mn-lt"/>
              </a:defRPr>
            </a:lvl9pPr>
          </a:lstStyle>
          <a:p>
            <a:endParaRPr lang="en-US" sz="3200" kern="0"/>
          </a:p>
        </p:txBody>
      </p:sp>
      <p:pic>
        <p:nvPicPr>
          <p:cNvPr id="15" name="Picture 2" descr="CDPH Site Logo">
            <a:extLst>
              <a:ext uri="{FF2B5EF4-FFF2-40B4-BE49-F238E27FC236}">
                <a16:creationId xmlns:a16="http://schemas.microsoft.com/office/drawing/2014/main" id="{A358E03E-8DAC-4FA6-8DD2-2A465CBE9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761" y="5326825"/>
            <a:ext cx="3036094" cy="116945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D07F63E-2D51-4F7C-BDE3-5B79B2EEAAB6}"/>
              </a:ext>
            </a:extLst>
          </p:cNvPr>
          <p:cNvPicPr>
            <a:picLocks noChangeAspect="1"/>
          </p:cNvPicPr>
          <p:nvPr/>
        </p:nvPicPr>
        <p:blipFill rotWithShape="1">
          <a:blip r:embed="rId4"/>
          <a:srcRect l="25391" t="32776" r="57911" b="24169"/>
          <a:stretch/>
        </p:blipFill>
        <p:spPr>
          <a:xfrm>
            <a:off x="6382049" y="361716"/>
            <a:ext cx="5511519" cy="4670779"/>
          </a:xfrm>
          <a:prstGeom prst="rect">
            <a:avLst/>
          </a:prstGeom>
        </p:spPr>
      </p:pic>
      <p:sp>
        <p:nvSpPr>
          <p:cNvPr id="10" name="TextBox 9">
            <a:extLst>
              <a:ext uri="{FF2B5EF4-FFF2-40B4-BE49-F238E27FC236}">
                <a16:creationId xmlns:a16="http://schemas.microsoft.com/office/drawing/2014/main" id="{891ADF7C-D7D6-45DD-BE48-8E256588BC6C}"/>
              </a:ext>
            </a:extLst>
          </p:cNvPr>
          <p:cNvSpPr txBox="1"/>
          <p:nvPr/>
        </p:nvSpPr>
        <p:spPr>
          <a:xfrm>
            <a:off x="-7091" y="6488668"/>
            <a:ext cx="1902572" cy="369332"/>
          </a:xfrm>
          <a:prstGeom prst="rect">
            <a:avLst/>
          </a:prstGeom>
          <a:noFill/>
        </p:spPr>
        <p:txBody>
          <a:bodyPr wrap="none" rtlCol="0">
            <a:spAutoFit/>
          </a:bodyPr>
          <a:lstStyle/>
          <a:p>
            <a:r>
              <a:rPr lang="en-US">
                <a:solidFill>
                  <a:schemeClr val="bg1"/>
                </a:solidFill>
              </a:rPr>
              <a:t>Reference: ACDPH</a:t>
            </a:r>
          </a:p>
        </p:txBody>
      </p:sp>
    </p:spTree>
    <p:extLst>
      <p:ext uri="{BB962C8B-B14F-4D97-AF65-F5344CB8AC3E}">
        <p14:creationId xmlns:p14="http://schemas.microsoft.com/office/powerpoint/2010/main" val="3105209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mt="76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2" name="Title 1"/>
          <p:cNvSpPr>
            <a:spLocks noGrp="1"/>
          </p:cNvSpPr>
          <p:nvPr>
            <p:ph type="ctrTitle"/>
          </p:nvPr>
        </p:nvSpPr>
        <p:spPr>
          <a:xfrm>
            <a:off x="3398808" y="2998454"/>
            <a:ext cx="4853392" cy="861092"/>
          </a:xfrm>
          <a:solidFill>
            <a:schemeClr val="bg1">
              <a:alpha val="88000"/>
            </a:schemeClr>
          </a:solidFill>
        </p:spPr>
        <p:txBody>
          <a:bodyPr/>
          <a:lstStyle/>
          <a:p>
            <a:r>
              <a:rPr lang="en-US" sz="5062"/>
              <a:t>Wildfires/ Smoke</a:t>
            </a:r>
          </a:p>
        </p:txBody>
      </p:sp>
    </p:spTree>
    <p:extLst>
      <p:ext uri="{BB962C8B-B14F-4D97-AF65-F5344CB8AC3E}">
        <p14:creationId xmlns:p14="http://schemas.microsoft.com/office/powerpoint/2010/main" val="79789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3552" t="28389" r="3479" b="15157"/>
          <a:stretch/>
        </p:blipFill>
        <p:spPr>
          <a:xfrm>
            <a:off x="1" y="1067469"/>
            <a:ext cx="12192000" cy="5790531"/>
          </a:xfrm>
          <a:prstGeom prst="rect">
            <a:avLst/>
          </a:prstGeom>
        </p:spPr>
      </p:pic>
      <p:sp>
        <p:nvSpPr>
          <p:cNvPr id="5" name="TextBox 4"/>
          <p:cNvSpPr txBox="1"/>
          <p:nvPr/>
        </p:nvSpPr>
        <p:spPr>
          <a:xfrm>
            <a:off x="4261663" y="1067469"/>
            <a:ext cx="3251083" cy="1200329"/>
          </a:xfrm>
          <a:prstGeom prst="rect">
            <a:avLst/>
          </a:prstGeom>
          <a:solidFill>
            <a:srgbClr val="F04D22"/>
          </a:solidFill>
          <a:ln w="38100">
            <a:solidFill>
              <a:schemeClr val="tx1"/>
            </a:solidFill>
          </a:ln>
        </p:spPr>
        <p:txBody>
          <a:bodyPr wrap="square" rtlCol="0" anchor="t">
            <a:spAutoFit/>
          </a:bodyPr>
          <a:lstStyle/>
          <a:p>
            <a:pPr algn="ctr"/>
            <a:r>
              <a:rPr lang="en-US" sz="2400" b="1">
                <a:solidFill>
                  <a:srgbClr val="FFFFFF"/>
                </a:solidFill>
                <a:latin typeface="Calibri" panose="020F0502020204030204" pitchFamily="34" charset="0"/>
                <a:cs typeface="Calibri" panose="020F0502020204030204" pitchFamily="34" charset="0"/>
              </a:rPr>
              <a:t>TEMPERATURES </a:t>
            </a:r>
          </a:p>
          <a:p>
            <a:pPr algn="ctr"/>
            <a:r>
              <a:rPr lang="en-US" sz="2400" b="1">
                <a:solidFill>
                  <a:srgbClr val="FFFFFF"/>
                </a:solidFill>
                <a:latin typeface="Calibri" panose="020F0502020204030204" pitchFamily="34" charset="0"/>
                <a:cs typeface="Calibri" panose="020F0502020204030204" pitchFamily="34" charset="0"/>
              </a:rPr>
              <a:t>ARE </a:t>
            </a:r>
          </a:p>
          <a:p>
            <a:pPr algn="ctr"/>
            <a:r>
              <a:rPr lang="en-US" sz="2400" b="1">
                <a:solidFill>
                  <a:srgbClr val="FFFFFF"/>
                </a:solidFill>
                <a:latin typeface="Calibri" panose="020F0502020204030204" pitchFamily="34" charset="0"/>
                <a:cs typeface="Calibri" panose="020F0502020204030204" pitchFamily="34" charset="0"/>
              </a:rPr>
              <a:t>RISING</a:t>
            </a:r>
          </a:p>
        </p:txBody>
      </p:sp>
      <p:sp>
        <p:nvSpPr>
          <p:cNvPr id="14" name="TextBox 13"/>
          <p:cNvSpPr txBox="1"/>
          <p:nvPr/>
        </p:nvSpPr>
        <p:spPr>
          <a:xfrm>
            <a:off x="8151102" y="1482967"/>
            <a:ext cx="3028732" cy="1200329"/>
          </a:xfrm>
          <a:prstGeom prst="rect">
            <a:avLst/>
          </a:prstGeom>
          <a:solidFill>
            <a:srgbClr val="F04D22"/>
          </a:solidFill>
          <a:ln w="38100">
            <a:solidFill>
              <a:schemeClr val="tx1"/>
            </a:solidFill>
          </a:ln>
        </p:spPr>
        <p:txBody>
          <a:bodyPr wrap="square" rtlCol="0" anchor="t">
            <a:spAutoFit/>
          </a:bodyPr>
          <a:lstStyle/>
          <a:p>
            <a:pPr algn="ctr"/>
            <a:r>
              <a:rPr lang="en-US" sz="2400" b="1">
                <a:solidFill>
                  <a:srgbClr val="FFFFFF"/>
                </a:solidFill>
                <a:latin typeface="Calibri" panose="020F0502020204030204" pitchFamily="34" charset="0"/>
                <a:cs typeface="Calibri" panose="020F0502020204030204" pitchFamily="34" charset="0"/>
              </a:rPr>
              <a:t>SNOW</a:t>
            </a:r>
          </a:p>
          <a:p>
            <a:pPr algn="ctr"/>
            <a:r>
              <a:rPr lang="en-US" sz="2400" b="1">
                <a:solidFill>
                  <a:srgbClr val="FFFFFF"/>
                </a:solidFill>
                <a:latin typeface="Calibri" panose="020F0502020204030204" pitchFamily="34" charset="0"/>
                <a:cs typeface="Calibri" panose="020F0502020204030204" pitchFamily="34" charset="0"/>
              </a:rPr>
              <a:t> MELTS</a:t>
            </a:r>
          </a:p>
          <a:p>
            <a:pPr algn="ctr"/>
            <a:r>
              <a:rPr lang="en-US" sz="2400" b="1">
                <a:solidFill>
                  <a:srgbClr val="FFFFFF"/>
                </a:solidFill>
                <a:latin typeface="Calibri" panose="020F0502020204030204" pitchFamily="34" charset="0"/>
                <a:cs typeface="Calibri" panose="020F0502020204030204" pitchFamily="34" charset="0"/>
              </a:rPr>
              <a:t> SOONER</a:t>
            </a:r>
          </a:p>
        </p:txBody>
      </p:sp>
      <p:sp>
        <p:nvSpPr>
          <p:cNvPr id="16" name="TextBox 15"/>
          <p:cNvSpPr txBox="1"/>
          <p:nvPr/>
        </p:nvSpPr>
        <p:spPr>
          <a:xfrm>
            <a:off x="1424008" y="3992927"/>
            <a:ext cx="3406783" cy="830997"/>
          </a:xfrm>
          <a:prstGeom prst="rect">
            <a:avLst/>
          </a:prstGeom>
          <a:solidFill>
            <a:srgbClr val="F04D22"/>
          </a:solidFill>
          <a:ln w="38100">
            <a:solidFill>
              <a:schemeClr val="tx1"/>
            </a:solidFill>
          </a:ln>
        </p:spPr>
        <p:txBody>
          <a:bodyPr wrap="square" rtlCol="0" anchor="t">
            <a:spAutoFit/>
          </a:bodyPr>
          <a:lstStyle/>
          <a:p>
            <a:pPr algn="ctr"/>
            <a:r>
              <a:rPr lang="en-US" sz="2400" b="1">
                <a:solidFill>
                  <a:srgbClr val="FFFFFF"/>
                </a:solidFill>
                <a:latin typeface="Calibri" panose="020F0502020204030204" pitchFamily="34" charset="0"/>
                <a:cs typeface="Calibri" panose="020F0502020204030204" pitchFamily="34" charset="0"/>
              </a:rPr>
              <a:t>FORESTS ARE </a:t>
            </a:r>
          </a:p>
          <a:p>
            <a:pPr algn="ctr"/>
            <a:r>
              <a:rPr lang="en-US" sz="2400" b="1">
                <a:solidFill>
                  <a:srgbClr val="FFFFFF"/>
                </a:solidFill>
                <a:latin typeface="Calibri" panose="020F0502020204030204" pitchFamily="34" charset="0"/>
                <a:cs typeface="Calibri" panose="020F0502020204030204" pitchFamily="34" charset="0"/>
              </a:rPr>
              <a:t>DRIER, LONGER</a:t>
            </a:r>
          </a:p>
        </p:txBody>
      </p:sp>
      <p:sp>
        <p:nvSpPr>
          <p:cNvPr id="2" name="Title 1"/>
          <p:cNvSpPr>
            <a:spLocks noGrp="1"/>
          </p:cNvSpPr>
          <p:nvPr>
            <p:ph type="title"/>
          </p:nvPr>
        </p:nvSpPr>
        <p:spPr>
          <a:xfrm>
            <a:off x="1026758" y="-75531"/>
            <a:ext cx="10480880" cy="1143000"/>
          </a:xfrm>
        </p:spPr>
        <p:txBody>
          <a:bodyPr>
            <a:normAutofit fontScale="90000"/>
          </a:bodyPr>
          <a:lstStyle/>
          <a:p>
            <a:r>
              <a:rPr lang="en-US" sz="4219"/>
              <a:t>Climate Impact: More Frequent and Severe Wildfires</a:t>
            </a:r>
          </a:p>
        </p:txBody>
      </p:sp>
    </p:spTree>
    <p:extLst>
      <p:ext uri="{BB962C8B-B14F-4D97-AF65-F5344CB8AC3E}">
        <p14:creationId xmlns:p14="http://schemas.microsoft.com/office/powerpoint/2010/main" val="1050344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367203" cy="1188720"/>
          </a:xfrm>
        </p:spPr>
        <p:txBody>
          <a:bodyPr>
            <a:normAutofit/>
          </a:bodyPr>
          <a:lstStyle/>
          <a:p>
            <a:r>
              <a:rPr lang="en-US"/>
              <a:t>Overview</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653363" y="2176272"/>
            <a:ext cx="9367204" cy="4041648"/>
          </a:xfrm>
        </p:spPr>
        <p:txBody>
          <a:bodyPr anchor="t">
            <a:normAutofit/>
          </a:bodyPr>
          <a:lstStyle/>
          <a:p>
            <a:r>
              <a:rPr lang="en-US" sz="3200"/>
              <a:t>Who we are</a:t>
            </a:r>
          </a:p>
          <a:p>
            <a:r>
              <a:rPr lang="en-US" sz="3200"/>
              <a:t>Climate change and health equity</a:t>
            </a:r>
          </a:p>
          <a:p>
            <a:r>
              <a:rPr lang="en-US" sz="3200"/>
              <a:t>Guidance for major seasonal risks</a:t>
            </a:r>
          </a:p>
          <a:p>
            <a:pPr lvl="1"/>
            <a:r>
              <a:rPr lang="en-US" sz="2800"/>
              <a:t>Increased heat</a:t>
            </a:r>
          </a:p>
          <a:p>
            <a:pPr lvl="1"/>
            <a:r>
              <a:rPr lang="en-US" sz="2800"/>
              <a:t>Wildfire smoke</a:t>
            </a:r>
          </a:p>
          <a:p>
            <a:pPr lvl="1"/>
            <a:r>
              <a:rPr lang="en-US" sz="2800"/>
              <a:t>Power shutoffs</a:t>
            </a:r>
          </a:p>
          <a:p>
            <a:r>
              <a:rPr lang="en-US" sz="3200"/>
              <a:t>Resources for you</a:t>
            </a:r>
          </a:p>
        </p:txBody>
      </p:sp>
    </p:spTree>
    <p:extLst>
      <p:ext uri="{BB962C8B-B14F-4D97-AF65-F5344CB8AC3E}">
        <p14:creationId xmlns:p14="http://schemas.microsoft.com/office/powerpoint/2010/main" val="3383513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04672" y="1122363"/>
            <a:ext cx="3308130" cy="2387600"/>
          </a:xfrm>
        </p:spPr>
        <p:txBody>
          <a:bodyPr vert="horz" lIns="91440" tIns="45720" rIns="91440" bIns="45720" rtlCol="0" anchor="b">
            <a:normAutofit/>
          </a:bodyPr>
          <a:lstStyle/>
          <a:p>
            <a:r>
              <a:rPr lang="en-US" sz="5400" kern="1200">
                <a:solidFill>
                  <a:srgbClr val="FFFFFF"/>
                </a:solidFill>
                <a:latin typeface="+mj-lt"/>
                <a:ea typeface="+mj-ea"/>
                <a:cs typeface="+mj-cs"/>
              </a:rPr>
              <a:t>Longer Wildfire Season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4842" t="2551" r="7076" b="10873"/>
          <a:stretch/>
        </p:blipFill>
        <p:spPr>
          <a:xfrm>
            <a:off x="5320996" y="1116367"/>
            <a:ext cx="6274296" cy="4625266"/>
          </a:xfrm>
          <a:prstGeom prst="rect">
            <a:avLst/>
          </a:prstGeom>
        </p:spPr>
      </p:pic>
    </p:spTree>
    <p:extLst>
      <p:ext uri="{BB962C8B-B14F-4D97-AF65-F5344CB8AC3E}">
        <p14:creationId xmlns:p14="http://schemas.microsoft.com/office/powerpoint/2010/main" val="3010450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Air Quality Readings</a:t>
            </a:r>
            <a:endParaRPr lang="en-US" sz="5400" i="1">
              <a:solidFill>
                <a:srgbClr val="FFFFFF"/>
              </a:solidFill>
            </a:endParaRPr>
          </a:p>
        </p:txBody>
      </p:sp>
      <p:pic>
        <p:nvPicPr>
          <p:cNvPr id="4" name="Picture 3">
            <a:extLst>
              <a:ext uri="{FF2B5EF4-FFF2-40B4-BE49-F238E27FC236}">
                <a16:creationId xmlns:a16="http://schemas.microsoft.com/office/drawing/2014/main" id="{780F8925-A9E7-48ED-81D3-DE8571D8ABA8}"/>
              </a:ext>
            </a:extLst>
          </p:cNvPr>
          <p:cNvPicPr>
            <a:picLocks noChangeAspect="1"/>
          </p:cNvPicPr>
          <p:nvPr/>
        </p:nvPicPr>
        <p:blipFill>
          <a:blip r:embed="rId3"/>
          <a:stretch>
            <a:fillRect/>
          </a:stretch>
        </p:blipFill>
        <p:spPr>
          <a:xfrm>
            <a:off x="320040" y="476327"/>
            <a:ext cx="5455917" cy="3660445"/>
          </a:xfrm>
          <a:prstGeom prst="rect">
            <a:avLst/>
          </a:prstGeom>
        </p:spPr>
      </p:pic>
      <p:pic>
        <p:nvPicPr>
          <p:cNvPr id="307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6043" y="485637"/>
            <a:ext cx="5455917" cy="3641824"/>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972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03CCF-B3C5-454C-8C8A-F4FD51F93EBE}"/>
              </a:ext>
            </a:extLst>
          </p:cNvPr>
          <p:cNvSpPr>
            <a:spLocks noGrp="1"/>
          </p:cNvSpPr>
          <p:nvPr>
            <p:ph type="title"/>
          </p:nvPr>
        </p:nvSpPr>
        <p:spPr>
          <a:xfrm>
            <a:off x="1653363" y="365760"/>
            <a:ext cx="9367203" cy="1188720"/>
          </a:xfrm>
        </p:spPr>
        <p:txBody>
          <a:bodyPr>
            <a:normAutofit/>
          </a:bodyPr>
          <a:lstStyle/>
          <a:p>
            <a:r>
              <a:rPr lang="en-US"/>
              <a:t>Vulnerability Factors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36489D8-F811-4C07-983A-872B2D5D2FC2}"/>
              </a:ext>
            </a:extLst>
          </p:cNvPr>
          <p:cNvSpPr>
            <a:spLocks noGrp="1"/>
          </p:cNvSpPr>
          <p:nvPr>
            <p:ph idx="1"/>
          </p:nvPr>
        </p:nvSpPr>
        <p:spPr>
          <a:xfrm>
            <a:off x="1653362" y="2013546"/>
            <a:ext cx="9367204" cy="4522548"/>
          </a:xfrm>
        </p:spPr>
        <p:txBody>
          <a:bodyPr anchor="t">
            <a:normAutofit fontScale="92500" lnSpcReduction="20000"/>
          </a:bodyPr>
          <a:lstStyle/>
          <a:p>
            <a:pPr>
              <a:buFont typeface="Arial" panose="020B0604020202020204" pitchFamily="34" charset="0"/>
              <a:buChar char="•"/>
            </a:pPr>
            <a:r>
              <a:rPr lang="en-US" sz="2400" b="1">
                <a:latin typeface="Source Sans Pro" panose="020B0503030403020204" pitchFamily="34" charset="0"/>
              </a:rPr>
              <a:t>P</a:t>
            </a:r>
            <a:r>
              <a:rPr lang="en-US" sz="2400" b="1" i="0">
                <a:effectLst/>
                <a:latin typeface="Source Sans Pro" panose="020B0503030403020204" pitchFamily="34" charset="0"/>
              </a:rPr>
              <a:t>eople with diabetes, heart or lung disease, </a:t>
            </a:r>
            <a:r>
              <a:rPr lang="en-US" sz="2400" b="0" i="0">
                <a:effectLst/>
                <a:latin typeface="Source Sans Pro" panose="020B0503030403020204" pitchFamily="34" charset="0"/>
              </a:rPr>
              <a:t>such as heart failure, angina, ischemic heart disease, chronic obstructive pulmonary disease, emphysema or asthma.</a:t>
            </a:r>
          </a:p>
          <a:p>
            <a:pPr>
              <a:buFont typeface="Arial" panose="020B0604020202020204" pitchFamily="34" charset="0"/>
              <a:buChar char="•"/>
            </a:pPr>
            <a:r>
              <a:rPr lang="en-US" sz="2400" b="1">
                <a:latin typeface="Source Sans Pro" panose="020B0503030403020204" pitchFamily="34" charset="0"/>
              </a:rPr>
              <a:t>O</a:t>
            </a:r>
            <a:r>
              <a:rPr lang="en-US" sz="2400" b="1" i="0">
                <a:effectLst/>
                <a:latin typeface="Source Sans Pro" panose="020B0503030403020204" pitchFamily="34" charset="0"/>
              </a:rPr>
              <a:t>lder adults</a:t>
            </a:r>
            <a:r>
              <a:rPr lang="en-US" sz="2400">
                <a:latin typeface="Source Sans Pro" panose="020B0503030403020204" pitchFamily="34" charset="0"/>
              </a:rPr>
              <a:t>: elderly</a:t>
            </a:r>
            <a:r>
              <a:rPr lang="en-US" sz="2400" b="0" i="0">
                <a:effectLst/>
                <a:latin typeface="Source Sans Pro" panose="020B0503030403020204" pitchFamily="34" charset="0"/>
              </a:rPr>
              <a:t> more likely to have heart or lung disease than younger people.</a:t>
            </a:r>
          </a:p>
          <a:p>
            <a:pPr>
              <a:buFont typeface="Arial" panose="020B0604020202020204" pitchFamily="34" charset="0"/>
              <a:buChar char="•"/>
            </a:pPr>
            <a:r>
              <a:rPr lang="en-US" sz="2400" b="1">
                <a:latin typeface="Source Sans Pro" panose="020B0503030403020204" pitchFamily="34" charset="0"/>
              </a:rPr>
              <a:t>C</a:t>
            </a:r>
            <a:r>
              <a:rPr lang="en-US" sz="2400" b="1" i="0">
                <a:effectLst/>
                <a:latin typeface="Source Sans Pro" panose="020B0503030403020204" pitchFamily="34" charset="0"/>
              </a:rPr>
              <a:t>aring for children, including teenagers:</a:t>
            </a:r>
            <a:r>
              <a:rPr lang="en-US" sz="2400" b="0" i="0">
                <a:effectLst/>
                <a:latin typeface="Source Sans Pro" panose="020B0503030403020204" pitchFamily="34" charset="0"/>
              </a:rPr>
              <a:t> their respiratory systems are still developing, they breathe more air (and air pollution) per pound of body weight than adults, they’re more likely to be active outdoors, and they’re more likely to have asthma.</a:t>
            </a:r>
          </a:p>
          <a:p>
            <a:pPr>
              <a:buFont typeface="Arial" panose="020B0604020202020204" pitchFamily="34" charset="0"/>
              <a:buChar char="•"/>
            </a:pPr>
            <a:r>
              <a:rPr lang="en-US" sz="2400" b="1">
                <a:latin typeface="Source Sans Pro" panose="020B0503030403020204" pitchFamily="34" charset="0"/>
              </a:rPr>
              <a:t>P</a:t>
            </a:r>
            <a:r>
              <a:rPr lang="en-US" sz="2400" b="1" i="0">
                <a:effectLst/>
                <a:latin typeface="Source Sans Pro" panose="020B0503030403020204" pitchFamily="34" charset="0"/>
              </a:rPr>
              <a:t>regnant women:</a:t>
            </a:r>
            <a:r>
              <a:rPr lang="en-US" sz="2400" b="0" i="0">
                <a:effectLst/>
                <a:latin typeface="Source Sans Pro" panose="020B0503030403020204" pitchFamily="34" charset="0"/>
              </a:rPr>
              <a:t> there could be potential health effects for both you and the developing fetus.</a:t>
            </a:r>
          </a:p>
          <a:p>
            <a:pPr>
              <a:buFont typeface="Arial" panose="020B0604020202020204" pitchFamily="34" charset="0"/>
              <a:buChar char="•"/>
            </a:pPr>
            <a:r>
              <a:rPr lang="en-US" sz="2400" b="1">
                <a:latin typeface="Source Sans Pro" panose="020B0503030403020204" pitchFamily="34" charset="0"/>
              </a:rPr>
              <a:t>People living in old homes: </a:t>
            </a:r>
            <a:r>
              <a:rPr lang="en-US" sz="2400">
                <a:latin typeface="Source Sans Pro" panose="020B0503030403020204" pitchFamily="34" charset="0"/>
              </a:rPr>
              <a:t>older homes have more leakage of outdoor air than newer homes or weatherized homes</a:t>
            </a:r>
            <a:endParaRPr lang="en-US" sz="2400" b="0" i="0">
              <a:effectLst/>
              <a:latin typeface="Source Sans Pro" panose="020B0503030403020204" pitchFamily="34" charset="0"/>
            </a:endParaRPr>
          </a:p>
          <a:p>
            <a:r>
              <a:rPr lang="en-US" sz="2400" b="1"/>
              <a:t>People working/living outside</a:t>
            </a:r>
            <a:r>
              <a:rPr lang="en-US" sz="2400"/>
              <a:t>: construction workers, landscapers, the unhoused, agricultural workers, public works city staff</a:t>
            </a:r>
          </a:p>
        </p:txBody>
      </p:sp>
      <p:sp>
        <p:nvSpPr>
          <p:cNvPr id="7" name="TextBox 6">
            <a:extLst>
              <a:ext uri="{FF2B5EF4-FFF2-40B4-BE49-F238E27FC236}">
                <a16:creationId xmlns:a16="http://schemas.microsoft.com/office/drawing/2014/main" id="{9C773C47-236A-438D-88CB-3E7CB7BEFD15}"/>
              </a:ext>
            </a:extLst>
          </p:cNvPr>
          <p:cNvSpPr txBox="1"/>
          <p:nvPr/>
        </p:nvSpPr>
        <p:spPr>
          <a:xfrm>
            <a:off x="-7091" y="6488668"/>
            <a:ext cx="1771191" cy="369332"/>
          </a:xfrm>
          <a:prstGeom prst="rect">
            <a:avLst/>
          </a:prstGeom>
          <a:noFill/>
        </p:spPr>
        <p:txBody>
          <a:bodyPr wrap="none" rtlCol="0">
            <a:spAutoFit/>
          </a:bodyPr>
          <a:lstStyle/>
          <a:p>
            <a:r>
              <a:rPr lang="en-US"/>
              <a:t>Reference: CDPH</a:t>
            </a:r>
          </a:p>
        </p:txBody>
      </p:sp>
    </p:spTree>
    <p:extLst>
      <p:ext uri="{BB962C8B-B14F-4D97-AF65-F5344CB8AC3E}">
        <p14:creationId xmlns:p14="http://schemas.microsoft.com/office/powerpoint/2010/main" val="2640849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34F3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vert="horz" lIns="91440" tIns="45720" rIns="91440" bIns="45720" rtlCol="0" anchor="ctr">
            <a:normAutofit/>
          </a:bodyPr>
          <a:lstStyle/>
          <a:p>
            <a:r>
              <a:rPr lang="en-US">
                <a:solidFill>
                  <a:srgbClr val="FFFFFF"/>
                </a:solidFill>
              </a:rPr>
              <a:t>Health Impacts from Smoke</a:t>
            </a:r>
          </a:p>
        </p:txBody>
      </p:sp>
      <p:pic>
        <p:nvPicPr>
          <p:cNvPr id="4" name="Picture 3" descr="Diagram, text&#10;&#10;Description automatically generated">
            <a:extLst>
              <a:ext uri="{FF2B5EF4-FFF2-40B4-BE49-F238E27FC236}">
                <a16:creationId xmlns:a16="http://schemas.microsoft.com/office/drawing/2014/main" id="{1A1F48CC-E6AE-4149-984A-1482B3CFCFB6}"/>
              </a:ext>
            </a:extLst>
          </p:cNvPr>
          <p:cNvPicPr>
            <a:picLocks noChangeAspect="1"/>
          </p:cNvPicPr>
          <p:nvPr/>
        </p:nvPicPr>
        <p:blipFill rotWithShape="1">
          <a:blip r:embed="rId3">
            <a:extLst>
              <a:ext uri="{28A0092B-C50C-407E-A947-70E740481C1C}">
                <a14:useLocalDpi xmlns:a14="http://schemas.microsoft.com/office/drawing/2010/main" val="0"/>
              </a:ext>
            </a:extLst>
          </a:blip>
          <a:srcRect l="585" r="2108" b="-3"/>
          <a:stretch/>
        </p:blipFill>
        <p:spPr>
          <a:xfrm>
            <a:off x="327547" y="2454903"/>
            <a:ext cx="7058306" cy="4080254"/>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30C715D-77B0-4E6D-A3B4-710EA89616AE}"/>
              </a:ext>
            </a:extLst>
          </p:cNvPr>
          <p:cNvSpPr txBox="1"/>
          <p:nvPr/>
        </p:nvSpPr>
        <p:spPr>
          <a:xfrm>
            <a:off x="8029319" y="917725"/>
            <a:ext cx="3424739" cy="4852362"/>
          </a:xfrm>
          <a:prstGeom prst="rect">
            <a:avLst/>
          </a:prstGeom>
        </p:spPr>
        <p:txBody>
          <a:bodyPr vert="horz" lIns="91440" tIns="45720" rIns="91440" bIns="45720" rtlCol="0" anchor="ctr">
            <a:normAutofit fontScale="92500" lnSpcReduction="10000"/>
          </a:bodyPr>
          <a:lstStyle/>
          <a:p>
            <a:pPr marL="401822" indent="-228600">
              <a:lnSpc>
                <a:spcPct val="90000"/>
              </a:lnSpc>
              <a:spcAft>
                <a:spcPts val="600"/>
              </a:spcAft>
              <a:buClr>
                <a:srgbClr val="4D8830"/>
              </a:buClr>
              <a:buFont typeface="Arial" panose="020B0604020202020204" pitchFamily="34" charset="0"/>
              <a:buChar char="•"/>
            </a:pPr>
            <a:r>
              <a:rPr lang="en-US" sz="2400">
                <a:solidFill>
                  <a:srgbClr val="FFFFFF"/>
                </a:solidFill>
              </a:rPr>
              <a:t>Irritates eyes and airways</a:t>
            </a:r>
          </a:p>
          <a:p>
            <a:pPr marL="401822" indent="-228600">
              <a:lnSpc>
                <a:spcPct val="90000"/>
              </a:lnSpc>
              <a:spcAft>
                <a:spcPts val="600"/>
              </a:spcAft>
              <a:buClr>
                <a:srgbClr val="4D8830"/>
              </a:buClr>
              <a:buFont typeface="Arial" panose="020B0604020202020204" pitchFamily="34" charset="0"/>
              <a:buChar char="•"/>
            </a:pPr>
            <a:r>
              <a:rPr lang="en-US" sz="2400">
                <a:solidFill>
                  <a:srgbClr val="FFFFFF"/>
                </a:solidFill>
              </a:rPr>
              <a:t>Worsens common respiratory conditions, such as asthma and COPD</a:t>
            </a:r>
          </a:p>
          <a:p>
            <a:pPr marL="401822" indent="-228600">
              <a:lnSpc>
                <a:spcPct val="90000"/>
              </a:lnSpc>
              <a:spcAft>
                <a:spcPts val="600"/>
              </a:spcAft>
              <a:buClr>
                <a:srgbClr val="4D8830"/>
              </a:buClr>
              <a:buFont typeface="Arial" panose="020B0604020202020204" pitchFamily="34" charset="0"/>
              <a:buChar char="•"/>
            </a:pPr>
            <a:r>
              <a:rPr lang="en-US" sz="2400">
                <a:solidFill>
                  <a:srgbClr val="FFFFFF"/>
                </a:solidFill>
              </a:rPr>
              <a:t>Can increase risk of heart attack, worsen cardiac issues</a:t>
            </a:r>
          </a:p>
          <a:p>
            <a:pPr marL="401822" indent="-228600">
              <a:lnSpc>
                <a:spcPct val="90000"/>
              </a:lnSpc>
              <a:spcAft>
                <a:spcPts val="600"/>
              </a:spcAft>
              <a:buClr>
                <a:srgbClr val="4D8830"/>
              </a:buClr>
              <a:buFont typeface="Arial" panose="020B0604020202020204" pitchFamily="34" charset="0"/>
              <a:buChar char="•"/>
            </a:pPr>
            <a:r>
              <a:rPr lang="en-US" sz="2400">
                <a:solidFill>
                  <a:srgbClr val="FFFFFF"/>
                </a:solidFill>
              </a:rPr>
              <a:t>Higher risk of long-term effects, </a:t>
            </a:r>
            <a:r>
              <a:rPr lang="en-US" sz="2400" err="1">
                <a:solidFill>
                  <a:srgbClr val="FFFFFF"/>
                </a:solidFill>
              </a:rPr>
              <a:t>esp</a:t>
            </a:r>
            <a:r>
              <a:rPr lang="en-US" sz="2400">
                <a:solidFill>
                  <a:srgbClr val="FFFFFF"/>
                </a:solidFill>
              </a:rPr>
              <a:t> for children</a:t>
            </a:r>
          </a:p>
          <a:p>
            <a:pPr marL="401822" indent="-228600">
              <a:lnSpc>
                <a:spcPct val="90000"/>
              </a:lnSpc>
              <a:spcAft>
                <a:spcPts val="600"/>
              </a:spcAft>
              <a:buClr>
                <a:srgbClr val="4D8830"/>
              </a:buClr>
              <a:buFont typeface="Arial" panose="020B0604020202020204" pitchFamily="34" charset="0"/>
              <a:buChar char="•"/>
            </a:pPr>
            <a:r>
              <a:rPr lang="en-US" sz="2400">
                <a:solidFill>
                  <a:srgbClr val="FFFFFF"/>
                </a:solidFill>
              </a:rPr>
              <a:t>Can be long-term health impacts even without sudden symptoms like coughing</a:t>
            </a:r>
          </a:p>
        </p:txBody>
      </p:sp>
      <p:sp>
        <p:nvSpPr>
          <p:cNvPr id="8" name="TextBox 7">
            <a:extLst>
              <a:ext uri="{FF2B5EF4-FFF2-40B4-BE49-F238E27FC236}">
                <a16:creationId xmlns:a16="http://schemas.microsoft.com/office/drawing/2014/main" id="{D3A959D8-97D1-4027-94FC-D50AB7CF6119}"/>
              </a:ext>
            </a:extLst>
          </p:cNvPr>
          <p:cNvSpPr txBox="1"/>
          <p:nvPr/>
        </p:nvSpPr>
        <p:spPr>
          <a:xfrm>
            <a:off x="-7091" y="6488668"/>
            <a:ext cx="3452420" cy="369332"/>
          </a:xfrm>
          <a:prstGeom prst="rect">
            <a:avLst/>
          </a:prstGeom>
          <a:noFill/>
        </p:spPr>
        <p:txBody>
          <a:bodyPr wrap="none" rtlCol="0">
            <a:spAutoFit/>
          </a:bodyPr>
          <a:lstStyle/>
          <a:p>
            <a:r>
              <a:rPr lang="en-US"/>
              <a:t>Reference: Climate Central, ACDPH</a:t>
            </a:r>
          </a:p>
        </p:txBody>
      </p:sp>
    </p:spTree>
    <p:extLst>
      <p:ext uri="{BB962C8B-B14F-4D97-AF65-F5344CB8AC3E}">
        <p14:creationId xmlns:p14="http://schemas.microsoft.com/office/powerpoint/2010/main" val="2765831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110C-813C-43DB-95BF-6697D51B5C73}"/>
              </a:ext>
            </a:extLst>
          </p:cNvPr>
          <p:cNvSpPr>
            <a:spLocks noGrp="1"/>
          </p:cNvSpPr>
          <p:nvPr>
            <p:ph type="title"/>
          </p:nvPr>
        </p:nvSpPr>
        <p:spPr>
          <a:xfrm>
            <a:off x="7215004" y="508174"/>
            <a:ext cx="4399106" cy="1325563"/>
          </a:xfrm>
        </p:spPr>
        <p:txBody>
          <a:bodyPr vert="horz" lIns="91440" tIns="45720" rIns="91440" bIns="45720" rtlCol="0" anchor="ctr">
            <a:normAutofit/>
          </a:bodyPr>
          <a:lstStyle/>
          <a:p>
            <a:r>
              <a:rPr lang="en-US"/>
              <a:t>Smoke Communication</a:t>
            </a:r>
          </a:p>
        </p:txBody>
      </p:sp>
      <p:sp>
        <p:nvSpPr>
          <p:cNvPr id="12" name="Freeform: Shape 11">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42188"/>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20C2C41-D9A8-45BE-9E21-91268EC18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07251"/>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6095"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38B1FC8-38BF-4066-8F4A-12EEC1C1A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1748" y="2662321"/>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178B4B56-5CC4-4608-A9A9-996108D35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67973" cy="338328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68551C-F522-4554-9A50-DACB1A6949AC}"/>
              </a:ext>
            </a:extLst>
          </p:cNvPr>
          <p:cNvPicPr>
            <a:picLocks noChangeAspect="1"/>
          </p:cNvPicPr>
          <p:nvPr/>
        </p:nvPicPr>
        <p:blipFill rotWithShape="1">
          <a:blip r:embed="rId3">
            <a:extLst>
              <a:ext uri="{28A0092B-C50C-407E-A947-70E740481C1C}">
                <a14:useLocalDpi xmlns:a14="http://schemas.microsoft.com/office/drawing/2010/main" val="0"/>
              </a:ext>
            </a:extLst>
          </a:blip>
          <a:srcRect t="29520"/>
          <a:stretch/>
        </p:blipFill>
        <p:spPr>
          <a:xfrm>
            <a:off x="247650" y="958840"/>
            <a:ext cx="3112094" cy="874897"/>
          </a:xfrm>
          <a:prstGeom prst="rect">
            <a:avLst/>
          </a:prstGeom>
        </p:spPr>
      </p:pic>
      <p:pic>
        <p:nvPicPr>
          <p:cNvPr id="6" name="Picture 2" descr="Image result for text alert">
            <a:extLst>
              <a:ext uri="{FF2B5EF4-FFF2-40B4-BE49-F238E27FC236}">
                <a16:creationId xmlns:a16="http://schemas.microsoft.com/office/drawing/2014/main" id="{96F47BF6-1566-4277-AA29-FBBA77F3C85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4878" y="4658549"/>
            <a:ext cx="1992003" cy="19219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EDD8CE-6B8E-45F7-A46D-C0170A04B1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Photocopy/>
                    </a14:imgEffect>
                    <a14:imgEffect>
                      <a14:saturation sat="300000"/>
                    </a14:imgEffect>
                  </a14:imgLayer>
                </a14:imgProps>
              </a:ext>
              <a:ext uri="{28A0092B-C50C-407E-A947-70E740481C1C}">
                <a14:useLocalDpi xmlns:a14="http://schemas.microsoft.com/office/drawing/2010/main" val="0"/>
              </a:ext>
            </a:extLst>
          </a:blip>
          <a:srcRect b="15152"/>
          <a:stretch/>
        </p:blipFill>
        <p:spPr>
          <a:xfrm>
            <a:off x="4060390" y="3274259"/>
            <a:ext cx="1858273" cy="1576706"/>
          </a:xfrm>
          <a:prstGeom prst="rect">
            <a:avLst/>
          </a:prstGeom>
        </p:spPr>
      </p:pic>
      <p:sp>
        <p:nvSpPr>
          <p:cNvPr id="3" name="Content Placeholder 2">
            <a:extLst>
              <a:ext uri="{FF2B5EF4-FFF2-40B4-BE49-F238E27FC236}">
                <a16:creationId xmlns:a16="http://schemas.microsoft.com/office/drawing/2014/main" id="{DFB70B04-778D-47F5-B70D-ECFD48844819}"/>
              </a:ext>
            </a:extLst>
          </p:cNvPr>
          <p:cNvSpPr>
            <a:spLocks noGrp="1"/>
          </p:cNvSpPr>
          <p:nvPr>
            <p:ph sz="half" idx="1"/>
          </p:nvPr>
        </p:nvSpPr>
        <p:spPr>
          <a:xfrm>
            <a:off x="7215004" y="2035834"/>
            <a:ext cx="4552118" cy="4313992"/>
          </a:xfrm>
        </p:spPr>
        <p:txBody>
          <a:bodyPr vert="horz" lIns="91440" tIns="45720" rIns="91440" bIns="45720" rtlCol="0" anchor="t">
            <a:normAutofit/>
          </a:bodyPr>
          <a:lstStyle/>
          <a:p>
            <a:r>
              <a:rPr lang="en-US" sz="2000"/>
              <a:t>Not all community members get text alerts from Alameda County or city government due to tech barriers or language barriers</a:t>
            </a:r>
          </a:p>
          <a:p>
            <a:r>
              <a:rPr lang="en-US" sz="2000"/>
              <a:t>Community-based organizations serve as an important bridge and information provider for communities.</a:t>
            </a:r>
          </a:p>
          <a:p>
            <a:r>
              <a:rPr lang="en-US" sz="2000"/>
              <a:t>Signing up for Alameda County Alerts (AC Alerts) and following County social media will keep you informed</a:t>
            </a:r>
          </a:p>
          <a:p>
            <a:r>
              <a:rPr lang="en-US" sz="2000">
                <a:latin typeface="Calibri" panose="020F0502020204030204" pitchFamily="34" charset="0"/>
                <a:hlinkClick r:id="rId7"/>
              </a:rPr>
              <a:t>www.</a:t>
            </a:r>
            <a:r>
              <a:rPr lang="en-US" sz="2000" b="0" i="0">
                <a:effectLst/>
                <a:latin typeface="Calibri" panose="020F0502020204030204" pitchFamily="34" charset="0"/>
                <a:hlinkClick r:id="rId7"/>
              </a:rPr>
              <a:t>ACAlert.org</a:t>
            </a:r>
            <a:r>
              <a:rPr lang="en-US" sz="2000" b="0" i="0">
                <a:effectLst/>
                <a:latin typeface="Calibri" panose="020F0502020204030204" pitchFamily="34" charset="0"/>
              </a:rPr>
              <a:t>  </a:t>
            </a:r>
            <a:endParaRPr lang="en-US" sz="3200"/>
          </a:p>
        </p:txBody>
      </p:sp>
    </p:spTree>
    <p:extLst>
      <p:ext uri="{BB962C8B-B14F-4D97-AF65-F5344CB8AC3E}">
        <p14:creationId xmlns:p14="http://schemas.microsoft.com/office/powerpoint/2010/main" val="165393860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356F3-2CA6-47D1-B27E-5ADBCEB23F33}"/>
              </a:ext>
            </a:extLst>
          </p:cNvPr>
          <p:cNvSpPr>
            <a:spLocks noGrp="1"/>
          </p:cNvSpPr>
          <p:nvPr>
            <p:ph type="title"/>
          </p:nvPr>
        </p:nvSpPr>
        <p:spPr>
          <a:xfrm>
            <a:off x="1136397" y="327126"/>
            <a:ext cx="5323715" cy="1155685"/>
          </a:xfrm>
        </p:spPr>
        <p:txBody>
          <a:bodyPr vert="horz" lIns="91440" tIns="45720" rIns="91440" bIns="45720" rtlCol="0" anchor="b">
            <a:normAutofit/>
          </a:bodyPr>
          <a:lstStyle/>
          <a:p>
            <a:r>
              <a:rPr lang="en-US" sz="4000" b="1" kern="1200">
                <a:solidFill>
                  <a:schemeClr val="tx1"/>
                </a:solidFill>
                <a:latin typeface="+mj-lt"/>
                <a:ea typeface="+mj-ea"/>
                <a:cs typeface="+mj-cs"/>
              </a:rPr>
              <a:t>Recommended Actions</a:t>
            </a:r>
          </a:p>
        </p:txBody>
      </p:sp>
      <p:sp>
        <p:nvSpPr>
          <p:cNvPr id="3" name="Content Placeholder 2">
            <a:extLst>
              <a:ext uri="{FF2B5EF4-FFF2-40B4-BE49-F238E27FC236}">
                <a16:creationId xmlns:a16="http://schemas.microsoft.com/office/drawing/2014/main" id="{5EC5D421-CD81-40B6-A448-EB927EFA1DC7}"/>
              </a:ext>
            </a:extLst>
          </p:cNvPr>
          <p:cNvSpPr>
            <a:spLocks noGrp="1"/>
          </p:cNvSpPr>
          <p:nvPr>
            <p:ph sz="half" idx="1"/>
          </p:nvPr>
        </p:nvSpPr>
        <p:spPr>
          <a:xfrm>
            <a:off x="1144923" y="1809938"/>
            <a:ext cx="5315189" cy="4131040"/>
          </a:xfrm>
        </p:spPr>
        <p:txBody>
          <a:bodyPr vert="horz" lIns="91440" tIns="45720" rIns="91440" bIns="45720" rtlCol="0" anchor="t">
            <a:normAutofit lnSpcReduction="10000"/>
          </a:bodyPr>
          <a:lstStyle/>
          <a:p>
            <a:r>
              <a:rPr lang="en-US" sz="2400"/>
              <a:t>Stay indoors</a:t>
            </a:r>
          </a:p>
          <a:p>
            <a:r>
              <a:rPr lang="en-US" sz="2400"/>
              <a:t>Stay hydrated</a:t>
            </a:r>
          </a:p>
          <a:p>
            <a:r>
              <a:rPr lang="en-US" sz="2400"/>
              <a:t>Keep cool (see Heat Pocket Guide) </a:t>
            </a:r>
          </a:p>
          <a:p>
            <a:pPr lvl="1"/>
            <a:r>
              <a:rPr lang="en-US"/>
              <a:t>Watch for signs of heat illness</a:t>
            </a:r>
          </a:p>
          <a:p>
            <a:r>
              <a:rPr lang="en-US" sz="2400"/>
              <a:t>Keep indoor air clean</a:t>
            </a:r>
          </a:p>
          <a:p>
            <a:pPr lvl="1"/>
            <a:r>
              <a:rPr lang="en-US"/>
              <a:t>Consider HEPA air purifier </a:t>
            </a:r>
          </a:p>
          <a:p>
            <a:pPr lvl="1"/>
            <a:r>
              <a:rPr lang="en-US"/>
              <a:t>Avoid burning candles, vacuuming, using the stove, fireplaces, tobacco</a:t>
            </a:r>
          </a:p>
          <a:p>
            <a:r>
              <a:rPr lang="en-US" sz="2400"/>
              <a:t>Limit physical activity outdoors</a:t>
            </a:r>
          </a:p>
          <a:p>
            <a:r>
              <a:rPr lang="en-US" sz="2400"/>
              <a:t>Wear fitted N95, P100, KN95 masks </a:t>
            </a:r>
          </a:p>
          <a:p>
            <a:pPr marL="457200" lvl="1"/>
            <a:endParaRPr lang="en-US" sz="2000"/>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D4A52DC-56DA-4B31-9E93-B8EAFB820F98}"/>
              </a:ext>
            </a:extLst>
          </p:cNvPr>
          <p:cNvPicPr>
            <a:picLocks noGrp="1" noChangeAspect="1"/>
          </p:cNvPicPr>
          <p:nvPr>
            <p:ph sz="half" idx="2"/>
          </p:nvPr>
        </p:nvPicPr>
        <p:blipFill>
          <a:blip r:embed="rId3"/>
          <a:stretch>
            <a:fillRect/>
          </a:stretch>
        </p:blipFill>
        <p:spPr>
          <a:xfrm>
            <a:off x="6956854" y="327126"/>
            <a:ext cx="4777946" cy="6203747"/>
          </a:xfrm>
          <a:prstGeom prst="rect">
            <a:avLst/>
          </a:prstGeom>
        </p:spPr>
      </p:pic>
      <p:sp>
        <p:nvSpPr>
          <p:cNvPr id="10" name="TextBox 9">
            <a:extLst>
              <a:ext uri="{FF2B5EF4-FFF2-40B4-BE49-F238E27FC236}">
                <a16:creationId xmlns:a16="http://schemas.microsoft.com/office/drawing/2014/main" id="{455856E1-73E8-4D62-AB7C-6C3217430293}"/>
              </a:ext>
            </a:extLst>
          </p:cNvPr>
          <p:cNvSpPr txBox="1"/>
          <p:nvPr/>
        </p:nvSpPr>
        <p:spPr>
          <a:xfrm>
            <a:off x="-7091" y="6488668"/>
            <a:ext cx="1902572" cy="369332"/>
          </a:xfrm>
          <a:prstGeom prst="rect">
            <a:avLst/>
          </a:prstGeom>
          <a:noFill/>
        </p:spPr>
        <p:txBody>
          <a:bodyPr wrap="none" rtlCol="0">
            <a:spAutoFit/>
          </a:bodyPr>
          <a:lstStyle/>
          <a:p>
            <a:r>
              <a:rPr lang="en-US"/>
              <a:t>Reference: ACDPH</a:t>
            </a:r>
          </a:p>
        </p:txBody>
      </p:sp>
    </p:spTree>
    <p:extLst>
      <p:ext uri="{BB962C8B-B14F-4D97-AF65-F5344CB8AC3E}">
        <p14:creationId xmlns:p14="http://schemas.microsoft.com/office/powerpoint/2010/main" val="3004189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9A8B97-C78C-4BCE-AAB0-C5471C228BB5}"/>
              </a:ext>
            </a:extLst>
          </p:cNvPr>
          <p:cNvSpPr>
            <a:spLocks noGrp="1"/>
          </p:cNvSpPr>
          <p:nvPr>
            <p:ph type="title"/>
          </p:nvPr>
        </p:nvSpPr>
        <p:spPr>
          <a:xfrm>
            <a:off x="542695" y="1412488"/>
            <a:ext cx="2899189" cy="4363844"/>
          </a:xfrm>
        </p:spPr>
        <p:txBody>
          <a:bodyPr anchor="t">
            <a:normAutofit/>
          </a:bodyPr>
          <a:lstStyle/>
          <a:p>
            <a:r>
              <a:rPr lang="en-US" sz="4000">
                <a:solidFill>
                  <a:srgbClr val="FFFFFF"/>
                </a:solidFill>
              </a:rPr>
              <a:t>Smoke, Heat, and COVID</a:t>
            </a:r>
          </a:p>
        </p:txBody>
      </p:sp>
      <p:sp>
        <p:nvSpPr>
          <p:cNvPr id="3" name="Content Placeholder 2">
            <a:extLst>
              <a:ext uri="{FF2B5EF4-FFF2-40B4-BE49-F238E27FC236}">
                <a16:creationId xmlns:a16="http://schemas.microsoft.com/office/drawing/2014/main" id="{D0F12FC8-E755-4873-8282-DF590D0D3B84}"/>
              </a:ext>
            </a:extLst>
          </p:cNvPr>
          <p:cNvSpPr>
            <a:spLocks noGrp="1"/>
          </p:cNvSpPr>
          <p:nvPr>
            <p:ph sz="half" idx="1"/>
          </p:nvPr>
        </p:nvSpPr>
        <p:spPr>
          <a:xfrm>
            <a:off x="4380855" y="556590"/>
            <a:ext cx="3427283" cy="5804451"/>
          </a:xfrm>
        </p:spPr>
        <p:txBody>
          <a:bodyPr>
            <a:noAutofit/>
          </a:bodyPr>
          <a:lstStyle/>
          <a:p>
            <a:r>
              <a:rPr lang="en-US" sz="2000" b="1"/>
              <a:t>The ventilation for smoke and COVID are different</a:t>
            </a:r>
          </a:p>
          <a:p>
            <a:pPr lvl="1"/>
            <a:r>
              <a:rPr lang="en-US" sz="2000"/>
              <a:t>Outside air is often brought in to prevent COVID spread</a:t>
            </a:r>
          </a:p>
          <a:p>
            <a:pPr lvl="1"/>
            <a:r>
              <a:rPr lang="en-US" sz="2000"/>
              <a:t>Outside air is harmful in smoke conditions</a:t>
            </a:r>
          </a:p>
          <a:p>
            <a:r>
              <a:rPr lang="en-US" sz="2000" b="1">
                <a:effectLst/>
                <a:latin typeface="Calibri" panose="020F0502020204030204" pitchFamily="34" charset="0"/>
              </a:rPr>
              <a:t>How can I filter air in my home? </a:t>
            </a:r>
          </a:p>
          <a:p>
            <a:pPr lvl="1"/>
            <a:r>
              <a:rPr lang="en-US" sz="2000" b="0">
                <a:effectLst/>
                <a:latin typeface="Calibri" panose="020F0502020204030204" pitchFamily="34" charset="0"/>
              </a:rPr>
              <a:t>Even without filtered air, staying indoors is the best way to reduce smoke exposure. To filter air, consider a portable HEPA air purifier (make sure it does not produce ozone) or a MERV 13 or greater filter for your HVAC system.</a:t>
            </a:r>
            <a:endParaRPr lang="en-US" sz="2000">
              <a:highlight>
                <a:srgbClr val="FFFF00"/>
              </a:highlight>
            </a:endParaRP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F64B727-2F1C-4209-AFE1-E593A5578674}"/>
              </a:ext>
            </a:extLst>
          </p:cNvPr>
          <p:cNvSpPr>
            <a:spLocks noGrp="1"/>
          </p:cNvSpPr>
          <p:nvPr>
            <p:ph sz="half" idx="2"/>
          </p:nvPr>
        </p:nvSpPr>
        <p:spPr>
          <a:xfrm>
            <a:off x="8451604" y="556591"/>
            <a:ext cx="3197701" cy="5804452"/>
          </a:xfrm>
        </p:spPr>
        <p:txBody>
          <a:bodyPr>
            <a:normAutofit lnSpcReduction="10000"/>
          </a:bodyPr>
          <a:lstStyle/>
          <a:p>
            <a:r>
              <a:rPr lang="en-US" sz="2000" b="1"/>
              <a:t>What should you do if all hit at once?</a:t>
            </a:r>
          </a:p>
          <a:p>
            <a:pPr lvl="1"/>
            <a:r>
              <a:rPr lang="en-US" sz="2000"/>
              <a:t>Stay indoors with doors and windows closed</a:t>
            </a:r>
          </a:p>
          <a:p>
            <a:pPr lvl="1"/>
            <a:r>
              <a:rPr lang="en-US" sz="2000"/>
              <a:t>Stay hydrated</a:t>
            </a:r>
          </a:p>
          <a:p>
            <a:pPr lvl="1"/>
            <a:r>
              <a:rPr lang="en-US" sz="2000"/>
              <a:t>Keep cool. Place cool towels over hands, face, feet. Watch for signs of heat illness.</a:t>
            </a:r>
          </a:p>
          <a:p>
            <a:pPr lvl="1"/>
            <a:r>
              <a:rPr lang="en-US" sz="2000"/>
              <a:t>Limit physical activity outdoors, like running, biking, physical labor, and sports.</a:t>
            </a:r>
          </a:p>
          <a:p>
            <a:pPr lvl="1"/>
            <a:r>
              <a:rPr lang="en-US" sz="2000"/>
              <a:t>Keep indoor air clean. </a:t>
            </a:r>
          </a:p>
          <a:p>
            <a:pPr lvl="1"/>
            <a:r>
              <a:rPr lang="en-US" sz="2000"/>
              <a:t>Visit Cleaner Air Center</a:t>
            </a:r>
          </a:p>
          <a:p>
            <a:pPr lvl="1"/>
            <a:r>
              <a:rPr lang="en-US" sz="2000"/>
              <a:t>Create emergency plan with neighbors or household. </a:t>
            </a:r>
          </a:p>
          <a:p>
            <a:pPr lvl="1"/>
            <a:endParaRPr lang="en-US" sz="1800">
              <a:highlight>
                <a:srgbClr val="FFFF00"/>
              </a:highlight>
            </a:endParaRPr>
          </a:p>
        </p:txBody>
      </p:sp>
      <p:sp>
        <p:nvSpPr>
          <p:cNvPr id="5" name="TextBox 4">
            <a:extLst>
              <a:ext uri="{FF2B5EF4-FFF2-40B4-BE49-F238E27FC236}">
                <a16:creationId xmlns:a16="http://schemas.microsoft.com/office/drawing/2014/main" id="{58B3EE62-429B-4238-A2FE-4F6378F127D6}"/>
              </a:ext>
            </a:extLst>
          </p:cNvPr>
          <p:cNvSpPr txBox="1"/>
          <p:nvPr/>
        </p:nvSpPr>
        <p:spPr>
          <a:xfrm>
            <a:off x="542695" y="5840977"/>
            <a:ext cx="3423222" cy="646331"/>
          </a:xfrm>
          <a:prstGeom prst="rect">
            <a:avLst/>
          </a:prstGeom>
          <a:noFill/>
        </p:spPr>
        <p:txBody>
          <a:bodyPr wrap="square" rtlCol="0">
            <a:spAutoFit/>
          </a:bodyPr>
          <a:lstStyle/>
          <a:p>
            <a:r>
              <a:rPr lang="en-US">
                <a:solidFill>
                  <a:schemeClr val="bg1"/>
                </a:solidFill>
                <a:hlinkClick r:id="rId3">
                  <a:extLst>
                    <a:ext uri="{A12FA001-AC4F-418D-AE19-62706E023703}">
                      <ahyp:hlinkClr xmlns:ahyp="http://schemas.microsoft.com/office/drawing/2018/hyperlinkcolor" val="tx"/>
                    </a:ext>
                  </a:extLst>
                </a:hlinkClick>
              </a:rPr>
              <a:t>Alameda County Smoke and COVID FAQ</a:t>
            </a:r>
            <a:endParaRPr lang="en-US">
              <a:solidFill>
                <a:schemeClr val="bg1"/>
              </a:solidFill>
            </a:endParaRPr>
          </a:p>
        </p:txBody>
      </p:sp>
    </p:spTree>
    <p:extLst>
      <p:ext uri="{BB962C8B-B14F-4D97-AF65-F5344CB8AC3E}">
        <p14:creationId xmlns:p14="http://schemas.microsoft.com/office/powerpoint/2010/main" val="3810462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8647F30A-2996-44CA-BE9C-AD189A9869E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le 1"/>
          <p:cNvSpPr>
            <a:spLocks noGrp="1"/>
          </p:cNvSpPr>
          <p:nvPr>
            <p:ph type="ctrTitle"/>
          </p:nvPr>
        </p:nvSpPr>
        <p:spPr>
          <a:xfrm>
            <a:off x="3367177" y="2797785"/>
            <a:ext cx="5457645" cy="986382"/>
          </a:xfrm>
          <a:solidFill>
            <a:schemeClr val="tx1"/>
          </a:solidFill>
        </p:spPr>
        <p:txBody>
          <a:bodyPr>
            <a:normAutofit/>
          </a:bodyPr>
          <a:lstStyle/>
          <a:p>
            <a:r>
              <a:rPr lang="en-US">
                <a:solidFill>
                  <a:schemeClr val="bg1"/>
                </a:solidFill>
              </a:rPr>
              <a:t>Power Shutoffs</a:t>
            </a:r>
          </a:p>
        </p:txBody>
      </p:sp>
    </p:spTree>
    <p:extLst>
      <p:ext uri="{BB962C8B-B14F-4D97-AF65-F5344CB8AC3E}">
        <p14:creationId xmlns:p14="http://schemas.microsoft.com/office/powerpoint/2010/main" val="291631149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331A-9DE2-4851-99F1-ABBFF4E40B9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PG&amp;E Public Safety Power Shutoffs (PSPS)</a:t>
            </a:r>
          </a:p>
        </p:txBody>
      </p:sp>
      <p:sp>
        <p:nvSpPr>
          <p:cNvPr id="3" name="Content Placeholder 2">
            <a:extLst>
              <a:ext uri="{FF2B5EF4-FFF2-40B4-BE49-F238E27FC236}">
                <a16:creationId xmlns:a16="http://schemas.microsoft.com/office/drawing/2014/main" id="{AEA7DF36-F39D-4FCC-B864-109DE8E1530A}"/>
              </a:ext>
            </a:extLst>
          </p:cNvPr>
          <p:cNvSpPr>
            <a:spLocks noGrp="1"/>
          </p:cNvSpPr>
          <p:nvPr>
            <p:ph sz="half" idx="1"/>
          </p:nvPr>
        </p:nvSpPr>
        <p:spPr>
          <a:xfrm>
            <a:off x="838200" y="2333297"/>
            <a:ext cx="4619621" cy="3843666"/>
          </a:xfrm>
        </p:spPr>
        <p:txBody>
          <a:bodyPr vert="horz" lIns="91440" tIns="45720" rIns="91440" bIns="45720" rtlCol="0">
            <a:normAutofit/>
          </a:bodyPr>
          <a:lstStyle/>
          <a:p>
            <a:r>
              <a:rPr lang="en-US" sz="2000"/>
              <a:t>Expanded in 2019 to include Transmission Lines that pass through high-fire-threat areas</a:t>
            </a:r>
          </a:p>
          <a:p>
            <a:endParaRPr lang="en-US" sz="2000"/>
          </a:p>
          <a:p>
            <a:r>
              <a:rPr lang="en-US" sz="2000"/>
              <a:t>CPUC’s designated Tiers</a:t>
            </a:r>
          </a:p>
          <a:p>
            <a:pPr marL="457200" lvl="1"/>
            <a:r>
              <a:rPr lang="en-US" sz="2000" b="1"/>
              <a:t>Tier 2 </a:t>
            </a:r>
            <a:r>
              <a:rPr lang="en-US" sz="2000"/>
              <a:t>– elevated fire risk</a:t>
            </a:r>
          </a:p>
          <a:p>
            <a:pPr marL="457200" lvl="1"/>
            <a:r>
              <a:rPr lang="en-US" sz="2000" b="1"/>
              <a:t>Tier 3 </a:t>
            </a:r>
            <a:r>
              <a:rPr lang="en-US" sz="2000"/>
              <a:t>– extreme fire risk </a:t>
            </a:r>
          </a:p>
          <a:p>
            <a:pPr marL="457200" lvl="1"/>
            <a:endParaRPr lang="en-US" sz="2000"/>
          </a:p>
          <a:p>
            <a:pPr marL="228600" lvl="1" indent="0">
              <a:buNone/>
            </a:pPr>
            <a:r>
              <a:rPr lang="en-US" sz="2000">
                <a:hlinkClick r:id="rId3"/>
              </a:rPr>
              <a:t>CPUC Fire-Threat Map GIS Web Viewer </a:t>
            </a:r>
            <a:endParaRPr lang="en-US" sz="2000"/>
          </a:p>
        </p:txBody>
      </p:sp>
      <p:pic>
        <p:nvPicPr>
          <p:cNvPr id="9" name="Content Placeholder 8">
            <a:extLst>
              <a:ext uri="{FF2B5EF4-FFF2-40B4-BE49-F238E27FC236}">
                <a16:creationId xmlns:a16="http://schemas.microsoft.com/office/drawing/2014/main" id="{C0C95353-491A-47C2-A3C2-91BC4B616258}"/>
              </a:ext>
            </a:extLst>
          </p:cNvPr>
          <p:cNvPicPr>
            <a:picLocks noGrp="1" noChangeAspect="1"/>
          </p:cNvPicPr>
          <p:nvPr>
            <p:ph sz="half" idx="2"/>
          </p:nvPr>
        </p:nvPicPr>
        <p:blipFill rotWithShape="1">
          <a:blip r:embed="rId4"/>
          <a:srcRect r="14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64148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B789-8096-461B-A222-FD8B061D42F0}"/>
              </a:ext>
            </a:extLst>
          </p:cNvPr>
          <p:cNvSpPr>
            <a:spLocks noGrp="1"/>
          </p:cNvSpPr>
          <p:nvPr>
            <p:ph type="title"/>
          </p:nvPr>
        </p:nvSpPr>
        <p:spPr/>
        <p:txBody>
          <a:bodyPr/>
          <a:lstStyle/>
          <a:p>
            <a:r>
              <a:rPr lang="en-US"/>
              <a:t>Public Safety Power Shutoff Criteria </a:t>
            </a:r>
          </a:p>
        </p:txBody>
      </p:sp>
      <p:sp>
        <p:nvSpPr>
          <p:cNvPr id="7" name="TextBox 6">
            <a:extLst>
              <a:ext uri="{FF2B5EF4-FFF2-40B4-BE49-F238E27FC236}">
                <a16:creationId xmlns:a16="http://schemas.microsoft.com/office/drawing/2014/main" id="{E7F45B2F-7F20-46C3-B79E-BED6BF44D235}"/>
              </a:ext>
            </a:extLst>
          </p:cNvPr>
          <p:cNvSpPr txBox="1"/>
          <p:nvPr/>
        </p:nvSpPr>
        <p:spPr>
          <a:xfrm>
            <a:off x="6816020" y="5639582"/>
            <a:ext cx="42620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hlinkClick r:id="rId3"/>
              </a:rPr>
              <a:t>Alameda County Fire-Threat Map (6</a:t>
            </a:r>
            <a:r>
              <a:rPr lang="en-US">
                <a:solidFill>
                  <a:prstClr val="black"/>
                </a:solidFill>
                <a:latin typeface="Calibri" panose="020F0502020204030204"/>
                <a:hlinkClick r:id="rId3"/>
              </a:rPr>
              <a:t>/15/23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8" name="Content Placeholder 7">
            <a:extLst>
              <a:ext uri="{FF2B5EF4-FFF2-40B4-BE49-F238E27FC236}">
                <a16:creationId xmlns:a16="http://schemas.microsoft.com/office/drawing/2014/main" id="{C73A3C72-FC8F-49AB-A6B0-0918D10AC08A}"/>
              </a:ext>
            </a:extLst>
          </p:cNvPr>
          <p:cNvPicPr>
            <a:picLocks noGrp="1" noChangeAspect="1"/>
          </p:cNvPicPr>
          <p:nvPr>
            <p:ph sz="half" idx="1"/>
          </p:nvPr>
        </p:nvPicPr>
        <p:blipFill>
          <a:blip r:embed="rId4"/>
          <a:stretch>
            <a:fillRect/>
          </a:stretch>
        </p:blipFill>
        <p:spPr>
          <a:xfrm>
            <a:off x="833618" y="1838132"/>
            <a:ext cx="4782287" cy="4170782"/>
          </a:xfrm>
        </p:spPr>
      </p:pic>
      <p:pic>
        <p:nvPicPr>
          <p:cNvPr id="13" name="Content Placeholder 12">
            <a:extLst>
              <a:ext uri="{FF2B5EF4-FFF2-40B4-BE49-F238E27FC236}">
                <a16:creationId xmlns:a16="http://schemas.microsoft.com/office/drawing/2014/main" id="{950A1A19-11C2-4617-89ED-CEE1CB1242B8}"/>
              </a:ext>
            </a:extLst>
          </p:cNvPr>
          <p:cNvPicPr>
            <a:picLocks noGrp="1" noChangeAspect="1"/>
          </p:cNvPicPr>
          <p:nvPr>
            <p:ph sz="half" idx="2"/>
          </p:nvPr>
        </p:nvPicPr>
        <p:blipFill>
          <a:blip r:embed="rId5"/>
          <a:stretch>
            <a:fillRect/>
          </a:stretch>
        </p:blipFill>
        <p:spPr>
          <a:xfrm>
            <a:off x="6172200" y="2122646"/>
            <a:ext cx="5181600" cy="3357245"/>
          </a:xfrm>
        </p:spPr>
      </p:pic>
    </p:spTree>
    <p:extLst>
      <p:ext uri="{BB962C8B-B14F-4D97-AF65-F5344CB8AC3E}">
        <p14:creationId xmlns:p14="http://schemas.microsoft.com/office/powerpoint/2010/main" val="90526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367203" cy="1188720"/>
          </a:xfrm>
        </p:spPr>
        <p:txBody>
          <a:bodyPr>
            <a:normAutofit/>
          </a:bodyPr>
          <a:lstStyle/>
          <a:p>
            <a:r>
              <a:rPr lang="en-US"/>
              <a:t>Purpose</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653363" y="2176272"/>
            <a:ext cx="9367204" cy="4041648"/>
          </a:xfrm>
        </p:spPr>
        <p:txBody>
          <a:bodyPr anchor="t">
            <a:normAutofit/>
          </a:bodyPr>
          <a:lstStyle/>
          <a:p>
            <a:r>
              <a:rPr lang="en-US" sz="3200"/>
              <a:t>Train on best practices</a:t>
            </a:r>
          </a:p>
          <a:p>
            <a:r>
              <a:rPr lang="en-US" sz="3200"/>
              <a:t>Provide resources/ guidance from local agencies</a:t>
            </a:r>
          </a:p>
          <a:p>
            <a:r>
              <a:rPr lang="en-US" sz="3200"/>
              <a:t>Identify frontline populations</a:t>
            </a:r>
          </a:p>
          <a:p>
            <a:r>
              <a:rPr lang="en-US" sz="3200"/>
              <a:t>Audience: community-based organizations, service providers, and leaders</a:t>
            </a:r>
          </a:p>
          <a:p>
            <a:r>
              <a:rPr lang="en-US" sz="3200"/>
              <a:t>Outcome: More resilience and adaptability to seasonal threats</a:t>
            </a:r>
          </a:p>
        </p:txBody>
      </p:sp>
    </p:spTree>
    <p:extLst>
      <p:ext uri="{BB962C8B-B14F-4D97-AF65-F5344CB8AC3E}">
        <p14:creationId xmlns:p14="http://schemas.microsoft.com/office/powerpoint/2010/main" val="4214590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211AE0-0F2A-4186-83E0-92CDFD88FABE}"/>
              </a:ext>
            </a:extLst>
          </p:cNvPr>
          <p:cNvSpPr>
            <a:spLocks noGrp="1"/>
          </p:cNvSpPr>
          <p:nvPr>
            <p:ph type="title"/>
          </p:nvPr>
        </p:nvSpPr>
        <p:spPr/>
        <p:txBody>
          <a:bodyPr/>
          <a:lstStyle/>
          <a:p>
            <a:r>
              <a:rPr lang="en-US"/>
              <a:t>Public Safety Power Shutoff Comparison</a:t>
            </a:r>
            <a:br>
              <a:rPr lang="en-US"/>
            </a:br>
            <a:r>
              <a:rPr lang="en-US" sz="3500"/>
              <a:t>2019 – 2021 </a:t>
            </a:r>
          </a:p>
        </p:txBody>
      </p:sp>
      <p:pic>
        <p:nvPicPr>
          <p:cNvPr id="8" name="Content Placeholder 7">
            <a:extLst>
              <a:ext uri="{FF2B5EF4-FFF2-40B4-BE49-F238E27FC236}">
                <a16:creationId xmlns:a16="http://schemas.microsoft.com/office/drawing/2014/main" id="{2E0EF9CE-789F-4FA9-BA70-8139EB51D9CE}"/>
              </a:ext>
            </a:extLst>
          </p:cNvPr>
          <p:cNvPicPr>
            <a:picLocks noGrp="1" noChangeAspect="1"/>
          </p:cNvPicPr>
          <p:nvPr>
            <p:ph idx="1"/>
          </p:nvPr>
        </p:nvPicPr>
        <p:blipFill>
          <a:blip r:embed="rId3"/>
          <a:stretch>
            <a:fillRect/>
          </a:stretch>
        </p:blipFill>
        <p:spPr>
          <a:xfrm>
            <a:off x="1674019" y="1902532"/>
            <a:ext cx="8843962" cy="4388608"/>
          </a:xfrm>
        </p:spPr>
      </p:pic>
    </p:spTree>
    <p:extLst>
      <p:ext uri="{BB962C8B-B14F-4D97-AF65-F5344CB8AC3E}">
        <p14:creationId xmlns:p14="http://schemas.microsoft.com/office/powerpoint/2010/main" val="1711006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AB65-8DBF-486C-B873-18D068E7878D}"/>
              </a:ext>
            </a:extLst>
          </p:cNvPr>
          <p:cNvSpPr>
            <a:spLocks noGrp="1"/>
          </p:cNvSpPr>
          <p:nvPr>
            <p:ph type="title"/>
          </p:nvPr>
        </p:nvSpPr>
        <p:spPr/>
        <p:txBody>
          <a:bodyPr/>
          <a:lstStyle/>
          <a:p>
            <a:r>
              <a:rPr lang="en-US"/>
              <a:t>PG&amp;E Public Safety Power Shutoffs </a:t>
            </a:r>
            <a:br>
              <a:rPr lang="en-US"/>
            </a:br>
            <a:r>
              <a:rPr lang="en-US" sz="3500"/>
              <a:t>Additional Safety Measures </a:t>
            </a:r>
          </a:p>
        </p:txBody>
      </p:sp>
      <p:sp>
        <p:nvSpPr>
          <p:cNvPr id="3" name="Content Placeholder 2">
            <a:extLst>
              <a:ext uri="{FF2B5EF4-FFF2-40B4-BE49-F238E27FC236}">
                <a16:creationId xmlns:a16="http://schemas.microsoft.com/office/drawing/2014/main" id="{C19306A9-0DA7-4620-804C-2BA92AC8E14D}"/>
              </a:ext>
            </a:extLst>
          </p:cNvPr>
          <p:cNvSpPr>
            <a:spLocks noGrp="1"/>
          </p:cNvSpPr>
          <p:nvPr>
            <p:ph idx="1"/>
          </p:nvPr>
        </p:nvSpPr>
        <p:spPr/>
        <p:txBody>
          <a:bodyPr>
            <a:normAutofit fontScale="92500" lnSpcReduction="10000"/>
          </a:bodyPr>
          <a:lstStyle/>
          <a:p>
            <a:r>
              <a:rPr lang="en-US" b="1"/>
              <a:t>Enhanced Powerline Safety Settings</a:t>
            </a:r>
          </a:p>
          <a:p>
            <a:pPr lvl="1">
              <a:buFont typeface="Courier New" panose="02070309020205020404" pitchFamily="49" charset="0"/>
              <a:buChar char="o"/>
            </a:pPr>
            <a:r>
              <a:rPr lang="en-US"/>
              <a:t>Advanced safety settings that allow powerlines to automatically turn off power within one-tenth of a second when there is a hazard, like a branch falling into a powerline. </a:t>
            </a:r>
          </a:p>
          <a:p>
            <a:r>
              <a:rPr lang="en-US" b="1"/>
              <a:t>Undergrounding 10,000 miles of powerlines </a:t>
            </a:r>
            <a:r>
              <a:rPr lang="en-US"/>
              <a:t>for improved safety and reliability. </a:t>
            </a:r>
          </a:p>
          <a:p>
            <a:r>
              <a:rPr lang="en-US" b="1"/>
              <a:t>Exceeding state vegetation standards </a:t>
            </a:r>
            <a:r>
              <a:rPr lang="en-US"/>
              <a:t>to prevent trees and branches from falling onto powerlines.</a:t>
            </a:r>
          </a:p>
          <a:p>
            <a:r>
              <a:rPr lang="en-US" b="1"/>
              <a:t>Installing stronger poles and powerlines </a:t>
            </a:r>
            <a:r>
              <a:rPr lang="en-US"/>
              <a:t>to make electric grid safer and more resilient.</a:t>
            </a:r>
          </a:p>
          <a:p>
            <a:r>
              <a:rPr lang="en-US" b="1"/>
              <a:t>Reducing the impact of PSPS with grid updates and weather forecasting improvements</a:t>
            </a:r>
            <a:r>
              <a:rPr lang="en-US"/>
              <a:t> to allow more precisely target shutoffs.</a:t>
            </a:r>
          </a:p>
        </p:txBody>
      </p:sp>
    </p:spTree>
    <p:extLst>
      <p:ext uri="{BB962C8B-B14F-4D97-AF65-F5344CB8AC3E}">
        <p14:creationId xmlns:p14="http://schemas.microsoft.com/office/powerpoint/2010/main" val="3758826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41"/>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7" name="Google Shape;147;p5"/>
          <p:cNvSpPr txBox="1"/>
          <p:nvPr/>
        </p:nvSpPr>
        <p:spPr>
          <a:xfrm>
            <a:off x="841248" y="365124"/>
            <a:ext cx="4929556" cy="1636204"/>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r>
              <a:rPr lang="en-US" sz="4000" b="1" kern="1200">
                <a:solidFill>
                  <a:schemeClr val="tx1"/>
                </a:solidFill>
                <a:latin typeface="+mj-lt"/>
                <a:ea typeface="+mj-ea"/>
                <a:cs typeface="+mj-cs"/>
                <a:sym typeface="Calibri"/>
              </a:rPr>
              <a:t>Impacts from Power Shutoffs</a:t>
            </a:r>
            <a:endParaRPr lang="en-US" sz="4000" kern="1200">
              <a:solidFill>
                <a:schemeClr val="tx1"/>
              </a:solidFill>
              <a:latin typeface="+mj-lt"/>
              <a:ea typeface="+mj-ea"/>
              <a:cs typeface="+mj-cs"/>
            </a:endParaRPr>
          </a:p>
        </p:txBody>
      </p:sp>
      <p:sp>
        <p:nvSpPr>
          <p:cNvPr id="4102" name="Content Placeholder 4101">
            <a:extLst>
              <a:ext uri="{FF2B5EF4-FFF2-40B4-BE49-F238E27FC236}">
                <a16:creationId xmlns:a16="http://schemas.microsoft.com/office/drawing/2014/main" id="{2E3E8DE7-FAEF-4F1B-94FF-63BC575A6BFA}"/>
              </a:ext>
            </a:extLst>
          </p:cNvPr>
          <p:cNvSpPr>
            <a:spLocks noGrp="1"/>
          </p:cNvSpPr>
          <p:nvPr>
            <p:ph idx="1"/>
          </p:nvPr>
        </p:nvSpPr>
        <p:spPr>
          <a:xfrm>
            <a:off x="841248" y="2001328"/>
            <a:ext cx="4929556" cy="4491548"/>
          </a:xfrm>
        </p:spPr>
        <p:txBody>
          <a:bodyPr vert="horz" lIns="91440" tIns="45720" rIns="91440" bIns="45720" rtlCol="0">
            <a:normAutofit/>
          </a:bodyPr>
          <a:lstStyle/>
          <a:p>
            <a:pPr marL="364320">
              <a:spcBef>
                <a:spcPts val="450"/>
              </a:spcBef>
              <a:buClr>
                <a:schemeClr val="tx1"/>
              </a:buClr>
              <a:buSzPts val="1800"/>
            </a:pPr>
            <a:r>
              <a:rPr lang="en-US" sz="2400">
                <a:sym typeface="Calibri"/>
              </a:rPr>
              <a:t>Potential impacts</a:t>
            </a:r>
            <a:endParaRPr lang="en-US" sz="2400"/>
          </a:p>
          <a:p>
            <a:pPr marL="821518" lvl="1" indent="-342900">
              <a:spcBef>
                <a:spcPts val="450"/>
              </a:spcBef>
              <a:buClr>
                <a:schemeClr val="tx1"/>
              </a:buClr>
              <a:buSzPts val="1800"/>
              <a:buFont typeface="Courier New" panose="02070309020205020404" pitchFamily="49" charset="0"/>
              <a:buChar char="o"/>
            </a:pPr>
            <a:r>
              <a:rPr lang="en-US">
                <a:sym typeface="Calibri"/>
              </a:rPr>
              <a:t>Power outage in residential and commercial neighborhoods </a:t>
            </a:r>
            <a:endParaRPr lang="en-US"/>
          </a:p>
          <a:p>
            <a:pPr marL="821518" lvl="1" indent="-342900">
              <a:spcBef>
                <a:spcPts val="450"/>
              </a:spcBef>
              <a:buClr>
                <a:schemeClr val="tx1"/>
              </a:buClr>
              <a:buSzPts val="1800"/>
              <a:buFont typeface="Courier New" panose="02070309020205020404" pitchFamily="49" charset="0"/>
              <a:buChar char="o"/>
            </a:pPr>
            <a:r>
              <a:rPr lang="en-US">
                <a:sym typeface="Calibri"/>
              </a:rPr>
              <a:t>Changes to routines in managing daycare/eldercare</a:t>
            </a:r>
          </a:p>
          <a:p>
            <a:pPr marL="821518" lvl="1" indent="-342900">
              <a:spcBef>
                <a:spcPts val="450"/>
              </a:spcBef>
              <a:buClr>
                <a:schemeClr val="tx1"/>
              </a:buClr>
              <a:buSzPts val="1800"/>
              <a:buFont typeface="Courier New" panose="02070309020205020404" pitchFamily="49" charset="0"/>
              <a:buChar char="o"/>
            </a:pPr>
            <a:r>
              <a:rPr lang="en-US">
                <a:sym typeface="Calibri"/>
              </a:rPr>
              <a:t>Lights and communication methods like cell phones may lose power</a:t>
            </a:r>
            <a:endParaRPr lang="en-US"/>
          </a:p>
          <a:p>
            <a:pPr marL="821518" lvl="1" indent="-342900">
              <a:spcBef>
                <a:spcPts val="450"/>
              </a:spcBef>
              <a:buClr>
                <a:schemeClr val="tx1"/>
              </a:buClr>
              <a:buSzPts val="1800"/>
              <a:buFont typeface="Courier New" panose="02070309020205020404" pitchFamily="49" charset="0"/>
              <a:buChar char="o"/>
            </a:pPr>
            <a:r>
              <a:rPr lang="en-US">
                <a:sym typeface="Calibri"/>
              </a:rPr>
              <a:t>Risk for food spoilage</a:t>
            </a:r>
            <a:endParaRPr lang="en-US"/>
          </a:p>
          <a:p>
            <a:pPr marL="821518" lvl="1" indent="-342900">
              <a:spcBef>
                <a:spcPts val="450"/>
              </a:spcBef>
              <a:buClr>
                <a:schemeClr val="tx1"/>
              </a:buClr>
              <a:buSzPts val="1800"/>
              <a:buFont typeface="Courier New" panose="02070309020205020404" pitchFamily="49" charset="0"/>
              <a:buChar char="o"/>
            </a:pPr>
            <a:r>
              <a:rPr lang="en-US">
                <a:sym typeface="Calibri"/>
              </a:rPr>
              <a:t>Risks for medical and mobility devices/equipment</a:t>
            </a:r>
          </a:p>
          <a:p>
            <a:pPr marL="478618" lvl="1" indent="0">
              <a:spcBef>
                <a:spcPts val="450"/>
              </a:spcBef>
              <a:buClr>
                <a:schemeClr val="tx1"/>
              </a:buClr>
              <a:buSzPts val="1800"/>
              <a:buNone/>
            </a:pPr>
            <a:endParaRPr lang="en-US"/>
          </a:p>
          <a:p>
            <a:endParaRPr lang="en-US" sz="1700"/>
          </a:p>
        </p:txBody>
      </p:sp>
      <p:cxnSp>
        <p:nvCxnSpPr>
          <p:cNvPr id="143" name="Straight Connector 142">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descr="Image result for pge power outage headline">
            <a:extLst>
              <a:ext uri="{FF2B5EF4-FFF2-40B4-BE49-F238E27FC236}">
                <a16:creationId xmlns:a16="http://schemas.microsoft.com/office/drawing/2014/main" id="{45CBA9CA-E693-47F5-A0A3-1586AD1C7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46"/>
          <a:stretch/>
        </p:blipFill>
        <p:spPr bwMode="auto">
          <a:xfrm>
            <a:off x="681827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144" name="Google Shape;144;p5"/>
          <p:cNvPicPr preferRelativeResize="0">
            <a:picLocks/>
          </p:cNvPicPr>
          <p:nvPr/>
        </p:nvPicPr>
        <p:blipFill rotWithShape="1">
          <a:blip r:embed="rId4"/>
          <a:srcRect l="10370" r="4924" b="-3"/>
          <a:stretch/>
        </p:blipFill>
        <p:spPr>
          <a:xfrm>
            <a:off x="6818278" y="3597883"/>
            <a:ext cx="4853685" cy="2936699"/>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6D82B-CC7D-4711-B5EC-EA8CDB05E5CB}"/>
              </a:ext>
            </a:extLst>
          </p:cNvPr>
          <p:cNvSpPr>
            <a:spLocks noGrp="1"/>
          </p:cNvSpPr>
          <p:nvPr>
            <p:ph type="title"/>
          </p:nvPr>
        </p:nvSpPr>
        <p:spPr>
          <a:xfrm>
            <a:off x="1653363" y="365760"/>
            <a:ext cx="9367203" cy="1188720"/>
          </a:xfrm>
        </p:spPr>
        <p:txBody>
          <a:bodyPr>
            <a:normAutofit/>
          </a:bodyPr>
          <a:lstStyle/>
          <a:p>
            <a:r>
              <a:rPr lang="en-US"/>
              <a:t>Vulnerability Factors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E2C4ACA-6E5D-4F5A-9F76-C78F30E84DA1}"/>
              </a:ext>
            </a:extLst>
          </p:cNvPr>
          <p:cNvSpPr>
            <a:spLocks noGrp="1"/>
          </p:cNvSpPr>
          <p:nvPr>
            <p:ph idx="1"/>
          </p:nvPr>
        </p:nvSpPr>
        <p:spPr>
          <a:xfrm>
            <a:off x="1653363" y="2176272"/>
            <a:ext cx="9367204" cy="4041648"/>
          </a:xfrm>
        </p:spPr>
        <p:txBody>
          <a:bodyPr anchor="t">
            <a:normAutofit lnSpcReduction="10000"/>
          </a:bodyPr>
          <a:lstStyle/>
          <a:p>
            <a:r>
              <a:rPr lang="en-US" sz="2400"/>
              <a:t>People depending on electric medical or mobility devices</a:t>
            </a:r>
          </a:p>
          <a:p>
            <a:r>
              <a:rPr lang="en-US" sz="2400"/>
              <a:t>Wheelchair users living in multi story apartment buildings</a:t>
            </a:r>
          </a:p>
          <a:p>
            <a:r>
              <a:rPr lang="en-US" sz="2400"/>
              <a:t>People with refrigerated medication needs (</a:t>
            </a:r>
            <a:r>
              <a:rPr lang="en-US" sz="2400" err="1"/>
              <a:t>ie</a:t>
            </a:r>
            <a:r>
              <a:rPr lang="en-US" sz="2400"/>
              <a:t> insulin)</a:t>
            </a:r>
          </a:p>
          <a:p>
            <a:r>
              <a:rPr lang="en-US" sz="2400"/>
              <a:t>Food spoilage for low-income people who cannot afford to replace groceries</a:t>
            </a:r>
          </a:p>
          <a:p>
            <a:r>
              <a:rPr lang="en-US" sz="2400"/>
              <a:t>Caretakers of children or elderly where schools or other facilities are closed </a:t>
            </a:r>
          </a:p>
          <a:p>
            <a:r>
              <a:rPr lang="en-US" sz="2400"/>
              <a:t>Low-income workers who lose wages due to businesses being closed</a:t>
            </a:r>
          </a:p>
          <a:p>
            <a:endParaRPr lang="en-US" sz="2400"/>
          </a:p>
          <a:p>
            <a:pPr marL="0" indent="0">
              <a:buNone/>
            </a:pPr>
            <a:r>
              <a:rPr lang="en-US" sz="2400"/>
              <a:t> </a:t>
            </a:r>
          </a:p>
          <a:p>
            <a:endParaRPr lang="en-US" sz="2400"/>
          </a:p>
        </p:txBody>
      </p:sp>
    </p:spTree>
    <p:extLst>
      <p:ext uri="{BB962C8B-B14F-4D97-AF65-F5344CB8AC3E}">
        <p14:creationId xmlns:p14="http://schemas.microsoft.com/office/powerpoint/2010/main" val="2666542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25ED1-C8CC-4075-B5C0-3C12B4133CCB}"/>
              </a:ext>
            </a:extLst>
          </p:cNvPr>
          <p:cNvSpPr>
            <a:spLocks noGrp="1"/>
          </p:cNvSpPr>
          <p:nvPr>
            <p:ph type="title"/>
          </p:nvPr>
        </p:nvSpPr>
        <p:spPr>
          <a:xfrm>
            <a:off x="838200" y="365760"/>
            <a:ext cx="10515600" cy="1325563"/>
          </a:xfrm>
        </p:spPr>
        <p:txBody>
          <a:bodyPr>
            <a:normAutofit/>
          </a:bodyPr>
          <a:lstStyle/>
          <a:p>
            <a:r>
              <a:rPr lang="en-US">
                <a:solidFill>
                  <a:schemeClr val="bg1"/>
                </a:solidFill>
              </a:rPr>
              <a:t>Existing Program Support for Households</a:t>
            </a:r>
          </a:p>
        </p:txBody>
      </p:sp>
      <p:sp>
        <p:nvSpPr>
          <p:cNvPr id="3" name="Content Placeholder 2">
            <a:extLst>
              <a:ext uri="{FF2B5EF4-FFF2-40B4-BE49-F238E27FC236}">
                <a16:creationId xmlns:a16="http://schemas.microsoft.com/office/drawing/2014/main" id="{7DB43499-B58E-4DF8-A08A-47A3C2BDA2BA}"/>
              </a:ext>
            </a:extLst>
          </p:cNvPr>
          <p:cNvSpPr>
            <a:spLocks noGrp="1"/>
          </p:cNvSpPr>
          <p:nvPr>
            <p:ph idx="1"/>
          </p:nvPr>
        </p:nvSpPr>
        <p:spPr>
          <a:xfrm>
            <a:off x="841247" y="2057082"/>
            <a:ext cx="5015484" cy="4581143"/>
          </a:xfrm>
        </p:spPr>
        <p:txBody>
          <a:bodyPr anchor="ctr">
            <a:normAutofit fontScale="85000" lnSpcReduction="10000"/>
          </a:bodyPr>
          <a:lstStyle/>
          <a:p>
            <a:r>
              <a:rPr lang="en-US" sz="2000">
                <a:hlinkClick r:id="rId3"/>
              </a:rPr>
              <a:t>Medical Baseline Program</a:t>
            </a:r>
            <a:endParaRPr lang="en-US" sz="2000"/>
          </a:p>
          <a:p>
            <a:pPr lvl="1">
              <a:buFont typeface="Courier New" panose="02070309020205020404" pitchFamily="49" charset="0"/>
              <a:buChar char="o"/>
            </a:pPr>
            <a:r>
              <a:rPr lang="en-US" sz="2000"/>
              <a:t>Extra PG&amp;E notifications in advance of PSPS events</a:t>
            </a:r>
          </a:p>
          <a:p>
            <a:pPr lvl="1">
              <a:buFont typeface="Courier New" panose="02070309020205020404" pitchFamily="49" charset="0"/>
              <a:buChar char="o"/>
            </a:pPr>
            <a:r>
              <a:rPr lang="en-US" sz="2000"/>
              <a:t>PG&amp;E Portable Battery Program for income qualified participants</a:t>
            </a:r>
          </a:p>
          <a:p>
            <a:r>
              <a:rPr lang="en-US" sz="2000">
                <a:hlinkClick r:id="rId4"/>
              </a:rPr>
              <a:t>Vulnerable Customer Status</a:t>
            </a:r>
            <a:endParaRPr lang="en-US" sz="2000"/>
          </a:p>
          <a:p>
            <a:pPr lvl="1">
              <a:buFont typeface="Courier New" panose="02070309020205020404" pitchFamily="49" charset="0"/>
              <a:buChar char="o"/>
            </a:pPr>
            <a:r>
              <a:rPr lang="en-US" sz="1600"/>
              <a:t>Customers who have a serious illness or condition that could become life-threatening if their service is disconnected may self-certify as vulnerable customers and receive extra notification in advanced of a PSPS. </a:t>
            </a:r>
          </a:p>
          <a:p>
            <a:r>
              <a:rPr lang="en-US" sz="2000">
                <a:hlinkClick r:id="rId5"/>
              </a:rPr>
              <a:t>Disability Disaster Access &amp; Resources Program</a:t>
            </a:r>
            <a:endParaRPr lang="en-US" sz="2000"/>
          </a:p>
          <a:p>
            <a:pPr lvl="1"/>
            <a:r>
              <a:rPr lang="en-US" sz="2000"/>
              <a:t>Portable backup batteries, hotel accommodations, accessible transportation, food vouchers</a:t>
            </a:r>
          </a:p>
          <a:p>
            <a:pPr lvl="1"/>
            <a:r>
              <a:rPr lang="en-US" sz="2000"/>
              <a:t>Community Resources for Independent Living (CRIL) in Hayward, CA – 510-881-5743</a:t>
            </a:r>
          </a:p>
          <a:p>
            <a:r>
              <a:rPr lang="en-US" sz="2000"/>
              <a:t>PSPS portal for planning and event-specific information for public safety government partners</a:t>
            </a:r>
          </a:p>
        </p:txBody>
      </p:sp>
      <p:pic>
        <p:nvPicPr>
          <p:cNvPr id="5" name="Picture 4">
            <a:extLst>
              <a:ext uri="{FF2B5EF4-FFF2-40B4-BE49-F238E27FC236}">
                <a16:creationId xmlns:a16="http://schemas.microsoft.com/office/drawing/2014/main" id="{AA56EA89-28CF-4789-9DC8-9E2120B4BD8A}"/>
              </a:ext>
            </a:extLst>
          </p:cNvPr>
          <p:cNvPicPr>
            <a:picLocks noChangeAspect="1"/>
          </p:cNvPicPr>
          <p:nvPr/>
        </p:nvPicPr>
        <p:blipFill rotWithShape="1">
          <a:blip r:embed="rId6"/>
          <a:srcRect r="3548" b="-3"/>
          <a:stretch/>
        </p:blipFill>
        <p:spPr>
          <a:xfrm>
            <a:off x="6335270" y="2276857"/>
            <a:ext cx="5015484" cy="3900106"/>
          </a:xfrm>
          <a:prstGeom prst="rect">
            <a:avLst/>
          </a:prstGeom>
        </p:spPr>
      </p:pic>
      <p:sp>
        <p:nvSpPr>
          <p:cNvPr id="7" name="TextBox 6">
            <a:extLst>
              <a:ext uri="{FF2B5EF4-FFF2-40B4-BE49-F238E27FC236}">
                <a16:creationId xmlns:a16="http://schemas.microsoft.com/office/drawing/2014/main" id="{1FB629BF-CDF0-423B-BEED-AF5BC92FF46A}"/>
              </a:ext>
            </a:extLst>
          </p:cNvPr>
          <p:cNvSpPr txBox="1"/>
          <p:nvPr/>
        </p:nvSpPr>
        <p:spPr>
          <a:xfrm>
            <a:off x="-7091" y="6488668"/>
            <a:ext cx="1775999" cy="369332"/>
          </a:xfrm>
          <a:prstGeom prst="rect">
            <a:avLst/>
          </a:prstGeom>
          <a:noFill/>
        </p:spPr>
        <p:txBody>
          <a:bodyPr wrap="none" rtlCol="0">
            <a:spAutoFit/>
          </a:bodyPr>
          <a:lstStyle/>
          <a:p>
            <a:r>
              <a:rPr lang="en-US"/>
              <a:t>Reference: PG&amp;E</a:t>
            </a:r>
          </a:p>
        </p:txBody>
      </p:sp>
    </p:spTree>
    <p:extLst>
      <p:ext uri="{BB962C8B-B14F-4D97-AF65-F5344CB8AC3E}">
        <p14:creationId xmlns:p14="http://schemas.microsoft.com/office/powerpoint/2010/main" val="2402255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25ED1-C8CC-4075-B5C0-3C12B4133CCB}"/>
              </a:ext>
            </a:extLst>
          </p:cNvPr>
          <p:cNvSpPr>
            <a:spLocks noGrp="1"/>
          </p:cNvSpPr>
          <p:nvPr>
            <p:ph type="title"/>
          </p:nvPr>
        </p:nvSpPr>
        <p:spPr>
          <a:xfrm>
            <a:off x="838200" y="585216"/>
            <a:ext cx="10515600" cy="1325563"/>
          </a:xfrm>
        </p:spPr>
        <p:txBody>
          <a:bodyPr>
            <a:normAutofit/>
          </a:bodyPr>
          <a:lstStyle/>
          <a:p>
            <a:r>
              <a:rPr lang="en-US">
                <a:solidFill>
                  <a:schemeClr val="bg1"/>
                </a:solidFill>
              </a:rPr>
              <a:t>Existing PG&amp;E Program Support</a:t>
            </a:r>
          </a:p>
        </p:txBody>
      </p:sp>
      <p:pic>
        <p:nvPicPr>
          <p:cNvPr id="7" name="Picture 6">
            <a:extLst>
              <a:ext uri="{FF2B5EF4-FFF2-40B4-BE49-F238E27FC236}">
                <a16:creationId xmlns:a16="http://schemas.microsoft.com/office/drawing/2014/main" id="{1E8E153A-805F-47BB-9E06-F0BA7554BEE0}"/>
              </a:ext>
            </a:extLst>
          </p:cNvPr>
          <p:cNvPicPr>
            <a:picLocks noChangeAspect="1"/>
          </p:cNvPicPr>
          <p:nvPr/>
        </p:nvPicPr>
        <p:blipFill rotWithShape="1">
          <a:blip r:embed="rId3"/>
          <a:srcRect t="19563" r="3" b="2183"/>
          <a:stretch/>
        </p:blipFill>
        <p:spPr>
          <a:xfrm>
            <a:off x="548639" y="2386584"/>
            <a:ext cx="6236208" cy="3660185"/>
          </a:xfrm>
          <a:prstGeom prst="rect">
            <a:avLst/>
          </a:prstGeom>
        </p:spPr>
      </p:pic>
      <p:sp>
        <p:nvSpPr>
          <p:cNvPr id="3" name="Content Placeholder 2">
            <a:extLst>
              <a:ext uri="{FF2B5EF4-FFF2-40B4-BE49-F238E27FC236}">
                <a16:creationId xmlns:a16="http://schemas.microsoft.com/office/drawing/2014/main" id="{7DB43499-B58E-4DF8-A08A-47A3C2BDA2BA}"/>
              </a:ext>
            </a:extLst>
          </p:cNvPr>
          <p:cNvSpPr>
            <a:spLocks noGrp="1"/>
          </p:cNvSpPr>
          <p:nvPr>
            <p:ph idx="1"/>
          </p:nvPr>
        </p:nvSpPr>
        <p:spPr>
          <a:xfrm>
            <a:off x="7120128" y="2386584"/>
            <a:ext cx="4233672" cy="4471416"/>
          </a:xfrm>
        </p:spPr>
        <p:txBody>
          <a:bodyPr anchor="ctr">
            <a:normAutofit fontScale="70000" lnSpcReduction="20000"/>
          </a:bodyPr>
          <a:lstStyle/>
          <a:p>
            <a:r>
              <a:rPr lang="en-US" sz="2600">
                <a:hlinkClick r:id="rId4"/>
              </a:rPr>
              <a:t>Portable Battery Program</a:t>
            </a:r>
            <a:endParaRPr lang="en-US" sz="2600"/>
          </a:p>
          <a:p>
            <a:pPr lvl="1"/>
            <a:r>
              <a:rPr lang="en-US" sz="2200"/>
              <a:t>Medical Baseline customers who live in High Fire-Threat Districts and who are reliant on electric-dependent medical devices. </a:t>
            </a:r>
          </a:p>
          <a:p>
            <a:r>
              <a:rPr lang="en-US" sz="2200">
                <a:hlinkClick r:id="rId5"/>
              </a:rPr>
              <a:t>Food Resource Partnerships</a:t>
            </a:r>
            <a:endParaRPr lang="en-US" sz="2200"/>
          </a:p>
          <a:p>
            <a:pPr lvl="1"/>
            <a:r>
              <a:rPr lang="en-US" sz="2200"/>
              <a:t>PGE is partnering with food banks and meals on wheels to provide family with groceries during a PSPS event and for three days following. </a:t>
            </a:r>
          </a:p>
          <a:p>
            <a:r>
              <a:rPr lang="en-US" sz="2600">
                <a:hlinkClick r:id="rId6"/>
              </a:rPr>
              <a:t>Generator and Battery Rebate Program</a:t>
            </a:r>
            <a:endParaRPr lang="en-US" sz="2600"/>
          </a:p>
          <a:p>
            <a:pPr lvl="1">
              <a:buFont typeface="Courier New" panose="02070309020205020404" pitchFamily="49" charset="0"/>
              <a:buChar char="o"/>
            </a:pPr>
            <a:r>
              <a:rPr lang="en-US" sz="2200"/>
              <a:t>Offering eligible customers, a rebate on the purchase of a qualifying generator or battery to prepare for outages </a:t>
            </a:r>
          </a:p>
          <a:p>
            <a:r>
              <a:rPr lang="en-US" sz="2200">
                <a:hlinkClick r:id="rId7"/>
              </a:rPr>
              <a:t>PSPS Preparedness Toolkit </a:t>
            </a:r>
            <a:endParaRPr lang="en-US" sz="2200"/>
          </a:p>
          <a:p>
            <a:pPr lvl="1"/>
            <a:r>
              <a:rPr lang="en-US" sz="2200"/>
              <a:t>Available in 13 languages, both hard copy and electronic</a:t>
            </a:r>
          </a:p>
          <a:p>
            <a:r>
              <a:rPr lang="en-US" sz="2100">
                <a:hlinkClick r:id="rId8"/>
              </a:rPr>
              <a:t>Safety Action Center </a:t>
            </a:r>
            <a:endParaRPr lang="en-US" sz="2100"/>
          </a:p>
          <a:p>
            <a:pPr lvl="1"/>
            <a:r>
              <a:rPr lang="en-US" sz="2100"/>
              <a:t>Information to help prepare your home, family, or business for a potential PSPS</a:t>
            </a:r>
          </a:p>
        </p:txBody>
      </p:sp>
      <p:sp>
        <p:nvSpPr>
          <p:cNvPr id="8" name="TextBox 7">
            <a:extLst>
              <a:ext uri="{FF2B5EF4-FFF2-40B4-BE49-F238E27FC236}">
                <a16:creationId xmlns:a16="http://schemas.microsoft.com/office/drawing/2014/main" id="{8CFA4BFB-756A-42F2-88DF-16B98327BF3A}"/>
              </a:ext>
            </a:extLst>
          </p:cNvPr>
          <p:cNvSpPr txBox="1"/>
          <p:nvPr/>
        </p:nvSpPr>
        <p:spPr>
          <a:xfrm>
            <a:off x="-7091" y="6488668"/>
            <a:ext cx="1775999" cy="369332"/>
          </a:xfrm>
          <a:prstGeom prst="rect">
            <a:avLst/>
          </a:prstGeom>
          <a:noFill/>
        </p:spPr>
        <p:txBody>
          <a:bodyPr wrap="none" rtlCol="0">
            <a:spAutoFit/>
          </a:bodyPr>
          <a:lstStyle/>
          <a:p>
            <a:r>
              <a:rPr lang="en-US"/>
              <a:t>Reference: PG&amp;E</a:t>
            </a:r>
          </a:p>
        </p:txBody>
      </p:sp>
    </p:spTree>
    <p:extLst>
      <p:ext uri="{BB962C8B-B14F-4D97-AF65-F5344CB8AC3E}">
        <p14:creationId xmlns:p14="http://schemas.microsoft.com/office/powerpoint/2010/main" val="3399584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F977F-D0AA-49EA-BD68-14D334492222}"/>
              </a:ext>
            </a:extLst>
          </p:cNvPr>
          <p:cNvSpPr>
            <a:spLocks noGrp="1"/>
          </p:cNvSpPr>
          <p:nvPr>
            <p:ph type="title"/>
          </p:nvPr>
        </p:nvSpPr>
        <p:spPr>
          <a:xfrm>
            <a:off x="838200" y="585216"/>
            <a:ext cx="10515600" cy="1325563"/>
          </a:xfrm>
        </p:spPr>
        <p:txBody>
          <a:bodyPr>
            <a:normAutofit/>
          </a:bodyPr>
          <a:lstStyle/>
          <a:p>
            <a:r>
              <a:rPr lang="en-US">
                <a:solidFill>
                  <a:schemeClr val="bg1"/>
                </a:solidFill>
              </a:rPr>
              <a:t>Gaps in Support</a:t>
            </a:r>
          </a:p>
        </p:txBody>
      </p:sp>
      <p:pic>
        <p:nvPicPr>
          <p:cNvPr id="5" name="Picture 4">
            <a:extLst>
              <a:ext uri="{FF2B5EF4-FFF2-40B4-BE49-F238E27FC236}">
                <a16:creationId xmlns:a16="http://schemas.microsoft.com/office/drawing/2014/main" id="{EB2283D1-F123-41F4-93D8-4D26D6A297F2}"/>
              </a:ext>
            </a:extLst>
          </p:cNvPr>
          <p:cNvPicPr>
            <a:picLocks noChangeAspect="1"/>
          </p:cNvPicPr>
          <p:nvPr/>
        </p:nvPicPr>
        <p:blipFill rotWithShape="1">
          <a:blip r:embed="rId3"/>
          <a:srcRect t="19565" r="3" b="2181"/>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8095FCB2-D41A-465F-9D06-767D81F6E233}"/>
              </a:ext>
            </a:extLst>
          </p:cNvPr>
          <p:cNvSpPr>
            <a:spLocks noGrp="1"/>
          </p:cNvSpPr>
          <p:nvPr>
            <p:ph idx="1"/>
          </p:nvPr>
        </p:nvSpPr>
        <p:spPr>
          <a:xfrm>
            <a:off x="7546847" y="2516777"/>
            <a:ext cx="4102607" cy="3993752"/>
          </a:xfrm>
        </p:spPr>
        <p:txBody>
          <a:bodyPr anchor="ctr">
            <a:normAutofit/>
          </a:bodyPr>
          <a:lstStyle/>
          <a:p>
            <a:r>
              <a:rPr lang="en-US" sz="2000"/>
              <a:t>Support for people not on medical baseline, but require refrigerated medication (i.e. insulin) or other equipment</a:t>
            </a:r>
          </a:p>
          <a:p>
            <a:r>
              <a:rPr lang="en-US" sz="2000"/>
              <a:t>Medical baseline has a high access barrier with documentation and may be difficult to get on for people with low English skills even if they qualify</a:t>
            </a:r>
          </a:p>
          <a:p>
            <a:r>
              <a:rPr lang="en-US" sz="2000"/>
              <a:t>PSPS Portal info currently only available to local government agencies, not community health providers </a:t>
            </a:r>
          </a:p>
        </p:txBody>
      </p:sp>
    </p:spTree>
    <p:extLst>
      <p:ext uri="{BB962C8B-B14F-4D97-AF65-F5344CB8AC3E}">
        <p14:creationId xmlns:p14="http://schemas.microsoft.com/office/powerpoint/2010/main" val="1310369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3BE8F-59A3-40DB-97FC-16B76098BD7D}"/>
              </a:ext>
            </a:extLst>
          </p:cNvPr>
          <p:cNvSpPr>
            <a:spLocks noGrp="1"/>
          </p:cNvSpPr>
          <p:nvPr>
            <p:ph type="title"/>
          </p:nvPr>
        </p:nvSpPr>
        <p:spPr>
          <a:xfrm>
            <a:off x="589560" y="856180"/>
            <a:ext cx="4560584" cy="1128068"/>
          </a:xfrm>
        </p:spPr>
        <p:txBody>
          <a:bodyPr anchor="ctr">
            <a:normAutofit/>
          </a:bodyPr>
          <a:lstStyle/>
          <a:p>
            <a:r>
              <a:rPr lang="en-US" sz="3700">
                <a:hlinkClick r:id="rId3"/>
              </a:rPr>
              <a:t>Best Practices for Individuals</a:t>
            </a:r>
            <a:endParaRPr lang="en-US" sz="3700"/>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48087B-F11E-4BC0-B276-E3DCBA42AED2}"/>
              </a:ext>
            </a:extLst>
          </p:cNvPr>
          <p:cNvSpPr>
            <a:spLocks noGrp="1"/>
          </p:cNvSpPr>
          <p:nvPr>
            <p:ph idx="1"/>
          </p:nvPr>
        </p:nvSpPr>
        <p:spPr>
          <a:xfrm>
            <a:off x="257268" y="2224253"/>
            <a:ext cx="4892876" cy="4526860"/>
          </a:xfrm>
        </p:spPr>
        <p:txBody>
          <a:bodyPr anchor="ctr">
            <a:normAutofit/>
          </a:bodyPr>
          <a:lstStyle/>
          <a:p>
            <a:r>
              <a:rPr lang="en-US" sz="1800"/>
              <a:t>Fill medications early</a:t>
            </a:r>
          </a:p>
          <a:p>
            <a:r>
              <a:rPr lang="en-US" sz="1800"/>
              <a:t>Stock up on durable food </a:t>
            </a:r>
          </a:p>
          <a:p>
            <a:r>
              <a:rPr lang="en-US" sz="1800"/>
              <a:t>Make your own ice to cool food and limit opening fridge once power is off</a:t>
            </a:r>
          </a:p>
          <a:p>
            <a:r>
              <a:rPr lang="en-US" sz="1800"/>
              <a:t>Find “buddies” for those living alone</a:t>
            </a:r>
          </a:p>
          <a:p>
            <a:r>
              <a:rPr lang="en-US" sz="1800" b="0" i="0">
                <a:effectLst/>
              </a:rPr>
              <a:t>Call 2-1-1 or the </a:t>
            </a:r>
            <a:r>
              <a:rPr lang="en-US" sz="1800" b="0" i="0">
                <a:effectLst/>
                <a:hlinkClick r:id="rId4"/>
              </a:rPr>
              <a:t>Non-Emergency Power Shutoffs Hotline </a:t>
            </a:r>
            <a:r>
              <a:rPr lang="en-US" sz="1800" b="0" i="0">
                <a:effectLst/>
              </a:rPr>
              <a:t>at 833-284-3473 for help</a:t>
            </a:r>
          </a:p>
          <a:p>
            <a:r>
              <a:rPr lang="en-US" sz="1800"/>
              <a:t>Have backup key for electronic keys and locks</a:t>
            </a:r>
          </a:p>
          <a:p>
            <a:r>
              <a:rPr lang="en-US" sz="1800"/>
              <a:t>During shutoff, unplug large electrical appliances that may surge when power returns</a:t>
            </a:r>
          </a:p>
          <a:p>
            <a:r>
              <a:rPr lang="en-US" sz="1800"/>
              <a:t>Keep flashlights and solar/battery lanterns on hand</a:t>
            </a:r>
          </a:p>
          <a:p>
            <a:endParaRPr lang="en-US" sz="1700"/>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8ABABB-FBA9-46D7-B3BE-55BE5025D522}"/>
              </a:ext>
            </a:extLst>
          </p:cNvPr>
          <p:cNvPicPr>
            <a:picLocks noChangeAspect="1"/>
          </p:cNvPicPr>
          <p:nvPr/>
        </p:nvPicPr>
        <p:blipFill rotWithShape="1">
          <a:blip r:embed="rId5"/>
          <a:srcRect l="16450" r="6181"/>
          <a:stretch/>
        </p:blipFill>
        <p:spPr>
          <a:xfrm>
            <a:off x="5977788" y="799352"/>
            <a:ext cx="5425410" cy="5259296"/>
          </a:xfrm>
          <a:prstGeom prst="rect">
            <a:avLst/>
          </a:prstGeom>
        </p:spPr>
      </p:pic>
      <p:sp>
        <p:nvSpPr>
          <p:cNvPr id="13" name="TextBox 12">
            <a:extLst>
              <a:ext uri="{FF2B5EF4-FFF2-40B4-BE49-F238E27FC236}">
                <a16:creationId xmlns:a16="http://schemas.microsoft.com/office/drawing/2014/main" id="{B79D3C26-CAB5-48B6-AB6C-E84CDA1AA8E2}"/>
              </a:ext>
            </a:extLst>
          </p:cNvPr>
          <p:cNvSpPr txBox="1"/>
          <p:nvPr/>
        </p:nvSpPr>
        <p:spPr>
          <a:xfrm>
            <a:off x="-7091" y="6488668"/>
            <a:ext cx="1775999" cy="369332"/>
          </a:xfrm>
          <a:prstGeom prst="rect">
            <a:avLst/>
          </a:prstGeom>
          <a:noFill/>
        </p:spPr>
        <p:txBody>
          <a:bodyPr wrap="none" rtlCol="0">
            <a:spAutoFit/>
          </a:bodyPr>
          <a:lstStyle/>
          <a:p>
            <a:r>
              <a:rPr lang="en-US"/>
              <a:t>Reference: PG&amp;E</a:t>
            </a:r>
          </a:p>
        </p:txBody>
      </p:sp>
    </p:spTree>
    <p:extLst>
      <p:ext uri="{BB962C8B-B14F-4D97-AF65-F5344CB8AC3E}">
        <p14:creationId xmlns:p14="http://schemas.microsoft.com/office/powerpoint/2010/main" val="3533232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708C74-B17D-4BAF-9372-5C60557053B3}"/>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Community Pod Mapping</a:t>
            </a:r>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E5334D0-FB29-452C-B405-CD90B4917017}"/>
              </a:ext>
            </a:extLst>
          </p:cNvPr>
          <p:cNvSpPr>
            <a:spLocks noGrp="1"/>
          </p:cNvSpPr>
          <p:nvPr>
            <p:ph sz="half" idx="1"/>
          </p:nvPr>
        </p:nvSpPr>
        <p:spPr>
          <a:xfrm>
            <a:off x="590550" y="2187236"/>
            <a:ext cx="3828312" cy="3642064"/>
          </a:xfrm>
        </p:spPr>
        <p:txBody>
          <a:bodyPr vert="horz" lIns="91440" tIns="45720" rIns="91440" bIns="45720" rtlCol="0">
            <a:normAutofit lnSpcReduction="10000"/>
          </a:bodyPr>
          <a:lstStyle/>
          <a:p>
            <a:r>
              <a:rPr lang="en-US" sz="2000">
                <a:solidFill>
                  <a:schemeClr val="bg1"/>
                </a:solidFill>
              </a:rPr>
              <a:t>Encourage your members /clients to do pod mapping to identify who they can contact in these climate events if they need help</a:t>
            </a:r>
          </a:p>
          <a:p>
            <a:r>
              <a:rPr lang="en-US" sz="2000">
                <a:solidFill>
                  <a:schemeClr val="bg1"/>
                </a:solidFill>
              </a:rPr>
              <a:t>Helpful to have out-of-town contacts as well</a:t>
            </a:r>
          </a:p>
          <a:p>
            <a:r>
              <a:rPr lang="en-US" sz="2000">
                <a:solidFill>
                  <a:schemeClr val="bg1"/>
                </a:solidFill>
              </a:rPr>
              <a:t>Write out emergency contact numbers</a:t>
            </a:r>
          </a:p>
          <a:p>
            <a:r>
              <a:rPr lang="en-US" sz="2000">
                <a:solidFill>
                  <a:schemeClr val="bg1"/>
                </a:solidFill>
                <a:hlinkClick r:id="rId3">
                  <a:extLst>
                    <a:ext uri="{A12FA001-AC4F-418D-AE19-62706E023703}">
                      <ahyp:hlinkClr xmlns:ahyp="http://schemas.microsoft.com/office/drawing/2018/hyperlinkcolor" val="tx"/>
                    </a:ext>
                  </a:extLst>
                </a:hlinkClick>
              </a:rPr>
              <a:t>County emergency pocket guide includes Family Emergency Plan section</a:t>
            </a:r>
            <a:endParaRPr lang="en-US" sz="2000">
              <a:solidFill>
                <a:schemeClr val="bg1"/>
              </a:solidFill>
            </a:endParaRPr>
          </a:p>
        </p:txBody>
      </p:sp>
      <p:pic>
        <p:nvPicPr>
          <p:cNvPr id="6" name="Content Placeholder 5">
            <a:extLst>
              <a:ext uri="{FF2B5EF4-FFF2-40B4-BE49-F238E27FC236}">
                <a16:creationId xmlns:a16="http://schemas.microsoft.com/office/drawing/2014/main" id="{0CE61A62-327E-4394-B4EA-6B09848B9A9D}"/>
              </a:ext>
            </a:extLst>
          </p:cNvPr>
          <p:cNvPicPr>
            <a:picLocks noGrp="1" noChangeAspect="1"/>
          </p:cNvPicPr>
          <p:nvPr>
            <p:ph sz="half" idx="2"/>
          </p:nvPr>
        </p:nvPicPr>
        <p:blipFill>
          <a:blip r:embed="rId4"/>
          <a:stretch>
            <a:fillRect/>
          </a:stretch>
        </p:blipFill>
        <p:spPr>
          <a:xfrm>
            <a:off x="5110716" y="803319"/>
            <a:ext cx="6596652" cy="5095913"/>
          </a:xfrm>
          <a:prstGeom prst="rect">
            <a:avLst/>
          </a:prstGeom>
        </p:spPr>
      </p:pic>
      <p:sp>
        <p:nvSpPr>
          <p:cNvPr id="7" name="TextBox 6">
            <a:extLst>
              <a:ext uri="{FF2B5EF4-FFF2-40B4-BE49-F238E27FC236}">
                <a16:creationId xmlns:a16="http://schemas.microsoft.com/office/drawing/2014/main" id="{D38E54B2-023A-4C1B-ADDB-D554387C008A}"/>
              </a:ext>
            </a:extLst>
          </p:cNvPr>
          <p:cNvSpPr txBox="1"/>
          <p:nvPr/>
        </p:nvSpPr>
        <p:spPr>
          <a:xfrm>
            <a:off x="8177669" y="3067296"/>
            <a:ext cx="497252" cy="369332"/>
          </a:xfrm>
          <a:prstGeom prst="rect">
            <a:avLst/>
          </a:prstGeom>
          <a:noFill/>
        </p:spPr>
        <p:txBody>
          <a:bodyPr wrap="none" rtlCol="0">
            <a:spAutoFit/>
          </a:bodyPr>
          <a:lstStyle/>
          <a:p>
            <a:r>
              <a:rPr lang="en-US"/>
              <a:t>Me</a:t>
            </a:r>
          </a:p>
        </p:txBody>
      </p:sp>
      <p:sp>
        <p:nvSpPr>
          <p:cNvPr id="10" name="TextBox 9">
            <a:extLst>
              <a:ext uri="{FF2B5EF4-FFF2-40B4-BE49-F238E27FC236}">
                <a16:creationId xmlns:a16="http://schemas.microsoft.com/office/drawing/2014/main" id="{7A945BAC-681D-4325-AAE2-35022E6B01A9}"/>
              </a:ext>
            </a:extLst>
          </p:cNvPr>
          <p:cNvSpPr txBox="1"/>
          <p:nvPr/>
        </p:nvSpPr>
        <p:spPr>
          <a:xfrm>
            <a:off x="8758209" y="2697964"/>
            <a:ext cx="782587" cy="369332"/>
          </a:xfrm>
          <a:prstGeom prst="rect">
            <a:avLst/>
          </a:prstGeom>
          <a:noFill/>
        </p:spPr>
        <p:txBody>
          <a:bodyPr wrap="none" rtlCol="0">
            <a:spAutoFit/>
          </a:bodyPr>
          <a:lstStyle/>
          <a:p>
            <a:r>
              <a:rPr lang="en-US"/>
              <a:t>Friend</a:t>
            </a:r>
          </a:p>
        </p:txBody>
      </p:sp>
      <p:sp>
        <p:nvSpPr>
          <p:cNvPr id="12" name="TextBox 11">
            <a:extLst>
              <a:ext uri="{FF2B5EF4-FFF2-40B4-BE49-F238E27FC236}">
                <a16:creationId xmlns:a16="http://schemas.microsoft.com/office/drawing/2014/main" id="{F302F793-937A-4974-8BF2-22563CA67B1C}"/>
              </a:ext>
            </a:extLst>
          </p:cNvPr>
          <p:cNvSpPr txBox="1"/>
          <p:nvPr/>
        </p:nvSpPr>
        <p:spPr>
          <a:xfrm>
            <a:off x="8758209" y="3455879"/>
            <a:ext cx="782587" cy="369332"/>
          </a:xfrm>
          <a:prstGeom prst="rect">
            <a:avLst/>
          </a:prstGeom>
          <a:noFill/>
        </p:spPr>
        <p:txBody>
          <a:bodyPr wrap="none" rtlCol="0">
            <a:spAutoFit/>
          </a:bodyPr>
          <a:lstStyle/>
          <a:p>
            <a:r>
              <a:rPr lang="en-US"/>
              <a:t>Friend</a:t>
            </a:r>
          </a:p>
        </p:txBody>
      </p:sp>
      <p:sp>
        <p:nvSpPr>
          <p:cNvPr id="14" name="TextBox 13">
            <a:extLst>
              <a:ext uri="{FF2B5EF4-FFF2-40B4-BE49-F238E27FC236}">
                <a16:creationId xmlns:a16="http://schemas.microsoft.com/office/drawing/2014/main" id="{816F3CEA-362F-4437-83F9-B2D89BBE0BF6}"/>
              </a:ext>
            </a:extLst>
          </p:cNvPr>
          <p:cNvSpPr txBox="1"/>
          <p:nvPr/>
        </p:nvSpPr>
        <p:spPr>
          <a:xfrm>
            <a:off x="10110456" y="1338907"/>
            <a:ext cx="1596912" cy="646331"/>
          </a:xfrm>
          <a:prstGeom prst="rect">
            <a:avLst/>
          </a:prstGeom>
          <a:noFill/>
        </p:spPr>
        <p:txBody>
          <a:bodyPr wrap="none" rtlCol="0">
            <a:spAutoFit/>
          </a:bodyPr>
          <a:lstStyle/>
          <a:p>
            <a:pPr algn="ctr"/>
            <a:r>
              <a:rPr lang="en-US"/>
              <a:t>Neighborhood </a:t>
            </a:r>
          </a:p>
          <a:p>
            <a:pPr algn="ctr"/>
            <a:r>
              <a:rPr lang="en-US"/>
              <a:t>Group</a:t>
            </a:r>
          </a:p>
        </p:txBody>
      </p:sp>
      <p:sp>
        <p:nvSpPr>
          <p:cNvPr id="15" name="TextBox 14">
            <a:extLst>
              <a:ext uri="{FF2B5EF4-FFF2-40B4-BE49-F238E27FC236}">
                <a16:creationId xmlns:a16="http://schemas.microsoft.com/office/drawing/2014/main" id="{4CC35005-E4F6-4400-A478-334B0840C8CB}"/>
              </a:ext>
            </a:extLst>
          </p:cNvPr>
          <p:cNvSpPr txBox="1"/>
          <p:nvPr/>
        </p:nvSpPr>
        <p:spPr>
          <a:xfrm>
            <a:off x="10294775" y="4722603"/>
            <a:ext cx="848117" cy="369332"/>
          </a:xfrm>
          <a:prstGeom prst="rect">
            <a:avLst/>
          </a:prstGeom>
          <a:noFill/>
        </p:spPr>
        <p:txBody>
          <a:bodyPr wrap="none" rtlCol="0">
            <a:spAutoFit/>
          </a:bodyPr>
          <a:lstStyle/>
          <a:p>
            <a:r>
              <a:rPr lang="en-US"/>
              <a:t>Church</a:t>
            </a:r>
          </a:p>
        </p:txBody>
      </p:sp>
      <p:sp>
        <p:nvSpPr>
          <p:cNvPr id="16" name="TextBox 15">
            <a:extLst>
              <a:ext uri="{FF2B5EF4-FFF2-40B4-BE49-F238E27FC236}">
                <a16:creationId xmlns:a16="http://schemas.microsoft.com/office/drawing/2014/main" id="{189825D3-7F20-45BA-8A97-885CCFA6E2C2}"/>
              </a:ext>
            </a:extLst>
          </p:cNvPr>
          <p:cNvSpPr txBox="1"/>
          <p:nvPr/>
        </p:nvSpPr>
        <p:spPr>
          <a:xfrm>
            <a:off x="5596222" y="4688097"/>
            <a:ext cx="851067" cy="646331"/>
          </a:xfrm>
          <a:prstGeom prst="rect">
            <a:avLst/>
          </a:prstGeom>
          <a:noFill/>
        </p:spPr>
        <p:txBody>
          <a:bodyPr wrap="none" rtlCol="0">
            <a:spAutoFit/>
          </a:bodyPr>
          <a:lstStyle/>
          <a:p>
            <a:pPr algn="ctr"/>
            <a:r>
              <a:rPr lang="en-US"/>
              <a:t>Parent </a:t>
            </a:r>
          </a:p>
          <a:p>
            <a:pPr algn="ctr"/>
            <a:r>
              <a:rPr lang="en-US"/>
              <a:t>Group</a:t>
            </a:r>
          </a:p>
        </p:txBody>
      </p:sp>
      <p:sp>
        <p:nvSpPr>
          <p:cNvPr id="17" name="TextBox 16">
            <a:extLst>
              <a:ext uri="{FF2B5EF4-FFF2-40B4-BE49-F238E27FC236}">
                <a16:creationId xmlns:a16="http://schemas.microsoft.com/office/drawing/2014/main" id="{B9AA1FF3-802A-4226-847E-4E030D797952}"/>
              </a:ext>
            </a:extLst>
          </p:cNvPr>
          <p:cNvSpPr txBox="1"/>
          <p:nvPr/>
        </p:nvSpPr>
        <p:spPr>
          <a:xfrm>
            <a:off x="5374403" y="1330003"/>
            <a:ext cx="1329210" cy="646331"/>
          </a:xfrm>
          <a:prstGeom prst="rect">
            <a:avLst/>
          </a:prstGeom>
          <a:noFill/>
        </p:spPr>
        <p:txBody>
          <a:bodyPr wrap="none" rtlCol="0">
            <a:spAutoFit/>
          </a:bodyPr>
          <a:lstStyle/>
          <a:p>
            <a:pPr algn="ctr"/>
            <a:r>
              <a:rPr lang="en-US"/>
              <a:t>Community </a:t>
            </a:r>
          </a:p>
          <a:p>
            <a:pPr algn="ctr"/>
            <a:r>
              <a:rPr lang="en-US"/>
              <a:t>Org</a:t>
            </a:r>
          </a:p>
        </p:txBody>
      </p:sp>
      <p:sp>
        <p:nvSpPr>
          <p:cNvPr id="18" name="TextBox 17">
            <a:extLst>
              <a:ext uri="{FF2B5EF4-FFF2-40B4-BE49-F238E27FC236}">
                <a16:creationId xmlns:a16="http://schemas.microsoft.com/office/drawing/2014/main" id="{6106965B-7C69-4EE4-9730-04008DD785EB}"/>
              </a:ext>
            </a:extLst>
          </p:cNvPr>
          <p:cNvSpPr txBox="1"/>
          <p:nvPr/>
        </p:nvSpPr>
        <p:spPr>
          <a:xfrm>
            <a:off x="7133566" y="1985238"/>
            <a:ext cx="1039387" cy="369332"/>
          </a:xfrm>
          <a:prstGeom prst="rect">
            <a:avLst/>
          </a:prstGeom>
          <a:noFill/>
        </p:spPr>
        <p:txBody>
          <a:bodyPr wrap="none" rtlCol="0">
            <a:spAutoFit/>
          </a:bodyPr>
          <a:lstStyle/>
          <a:p>
            <a:r>
              <a:rPr lang="en-US"/>
              <a:t>LA family</a:t>
            </a:r>
          </a:p>
        </p:txBody>
      </p:sp>
      <p:sp>
        <p:nvSpPr>
          <p:cNvPr id="19" name="TextBox 18">
            <a:extLst>
              <a:ext uri="{FF2B5EF4-FFF2-40B4-BE49-F238E27FC236}">
                <a16:creationId xmlns:a16="http://schemas.microsoft.com/office/drawing/2014/main" id="{6AE8A970-315D-4763-BE9F-3D485A1FE175}"/>
              </a:ext>
            </a:extLst>
          </p:cNvPr>
          <p:cNvSpPr txBox="1"/>
          <p:nvPr/>
        </p:nvSpPr>
        <p:spPr>
          <a:xfrm>
            <a:off x="-7091" y="6488668"/>
            <a:ext cx="5163914" cy="369332"/>
          </a:xfrm>
          <a:prstGeom prst="rect">
            <a:avLst/>
          </a:prstGeom>
          <a:noFill/>
        </p:spPr>
        <p:txBody>
          <a:bodyPr wrap="none" rtlCol="0">
            <a:spAutoFit/>
          </a:bodyPr>
          <a:lstStyle/>
          <a:p>
            <a:r>
              <a:rPr lang="en-US"/>
              <a:t>Reference: Bay Area Transformative Justice Collective</a:t>
            </a:r>
          </a:p>
        </p:txBody>
      </p:sp>
    </p:spTree>
    <p:extLst>
      <p:ext uri="{BB962C8B-B14F-4D97-AF65-F5344CB8AC3E}">
        <p14:creationId xmlns:p14="http://schemas.microsoft.com/office/powerpoint/2010/main" val="3062971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5430" y="629268"/>
            <a:ext cx="6586491" cy="1286160"/>
          </a:xfrm>
        </p:spPr>
        <p:txBody>
          <a:bodyPr anchor="b">
            <a:normAutofit/>
          </a:bodyPr>
          <a:lstStyle/>
          <a:p>
            <a:r>
              <a:rPr lang="en-US"/>
              <a:t>Heat Wave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5431" y="2438400"/>
            <a:ext cx="6586489" cy="3785419"/>
          </a:xfrm>
        </p:spPr>
        <p:txBody>
          <a:bodyPr>
            <a:normAutofit/>
          </a:bodyPr>
          <a:lstStyle/>
          <a:p>
            <a:pPr rtl="0" fontAlgn="base">
              <a:spcBef>
                <a:spcPts val="0"/>
              </a:spcBef>
              <a:spcAft>
                <a:spcPts val="600"/>
              </a:spcAft>
              <a:buFont typeface="Arial" panose="020B0604020202020204" pitchFamily="34" charset="0"/>
              <a:buChar char="•"/>
            </a:pPr>
            <a:r>
              <a:rPr lang="en-US" sz="2000" b="0" i="0" u="none" strike="noStrike">
                <a:effectLst/>
              </a:rPr>
              <a:t>County emergency management text alert sign up  </a:t>
            </a:r>
          </a:p>
          <a:p>
            <a:pPr marL="742950" lvl="1" indent="-285750" rtl="0" fontAlgn="base">
              <a:spcBef>
                <a:spcPts val="0"/>
              </a:spcBef>
              <a:spcAft>
                <a:spcPts val="600"/>
              </a:spcAft>
              <a:buFont typeface="Arial" panose="020B0604020202020204" pitchFamily="34" charset="0"/>
              <a:buChar char="•"/>
            </a:pPr>
            <a:r>
              <a:rPr lang="en-US" sz="2000" b="0" i="0" u="none" strike="noStrike">
                <a:effectLst/>
                <a:hlinkClick r:id="rId3"/>
              </a:rPr>
              <a:t>Alameda</a:t>
            </a:r>
            <a:r>
              <a:rPr lang="en-US" sz="2000" b="0" i="0" u="none" strike="noStrike">
                <a:effectLst/>
              </a:rPr>
              <a:t> </a:t>
            </a:r>
          </a:p>
          <a:p>
            <a:pPr marL="742950" lvl="1" indent="-285750" rtl="0" fontAlgn="base">
              <a:spcBef>
                <a:spcPts val="0"/>
              </a:spcBef>
              <a:spcAft>
                <a:spcPts val="600"/>
              </a:spcAft>
              <a:buFont typeface="Arial" panose="020B0604020202020204" pitchFamily="34" charset="0"/>
              <a:buChar char="•"/>
            </a:pPr>
            <a:r>
              <a:rPr lang="en-US" sz="2000" b="0" i="0" u="none" strike="noStrike">
                <a:effectLst/>
                <a:hlinkClick r:id="rId4"/>
              </a:rPr>
              <a:t>Contra Costa </a:t>
            </a:r>
            <a:endParaRPr lang="en-US" sz="2000" b="0" i="0" u="none" strike="noStrike">
              <a:effectLst/>
            </a:endParaRPr>
          </a:p>
          <a:p>
            <a:pPr marL="285750" indent="-285750" fontAlgn="base">
              <a:spcBef>
                <a:spcPts val="0"/>
              </a:spcBef>
              <a:spcAft>
                <a:spcPts val="600"/>
              </a:spcAft>
            </a:pPr>
            <a:r>
              <a:rPr lang="en-US" sz="2000">
                <a:hlinkClick r:id="rId5"/>
              </a:rPr>
              <a:t>Alameda County Public Health on Heat and Health</a:t>
            </a:r>
            <a:r>
              <a:rPr lang="en-US" sz="2000"/>
              <a:t> (multilingual)</a:t>
            </a:r>
          </a:p>
        </p:txBody>
      </p:sp>
      <p:pic>
        <p:nvPicPr>
          <p:cNvPr id="7" name="Picture 6">
            <a:extLst>
              <a:ext uri="{FF2B5EF4-FFF2-40B4-BE49-F238E27FC236}">
                <a16:creationId xmlns:a16="http://schemas.microsoft.com/office/drawing/2014/main" id="{1462C57D-3008-4EBA-B0FA-D9B0469C351C}"/>
              </a:ext>
            </a:extLst>
          </p:cNvPr>
          <p:cNvPicPr>
            <a:picLocks noChangeAspect="1"/>
          </p:cNvPicPr>
          <p:nvPr/>
        </p:nvPicPr>
        <p:blipFill rotWithShape="1">
          <a:blip r:embed="rId6">
            <a:extLst>
              <a:ext uri="{28A0092B-C50C-407E-A947-70E740481C1C}">
                <a14:useLocalDpi xmlns:a14="http://schemas.microsoft.com/office/drawing/2010/main" val="0"/>
              </a:ext>
            </a:extLst>
          </a:blip>
          <a:srcRect l="34316" r="16002" b="-2"/>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A7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524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B53A-EC39-6F91-9153-9F7D3A181F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E4D5C8-C1E7-CF85-33AB-7F49300C376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25629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5430" y="629268"/>
            <a:ext cx="6586491" cy="1286160"/>
          </a:xfrm>
        </p:spPr>
        <p:txBody>
          <a:bodyPr anchor="b">
            <a:normAutofit/>
          </a:bodyPr>
          <a:lstStyle/>
          <a:p>
            <a:r>
              <a:rPr lang="en-US"/>
              <a:t>Wildfire Smoke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5431" y="2438400"/>
            <a:ext cx="6586489" cy="3785419"/>
          </a:xfrm>
        </p:spPr>
        <p:txBody>
          <a:bodyPr>
            <a:normAutofit/>
          </a:bodyPr>
          <a:lstStyle/>
          <a:p>
            <a:pPr rtl="0" fontAlgn="base">
              <a:spcBef>
                <a:spcPts val="0"/>
              </a:spcBef>
              <a:spcAft>
                <a:spcPts val="600"/>
              </a:spcAft>
              <a:buFont typeface="Arial" panose="020B0604020202020204" pitchFamily="34" charset="0"/>
              <a:buChar char="•"/>
            </a:pPr>
            <a:r>
              <a:rPr lang="en-US" sz="2000" b="0" i="0" u="none" strike="noStrike" err="1">
                <a:effectLst/>
                <a:hlinkClick r:id="rId3"/>
              </a:rPr>
              <a:t>AirNow</a:t>
            </a:r>
            <a:r>
              <a:rPr lang="en-US" sz="2000" b="0" i="0" u="none" strike="noStrike">
                <a:effectLst/>
                <a:hlinkClick r:id="rId3"/>
              </a:rPr>
              <a:t> fire and smoke map</a:t>
            </a:r>
            <a:endParaRPr lang="en-US" sz="2000" b="0" i="0" u="none" strike="noStrike">
              <a:effectLst/>
            </a:endParaRPr>
          </a:p>
          <a:p>
            <a:pPr rtl="0" fontAlgn="base">
              <a:spcBef>
                <a:spcPts val="0"/>
              </a:spcBef>
              <a:spcAft>
                <a:spcPts val="600"/>
              </a:spcAft>
              <a:buFont typeface="Arial" panose="020B0604020202020204" pitchFamily="34" charset="0"/>
              <a:buChar char="•"/>
            </a:pPr>
            <a:r>
              <a:rPr lang="en-US" sz="2000" b="0" i="0" u="none" strike="noStrike">
                <a:effectLst/>
              </a:rPr>
              <a:t>County emergency management text alert sign up  </a:t>
            </a:r>
          </a:p>
          <a:p>
            <a:pPr marL="742950" lvl="1" indent="-285750" rtl="0" fontAlgn="base">
              <a:spcBef>
                <a:spcPts val="0"/>
              </a:spcBef>
              <a:spcAft>
                <a:spcPts val="600"/>
              </a:spcAft>
              <a:buFont typeface="Arial" panose="020B0604020202020204" pitchFamily="34" charset="0"/>
              <a:buChar char="•"/>
            </a:pPr>
            <a:r>
              <a:rPr lang="en-US" sz="2000" b="0" i="0" u="none" strike="noStrike">
                <a:effectLst/>
                <a:hlinkClick r:id="rId4"/>
              </a:rPr>
              <a:t>Alameda</a:t>
            </a:r>
            <a:r>
              <a:rPr lang="en-US" sz="2000" b="0" i="0" u="none" strike="noStrike">
                <a:effectLst/>
              </a:rPr>
              <a:t> </a:t>
            </a:r>
          </a:p>
          <a:p>
            <a:pPr marL="742950" lvl="1" indent="-285750" rtl="0" fontAlgn="base">
              <a:spcBef>
                <a:spcPts val="0"/>
              </a:spcBef>
              <a:spcAft>
                <a:spcPts val="600"/>
              </a:spcAft>
              <a:buFont typeface="Arial" panose="020B0604020202020204" pitchFamily="34" charset="0"/>
              <a:buChar char="•"/>
            </a:pPr>
            <a:r>
              <a:rPr lang="en-US" sz="2000" b="0" i="0" u="none" strike="noStrike">
                <a:effectLst/>
                <a:hlinkClick r:id="rId5"/>
              </a:rPr>
              <a:t>Contra Costa </a:t>
            </a:r>
            <a:endParaRPr lang="en-US" sz="2000" b="0" i="0" u="none" strike="noStrike">
              <a:effectLst/>
            </a:endParaRPr>
          </a:p>
          <a:p>
            <a:pPr marL="285750" indent="-285750" fontAlgn="base">
              <a:spcBef>
                <a:spcPts val="0"/>
              </a:spcBef>
              <a:spcAft>
                <a:spcPts val="600"/>
              </a:spcAft>
            </a:pPr>
            <a:r>
              <a:rPr lang="en-US" sz="2000">
                <a:hlinkClick r:id="rId6"/>
              </a:rPr>
              <a:t>Alameda County Wildfire Smoke, COVID, and Health FAQ</a:t>
            </a:r>
            <a:r>
              <a:rPr lang="en-US" sz="2000"/>
              <a:t> (multilingual)</a:t>
            </a:r>
            <a:endParaRPr lang="en-US" sz="2000">
              <a:hlinkClick r:id="rId7"/>
            </a:endParaRPr>
          </a:p>
          <a:p>
            <a:pPr marL="285750" indent="-285750" fontAlgn="base">
              <a:spcBef>
                <a:spcPts val="0"/>
              </a:spcBef>
              <a:spcAft>
                <a:spcPts val="600"/>
              </a:spcAft>
            </a:pPr>
            <a:r>
              <a:rPr lang="en-US" sz="2000">
                <a:hlinkClick r:id="rId8"/>
              </a:rPr>
              <a:t>CDPH Wildfire Smoke FAQ</a:t>
            </a:r>
            <a:endParaRPr lang="en-US" sz="2000"/>
          </a:p>
          <a:p>
            <a:pPr marL="285750" indent="-285750" fontAlgn="base">
              <a:spcBef>
                <a:spcPts val="0"/>
              </a:spcBef>
              <a:spcAft>
                <a:spcPts val="600"/>
              </a:spcAft>
            </a:pPr>
            <a:r>
              <a:rPr lang="en-US" sz="2000" b="0" i="0">
                <a:effectLst/>
                <a:hlinkClick r:id="rId9"/>
              </a:rPr>
              <a:t>EPA guidance on clean air during wildfire</a:t>
            </a:r>
            <a:endParaRPr lang="en-US" sz="2000" b="0" i="0">
              <a:effectLst/>
            </a:endParaRPr>
          </a:p>
        </p:txBody>
      </p:sp>
      <p:pic>
        <p:nvPicPr>
          <p:cNvPr id="7" name="Picture 6">
            <a:extLst>
              <a:ext uri="{FF2B5EF4-FFF2-40B4-BE49-F238E27FC236}">
                <a16:creationId xmlns:a16="http://schemas.microsoft.com/office/drawing/2014/main" id="{B51BBA6C-316E-4E5C-B74D-28677FD29FDC}"/>
              </a:ext>
            </a:extLst>
          </p:cNvPr>
          <p:cNvPicPr>
            <a:picLocks noChangeAspect="1"/>
          </p:cNvPicPr>
          <p:nvPr/>
        </p:nvPicPr>
        <p:blipFill rotWithShape="1">
          <a:blip r:embed="rId10">
            <a:extLst>
              <a:ext uri="{28A0092B-C50C-407E-A947-70E740481C1C}">
                <a14:useLocalDpi xmlns:a14="http://schemas.microsoft.com/office/drawing/2010/main" val="0"/>
              </a:ext>
            </a:extLst>
          </a:blip>
          <a:srcRect l="36080" r="13224"/>
          <a:stretch/>
        </p:blipFill>
        <p:spPr>
          <a:xfrm>
            <a:off x="20" y="-2374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A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088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327-4637-4528-A208-D68527AE18DF}"/>
              </a:ext>
            </a:extLst>
          </p:cNvPr>
          <p:cNvSpPr>
            <a:spLocks noGrp="1"/>
          </p:cNvSpPr>
          <p:nvPr>
            <p:ph type="title"/>
          </p:nvPr>
        </p:nvSpPr>
        <p:spPr>
          <a:xfrm>
            <a:off x="4965430" y="629268"/>
            <a:ext cx="6586491" cy="1286160"/>
          </a:xfrm>
        </p:spPr>
        <p:txBody>
          <a:bodyPr anchor="b">
            <a:normAutofit/>
          </a:bodyPr>
          <a:lstStyle/>
          <a:p>
            <a:r>
              <a:rPr lang="en-US"/>
              <a:t>PSPS Resources</a:t>
            </a:r>
          </a:p>
        </p:txBody>
      </p:sp>
      <p:sp>
        <p:nvSpPr>
          <p:cNvPr id="3" name="Content Placeholder 2">
            <a:extLst>
              <a:ext uri="{FF2B5EF4-FFF2-40B4-BE49-F238E27FC236}">
                <a16:creationId xmlns:a16="http://schemas.microsoft.com/office/drawing/2014/main" id="{FB586B4A-4988-4662-8415-4BBFBC9EE2C0}"/>
              </a:ext>
            </a:extLst>
          </p:cNvPr>
          <p:cNvSpPr>
            <a:spLocks noGrp="1"/>
          </p:cNvSpPr>
          <p:nvPr>
            <p:ph idx="1"/>
          </p:nvPr>
        </p:nvSpPr>
        <p:spPr>
          <a:xfrm>
            <a:off x="4965431" y="2438400"/>
            <a:ext cx="6586489" cy="3785419"/>
          </a:xfrm>
        </p:spPr>
        <p:txBody>
          <a:bodyPr>
            <a:normAutofit fontScale="92500" lnSpcReduction="10000"/>
          </a:bodyPr>
          <a:lstStyle/>
          <a:p>
            <a:pPr marL="285750" indent="-285750" fontAlgn="base">
              <a:spcBef>
                <a:spcPts val="0"/>
              </a:spcBef>
              <a:spcAft>
                <a:spcPts val="600"/>
              </a:spcAft>
            </a:pPr>
            <a:r>
              <a:rPr lang="en-US" sz="2000">
                <a:hlinkClick r:id="rId3"/>
              </a:rPr>
              <a:t>PG&amp;E real-time PSPS Updates </a:t>
            </a:r>
            <a:endParaRPr lang="en-US" sz="2000">
              <a:hlinkClick r:id="rId4"/>
            </a:endParaRPr>
          </a:p>
          <a:p>
            <a:pPr marL="285750" indent="-285750" fontAlgn="base">
              <a:spcBef>
                <a:spcPts val="0"/>
              </a:spcBef>
              <a:spcAft>
                <a:spcPts val="600"/>
              </a:spcAft>
            </a:pPr>
            <a:r>
              <a:rPr lang="en-US" sz="2000">
                <a:hlinkClick r:id="rId4"/>
              </a:rPr>
              <a:t>PSPS alert sign up from PG&amp;E</a:t>
            </a:r>
            <a:endParaRPr lang="en-US" sz="2000"/>
          </a:p>
          <a:p>
            <a:pPr marL="285750" indent="-285750" fontAlgn="base">
              <a:spcBef>
                <a:spcPts val="0"/>
              </a:spcBef>
              <a:spcAft>
                <a:spcPts val="600"/>
              </a:spcAft>
            </a:pPr>
            <a:r>
              <a:rPr lang="en-US" sz="2000">
                <a:hlinkClick r:id="rId5"/>
              </a:rPr>
              <a:t>PG&amp;E Prepare for PSPS</a:t>
            </a:r>
            <a:endParaRPr lang="en-US" sz="2000"/>
          </a:p>
          <a:p>
            <a:pPr marL="285750" indent="-285750" fontAlgn="base">
              <a:spcBef>
                <a:spcPts val="0"/>
              </a:spcBef>
              <a:spcAft>
                <a:spcPts val="600"/>
              </a:spcAft>
            </a:pPr>
            <a:r>
              <a:rPr lang="en-US" sz="2000">
                <a:hlinkClick r:id="rId6"/>
              </a:rPr>
              <a:t>PSPS FAQs </a:t>
            </a:r>
            <a:endParaRPr lang="en-US" sz="2000"/>
          </a:p>
          <a:p>
            <a:pPr marL="285750" indent="-285750" fontAlgn="base">
              <a:spcBef>
                <a:spcPts val="0"/>
              </a:spcBef>
              <a:spcAft>
                <a:spcPts val="600"/>
              </a:spcAft>
            </a:pPr>
            <a:r>
              <a:rPr lang="en-US" sz="2000">
                <a:hlinkClick r:id="rId7"/>
              </a:rPr>
              <a:t>PG&amp;E Medical Baseline Program </a:t>
            </a:r>
            <a:endParaRPr lang="en-US" sz="2000"/>
          </a:p>
          <a:p>
            <a:pPr marL="285750" indent="-285750" fontAlgn="base">
              <a:spcBef>
                <a:spcPts val="0"/>
              </a:spcBef>
              <a:spcAft>
                <a:spcPts val="600"/>
              </a:spcAft>
            </a:pPr>
            <a:r>
              <a:rPr lang="en-US" sz="2000">
                <a:hlinkClick r:id="rId8"/>
              </a:rPr>
              <a:t>PG&amp;E Vulnerable Customer Program </a:t>
            </a:r>
            <a:endParaRPr lang="en-US" sz="2000"/>
          </a:p>
          <a:p>
            <a:pPr marL="285750" indent="-285750" fontAlgn="base">
              <a:spcBef>
                <a:spcPts val="0"/>
              </a:spcBef>
              <a:spcAft>
                <a:spcPts val="600"/>
              </a:spcAft>
            </a:pPr>
            <a:r>
              <a:rPr lang="en-US" sz="2000">
                <a:hlinkClick r:id="rId9"/>
              </a:rPr>
              <a:t>Disability Disaster Access &amp; Resources program</a:t>
            </a:r>
            <a:endParaRPr lang="en-US" sz="2000"/>
          </a:p>
          <a:p>
            <a:pPr marL="285750" indent="-285750" fontAlgn="base">
              <a:spcBef>
                <a:spcPts val="0"/>
              </a:spcBef>
              <a:spcAft>
                <a:spcPts val="600"/>
              </a:spcAft>
            </a:pPr>
            <a:r>
              <a:rPr lang="en-US" sz="2000">
                <a:hlinkClick r:id="rId10"/>
              </a:rPr>
              <a:t>PG&amp;E PSPS support resources</a:t>
            </a:r>
            <a:r>
              <a:rPr lang="en-US" sz="2000"/>
              <a:t>, including translated outreach material</a:t>
            </a:r>
          </a:p>
          <a:p>
            <a:pPr marL="285750" indent="-285750" fontAlgn="base">
              <a:spcBef>
                <a:spcPts val="0"/>
              </a:spcBef>
              <a:spcAft>
                <a:spcPts val="600"/>
              </a:spcAft>
            </a:pPr>
            <a:r>
              <a:rPr lang="en-US" sz="2000">
                <a:hlinkClick r:id="rId11"/>
              </a:rPr>
              <a:t>PG&amp;E Community Resource Centers </a:t>
            </a:r>
            <a:endParaRPr lang="en-US" sz="2000"/>
          </a:p>
          <a:p>
            <a:pPr marL="285750" indent="-285750" fontAlgn="base">
              <a:spcBef>
                <a:spcPts val="0"/>
              </a:spcBef>
              <a:spcAft>
                <a:spcPts val="600"/>
              </a:spcAft>
            </a:pPr>
            <a:r>
              <a:rPr lang="en-US" sz="2000">
                <a:hlinkClick r:id="rId12"/>
              </a:rPr>
              <a:t>California Health and Human Services PSPS Resource Guide</a:t>
            </a:r>
          </a:p>
          <a:p>
            <a:pPr marL="285750" indent="-285750" fontAlgn="base">
              <a:spcBef>
                <a:spcPts val="0"/>
              </a:spcBef>
              <a:spcAft>
                <a:spcPts val="600"/>
              </a:spcAft>
            </a:pPr>
            <a:r>
              <a:rPr lang="en-US" sz="2000">
                <a:hlinkClick r:id="rId13"/>
              </a:rPr>
              <a:t>California Public Utilities Commission Fire-Threat Map </a:t>
            </a:r>
            <a:endParaRPr lang="en-US" sz="2000"/>
          </a:p>
          <a:p>
            <a:pPr rtl="0" fontAlgn="base">
              <a:spcBef>
                <a:spcPts val="0"/>
              </a:spcBef>
              <a:spcAft>
                <a:spcPts val="600"/>
              </a:spcAft>
              <a:buFont typeface="Arial" panose="020B0604020202020204" pitchFamily="34" charset="0"/>
              <a:buChar char="•"/>
            </a:pPr>
            <a:endParaRPr lang="en-US" sz="2000"/>
          </a:p>
        </p:txBody>
      </p:sp>
      <p:pic>
        <p:nvPicPr>
          <p:cNvPr id="7" name="Picture 6" descr="A sign on a window&#10;&#10;Description automatically generated with medium confidence">
            <a:extLst>
              <a:ext uri="{FF2B5EF4-FFF2-40B4-BE49-F238E27FC236}">
                <a16:creationId xmlns:a16="http://schemas.microsoft.com/office/drawing/2014/main" id="{784BF435-1C44-4E28-89FC-695234F5F4B7}"/>
              </a:ext>
            </a:extLst>
          </p:cNvPr>
          <p:cNvPicPr>
            <a:picLocks noChangeAspect="1"/>
          </p:cNvPicPr>
          <p:nvPr/>
        </p:nvPicPr>
        <p:blipFill rotWithShape="1">
          <a:blip r:embed="rId14">
            <a:extLst>
              <a:ext uri="{28A0092B-C50C-407E-A947-70E740481C1C}">
                <a14:useLocalDpi xmlns:a14="http://schemas.microsoft.com/office/drawing/2010/main" val="0"/>
              </a:ext>
            </a:extLst>
          </a:blip>
          <a:srcRect l="26523" r="28358" b="-1"/>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37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466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85216"/>
            <a:ext cx="10515600" cy="1325563"/>
          </a:xfrm>
        </p:spPr>
        <p:txBody>
          <a:bodyPr>
            <a:normAutofit/>
          </a:bodyPr>
          <a:lstStyle/>
          <a:p>
            <a:r>
              <a:rPr lang="en-US">
                <a:solidFill>
                  <a:schemeClr val="bg1"/>
                </a:solidFill>
              </a:rPr>
              <a:t>How Can Local Agencies Support You?</a:t>
            </a:r>
          </a:p>
        </p:txBody>
      </p:sp>
      <p:pic>
        <p:nvPicPr>
          <p:cNvPr id="6" name="Picture 5">
            <a:extLst>
              <a:ext uri="{FF2B5EF4-FFF2-40B4-BE49-F238E27FC236}">
                <a16:creationId xmlns:a16="http://schemas.microsoft.com/office/drawing/2014/main" id="{27471854-BCD1-48F7-B0D7-98E06E5F9A64}"/>
              </a:ext>
            </a:extLst>
          </p:cNvPr>
          <p:cNvPicPr>
            <a:picLocks noChangeAspect="1"/>
          </p:cNvPicPr>
          <p:nvPr/>
        </p:nvPicPr>
        <p:blipFill rotWithShape="1">
          <a:blip r:embed="rId3"/>
          <a:srcRect t="2545" r="3" b="6108"/>
          <a:stretch/>
        </p:blipFill>
        <p:spPr>
          <a:xfrm>
            <a:off x="841248" y="2516777"/>
            <a:ext cx="6236208" cy="3660185"/>
          </a:xfrm>
          <a:prstGeom prst="rect">
            <a:avLst/>
          </a:prstGeom>
        </p:spPr>
      </p:pic>
      <p:sp>
        <p:nvSpPr>
          <p:cNvPr id="3" name="Content Placeholder 2"/>
          <p:cNvSpPr>
            <a:spLocks noGrp="1"/>
          </p:cNvSpPr>
          <p:nvPr>
            <p:ph idx="1"/>
          </p:nvPr>
        </p:nvSpPr>
        <p:spPr>
          <a:xfrm>
            <a:off x="7546848" y="2516777"/>
            <a:ext cx="3803904" cy="3660185"/>
          </a:xfrm>
        </p:spPr>
        <p:txBody>
          <a:bodyPr anchor="ctr">
            <a:normAutofit/>
          </a:bodyPr>
          <a:lstStyle/>
          <a:p>
            <a:r>
              <a:rPr lang="en-US" sz="2200"/>
              <a:t>What do you need to serve community members before and during climate events?</a:t>
            </a:r>
          </a:p>
          <a:p>
            <a:r>
              <a:rPr lang="en-US" sz="2200"/>
              <a:t>How do you want to receive info? What is the chain of information?</a:t>
            </a:r>
          </a:p>
          <a:p>
            <a:r>
              <a:rPr lang="en-US" sz="2200"/>
              <a:t>How to promote neighbor check-ins?</a:t>
            </a:r>
          </a:p>
        </p:txBody>
      </p:sp>
      <p:sp>
        <p:nvSpPr>
          <p:cNvPr id="7" name="TextBox 6">
            <a:extLst>
              <a:ext uri="{FF2B5EF4-FFF2-40B4-BE49-F238E27FC236}">
                <a16:creationId xmlns:a16="http://schemas.microsoft.com/office/drawing/2014/main" id="{640FAE6C-AEF0-4144-84E2-876C144B0797}"/>
              </a:ext>
            </a:extLst>
          </p:cNvPr>
          <p:cNvSpPr txBox="1"/>
          <p:nvPr/>
        </p:nvSpPr>
        <p:spPr>
          <a:xfrm>
            <a:off x="39756" y="6449536"/>
            <a:ext cx="3006785" cy="369332"/>
          </a:xfrm>
          <a:prstGeom prst="rect">
            <a:avLst/>
          </a:prstGeom>
          <a:noFill/>
        </p:spPr>
        <p:txBody>
          <a:bodyPr wrap="none" rtlCol="0">
            <a:spAutoFit/>
          </a:bodyPr>
          <a:lstStyle/>
          <a:p>
            <a:r>
              <a:rPr lang="en-US">
                <a:hlinkClick r:id="rId4"/>
              </a:rPr>
              <a:t>Image: Heat vulnerability map</a:t>
            </a:r>
            <a:endParaRPr lang="en-US"/>
          </a:p>
        </p:txBody>
      </p:sp>
    </p:spTree>
    <p:extLst>
      <p:ext uri="{BB962C8B-B14F-4D97-AF65-F5344CB8AC3E}">
        <p14:creationId xmlns:p14="http://schemas.microsoft.com/office/powerpoint/2010/main" val="1561955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57537E0-C9C6-4B8C-B1CD-249AB22ABAAD}"/>
              </a:ext>
            </a:extLst>
          </p:cNvPr>
          <p:cNvSpPr>
            <a:spLocks noGrp="1"/>
          </p:cNvSpPr>
          <p:nvPr>
            <p:ph type="title"/>
          </p:nvPr>
        </p:nvSpPr>
        <p:spPr>
          <a:xfrm>
            <a:off x="1137036" y="548640"/>
            <a:ext cx="9543405" cy="1188720"/>
          </a:xfrm>
        </p:spPr>
        <p:txBody>
          <a:bodyPr>
            <a:normAutofit/>
          </a:bodyPr>
          <a:lstStyle/>
          <a:p>
            <a:r>
              <a:rPr lang="en-US" b="1">
                <a:solidFill>
                  <a:schemeClr val="tx1">
                    <a:lumMod val="85000"/>
                    <a:lumOff val="15000"/>
                  </a:schemeClr>
                </a:solidFill>
              </a:rPr>
              <a:t>Breakout Room Discussion</a:t>
            </a:r>
          </a:p>
        </p:txBody>
      </p:sp>
      <p:sp>
        <p:nvSpPr>
          <p:cNvPr id="3" name="Content Placeholder 2">
            <a:extLst>
              <a:ext uri="{FF2B5EF4-FFF2-40B4-BE49-F238E27FC236}">
                <a16:creationId xmlns:a16="http://schemas.microsoft.com/office/drawing/2014/main" id="{A95DFA3B-0CF9-4380-97C4-3ED5DC43781F}"/>
              </a:ext>
            </a:extLst>
          </p:cNvPr>
          <p:cNvSpPr>
            <a:spLocks noGrp="1"/>
          </p:cNvSpPr>
          <p:nvPr>
            <p:ph idx="1"/>
          </p:nvPr>
        </p:nvSpPr>
        <p:spPr>
          <a:xfrm>
            <a:off x="1957987" y="2431765"/>
            <a:ext cx="8276026" cy="3320031"/>
          </a:xfrm>
        </p:spPr>
        <p:txBody>
          <a:bodyPr anchor="ctr">
            <a:normAutofit/>
          </a:bodyPr>
          <a:lstStyle/>
          <a:p>
            <a:pPr fontAlgn="base"/>
            <a:r>
              <a:rPr lang="en-US" sz="2000">
                <a:solidFill>
                  <a:schemeClr val="tx1">
                    <a:lumMod val="85000"/>
                    <a:lumOff val="15000"/>
                  </a:schemeClr>
                </a:solidFill>
              </a:rPr>
              <a:t>What is that next first step that you could do to take care of yourself and your household?</a:t>
            </a:r>
          </a:p>
          <a:p>
            <a:pPr fontAlgn="base"/>
            <a:r>
              <a:rPr lang="en-US" sz="2000">
                <a:solidFill>
                  <a:schemeClr val="tx1">
                    <a:lumMod val="85000"/>
                    <a:lumOff val="15000"/>
                  </a:schemeClr>
                </a:solidFill>
              </a:rPr>
              <a:t>How could you share this information? From all of the resources listed, which are most useful to you?</a:t>
            </a:r>
          </a:p>
          <a:p>
            <a:pPr fontAlgn="base"/>
            <a:r>
              <a:rPr lang="en-US" sz="2000">
                <a:solidFill>
                  <a:schemeClr val="tx1">
                    <a:lumMod val="85000"/>
                    <a:lumOff val="15000"/>
                  </a:schemeClr>
                </a:solidFill>
              </a:rPr>
              <a:t>What other resources or information is needed from government partners or community-based organizations to help you to take these steps?</a:t>
            </a:r>
          </a:p>
          <a:p>
            <a:endParaRPr lang="en-US" sz="200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559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143BB7-BE82-4796-AEFA-24F9C74FDDB1}"/>
              </a:ext>
            </a:extLst>
          </p:cNvPr>
          <p:cNvPicPr>
            <a:picLocks noChangeAspect="1"/>
          </p:cNvPicPr>
          <p:nvPr/>
        </p:nvPicPr>
        <p:blipFill rotWithShape="1">
          <a:blip r:embed="rId3"/>
          <a:srcRect l="22895" r="2"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t>What questions do you have?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469900"/>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3008-F440-48FB-8741-506FAA33C436}"/>
              </a:ext>
            </a:extLst>
          </p:cNvPr>
          <p:cNvSpPr>
            <a:spLocks noGrp="1"/>
          </p:cNvSpPr>
          <p:nvPr>
            <p:ph type="ctrTitle"/>
          </p:nvPr>
        </p:nvSpPr>
        <p:spPr>
          <a:xfrm>
            <a:off x="1803662" y="4565933"/>
            <a:ext cx="8584676" cy="1044301"/>
          </a:xfrm>
        </p:spPr>
        <p:txBody>
          <a:bodyPr anchor="t">
            <a:normAutofit fontScale="90000"/>
          </a:bodyPr>
          <a:lstStyle/>
          <a:p>
            <a:r>
              <a:rPr lang="en-US" sz="4900" b="1" i="1" kern="0">
                <a:solidFill>
                  <a:srgbClr val="0070C0"/>
                </a:solidFill>
                <a:latin typeface="+mn-lt"/>
              </a:rPr>
              <a:t>Thank you</a:t>
            </a:r>
            <a:br>
              <a:rPr lang="en-US" sz="4900" b="1" kern="0">
                <a:solidFill>
                  <a:srgbClr val="0070C0"/>
                </a:solidFill>
                <a:latin typeface="+mn-lt"/>
              </a:rPr>
            </a:br>
            <a:r>
              <a:rPr lang="en-US" sz="4900" b="1" kern="0">
                <a:solidFill>
                  <a:srgbClr val="0070C0"/>
                </a:solidFill>
                <a:latin typeface="+mn-lt"/>
              </a:rPr>
              <a:t>For helping us build a more resilient community!</a:t>
            </a:r>
            <a:br>
              <a:rPr lang="en-US" sz="2300" kern="0"/>
            </a:br>
            <a:endParaRPr lang="en-US" sz="2300"/>
          </a:p>
        </p:txBody>
      </p:sp>
      <p:pic>
        <p:nvPicPr>
          <p:cNvPr id="10" name="Picture 9">
            <a:extLst>
              <a:ext uri="{FF2B5EF4-FFF2-40B4-BE49-F238E27FC236}">
                <a16:creationId xmlns:a16="http://schemas.microsoft.com/office/drawing/2014/main" id="{363A6BAC-8C5B-40AD-A120-8BC43092241F}"/>
              </a:ext>
            </a:extLst>
          </p:cNvPr>
          <p:cNvPicPr>
            <a:picLocks noChangeAspect="1"/>
          </p:cNvPicPr>
          <p:nvPr/>
        </p:nvPicPr>
        <p:blipFill rotWithShape="1">
          <a:blip r:embed="rId3">
            <a:extLst>
              <a:ext uri="{28A0092B-C50C-407E-A947-70E740481C1C}">
                <a14:useLocalDpi xmlns:a14="http://schemas.microsoft.com/office/drawing/2010/main" val="0"/>
              </a:ext>
            </a:extLst>
          </a:blip>
          <a:srcRect l="23928" r="1072"/>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2405" r="4093" b="-2"/>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7" name="Picture 6" descr="A sign on a window&#10;&#10;Description automatically generated with medium confidence">
            <a:extLst>
              <a:ext uri="{FF2B5EF4-FFF2-40B4-BE49-F238E27FC236}">
                <a16:creationId xmlns:a16="http://schemas.microsoft.com/office/drawing/2014/main" id="{734999E6-260E-4CA7-B036-32986E7CADC0}"/>
              </a:ext>
            </a:extLst>
          </p:cNvPr>
          <p:cNvPicPr>
            <a:picLocks noChangeAspect="1"/>
          </p:cNvPicPr>
          <p:nvPr/>
        </p:nvPicPr>
        <p:blipFill rotWithShape="1">
          <a:blip r:embed="rId5">
            <a:extLst>
              <a:ext uri="{28A0092B-C50C-407E-A947-70E740481C1C}">
                <a14:useLocalDpi xmlns:a14="http://schemas.microsoft.com/office/drawing/2010/main" val="0"/>
              </a:ext>
            </a:extLst>
          </a:blip>
          <a:srcRect l="15706" r="17542" b="-3"/>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5" name="Title 3"/>
          <p:cNvSpPr txBox="1">
            <a:spLocks/>
          </p:cNvSpPr>
          <p:nvPr/>
        </p:nvSpPr>
        <p:spPr>
          <a:xfrm>
            <a:off x="1524001" y="3321844"/>
            <a:ext cx="9143999" cy="2250281"/>
          </a:xfrm>
          <a:prstGeom prst="rect">
            <a:avLst/>
          </a:prstGeom>
        </p:spPr>
        <p:txBody>
          <a:bodyPr/>
          <a:lstStyle>
            <a:lvl1pPr algn="ctr" rtl="0" eaLnBrk="1" fontAlgn="base" hangingPunct="1">
              <a:spcBef>
                <a:spcPct val="0"/>
              </a:spcBef>
              <a:spcAft>
                <a:spcPct val="0"/>
              </a:spcAft>
              <a:defRPr sz="4693" b="1">
                <a:solidFill>
                  <a:srgbClr val="00738C"/>
                </a:solidFill>
                <a:latin typeface="+mj-lt"/>
                <a:ea typeface="+mj-ea"/>
                <a:cs typeface="+mj-cs"/>
              </a:defRPr>
            </a:lvl1pPr>
            <a:lvl2pPr algn="ctr" rtl="0" eaLnBrk="1" fontAlgn="base" hangingPunct="1">
              <a:spcBef>
                <a:spcPct val="0"/>
              </a:spcBef>
              <a:spcAft>
                <a:spcPct val="0"/>
              </a:spcAft>
              <a:defRPr sz="4693" b="1">
                <a:solidFill>
                  <a:srgbClr val="00738C"/>
                </a:solidFill>
                <a:latin typeface="Arial" charset="0"/>
              </a:defRPr>
            </a:lvl2pPr>
            <a:lvl3pPr algn="ctr" rtl="0" eaLnBrk="1" fontAlgn="base" hangingPunct="1">
              <a:spcBef>
                <a:spcPct val="0"/>
              </a:spcBef>
              <a:spcAft>
                <a:spcPct val="0"/>
              </a:spcAft>
              <a:defRPr sz="4693" b="1">
                <a:solidFill>
                  <a:srgbClr val="00738C"/>
                </a:solidFill>
                <a:latin typeface="Arial" charset="0"/>
              </a:defRPr>
            </a:lvl3pPr>
            <a:lvl4pPr algn="ctr" rtl="0" eaLnBrk="1" fontAlgn="base" hangingPunct="1">
              <a:spcBef>
                <a:spcPct val="0"/>
              </a:spcBef>
              <a:spcAft>
                <a:spcPct val="0"/>
              </a:spcAft>
              <a:defRPr sz="4693" b="1">
                <a:solidFill>
                  <a:srgbClr val="00738C"/>
                </a:solidFill>
                <a:latin typeface="Arial" charset="0"/>
              </a:defRPr>
            </a:lvl4pPr>
            <a:lvl5pPr algn="ctr" rtl="0" eaLnBrk="1" fontAlgn="base" hangingPunct="1">
              <a:spcBef>
                <a:spcPct val="0"/>
              </a:spcBef>
              <a:spcAft>
                <a:spcPct val="0"/>
              </a:spcAft>
              <a:defRPr sz="4693" b="1">
                <a:solidFill>
                  <a:srgbClr val="00738C"/>
                </a:solidFill>
                <a:latin typeface="Arial" charset="0"/>
              </a:defRPr>
            </a:lvl5pPr>
            <a:lvl6pPr marL="487661" algn="ctr" rtl="0" eaLnBrk="1" fontAlgn="base" hangingPunct="1">
              <a:spcBef>
                <a:spcPct val="0"/>
              </a:spcBef>
              <a:spcAft>
                <a:spcPct val="0"/>
              </a:spcAft>
              <a:defRPr sz="4693" b="1">
                <a:solidFill>
                  <a:srgbClr val="00738C"/>
                </a:solidFill>
                <a:latin typeface="Arial" charset="0"/>
              </a:defRPr>
            </a:lvl6pPr>
            <a:lvl7pPr marL="975321" algn="ctr" rtl="0" eaLnBrk="1" fontAlgn="base" hangingPunct="1">
              <a:spcBef>
                <a:spcPct val="0"/>
              </a:spcBef>
              <a:spcAft>
                <a:spcPct val="0"/>
              </a:spcAft>
              <a:defRPr sz="4693" b="1">
                <a:solidFill>
                  <a:srgbClr val="00738C"/>
                </a:solidFill>
                <a:latin typeface="Arial" charset="0"/>
              </a:defRPr>
            </a:lvl7pPr>
            <a:lvl8pPr marL="1462982" algn="ctr" rtl="0" eaLnBrk="1" fontAlgn="base" hangingPunct="1">
              <a:spcBef>
                <a:spcPct val="0"/>
              </a:spcBef>
              <a:spcAft>
                <a:spcPct val="0"/>
              </a:spcAft>
              <a:defRPr sz="4693" b="1">
                <a:solidFill>
                  <a:srgbClr val="00738C"/>
                </a:solidFill>
                <a:latin typeface="Arial" charset="0"/>
              </a:defRPr>
            </a:lvl8pPr>
            <a:lvl9pPr marL="1950641" algn="ctr" rtl="0" eaLnBrk="1" fontAlgn="base" hangingPunct="1">
              <a:spcBef>
                <a:spcPct val="0"/>
              </a:spcBef>
              <a:spcAft>
                <a:spcPct val="0"/>
              </a:spcAft>
              <a:defRPr sz="4693" b="1">
                <a:solidFill>
                  <a:srgbClr val="00738C"/>
                </a:solidFill>
                <a:latin typeface="Arial" charset="0"/>
              </a:defRPr>
            </a:lvl9pPr>
          </a:lstStyle>
          <a:p>
            <a:pPr>
              <a:spcAft>
                <a:spcPts val="600"/>
              </a:spcAft>
            </a:pPr>
            <a:br>
              <a:rPr lang="en-US" sz="4219" kern="0"/>
            </a:br>
            <a:endParaRPr lang="en-US" sz="4001" kern="0"/>
          </a:p>
        </p:txBody>
      </p:sp>
      <p:sp>
        <p:nvSpPr>
          <p:cNvPr id="6" name="Subtitle 6"/>
          <p:cNvSpPr txBox="1">
            <a:spLocks/>
          </p:cNvSpPr>
          <p:nvPr/>
        </p:nvSpPr>
        <p:spPr>
          <a:xfrm>
            <a:off x="2487253" y="5331024"/>
            <a:ext cx="7217494" cy="1017984"/>
          </a:xfrm>
          <a:prstGeom prst="rect">
            <a:avLst/>
          </a:prstGeom>
        </p:spPr>
        <p:txBody>
          <a:bodyPr/>
          <a:lstStyle>
            <a:lvl1pPr marL="365744" indent="-365744" algn="l" rtl="0" eaLnBrk="1" fontAlgn="base" hangingPunct="1">
              <a:spcBef>
                <a:spcPct val="20000"/>
              </a:spcBef>
              <a:spcAft>
                <a:spcPct val="0"/>
              </a:spcAft>
              <a:buClr>
                <a:srgbClr val="4D8830"/>
              </a:buClr>
              <a:buFont typeface="Wingdings" pitchFamily="2" charset="2"/>
              <a:buChar char="§"/>
              <a:defRPr sz="3413">
                <a:solidFill>
                  <a:schemeClr val="tx1"/>
                </a:solidFill>
                <a:latin typeface="+mn-lt"/>
                <a:ea typeface="+mn-ea"/>
                <a:cs typeface="+mn-cs"/>
              </a:defRPr>
            </a:lvl1pPr>
            <a:lvl2pPr marL="792448" indent="-304789" algn="l" rtl="0" eaLnBrk="1" fontAlgn="base" hangingPunct="1">
              <a:spcBef>
                <a:spcPct val="20000"/>
              </a:spcBef>
              <a:spcAft>
                <a:spcPct val="0"/>
              </a:spcAft>
              <a:buClr>
                <a:srgbClr val="4D8830"/>
              </a:buClr>
              <a:buFont typeface="Arial" charset="0"/>
              <a:buChar char="▫"/>
              <a:defRPr sz="2987">
                <a:solidFill>
                  <a:schemeClr val="tx1"/>
                </a:solidFill>
                <a:latin typeface="+mn-lt"/>
              </a:defRPr>
            </a:lvl2pPr>
            <a:lvl3pPr marL="1219150" indent="-243831" algn="l" rtl="0" eaLnBrk="1" fontAlgn="base" hangingPunct="1">
              <a:spcBef>
                <a:spcPct val="20000"/>
              </a:spcBef>
              <a:spcAft>
                <a:spcPct val="0"/>
              </a:spcAft>
              <a:buClr>
                <a:srgbClr val="4D8830"/>
              </a:buClr>
              <a:buFont typeface="Arial" charset="0"/>
              <a:buChar char="−"/>
              <a:defRPr sz="2560">
                <a:solidFill>
                  <a:schemeClr val="tx1"/>
                </a:solidFill>
                <a:latin typeface="+mn-lt"/>
              </a:defRPr>
            </a:lvl3pPr>
            <a:lvl4pPr marL="1706811" indent="-243831" algn="l" rtl="0" eaLnBrk="1" fontAlgn="base" hangingPunct="1">
              <a:spcBef>
                <a:spcPct val="20000"/>
              </a:spcBef>
              <a:spcAft>
                <a:spcPct val="0"/>
              </a:spcAft>
              <a:buClr>
                <a:srgbClr val="4D8830"/>
              </a:buClr>
              <a:buChar char="•"/>
              <a:defRPr sz="2133">
                <a:solidFill>
                  <a:schemeClr val="tx1"/>
                </a:solidFill>
                <a:latin typeface="+mn-lt"/>
              </a:defRPr>
            </a:lvl4pPr>
            <a:lvl5pPr marL="219447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5pPr>
            <a:lvl6pPr marL="268213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6pPr>
            <a:lvl7pPr marL="316979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7pPr>
            <a:lvl8pPr marL="3657452"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8pPr>
            <a:lvl9pPr marL="4145111" indent="-243831" algn="l" rtl="0" eaLnBrk="1" fontAlgn="base" hangingPunct="1">
              <a:spcBef>
                <a:spcPct val="20000"/>
              </a:spcBef>
              <a:spcAft>
                <a:spcPct val="0"/>
              </a:spcAft>
              <a:buClr>
                <a:srgbClr val="4D8830"/>
              </a:buClr>
              <a:buFont typeface="Arial" charset="0"/>
              <a:buChar char="◦"/>
              <a:defRPr sz="2133">
                <a:solidFill>
                  <a:schemeClr val="tx1"/>
                </a:solidFill>
                <a:latin typeface="+mn-lt"/>
              </a:defRPr>
            </a:lvl9pPr>
          </a:lstStyle>
          <a:p>
            <a:pPr marL="0" indent="0" algn="ctr">
              <a:buNone/>
            </a:pPr>
            <a:endParaRPr lang="en-US" sz="2400" kern="0">
              <a:solidFill>
                <a:srgbClr val="00738C"/>
              </a:solidFill>
            </a:endParaRPr>
          </a:p>
        </p:txBody>
      </p:sp>
    </p:spTree>
    <p:extLst>
      <p:ext uri="{BB962C8B-B14F-4D97-AF65-F5344CB8AC3E}">
        <p14:creationId xmlns:p14="http://schemas.microsoft.com/office/powerpoint/2010/main" val="67475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367203" cy="1188720"/>
          </a:xfrm>
        </p:spPr>
        <p:txBody>
          <a:bodyPr>
            <a:normAutofit/>
          </a:bodyPr>
          <a:lstStyle/>
          <a:p>
            <a:r>
              <a:rPr lang="en-US"/>
              <a:t>Key Conclusions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653363" y="2176272"/>
            <a:ext cx="9367204" cy="4041648"/>
          </a:xfrm>
        </p:spPr>
        <p:txBody>
          <a:bodyPr anchor="t">
            <a:normAutofit/>
          </a:bodyPr>
          <a:lstStyle/>
          <a:p>
            <a:r>
              <a:rPr lang="en-US" sz="2400"/>
              <a:t>“Frontline communities”: Low-income residents, communities of color, people with disabilities, are </a:t>
            </a:r>
            <a:r>
              <a:rPr lang="en-US" sz="2400" b="1"/>
              <a:t>disproportionately impacted by</a:t>
            </a:r>
            <a:r>
              <a:rPr lang="en-US" sz="2400"/>
              <a:t> climate change. We have seen this locally with heat waves and wildfire impacts.</a:t>
            </a:r>
          </a:p>
          <a:p>
            <a:pPr marL="0" indent="0">
              <a:buNone/>
            </a:pPr>
            <a:endParaRPr lang="en-US" sz="2400"/>
          </a:p>
          <a:p>
            <a:pPr lvl="0"/>
            <a:r>
              <a:rPr lang="en-US" sz="2400"/>
              <a:t>It is important for individuals to understand the impact of climate change on human health so they can begin </a:t>
            </a:r>
            <a:r>
              <a:rPr lang="en-US" sz="2400" b="1"/>
              <a:t>planning to protect themselves</a:t>
            </a:r>
            <a:r>
              <a:rPr lang="en-US" sz="2400"/>
              <a:t>.</a:t>
            </a:r>
          </a:p>
          <a:p>
            <a:pPr lvl="0"/>
            <a:endParaRPr lang="en-US" sz="2400"/>
          </a:p>
          <a:p>
            <a:pPr lvl="0"/>
            <a:r>
              <a:rPr lang="en-US" sz="2400"/>
              <a:t>It is important for them to be connected to avenues for information so they can access </a:t>
            </a:r>
            <a:r>
              <a:rPr lang="en-US" sz="2400" b="1"/>
              <a:t>up-to-date tips during an event</a:t>
            </a:r>
            <a:r>
              <a:rPr lang="en-US" sz="2400"/>
              <a:t>.</a:t>
            </a:r>
          </a:p>
        </p:txBody>
      </p:sp>
    </p:spTree>
    <p:extLst>
      <p:ext uri="{BB962C8B-B14F-4D97-AF65-F5344CB8AC3E}">
        <p14:creationId xmlns:p14="http://schemas.microsoft.com/office/powerpoint/2010/main" val="95368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1637A5-8954-446B-97C0-1160F23AE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9C870E4-3981-4B1F-9661-1DEE9ED6E1F4}"/>
              </a:ext>
            </a:extLst>
          </p:cNvPr>
          <p:cNvPicPr>
            <a:picLocks noChangeAspect="1"/>
          </p:cNvPicPr>
          <p:nvPr/>
        </p:nvPicPr>
        <p:blipFill>
          <a:blip r:embed="rId4"/>
          <a:stretch>
            <a:fillRect/>
          </a:stretch>
        </p:blipFill>
        <p:spPr>
          <a:xfrm>
            <a:off x="1096462" y="1912464"/>
            <a:ext cx="10231278" cy="1762371"/>
          </a:xfrm>
          <a:prstGeom prst="rect">
            <a:avLst/>
          </a:prstGeom>
        </p:spPr>
      </p:pic>
      <p:pic>
        <p:nvPicPr>
          <p:cNvPr id="4" name="Picture 3">
            <a:extLst>
              <a:ext uri="{FF2B5EF4-FFF2-40B4-BE49-F238E27FC236}">
                <a16:creationId xmlns:a16="http://schemas.microsoft.com/office/drawing/2014/main" id="{A83C33EC-DF6F-47D2-AFC7-1C2DFCAB1D26}"/>
              </a:ext>
            </a:extLst>
          </p:cNvPr>
          <p:cNvPicPr>
            <a:picLocks noChangeAspect="1"/>
          </p:cNvPicPr>
          <p:nvPr/>
        </p:nvPicPr>
        <p:blipFill>
          <a:blip r:embed="rId5"/>
          <a:stretch>
            <a:fillRect/>
          </a:stretch>
        </p:blipFill>
        <p:spPr>
          <a:xfrm>
            <a:off x="1372725" y="5494987"/>
            <a:ext cx="9678751" cy="847843"/>
          </a:xfrm>
          <a:prstGeom prst="rect">
            <a:avLst/>
          </a:prstGeom>
        </p:spPr>
      </p:pic>
      <p:pic>
        <p:nvPicPr>
          <p:cNvPr id="5" name="Picture 4">
            <a:extLst>
              <a:ext uri="{FF2B5EF4-FFF2-40B4-BE49-F238E27FC236}">
                <a16:creationId xmlns:a16="http://schemas.microsoft.com/office/drawing/2014/main" id="{56C41F76-3F20-4781-98EC-5F83F69362FF}"/>
              </a:ext>
            </a:extLst>
          </p:cNvPr>
          <p:cNvPicPr>
            <a:picLocks noChangeAspect="1"/>
          </p:cNvPicPr>
          <p:nvPr/>
        </p:nvPicPr>
        <p:blipFill>
          <a:blip r:embed="rId6"/>
          <a:stretch>
            <a:fillRect/>
          </a:stretch>
        </p:blipFill>
        <p:spPr>
          <a:xfrm>
            <a:off x="2266415" y="3866047"/>
            <a:ext cx="7659169" cy="1400370"/>
          </a:xfrm>
          <a:prstGeom prst="rect">
            <a:avLst/>
          </a:prstGeom>
        </p:spPr>
      </p:pic>
      <p:pic>
        <p:nvPicPr>
          <p:cNvPr id="6" name="Picture 5">
            <a:extLst>
              <a:ext uri="{FF2B5EF4-FFF2-40B4-BE49-F238E27FC236}">
                <a16:creationId xmlns:a16="http://schemas.microsoft.com/office/drawing/2014/main" id="{FD329F0A-EDDD-4D19-8F89-87D30750FFFC}"/>
              </a:ext>
            </a:extLst>
          </p:cNvPr>
          <p:cNvPicPr>
            <a:picLocks noChangeAspect="1"/>
          </p:cNvPicPr>
          <p:nvPr/>
        </p:nvPicPr>
        <p:blipFill>
          <a:blip r:embed="rId7"/>
          <a:stretch>
            <a:fillRect/>
          </a:stretch>
        </p:blipFill>
        <p:spPr>
          <a:xfrm>
            <a:off x="694571" y="181241"/>
            <a:ext cx="10802858" cy="1571844"/>
          </a:xfrm>
          <a:prstGeom prst="rect">
            <a:avLst/>
          </a:prstGeom>
        </p:spPr>
      </p:pic>
      <p:sp>
        <p:nvSpPr>
          <p:cNvPr id="11" name="TextBox 10">
            <a:extLst>
              <a:ext uri="{FF2B5EF4-FFF2-40B4-BE49-F238E27FC236}">
                <a16:creationId xmlns:a16="http://schemas.microsoft.com/office/drawing/2014/main" id="{F564577D-3108-4768-9F91-4F6EE5458233}"/>
              </a:ext>
            </a:extLst>
          </p:cNvPr>
          <p:cNvSpPr txBox="1"/>
          <p:nvPr/>
        </p:nvSpPr>
        <p:spPr>
          <a:xfrm>
            <a:off x="10092135" y="1397294"/>
            <a:ext cx="1469248" cy="369332"/>
          </a:xfrm>
          <a:prstGeom prst="rect">
            <a:avLst/>
          </a:prstGeom>
          <a:noFill/>
        </p:spPr>
        <p:txBody>
          <a:bodyPr wrap="none" rtlCol="0">
            <a:spAutoFit/>
          </a:bodyPr>
          <a:lstStyle/>
          <a:p>
            <a:r>
              <a:rPr lang="en-US"/>
              <a:t>Sept 20, 2021</a:t>
            </a:r>
          </a:p>
        </p:txBody>
      </p:sp>
      <p:sp>
        <p:nvSpPr>
          <p:cNvPr id="13" name="TextBox 12">
            <a:extLst>
              <a:ext uri="{FF2B5EF4-FFF2-40B4-BE49-F238E27FC236}">
                <a16:creationId xmlns:a16="http://schemas.microsoft.com/office/drawing/2014/main" id="{E2E5D07C-B94D-462E-A6BA-F7274EE375A7}"/>
              </a:ext>
            </a:extLst>
          </p:cNvPr>
          <p:cNvSpPr txBox="1"/>
          <p:nvPr/>
        </p:nvSpPr>
        <p:spPr>
          <a:xfrm>
            <a:off x="9637306" y="5981214"/>
            <a:ext cx="1414170" cy="369332"/>
          </a:xfrm>
          <a:prstGeom prst="rect">
            <a:avLst/>
          </a:prstGeom>
          <a:noFill/>
        </p:spPr>
        <p:txBody>
          <a:bodyPr wrap="none" rtlCol="0">
            <a:spAutoFit/>
          </a:bodyPr>
          <a:lstStyle/>
          <a:p>
            <a:r>
              <a:rPr lang="en-US"/>
              <a:t>Aug 29, 2021</a:t>
            </a:r>
          </a:p>
        </p:txBody>
      </p:sp>
      <p:sp>
        <p:nvSpPr>
          <p:cNvPr id="14" name="TextBox 13">
            <a:extLst>
              <a:ext uri="{FF2B5EF4-FFF2-40B4-BE49-F238E27FC236}">
                <a16:creationId xmlns:a16="http://schemas.microsoft.com/office/drawing/2014/main" id="{E25ED12D-285C-4D1D-B032-EF467935CE1C}"/>
              </a:ext>
            </a:extLst>
          </p:cNvPr>
          <p:cNvSpPr txBox="1"/>
          <p:nvPr/>
        </p:nvSpPr>
        <p:spPr>
          <a:xfrm>
            <a:off x="9637306" y="3202477"/>
            <a:ext cx="1367682" cy="369332"/>
          </a:xfrm>
          <a:prstGeom prst="rect">
            <a:avLst/>
          </a:prstGeom>
          <a:noFill/>
        </p:spPr>
        <p:txBody>
          <a:bodyPr wrap="none" rtlCol="0">
            <a:spAutoFit/>
          </a:bodyPr>
          <a:lstStyle/>
          <a:p>
            <a:r>
              <a:rPr lang="en-US"/>
              <a:t>Jun 20, 2022</a:t>
            </a:r>
          </a:p>
        </p:txBody>
      </p:sp>
      <p:sp>
        <p:nvSpPr>
          <p:cNvPr id="15" name="TextBox 14">
            <a:extLst>
              <a:ext uri="{FF2B5EF4-FFF2-40B4-BE49-F238E27FC236}">
                <a16:creationId xmlns:a16="http://schemas.microsoft.com/office/drawing/2014/main" id="{68ECA1C3-0D15-4E29-8087-F8A8B1807BA9}"/>
              </a:ext>
            </a:extLst>
          </p:cNvPr>
          <p:cNvSpPr txBox="1"/>
          <p:nvPr/>
        </p:nvSpPr>
        <p:spPr>
          <a:xfrm>
            <a:off x="8554431" y="4879190"/>
            <a:ext cx="1297150" cy="369332"/>
          </a:xfrm>
          <a:prstGeom prst="rect">
            <a:avLst/>
          </a:prstGeom>
          <a:noFill/>
        </p:spPr>
        <p:txBody>
          <a:bodyPr wrap="none" rtlCol="0">
            <a:spAutoFit/>
          </a:bodyPr>
          <a:lstStyle/>
          <a:p>
            <a:r>
              <a:rPr lang="en-US"/>
              <a:t>Aug 6, 2022</a:t>
            </a:r>
          </a:p>
        </p:txBody>
      </p:sp>
    </p:spTree>
    <p:extLst>
      <p:ext uri="{BB962C8B-B14F-4D97-AF65-F5344CB8AC3E}">
        <p14:creationId xmlns:p14="http://schemas.microsoft.com/office/powerpoint/2010/main" val="3115495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DE4D-F297-874D-4F55-FF056A4B8FF6}"/>
              </a:ext>
            </a:extLst>
          </p:cNvPr>
          <p:cNvSpPr>
            <a:spLocks noGrp="1"/>
          </p:cNvSpPr>
          <p:nvPr>
            <p:ph type="title"/>
          </p:nvPr>
        </p:nvSpPr>
        <p:spPr>
          <a:xfrm>
            <a:off x="583078" y="151345"/>
            <a:ext cx="10515600" cy="1325563"/>
          </a:xfrm>
        </p:spPr>
        <p:txBody>
          <a:bodyPr/>
          <a:lstStyle/>
          <a:p>
            <a:r>
              <a:rPr lang="en-US"/>
              <a:t>Climate Impacts in Alameda County</a:t>
            </a:r>
          </a:p>
        </p:txBody>
      </p:sp>
      <p:pic>
        <p:nvPicPr>
          <p:cNvPr id="5" name="Picture 4">
            <a:extLst>
              <a:ext uri="{FF2B5EF4-FFF2-40B4-BE49-F238E27FC236}">
                <a16:creationId xmlns:a16="http://schemas.microsoft.com/office/drawing/2014/main" id="{CDC85D34-D100-5C9E-AB9D-BC40B2C6E5CE}"/>
              </a:ext>
            </a:extLst>
          </p:cNvPr>
          <p:cNvPicPr>
            <a:picLocks noChangeAspect="1"/>
          </p:cNvPicPr>
          <p:nvPr/>
        </p:nvPicPr>
        <p:blipFill>
          <a:blip r:embed="rId3"/>
          <a:stretch>
            <a:fillRect/>
          </a:stretch>
        </p:blipFill>
        <p:spPr>
          <a:xfrm>
            <a:off x="583078" y="1406232"/>
            <a:ext cx="6858957" cy="4763165"/>
          </a:xfrm>
          <a:prstGeom prst="rect">
            <a:avLst/>
          </a:prstGeom>
        </p:spPr>
      </p:pic>
      <p:sp>
        <p:nvSpPr>
          <p:cNvPr id="6" name="TextBox 5">
            <a:extLst>
              <a:ext uri="{FF2B5EF4-FFF2-40B4-BE49-F238E27FC236}">
                <a16:creationId xmlns:a16="http://schemas.microsoft.com/office/drawing/2014/main" id="{3ED844A9-0D82-EB1C-35BA-77A694D8A96C}"/>
              </a:ext>
            </a:extLst>
          </p:cNvPr>
          <p:cNvSpPr txBox="1"/>
          <p:nvPr/>
        </p:nvSpPr>
        <p:spPr>
          <a:xfrm>
            <a:off x="7442035" y="2064288"/>
            <a:ext cx="4559425" cy="39795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400"/>
              <a:t>Local Hazard Mitigation Plan (</a:t>
            </a:r>
            <a:r>
              <a:rPr lang="en-US" sz="2400">
                <a:hlinkClick r:id="rId4"/>
              </a:rPr>
              <a:t>link</a:t>
            </a:r>
            <a:r>
              <a:rPr lang="en-US" sz="2400"/>
              <a:t>)</a:t>
            </a:r>
          </a:p>
          <a:p>
            <a:pPr marL="742950" lvl="1" indent="-228600">
              <a:lnSpc>
                <a:spcPct val="90000"/>
              </a:lnSpc>
              <a:spcAft>
                <a:spcPts val="600"/>
              </a:spcAft>
              <a:buFont typeface="Arial" panose="020B0604020202020204" pitchFamily="34" charset="0"/>
              <a:buChar char="•"/>
            </a:pPr>
            <a:r>
              <a:rPr lang="en-US" sz="2400"/>
              <a:t>Flood Hazards</a:t>
            </a:r>
          </a:p>
          <a:p>
            <a:pPr marL="742950" lvl="1" indent="-228600">
              <a:lnSpc>
                <a:spcPct val="90000"/>
              </a:lnSpc>
              <a:spcAft>
                <a:spcPts val="600"/>
              </a:spcAft>
              <a:buFont typeface="Arial" panose="020B0604020202020204" pitchFamily="34" charset="0"/>
              <a:buChar char="•"/>
            </a:pPr>
            <a:r>
              <a:rPr lang="en-US" sz="2400"/>
              <a:t>Sea Level Rise</a:t>
            </a:r>
          </a:p>
          <a:p>
            <a:pPr marL="742950" lvl="1" indent="-228600">
              <a:lnSpc>
                <a:spcPct val="90000"/>
              </a:lnSpc>
              <a:spcAft>
                <a:spcPts val="600"/>
              </a:spcAft>
              <a:buFont typeface="Arial" panose="020B0604020202020204" pitchFamily="34" charset="0"/>
              <a:buChar char="•"/>
            </a:pPr>
            <a:r>
              <a:rPr lang="en-US" sz="2400"/>
              <a:t>Wildfire Risk</a:t>
            </a:r>
          </a:p>
          <a:p>
            <a:pPr marL="742950" lvl="1" indent="-228600">
              <a:lnSpc>
                <a:spcPct val="90000"/>
              </a:lnSpc>
              <a:spcAft>
                <a:spcPts val="600"/>
              </a:spcAft>
              <a:buFont typeface="Arial" panose="020B0604020202020204" pitchFamily="34" charset="0"/>
              <a:buChar char="•"/>
            </a:pPr>
            <a:endParaRPr lang="en-US" sz="2400"/>
          </a:p>
          <a:p>
            <a:pPr marL="285750" indent="-228600">
              <a:lnSpc>
                <a:spcPct val="90000"/>
              </a:lnSpc>
              <a:spcAft>
                <a:spcPts val="600"/>
              </a:spcAft>
              <a:buFont typeface="Arial" panose="020B0604020202020204" pitchFamily="34" charset="0"/>
              <a:buChar char="•"/>
            </a:pPr>
            <a:r>
              <a:rPr lang="en-US" sz="2400"/>
              <a:t>Heat Vulnerability in Alameda County (</a:t>
            </a:r>
            <a:r>
              <a:rPr lang="en-US" sz="2400">
                <a:hlinkClick r:id="rId5"/>
              </a:rPr>
              <a:t>map</a:t>
            </a:r>
            <a:r>
              <a:rPr lang="en-US" sz="2400"/>
              <a:t>)</a:t>
            </a:r>
          </a:p>
        </p:txBody>
      </p:sp>
    </p:spTree>
    <p:extLst>
      <p:ext uri="{BB962C8B-B14F-4D97-AF65-F5344CB8AC3E}">
        <p14:creationId xmlns:p14="http://schemas.microsoft.com/office/powerpoint/2010/main" val="273740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117474" y="1"/>
            <a:ext cx="7886700" cy="1325563"/>
          </a:xfrm>
        </p:spPr>
        <p:txBody>
          <a:bodyPr/>
          <a:lstStyle/>
          <a:p>
            <a:pPr algn="ctr"/>
            <a:r>
              <a:rPr lang="en-US" sz="4219" b="1"/>
              <a:t>Whose Health Is Affected?</a:t>
            </a:r>
          </a:p>
        </p:txBody>
      </p:sp>
      <p:grpSp>
        <p:nvGrpSpPr>
          <p:cNvPr id="24" name="Group 23"/>
          <p:cNvGrpSpPr/>
          <p:nvPr/>
        </p:nvGrpSpPr>
        <p:grpSpPr>
          <a:xfrm>
            <a:off x="8259268" y="4269922"/>
            <a:ext cx="1744907" cy="2026176"/>
            <a:chOff x="5632546" y="2198597"/>
            <a:chExt cx="1787709" cy="2075879"/>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923" t="4393" r="8627" b="20784"/>
            <a:stretch/>
          </p:blipFill>
          <p:spPr>
            <a:xfrm>
              <a:off x="5632546" y="2198597"/>
              <a:ext cx="1787709" cy="1602889"/>
            </a:xfrm>
            <a:prstGeom prst="rect">
              <a:avLst/>
            </a:prstGeom>
          </p:spPr>
        </p:pic>
        <p:sp>
          <p:nvSpPr>
            <p:cNvPr id="13" name="Rectangle 12"/>
            <p:cNvSpPr/>
            <p:nvPr/>
          </p:nvSpPr>
          <p:spPr>
            <a:xfrm>
              <a:off x="5685365" y="3801486"/>
              <a:ext cx="1286005" cy="472990"/>
            </a:xfrm>
            <a:prstGeom prst="rect">
              <a:avLst/>
            </a:prstGeom>
          </p:spPr>
          <p:txBody>
            <a:bodyPr wrap="none">
              <a:spAutoFit/>
            </a:bodyPr>
            <a:lstStyle/>
            <a:p>
              <a:r>
                <a:rPr lang="en-US" sz="2400" b="1">
                  <a:solidFill>
                    <a:srgbClr val="4D8830"/>
                  </a:solidFill>
                </a:rPr>
                <a:t>Children</a:t>
              </a:r>
            </a:p>
          </p:txBody>
        </p:sp>
      </p:grpSp>
      <p:grpSp>
        <p:nvGrpSpPr>
          <p:cNvPr id="27" name="Group 26"/>
          <p:cNvGrpSpPr/>
          <p:nvPr/>
        </p:nvGrpSpPr>
        <p:grpSpPr>
          <a:xfrm>
            <a:off x="1617315" y="1520858"/>
            <a:ext cx="2283425" cy="2091945"/>
            <a:chOff x="2545921" y="4492077"/>
            <a:chExt cx="2283425" cy="2091945"/>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6745" t="3765" r="12981" b="20627"/>
            <a:stretch/>
          </p:blipFill>
          <p:spPr>
            <a:xfrm>
              <a:off x="3094189" y="4492077"/>
              <a:ext cx="1186891" cy="1276967"/>
            </a:xfrm>
            <a:prstGeom prst="rect">
              <a:avLst/>
            </a:prstGeom>
          </p:spPr>
        </p:pic>
        <p:sp>
          <p:nvSpPr>
            <p:cNvPr id="15" name="Rectangle 14"/>
            <p:cNvSpPr/>
            <p:nvPr/>
          </p:nvSpPr>
          <p:spPr>
            <a:xfrm>
              <a:off x="2545921" y="5753025"/>
              <a:ext cx="2283425" cy="830997"/>
            </a:xfrm>
            <a:prstGeom prst="rect">
              <a:avLst/>
            </a:prstGeom>
          </p:spPr>
          <p:txBody>
            <a:bodyPr wrap="square">
              <a:spAutoFit/>
            </a:bodyPr>
            <a:lstStyle/>
            <a:p>
              <a:pPr algn="ctr"/>
              <a:r>
                <a:rPr lang="en-US" sz="2400" b="1">
                  <a:solidFill>
                    <a:srgbClr val="4D8830"/>
                  </a:solidFill>
                </a:rPr>
                <a:t>People with Disabilities</a:t>
              </a:r>
            </a:p>
          </p:txBody>
        </p:sp>
      </p:grpSp>
      <p:grpSp>
        <p:nvGrpSpPr>
          <p:cNvPr id="26" name="Group 25"/>
          <p:cNvGrpSpPr/>
          <p:nvPr/>
        </p:nvGrpSpPr>
        <p:grpSpPr>
          <a:xfrm>
            <a:off x="5077937" y="4130165"/>
            <a:ext cx="1789272" cy="2165932"/>
            <a:chOff x="702293" y="3631642"/>
            <a:chExt cx="1789272" cy="2165932"/>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0666" t="5176" r="17686" b="19373"/>
            <a:stretch/>
          </p:blipFill>
          <p:spPr>
            <a:xfrm>
              <a:off x="710347" y="3631642"/>
              <a:ext cx="1366003" cy="1671877"/>
            </a:xfrm>
            <a:prstGeom prst="rect">
              <a:avLst/>
            </a:prstGeom>
          </p:spPr>
        </p:pic>
        <p:sp>
          <p:nvSpPr>
            <p:cNvPr id="17" name="Rectangle 16"/>
            <p:cNvSpPr/>
            <p:nvPr/>
          </p:nvSpPr>
          <p:spPr>
            <a:xfrm>
              <a:off x="702293" y="5335909"/>
              <a:ext cx="1789272" cy="461665"/>
            </a:xfrm>
            <a:prstGeom prst="rect">
              <a:avLst/>
            </a:prstGeom>
          </p:spPr>
          <p:txBody>
            <a:bodyPr wrap="none">
              <a:spAutoFit/>
            </a:bodyPr>
            <a:lstStyle/>
            <a:p>
              <a:r>
                <a:rPr lang="en-US" sz="2400" b="1">
                  <a:solidFill>
                    <a:srgbClr val="4D8830"/>
                  </a:solidFill>
                </a:rPr>
                <a:t>Older Adults</a:t>
              </a:r>
            </a:p>
          </p:txBody>
        </p:sp>
      </p:grpSp>
      <p:grpSp>
        <p:nvGrpSpPr>
          <p:cNvPr id="25" name="Group 24"/>
          <p:cNvGrpSpPr/>
          <p:nvPr/>
        </p:nvGrpSpPr>
        <p:grpSpPr>
          <a:xfrm>
            <a:off x="7750626" y="1236286"/>
            <a:ext cx="2470890" cy="2376518"/>
            <a:chOff x="2771076" y="2130640"/>
            <a:chExt cx="2470891" cy="2376518"/>
          </a:xfrm>
        </p:grpSpPr>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4079" t="4863" r="12196" b="17960"/>
            <a:stretch/>
          </p:blipFill>
          <p:spPr>
            <a:xfrm>
              <a:off x="3253193" y="2130640"/>
              <a:ext cx="1450302" cy="1518188"/>
            </a:xfrm>
            <a:prstGeom prst="rect">
              <a:avLst/>
            </a:prstGeom>
          </p:spPr>
        </p:pic>
        <p:sp>
          <p:nvSpPr>
            <p:cNvPr id="19" name="Rectangle 18"/>
            <p:cNvSpPr/>
            <p:nvPr/>
          </p:nvSpPr>
          <p:spPr>
            <a:xfrm>
              <a:off x="2771076" y="3676161"/>
              <a:ext cx="2470891" cy="830997"/>
            </a:xfrm>
            <a:prstGeom prst="rect">
              <a:avLst/>
            </a:prstGeom>
          </p:spPr>
          <p:txBody>
            <a:bodyPr wrap="square">
              <a:spAutoFit/>
            </a:bodyPr>
            <a:lstStyle/>
            <a:p>
              <a:pPr algn="ctr"/>
              <a:r>
                <a:rPr lang="en-US" sz="2400" b="1">
                  <a:solidFill>
                    <a:srgbClr val="4D8830"/>
                  </a:solidFill>
                </a:rPr>
                <a:t>People Living Alone</a:t>
              </a:r>
            </a:p>
          </p:txBody>
        </p:sp>
      </p:grpSp>
      <p:grpSp>
        <p:nvGrpSpPr>
          <p:cNvPr id="3" name="Group 2"/>
          <p:cNvGrpSpPr/>
          <p:nvPr/>
        </p:nvGrpSpPr>
        <p:grpSpPr>
          <a:xfrm>
            <a:off x="4037747" y="1357953"/>
            <a:ext cx="3462491" cy="2256354"/>
            <a:chOff x="4236324" y="4188722"/>
            <a:chExt cx="3462491" cy="2256354"/>
          </a:xfrm>
        </p:grpSpPr>
        <p:sp>
          <p:nvSpPr>
            <p:cNvPr id="22" name="Rectangle 21"/>
            <p:cNvSpPr/>
            <p:nvPr/>
          </p:nvSpPr>
          <p:spPr>
            <a:xfrm>
              <a:off x="4236324" y="5614079"/>
              <a:ext cx="3462491" cy="830997"/>
            </a:xfrm>
            <a:prstGeom prst="rect">
              <a:avLst/>
            </a:prstGeom>
          </p:spPr>
          <p:txBody>
            <a:bodyPr wrap="square">
              <a:spAutoFit/>
            </a:bodyPr>
            <a:lstStyle/>
            <a:p>
              <a:pPr algn="ctr"/>
              <a:r>
                <a:rPr lang="en-US" sz="2400" b="1">
                  <a:solidFill>
                    <a:srgbClr val="4D8830"/>
                  </a:solidFill>
                </a:rPr>
                <a:t>Low Income Communities of Color</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4806" t="3566" r="11860" b="16279"/>
            <a:stretch/>
          </p:blipFill>
          <p:spPr>
            <a:xfrm>
              <a:off x="5298923" y="4188722"/>
              <a:ext cx="1337294" cy="1461693"/>
            </a:xfrm>
            <a:prstGeom prst="rect">
              <a:avLst/>
            </a:prstGeom>
          </p:spPr>
        </p:pic>
      </p:grpSp>
      <p:grpSp>
        <p:nvGrpSpPr>
          <p:cNvPr id="20" name="Group 19"/>
          <p:cNvGrpSpPr/>
          <p:nvPr/>
        </p:nvGrpSpPr>
        <p:grpSpPr>
          <a:xfrm>
            <a:off x="1771340" y="3972309"/>
            <a:ext cx="2411016" cy="2377140"/>
            <a:chOff x="570322" y="4045265"/>
            <a:chExt cx="2795603" cy="2825986"/>
          </a:xfrm>
        </p:grpSpPr>
        <p:pic>
          <p:nvPicPr>
            <p:cNvPr id="21" name="Picture 20"/>
            <p:cNvPicPr>
              <a:picLocks noChangeAspect="1"/>
            </p:cNvPicPr>
            <p:nvPr/>
          </p:nvPicPr>
          <p:blipFill rotWithShape="1">
            <a:blip r:embed="rId8" cstate="print">
              <a:extLst>
                <a:ext uri="{28A0092B-C50C-407E-A947-70E740481C1C}">
                  <a14:useLocalDpi xmlns:a14="http://schemas.microsoft.com/office/drawing/2010/main"/>
                </a:ext>
              </a:extLst>
            </a:blip>
            <a:srcRect l="8294" t="21861" r="4108" b="14263"/>
            <a:stretch/>
          </p:blipFill>
          <p:spPr>
            <a:xfrm>
              <a:off x="1212991" y="4045265"/>
              <a:ext cx="1694932" cy="1235950"/>
            </a:xfrm>
            <a:prstGeom prst="rect">
              <a:avLst/>
            </a:prstGeom>
          </p:spPr>
        </p:pic>
        <p:sp>
          <p:nvSpPr>
            <p:cNvPr id="23" name="Rectangle 22"/>
            <p:cNvSpPr/>
            <p:nvPr/>
          </p:nvSpPr>
          <p:spPr>
            <a:xfrm>
              <a:off x="570322" y="5444278"/>
              <a:ext cx="2795603" cy="1426973"/>
            </a:xfrm>
            <a:prstGeom prst="rect">
              <a:avLst/>
            </a:prstGeom>
          </p:spPr>
          <p:txBody>
            <a:bodyPr wrap="square">
              <a:spAutoFit/>
            </a:bodyPr>
            <a:lstStyle/>
            <a:p>
              <a:pPr algn="ctr"/>
              <a:r>
                <a:rPr lang="en-US" sz="2400" b="1">
                  <a:solidFill>
                    <a:srgbClr val="4D8830"/>
                  </a:solidFill>
                </a:rPr>
                <a:t>People Experiencing Homelessness</a:t>
              </a:r>
            </a:p>
          </p:txBody>
        </p:sp>
      </p:grpSp>
    </p:spTree>
    <p:extLst>
      <p:ext uri="{BB962C8B-B14F-4D97-AF65-F5344CB8AC3E}">
        <p14:creationId xmlns:p14="http://schemas.microsoft.com/office/powerpoint/2010/main" val="316934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44010" y="0"/>
            <a:ext cx="11100122" cy="6781800"/>
          </a:xfrm>
          <a:prstGeom prst="rect">
            <a:avLst/>
          </a:prstGeom>
          <a:ln>
            <a:solidFill>
              <a:schemeClr val="accent1">
                <a:lumMod val="50000"/>
              </a:schemeClr>
            </a:solidFill>
          </a:ln>
        </p:spPr>
      </p:pic>
      <p:sp>
        <p:nvSpPr>
          <p:cNvPr id="5" name="Rectangle 4"/>
          <p:cNvSpPr/>
          <p:nvPr/>
        </p:nvSpPr>
        <p:spPr>
          <a:xfrm>
            <a:off x="4435078" y="6310617"/>
            <a:ext cx="2625328" cy="547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6" name="TextBox 5"/>
          <p:cNvSpPr txBox="1"/>
          <p:nvPr/>
        </p:nvSpPr>
        <p:spPr>
          <a:xfrm>
            <a:off x="3549253" y="6039359"/>
            <a:ext cx="7125891" cy="849720"/>
          </a:xfrm>
          <a:prstGeom prst="rect">
            <a:avLst/>
          </a:prstGeom>
          <a:noFill/>
        </p:spPr>
        <p:txBody>
          <a:bodyPr wrap="square" rtlCol="0">
            <a:spAutoFit/>
          </a:bodyPr>
          <a:lstStyle/>
          <a:p>
            <a:r>
              <a:rPr lang="en-US" sz="1828">
                <a:hlinkClick r:id="rId4"/>
              </a:rPr>
              <a:t>https://www.cdph.ca.gov/Programs/OHE/CDPH%20Document%20Library/CHPRs/CHPR001Alameda_County2-23-17.pdf</a:t>
            </a:r>
            <a:endParaRPr lang="en-US" sz="1828"/>
          </a:p>
          <a:p>
            <a:endParaRPr lang="en-US" sz="1266"/>
          </a:p>
        </p:txBody>
      </p:sp>
    </p:spTree>
    <p:extLst>
      <p:ext uri="{BB962C8B-B14F-4D97-AF65-F5344CB8AC3E}">
        <p14:creationId xmlns:p14="http://schemas.microsoft.com/office/powerpoint/2010/main" val="922611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5ED171E556C14F82E9EE7D6AD6ADC0" ma:contentTypeVersion="6" ma:contentTypeDescription="Create a new document." ma:contentTypeScope="" ma:versionID="f45783482d87572c523f5e961147a523">
  <xsd:schema xmlns:xsd="http://www.w3.org/2001/XMLSchema" xmlns:xs="http://www.w3.org/2001/XMLSchema" xmlns:p="http://schemas.microsoft.com/office/2006/metadata/properties" xmlns:ns2="346db972-0b35-4356-939b-7cf22708d79a" xmlns:ns3="060a82f8-d967-4b12-b40e-d98873453ce7" targetNamespace="http://schemas.microsoft.com/office/2006/metadata/properties" ma:root="true" ma:fieldsID="23bcad611c589554ad97e8022d105960" ns2:_="" ns3:_="">
    <xsd:import namespace="346db972-0b35-4356-939b-7cf22708d79a"/>
    <xsd:import namespace="060a82f8-d967-4b12-b40e-d98873453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db972-0b35-4356-939b-7cf22708d7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0a82f8-d967-4b12-b40e-d98873453ce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0D00DB-5A88-47FE-B39F-7C794C72960B}">
  <ds:schemaRefs>
    <ds:schemaRef ds:uri="060a82f8-d967-4b12-b40e-d98873453ce7"/>
    <ds:schemaRef ds:uri="346db972-0b35-4356-939b-7cf22708d7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F271BE0-B9CB-45CA-AF04-0CB591E2611A}">
  <ds:schemaRefs>
    <ds:schemaRef ds:uri="060a82f8-d967-4b12-b40e-d98873453ce7"/>
    <ds:schemaRef ds:uri="346db972-0b35-4356-939b-7cf22708d7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0D14BA8-B6E1-4101-B250-85E5A75FAE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45</Slides>
  <Notes>45</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Wildfire &amp; Heat Season Training   </vt:lpstr>
      <vt:lpstr>Overview</vt:lpstr>
      <vt:lpstr>Purpose</vt:lpstr>
      <vt:lpstr>PowerPoint Presentation</vt:lpstr>
      <vt:lpstr>Key Conclusions</vt:lpstr>
      <vt:lpstr>PowerPoint Presentation</vt:lpstr>
      <vt:lpstr>Climate Impacts in Alameda County</vt:lpstr>
      <vt:lpstr>Whose Health Is Affected?</vt:lpstr>
      <vt:lpstr>PowerPoint Presentation</vt:lpstr>
      <vt:lpstr>PowerPoint Presentation</vt:lpstr>
      <vt:lpstr>Heat and Its Impacts</vt:lpstr>
      <vt:lpstr>Climate Impact: Extreme Heat</vt:lpstr>
      <vt:lpstr>The Impacts Can Already Be Felt</vt:lpstr>
      <vt:lpstr>Vulnerability Factors</vt:lpstr>
      <vt:lpstr>Cooling Centers  </vt:lpstr>
      <vt:lpstr>PowerPoint Presentation</vt:lpstr>
      <vt:lpstr>Preventing Heat Illnesses</vt:lpstr>
      <vt:lpstr>Wildfires/ Smoke</vt:lpstr>
      <vt:lpstr>Climate Impact: More Frequent and Severe Wildfires</vt:lpstr>
      <vt:lpstr>Longer Wildfire Season</vt:lpstr>
      <vt:lpstr>Air Quality Readings</vt:lpstr>
      <vt:lpstr>Vulnerability Factors</vt:lpstr>
      <vt:lpstr>Health Impacts from Smoke</vt:lpstr>
      <vt:lpstr>Smoke Communication</vt:lpstr>
      <vt:lpstr>Recommended Actions</vt:lpstr>
      <vt:lpstr>Smoke, Heat, and COVID</vt:lpstr>
      <vt:lpstr>Power Shutoffs</vt:lpstr>
      <vt:lpstr>PG&amp;E Public Safety Power Shutoffs (PSPS)</vt:lpstr>
      <vt:lpstr>Public Safety Power Shutoff Criteria </vt:lpstr>
      <vt:lpstr>Public Safety Power Shutoff Comparison 2019 – 2021 </vt:lpstr>
      <vt:lpstr>PG&amp;E Public Safety Power Shutoffs  Additional Safety Measures </vt:lpstr>
      <vt:lpstr>PowerPoint Presentation</vt:lpstr>
      <vt:lpstr>Vulnerability Factors</vt:lpstr>
      <vt:lpstr>Existing Program Support for Households</vt:lpstr>
      <vt:lpstr>Existing PG&amp;E Program Support</vt:lpstr>
      <vt:lpstr>Gaps in Support</vt:lpstr>
      <vt:lpstr>Best Practices for Individuals</vt:lpstr>
      <vt:lpstr>Community Pod Mapping</vt:lpstr>
      <vt:lpstr>Heat Wave Resources</vt:lpstr>
      <vt:lpstr>Wildfire Smoke Resources</vt:lpstr>
      <vt:lpstr>PSPS Resources</vt:lpstr>
      <vt:lpstr>How Can Local Agencies Support You?</vt:lpstr>
      <vt:lpstr>Breakout Room Discussion</vt:lpstr>
      <vt:lpstr>What questions do you have?</vt:lpstr>
      <vt:lpstr>Thank you For helping us build a more resilient community!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Waves, Wildfire Smoke, Power Outages Community Organization Trainer Workshop </dc:title>
  <dc:creator>Mok, Hoi-Fei</dc:creator>
  <cp:revision>43</cp:revision>
  <dcterms:created xsi:type="dcterms:W3CDTF">2022-07-19T22:14:24Z</dcterms:created>
  <dcterms:modified xsi:type="dcterms:W3CDTF">2023-07-06T18:00:06Z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0x010100725ED171E556C14F82E9EE7D6AD6ADC0</vt:lpwstr>
  </property>
</Properties>
</file>