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73" r:id="rId4"/>
    <p:sldId id="276" r:id="rId5"/>
    <p:sldId id="289" r:id="rId6"/>
    <p:sldId id="259" r:id="rId7"/>
    <p:sldId id="285" r:id="rId8"/>
    <p:sldId id="262" r:id="rId9"/>
    <p:sldId id="258" r:id="rId10"/>
    <p:sldId id="260" r:id="rId11"/>
    <p:sldId id="278" r:id="rId12"/>
    <p:sldId id="288" r:id="rId13"/>
    <p:sldId id="280" r:id="rId14"/>
    <p:sldId id="265" r:id="rId15"/>
    <p:sldId id="264" r:id="rId16"/>
    <p:sldId id="283" r:id="rId17"/>
    <p:sldId id="290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BFEAE33-CE8B-E794-B04B-722A869A67FE}" name="Reed-Adjei, Latoya, SSA" initials="LR" userId="S::Latoya.Reed-Adjei@acgov.org::33bcf7ea-0bd1-41bc-8418-dd265281e6c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rcia, Michele SSA" initials="GMS" lastIdx="1" clrIdx="0">
    <p:extLst>
      <p:ext uri="{19B8F6BF-5375-455C-9EA6-DF929625EA0E}">
        <p15:presenceInfo xmlns:p15="http://schemas.microsoft.com/office/powerpoint/2012/main" userId="S::MGGarcia@acgov.org::bff09bc0-6897-4957-97bf-8ec619138e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9BDB9"/>
    <a:srgbClr val="18B8B5"/>
    <a:srgbClr val="18C6BE"/>
    <a:srgbClr val="138D8D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774" autoAdjust="0"/>
    <p:restoredTop sz="77267" autoAdjust="0"/>
  </p:normalViewPr>
  <p:slideViewPr>
    <p:cSldViewPr snapToGrid="0">
      <p:cViewPr varScale="1">
        <p:scale>
          <a:sx n="88" d="100"/>
          <a:sy n="88" d="100"/>
        </p:scale>
        <p:origin x="6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8/10/relationships/authors" Target="authors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hyperlink" Target="mailto:ACWDB@acgov.org" TargetMode="Externa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hyperlink" Target="mailto:ACWDB@acgov.org" TargetMode="External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10" Type="http://schemas.openxmlformats.org/officeDocument/2006/relationships/image" Target="../media/image22.svg"/><Relationship Id="rId4" Type="http://schemas.openxmlformats.org/officeDocument/2006/relationships/image" Target="../media/image16.svg"/><Relationship Id="rId9" Type="http://schemas.openxmlformats.org/officeDocument/2006/relationships/image" Target="../media/image2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svg"/><Relationship Id="rId1" Type="http://schemas.openxmlformats.org/officeDocument/2006/relationships/image" Target="../media/image26.png"/><Relationship Id="rId6" Type="http://schemas.openxmlformats.org/officeDocument/2006/relationships/image" Target="../media/image31.svg"/><Relationship Id="rId5" Type="http://schemas.openxmlformats.org/officeDocument/2006/relationships/image" Target="../media/image30.png"/><Relationship Id="rId4" Type="http://schemas.openxmlformats.org/officeDocument/2006/relationships/image" Target="../media/image2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6BDEF7-41D9-4C90-B7EB-F724DBDFAD2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23BE289-8580-49E7-B814-D5B34B863FF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Please mute yourself for the duration of the presentation </a:t>
          </a:r>
        </a:p>
      </dgm:t>
    </dgm:pt>
    <dgm:pt modelId="{8DD4E915-C260-450A-A2B5-4E31FDC61A97}" type="parTrans" cxnId="{CCF3959E-9391-4404-A245-406B511A6CE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EAD2472-1E99-4F8E-BC03-579C6686753F}" type="sibTrans" cxnId="{CCF3959E-9391-4404-A245-406B511A6CE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9B1A2E3-4880-40ED-B9F5-0E1A2D02DB7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Enter your name, organization and email address in the “chat” feature. All questions must be submitted through the “chat” feature</a:t>
          </a:r>
        </a:p>
      </dgm:t>
    </dgm:pt>
    <dgm:pt modelId="{2F52D8FF-97B7-4745-83C8-83686F01FF61}" type="parTrans" cxnId="{67EF147C-A789-40BF-93B8-46B2FC50BD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D39A557-A0F2-4A97-BC47-ADD564A8A742}" type="sibTrans" cxnId="{67EF147C-A789-40BF-93B8-46B2FC50BD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5A30640-B5D1-469D-BF4C-14FB83C5CA6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Additional questions may be submitted as follows</a:t>
          </a:r>
        </a:p>
      </dgm:t>
    </dgm:pt>
    <dgm:pt modelId="{76AFFA90-8377-452A-8A3D-15F85A36FD82}" type="parTrans" cxnId="{9933D787-21A1-4873-862D-57BEA4A5513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EB205F2-9574-4D38-A769-43E678834597}" type="sibTrans" cxnId="{9933D787-21A1-4873-862D-57BEA4A5513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2980930-3C7C-4E95-A513-E9EC3836DB2B}">
      <dgm:prSet custT="1"/>
      <dgm:spPr/>
      <dgm:t>
        <a:bodyPr/>
        <a:lstStyle/>
        <a:p>
          <a:r>
            <a:rPr lang="en-US" sz="1800" dirty="0">
              <a:solidFill>
                <a:schemeClr val="tx1"/>
              </a:solidFill>
            </a:rPr>
            <a:t>To the attention of </a:t>
          </a:r>
          <a:r>
            <a:rPr lang="en-US" sz="1800" dirty="0">
              <a:solidFill>
                <a:schemeClr val="tx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ACWDB@acgov.org</a:t>
          </a:r>
          <a:r>
            <a:rPr lang="en-US" sz="1800" dirty="0">
              <a:solidFill>
                <a:schemeClr val="tx1"/>
              </a:solidFill>
            </a:rPr>
            <a:t> </a:t>
          </a:r>
        </a:p>
      </dgm:t>
    </dgm:pt>
    <dgm:pt modelId="{6B6CAB11-CC3F-400D-8C0F-9A39A0267DBD}" type="parTrans" cxnId="{E4DEC09A-7C59-45A9-887B-40173045578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C86FF5E-3A6C-43CB-86E5-81BF99F68354}" type="sibTrans" cxnId="{E4DEC09A-7C59-45A9-887B-40173045578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19DFB36-C0B1-475F-8A4D-42EECAC94FBE}">
      <dgm:prSet custT="1"/>
      <dgm:spPr/>
      <dgm:t>
        <a:bodyPr/>
        <a:lstStyle/>
        <a:p>
          <a:r>
            <a:rPr lang="en-US" sz="1800" dirty="0">
              <a:solidFill>
                <a:schemeClr val="tx1"/>
              </a:solidFill>
            </a:rPr>
            <a:t>December 6, 2024 by 5:00pm</a:t>
          </a:r>
        </a:p>
      </dgm:t>
    </dgm:pt>
    <dgm:pt modelId="{D9B1BFA8-1673-4990-8EE9-21E4FC16391F}" type="parTrans" cxnId="{620071CD-F517-495E-B2A1-98832CF7098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3CAE1BE-A101-4E2E-9848-525072161CA2}" type="sibTrans" cxnId="{620071CD-F517-495E-B2A1-98832CF7098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05AC762-9D93-4B04-83A4-6A3055FA6287}" type="pres">
      <dgm:prSet presAssocID="{D56BDEF7-41D9-4C90-B7EB-F724DBDFAD28}" presName="root" presStyleCnt="0">
        <dgm:presLayoutVars>
          <dgm:dir/>
          <dgm:resizeHandles val="exact"/>
        </dgm:presLayoutVars>
      </dgm:prSet>
      <dgm:spPr/>
    </dgm:pt>
    <dgm:pt modelId="{FA849D80-470A-4856-88C3-5F0FA65B91BC}" type="pres">
      <dgm:prSet presAssocID="{723BE289-8580-49E7-B814-D5B34B863FFE}" presName="compNode" presStyleCnt="0"/>
      <dgm:spPr/>
    </dgm:pt>
    <dgm:pt modelId="{49EDF8F2-5490-4C60-9CF5-3DD8EBCC12FB}" type="pres">
      <dgm:prSet presAssocID="{723BE289-8580-49E7-B814-D5B34B863FFE}" presName="bgRect" presStyleLbl="bgShp" presStyleIdx="0" presStyleCnt="3"/>
      <dgm:spPr>
        <a:solidFill>
          <a:schemeClr val="bg2">
            <a:lumMod val="60000"/>
            <a:lumOff val="40000"/>
          </a:schemeClr>
        </a:solidFill>
      </dgm:spPr>
    </dgm:pt>
    <dgm:pt modelId="{BB41BDFE-015B-42C2-A7D0-538CA506643D}" type="pres">
      <dgm:prSet presAssocID="{723BE289-8580-49E7-B814-D5B34B863FFE}" presName="iconRect" presStyleLbl="node1" presStyleIdx="0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ute Speaker"/>
        </a:ext>
      </dgm:extLst>
    </dgm:pt>
    <dgm:pt modelId="{23ABF78A-C989-480E-B73F-EAC87CC2BFE7}" type="pres">
      <dgm:prSet presAssocID="{723BE289-8580-49E7-B814-D5B34B863FFE}" presName="spaceRect" presStyleCnt="0"/>
      <dgm:spPr/>
    </dgm:pt>
    <dgm:pt modelId="{31CBB047-CB95-4B35-A0C1-67015086A5CD}" type="pres">
      <dgm:prSet presAssocID="{723BE289-8580-49E7-B814-D5B34B863FFE}" presName="parTx" presStyleLbl="revTx" presStyleIdx="0" presStyleCnt="4">
        <dgm:presLayoutVars>
          <dgm:chMax val="0"/>
          <dgm:chPref val="0"/>
        </dgm:presLayoutVars>
      </dgm:prSet>
      <dgm:spPr/>
    </dgm:pt>
    <dgm:pt modelId="{1DBEA4B1-C685-4F65-9D68-616E42D96CEC}" type="pres">
      <dgm:prSet presAssocID="{7EAD2472-1E99-4F8E-BC03-579C6686753F}" presName="sibTrans" presStyleCnt="0"/>
      <dgm:spPr/>
    </dgm:pt>
    <dgm:pt modelId="{ECF1403E-8357-45F8-985A-BB07C528E8E5}" type="pres">
      <dgm:prSet presAssocID="{F9B1A2E3-4880-40ED-B9F5-0E1A2D02DB7E}" presName="compNode" presStyleCnt="0"/>
      <dgm:spPr/>
    </dgm:pt>
    <dgm:pt modelId="{AC683E86-96ED-4F11-872C-A976AEFA9209}" type="pres">
      <dgm:prSet presAssocID="{F9B1A2E3-4880-40ED-B9F5-0E1A2D02DB7E}" presName="bgRect" presStyleLbl="bgShp" presStyleIdx="1" presStyleCnt="3"/>
      <dgm:spPr>
        <a:solidFill>
          <a:srgbClr val="138D8D"/>
        </a:solidFill>
      </dgm:spPr>
    </dgm:pt>
    <dgm:pt modelId="{BB5A8731-A967-46E1-8EB0-2A2A2FA3ADBA}" type="pres">
      <dgm:prSet presAssocID="{F9B1A2E3-4880-40ED-B9F5-0E1A2D02DB7E}" presName="iconRect" presStyleLbl="node1" presStyleIdx="1" presStyleCnt="3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peech"/>
        </a:ext>
      </dgm:extLst>
    </dgm:pt>
    <dgm:pt modelId="{41797222-5B9E-4F92-B13E-0DF1E181D6C7}" type="pres">
      <dgm:prSet presAssocID="{F9B1A2E3-4880-40ED-B9F5-0E1A2D02DB7E}" presName="spaceRect" presStyleCnt="0"/>
      <dgm:spPr/>
    </dgm:pt>
    <dgm:pt modelId="{14ED0F7A-C7BD-42BE-9386-E9FC05A09033}" type="pres">
      <dgm:prSet presAssocID="{F9B1A2E3-4880-40ED-B9F5-0E1A2D02DB7E}" presName="parTx" presStyleLbl="revTx" presStyleIdx="1" presStyleCnt="4">
        <dgm:presLayoutVars>
          <dgm:chMax val="0"/>
          <dgm:chPref val="0"/>
        </dgm:presLayoutVars>
      </dgm:prSet>
      <dgm:spPr/>
    </dgm:pt>
    <dgm:pt modelId="{B5028276-5A09-4777-A6C7-5C32F022179F}" type="pres">
      <dgm:prSet presAssocID="{6D39A557-A0F2-4A97-BC47-ADD564A8A742}" presName="sibTrans" presStyleCnt="0"/>
      <dgm:spPr/>
    </dgm:pt>
    <dgm:pt modelId="{FA681DB9-8421-482A-AA17-65C018B45908}" type="pres">
      <dgm:prSet presAssocID="{15A30640-B5D1-469D-BF4C-14FB83C5CA60}" presName="compNode" presStyleCnt="0"/>
      <dgm:spPr/>
    </dgm:pt>
    <dgm:pt modelId="{CDFA2FFD-8A77-4161-B11C-8381D567FDD4}" type="pres">
      <dgm:prSet presAssocID="{15A30640-B5D1-469D-BF4C-14FB83C5CA60}" presName="bgRect" presStyleLbl="bgShp" presStyleIdx="2" presStyleCnt="3" custLinFactNeighborX="8" custLinFactNeighborY="1785"/>
      <dgm:spPr>
        <a:solidFill>
          <a:srgbClr val="FFC000"/>
        </a:solidFill>
      </dgm:spPr>
    </dgm:pt>
    <dgm:pt modelId="{50133050-30FC-4300-A8FE-B4F79C2B31FF}" type="pres">
      <dgm:prSet presAssocID="{15A30640-B5D1-469D-BF4C-14FB83C5CA60}" presName="iconRect" presStyleLbl="node1" presStyleIdx="2" presStyleCnt="3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CE308F9B-E914-4D15-9894-6A7631D07DB9}" type="pres">
      <dgm:prSet presAssocID="{15A30640-B5D1-469D-BF4C-14FB83C5CA60}" presName="spaceRect" presStyleCnt="0"/>
      <dgm:spPr/>
    </dgm:pt>
    <dgm:pt modelId="{1FACD67E-62EA-4BDC-9CAF-706118F61A62}" type="pres">
      <dgm:prSet presAssocID="{15A30640-B5D1-469D-BF4C-14FB83C5CA60}" presName="parTx" presStyleLbl="revTx" presStyleIdx="2" presStyleCnt="4">
        <dgm:presLayoutVars>
          <dgm:chMax val="0"/>
          <dgm:chPref val="0"/>
        </dgm:presLayoutVars>
      </dgm:prSet>
      <dgm:spPr/>
    </dgm:pt>
    <dgm:pt modelId="{CAED3789-C025-4453-81E1-3F0F788DEFA8}" type="pres">
      <dgm:prSet presAssocID="{15A30640-B5D1-469D-BF4C-14FB83C5CA60}" presName="desTx" presStyleLbl="revTx" presStyleIdx="3" presStyleCnt="4" custScaleX="95998">
        <dgm:presLayoutVars/>
      </dgm:prSet>
      <dgm:spPr/>
    </dgm:pt>
  </dgm:ptLst>
  <dgm:cxnLst>
    <dgm:cxn modelId="{C7427A1D-D3C6-4EAA-B7AF-9AB71F38449A}" type="presOf" srcId="{019DFB36-C0B1-475F-8A4D-42EECAC94FBE}" destId="{CAED3789-C025-4453-81E1-3F0F788DEFA8}" srcOrd="0" destOrd="1" presId="urn:microsoft.com/office/officeart/2018/2/layout/IconVerticalSolidList"/>
    <dgm:cxn modelId="{8009205A-D395-4397-8335-C415937BCA88}" type="presOf" srcId="{D56BDEF7-41D9-4C90-B7EB-F724DBDFAD28}" destId="{605AC762-9D93-4B04-83A4-6A3055FA6287}" srcOrd="0" destOrd="0" presId="urn:microsoft.com/office/officeart/2018/2/layout/IconVerticalSolidList"/>
    <dgm:cxn modelId="{67EF147C-A789-40BF-93B8-46B2FC50BDF0}" srcId="{D56BDEF7-41D9-4C90-B7EB-F724DBDFAD28}" destId="{F9B1A2E3-4880-40ED-B9F5-0E1A2D02DB7E}" srcOrd="1" destOrd="0" parTransId="{2F52D8FF-97B7-4745-83C8-83686F01FF61}" sibTransId="{6D39A557-A0F2-4A97-BC47-ADD564A8A742}"/>
    <dgm:cxn modelId="{9933D787-21A1-4873-862D-57BEA4A5513A}" srcId="{D56BDEF7-41D9-4C90-B7EB-F724DBDFAD28}" destId="{15A30640-B5D1-469D-BF4C-14FB83C5CA60}" srcOrd="2" destOrd="0" parTransId="{76AFFA90-8377-452A-8A3D-15F85A36FD82}" sibTransId="{EEB205F2-9574-4D38-A769-43E678834597}"/>
    <dgm:cxn modelId="{B9832998-423F-4CCC-87A8-28C72CB56E6E}" type="presOf" srcId="{723BE289-8580-49E7-B814-D5B34B863FFE}" destId="{31CBB047-CB95-4B35-A0C1-67015086A5CD}" srcOrd="0" destOrd="0" presId="urn:microsoft.com/office/officeart/2018/2/layout/IconVerticalSolidList"/>
    <dgm:cxn modelId="{E4DEC09A-7C59-45A9-887B-40173045578A}" srcId="{15A30640-B5D1-469D-BF4C-14FB83C5CA60}" destId="{22980930-3C7C-4E95-A513-E9EC3836DB2B}" srcOrd="0" destOrd="0" parTransId="{6B6CAB11-CC3F-400D-8C0F-9A39A0267DBD}" sibTransId="{5C86FF5E-3A6C-43CB-86E5-81BF99F68354}"/>
    <dgm:cxn modelId="{CCF3959E-9391-4404-A245-406B511A6CE4}" srcId="{D56BDEF7-41D9-4C90-B7EB-F724DBDFAD28}" destId="{723BE289-8580-49E7-B814-D5B34B863FFE}" srcOrd="0" destOrd="0" parTransId="{8DD4E915-C260-450A-A2B5-4E31FDC61A97}" sibTransId="{7EAD2472-1E99-4F8E-BC03-579C6686753F}"/>
    <dgm:cxn modelId="{A8C69BCB-2C81-472E-BDE0-DB9DF637A4E3}" type="presOf" srcId="{22980930-3C7C-4E95-A513-E9EC3836DB2B}" destId="{CAED3789-C025-4453-81E1-3F0F788DEFA8}" srcOrd="0" destOrd="0" presId="urn:microsoft.com/office/officeart/2018/2/layout/IconVerticalSolidList"/>
    <dgm:cxn modelId="{620071CD-F517-495E-B2A1-98832CF7098B}" srcId="{15A30640-B5D1-469D-BF4C-14FB83C5CA60}" destId="{019DFB36-C0B1-475F-8A4D-42EECAC94FBE}" srcOrd="1" destOrd="0" parTransId="{D9B1BFA8-1673-4990-8EE9-21E4FC16391F}" sibTransId="{B3CAE1BE-A101-4E2E-9848-525072161CA2}"/>
    <dgm:cxn modelId="{033313DA-C181-45D0-8516-BFF0F6F64A77}" type="presOf" srcId="{F9B1A2E3-4880-40ED-B9F5-0E1A2D02DB7E}" destId="{14ED0F7A-C7BD-42BE-9386-E9FC05A09033}" srcOrd="0" destOrd="0" presId="urn:microsoft.com/office/officeart/2018/2/layout/IconVerticalSolidList"/>
    <dgm:cxn modelId="{0894D4F8-D6DB-414A-99B2-3BF8A66ADDBF}" type="presOf" srcId="{15A30640-B5D1-469D-BF4C-14FB83C5CA60}" destId="{1FACD67E-62EA-4BDC-9CAF-706118F61A62}" srcOrd="0" destOrd="0" presId="urn:microsoft.com/office/officeart/2018/2/layout/IconVerticalSolidList"/>
    <dgm:cxn modelId="{3942D326-BF62-42C6-8D5F-0AC7305A63BD}" type="presParOf" srcId="{605AC762-9D93-4B04-83A4-6A3055FA6287}" destId="{FA849D80-470A-4856-88C3-5F0FA65B91BC}" srcOrd="0" destOrd="0" presId="urn:microsoft.com/office/officeart/2018/2/layout/IconVerticalSolidList"/>
    <dgm:cxn modelId="{CA3A27D5-910A-46A8-9B89-77BD0994B3A2}" type="presParOf" srcId="{FA849D80-470A-4856-88C3-5F0FA65B91BC}" destId="{49EDF8F2-5490-4C60-9CF5-3DD8EBCC12FB}" srcOrd="0" destOrd="0" presId="urn:microsoft.com/office/officeart/2018/2/layout/IconVerticalSolidList"/>
    <dgm:cxn modelId="{CC2E71FB-F2F2-4AF6-8E1E-78D46B93E946}" type="presParOf" srcId="{FA849D80-470A-4856-88C3-5F0FA65B91BC}" destId="{BB41BDFE-015B-42C2-A7D0-538CA506643D}" srcOrd="1" destOrd="0" presId="urn:microsoft.com/office/officeart/2018/2/layout/IconVerticalSolidList"/>
    <dgm:cxn modelId="{36708DC0-C3C1-4A8B-8835-B8657297BC4F}" type="presParOf" srcId="{FA849D80-470A-4856-88C3-5F0FA65B91BC}" destId="{23ABF78A-C989-480E-B73F-EAC87CC2BFE7}" srcOrd="2" destOrd="0" presId="urn:microsoft.com/office/officeart/2018/2/layout/IconVerticalSolidList"/>
    <dgm:cxn modelId="{152547D2-061F-4B3A-B9EB-FCD7033C359E}" type="presParOf" srcId="{FA849D80-470A-4856-88C3-5F0FA65B91BC}" destId="{31CBB047-CB95-4B35-A0C1-67015086A5CD}" srcOrd="3" destOrd="0" presId="urn:microsoft.com/office/officeart/2018/2/layout/IconVerticalSolidList"/>
    <dgm:cxn modelId="{21312BEA-6C06-4D54-A42E-ACA054EF3DE4}" type="presParOf" srcId="{605AC762-9D93-4B04-83A4-6A3055FA6287}" destId="{1DBEA4B1-C685-4F65-9D68-616E42D96CEC}" srcOrd="1" destOrd="0" presId="urn:microsoft.com/office/officeart/2018/2/layout/IconVerticalSolidList"/>
    <dgm:cxn modelId="{4565814D-0369-4592-914D-8B123D679C5E}" type="presParOf" srcId="{605AC762-9D93-4B04-83A4-6A3055FA6287}" destId="{ECF1403E-8357-45F8-985A-BB07C528E8E5}" srcOrd="2" destOrd="0" presId="urn:microsoft.com/office/officeart/2018/2/layout/IconVerticalSolidList"/>
    <dgm:cxn modelId="{B4EE69A5-A6DF-4508-86D6-96DC9982DBC6}" type="presParOf" srcId="{ECF1403E-8357-45F8-985A-BB07C528E8E5}" destId="{AC683E86-96ED-4F11-872C-A976AEFA9209}" srcOrd="0" destOrd="0" presId="urn:microsoft.com/office/officeart/2018/2/layout/IconVerticalSolidList"/>
    <dgm:cxn modelId="{4DC92540-0A8A-4BE2-869F-196398D407CF}" type="presParOf" srcId="{ECF1403E-8357-45F8-985A-BB07C528E8E5}" destId="{BB5A8731-A967-46E1-8EB0-2A2A2FA3ADBA}" srcOrd="1" destOrd="0" presId="urn:microsoft.com/office/officeart/2018/2/layout/IconVerticalSolidList"/>
    <dgm:cxn modelId="{5F84593B-0CC0-4226-91B0-E328C0E5D0F0}" type="presParOf" srcId="{ECF1403E-8357-45F8-985A-BB07C528E8E5}" destId="{41797222-5B9E-4F92-B13E-0DF1E181D6C7}" srcOrd="2" destOrd="0" presId="urn:microsoft.com/office/officeart/2018/2/layout/IconVerticalSolidList"/>
    <dgm:cxn modelId="{71C3DF10-443D-4283-BEAA-439F5A4D4B7C}" type="presParOf" srcId="{ECF1403E-8357-45F8-985A-BB07C528E8E5}" destId="{14ED0F7A-C7BD-42BE-9386-E9FC05A09033}" srcOrd="3" destOrd="0" presId="urn:microsoft.com/office/officeart/2018/2/layout/IconVerticalSolidList"/>
    <dgm:cxn modelId="{465F9DBD-5B3A-49B8-9D1F-BD5139276B17}" type="presParOf" srcId="{605AC762-9D93-4B04-83A4-6A3055FA6287}" destId="{B5028276-5A09-4777-A6C7-5C32F022179F}" srcOrd="3" destOrd="0" presId="urn:microsoft.com/office/officeart/2018/2/layout/IconVerticalSolidList"/>
    <dgm:cxn modelId="{917F6C36-1A63-4BAC-AFA8-3B8C5A65790A}" type="presParOf" srcId="{605AC762-9D93-4B04-83A4-6A3055FA6287}" destId="{FA681DB9-8421-482A-AA17-65C018B45908}" srcOrd="4" destOrd="0" presId="urn:microsoft.com/office/officeart/2018/2/layout/IconVerticalSolidList"/>
    <dgm:cxn modelId="{70597349-6033-4B52-AFB0-3CB8C15CCF62}" type="presParOf" srcId="{FA681DB9-8421-482A-AA17-65C018B45908}" destId="{CDFA2FFD-8A77-4161-B11C-8381D567FDD4}" srcOrd="0" destOrd="0" presId="urn:microsoft.com/office/officeart/2018/2/layout/IconVerticalSolidList"/>
    <dgm:cxn modelId="{4B0FA193-E7FE-48AE-8272-E48BED5D09F9}" type="presParOf" srcId="{FA681DB9-8421-482A-AA17-65C018B45908}" destId="{50133050-30FC-4300-A8FE-B4F79C2B31FF}" srcOrd="1" destOrd="0" presId="urn:microsoft.com/office/officeart/2018/2/layout/IconVerticalSolidList"/>
    <dgm:cxn modelId="{40CE09D3-7B46-48A6-9A2D-DFE823F4EF14}" type="presParOf" srcId="{FA681DB9-8421-482A-AA17-65C018B45908}" destId="{CE308F9B-E914-4D15-9894-6A7631D07DB9}" srcOrd="2" destOrd="0" presId="urn:microsoft.com/office/officeart/2018/2/layout/IconVerticalSolidList"/>
    <dgm:cxn modelId="{50C1EAF7-CE27-4FDD-B0DA-8B7BF5EA75E5}" type="presParOf" srcId="{FA681DB9-8421-482A-AA17-65C018B45908}" destId="{1FACD67E-62EA-4BDC-9CAF-706118F61A62}" srcOrd="3" destOrd="0" presId="urn:microsoft.com/office/officeart/2018/2/layout/IconVerticalSolidList"/>
    <dgm:cxn modelId="{479F7067-EDF3-4C7C-907F-C4117B6CC3EF}" type="presParOf" srcId="{FA681DB9-8421-482A-AA17-65C018B45908}" destId="{CAED3789-C025-4453-81E1-3F0F788DEFA8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AE5441A-5AE5-4458-95C6-1D94F51B64D2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0F73889-718F-4338-A265-34E6C18D6236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b="1" dirty="0"/>
            <a:t>ELIGIBILITY</a:t>
          </a:r>
          <a:endParaRPr lang="en-US" sz="1700" dirty="0"/>
        </a:p>
      </dgm:t>
    </dgm:pt>
    <dgm:pt modelId="{115B24D3-0E47-4E84-8D03-CAE280571832}" type="parTrans" cxnId="{25245D7C-ACC3-4645-A8D9-2E9B066396E4}">
      <dgm:prSet/>
      <dgm:spPr/>
      <dgm:t>
        <a:bodyPr/>
        <a:lstStyle/>
        <a:p>
          <a:endParaRPr lang="en-US"/>
        </a:p>
      </dgm:t>
    </dgm:pt>
    <dgm:pt modelId="{E2FC6018-B247-4427-94A4-D47E4275A4C2}" type="sibTrans" cxnId="{25245D7C-ACC3-4645-A8D9-2E9B066396E4}">
      <dgm:prSet/>
      <dgm:spPr/>
      <dgm:t>
        <a:bodyPr/>
        <a:lstStyle/>
        <a:p>
          <a:endParaRPr lang="en-US"/>
        </a:p>
      </dgm:t>
    </dgm:pt>
    <dgm:pt modelId="{D3E3DFC4-F2F8-47B0-8239-5F00DC84BF7F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ACWDB Program Policies</a:t>
          </a:r>
          <a:endParaRPr lang="en-US" sz="1800" dirty="0"/>
        </a:p>
      </dgm:t>
    </dgm:pt>
    <dgm:pt modelId="{EC834E68-0557-4665-999E-704F28AC55A2}" type="parTrans" cxnId="{9CAA8835-8239-44FC-8880-6394FD5CAA3A}">
      <dgm:prSet/>
      <dgm:spPr/>
      <dgm:t>
        <a:bodyPr/>
        <a:lstStyle/>
        <a:p>
          <a:endParaRPr lang="en-US"/>
        </a:p>
      </dgm:t>
    </dgm:pt>
    <dgm:pt modelId="{3E02634D-C4E5-47C4-8608-5F859C6224A9}" type="sibTrans" cxnId="{9CAA8835-8239-44FC-8880-6394FD5CAA3A}">
      <dgm:prSet/>
      <dgm:spPr/>
      <dgm:t>
        <a:bodyPr/>
        <a:lstStyle/>
        <a:p>
          <a:endParaRPr lang="en-US"/>
        </a:p>
      </dgm:t>
    </dgm:pt>
    <dgm:pt modelId="{7884F53D-B920-4456-B06A-8E8A764E9A0A}">
      <dgm:prSet custT="1"/>
      <dgm:spPr/>
      <dgm:t>
        <a:bodyPr/>
        <a:lstStyle/>
        <a:p>
          <a:pPr algn="ctr">
            <a:lnSpc>
              <a:spcPct val="100000"/>
            </a:lnSpc>
            <a:defRPr b="1"/>
          </a:pPr>
          <a:r>
            <a:rPr lang="en-US" sz="2000" b="1" dirty="0"/>
            <a:t>COMPREHENSIVE CASE MANAGEMENT</a:t>
          </a:r>
          <a:endParaRPr lang="en-US" sz="2000" dirty="0"/>
        </a:p>
      </dgm:t>
    </dgm:pt>
    <dgm:pt modelId="{64EB4545-5DFD-4F54-AC9D-2DACCE37A255}" type="parTrans" cxnId="{33415200-0BF2-490D-927D-A403CBCE49B3}">
      <dgm:prSet/>
      <dgm:spPr/>
      <dgm:t>
        <a:bodyPr/>
        <a:lstStyle/>
        <a:p>
          <a:endParaRPr lang="en-US"/>
        </a:p>
      </dgm:t>
    </dgm:pt>
    <dgm:pt modelId="{EE17F54E-59A6-4901-A3CF-9D1BB295A66D}" type="sibTrans" cxnId="{33415200-0BF2-490D-927D-A403CBCE49B3}">
      <dgm:prSet/>
      <dgm:spPr/>
      <dgm:t>
        <a:bodyPr/>
        <a:lstStyle/>
        <a:p>
          <a:endParaRPr lang="en-US"/>
        </a:p>
      </dgm:t>
    </dgm:pt>
    <dgm:pt modelId="{247FC21F-BCB9-4229-930D-0C832066104D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Objective Assessment and Individual Employment Plan</a:t>
          </a:r>
          <a:endParaRPr lang="en-US" sz="1800" dirty="0"/>
        </a:p>
      </dgm:t>
    </dgm:pt>
    <dgm:pt modelId="{C412D748-7CFC-4221-BEA7-1CF4B9EE58CC}" type="parTrans" cxnId="{25239293-C3BC-4EA0-8BEF-FF1E5A4E6DD6}">
      <dgm:prSet/>
      <dgm:spPr/>
      <dgm:t>
        <a:bodyPr/>
        <a:lstStyle/>
        <a:p>
          <a:endParaRPr lang="en-US"/>
        </a:p>
      </dgm:t>
    </dgm:pt>
    <dgm:pt modelId="{27EE7C38-7D48-4D13-ABB3-D6811255A5BB}" type="sibTrans" cxnId="{25239293-C3BC-4EA0-8BEF-FF1E5A4E6DD6}">
      <dgm:prSet/>
      <dgm:spPr/>
      <dgm:t>
        <a:bodyPr/>
        <a:lstStyle/>
        <a:p>
          <a:endParaRPr lang="en-US"/>
        </a:p>
      </dgm:t>
    </dgm:pt>
    <dgm:pt modelId="{7C693A26-3F47-4A47-920E-5CCCE40487A9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Identify skills and interests</a:t>
          </a:r>
          <a:endParaRPr lang="en-US" sz="1800" dirty="0"/>
        </a:p>
      </dgm:t>
    </dgm:pt>
    <dgm:pt modelId="{060825B9-AB46-4236-8F1B-9E66494CE31C}" type="parTrans" cxnId="{0CD1ADE1-8E00-454A-B8A3-0A62D8EC7277}">
      <dgm:prSet/>
      <dgm:spPr/>
      <dgm:t>
        <a:bodyPr/>
        <a:lstStyle/>
        <a:p>
          <a:endParaRPr lang="en-US"/>
        </a:p>
      </dgm:t>
    </dgm:pt>
    <dgm:pt modelId="{DC9338C8-4205-49DB-8267-F910F7CEE0B4}" type="sibTrans" cxnId="{0CD1ADE1-8E00-454A-B8A3-0A62D8EC7277}">
      <dgm:prSet/>
      <dgm:spPr/>
      <dgm:t>
        <a:bodyPr/>
        <a:lstStyle/>
        <a:p>
          <a:endParaRPr lang="en-US"/>
        </a:p>
      </dgm:t>
    </dgm:pt>
    <dgm:pt modelId="{C1F24422-3E5B-4109-ADBC-5EA5492DF75A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Supportive Services and Referrals</a:t>
          </a:r>
          <a:endParaRPr lang="en-US" sz="1800" dirty="0"/>
        </a:p>
      </dgm:t>
    </dgm:pt>
    <dgm:pt modelId="{6086BA67-A088-4ABB-A0B9-D96A39EC4717}" type="parTrans" cxnId="{7420AE22-202E-492A-89A3-7B3BA1663B3C}">
      <dgm:prSet/>
      <dgm:spPr/>
      <dgm:t>
        <a:bodyPr/>
        <a:lstStyle/>
        <a:p>
          <a:endParaRPr lang="en-US"/>
        </a:p>
      </dgm:t>
    </dgm:pt>
    <dgm:pt modelId="{286CBAB0-B4C0-40A8-861E-BFB33247613C}" type="sibTrans" cxnId="{7420AE22-202E-492A-89A3-7B3BA1663B3C}">
      <dgm:prSet/>
      <dgm:spPr/>
      <dgm:t>
        <a:bodyPr/>
        <a:lstStyle/>
        <a:p>
          <a:endParaRPr lang="en-US"/>
        </a:p>
      </dgm:t>
    </dgm:pt>
    <dgm:pt modelId="{5A84CD8E-BFA3-4843-9CE5-6E952A585D17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b="1" dirty="0"/>
            <a:t>ACCESS TO TRAINING</a:t>
          </a:r>
          <a:endParaRPr lang="en-US" sz="1400" dirty="0"/>
        </a:p>
      </dgm:t>
    </dgm:pt>
    <dgm:pt modelId="{CA0C5E1A-63CA-4F8B-A4A3-F63AA4268D91}" type="parTrans" cxnId="{37AC0BE8-BC78-42B2-827E-E61425D63767}">
      <dgm:prSet/>
      <dgm:spPr/>
      <dgm:t>
        <a:bodyPr/>
        <a:lstStyle/>
        <a:p>
          <a:endParaRPr lang="en-US"/>
        </a:p>
      </dgm:t>
    </dgm:pt>
    <dgm:pt modelId="{70397669-FB67-457A-A6F8-14E3FD3D420D}" type="sibTrans" cxnId="{37AC0BE8-BC78-42B2-827E-E61425D63767}">
      <dgm:prSet/>
      <dgm:spPr/>
      <dgm:t>
        <a:bodyPr/>
        <a:lstStyle/>
        <a:p>
          <a:endParaRPr lang="en-US"/>
        </a:p>
      </dgm:t>
    </dgm:pt>
    <dgm:pt modelId="{4ED25459-BBCC-4C5A-893E-FB8651708D0F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b="1" dirty="0"/>
            <a:t>EMPLOYMENT</a:t>
          </a:r>
          <a:endParaRPr lang="en-US" sz="2000" dirty="0"/>
        </a:p>
      </dgm:t>
    </dgm:pt>
    <dgm:pt modelId="{D60C4CFF-F342-4B90-BCA0-A32BB8DAD681}" type="parTrans" cxnId="{837AE45C-4231-4C9A-9DBD-493BEDF260DC}">
      <dgm:prSet/>
      <dgm:spPr/>
      <dgm:t>
        <a:bodyPr/>
        <a:lstStyle/>
        <a:p>
          <a:endParaRPr lang="en-US"/>
        </a:p>
      </dgm:t>
    </dgm:pt>
    <dgm:pt modelId="{2B4F6854-4370-4717-B879-BEA7BC83649D}" type="sibTrans" cxnId="{837AE45C-4231-4C9A-9DBD-493BEDF260DC}">
      <dgm:prSet/>
      <dgm:spPr/>
      <dgm:t>
        <a:bodyPr/>
        <a:lstStyle/>
        <a:p>
          <a:endParaRPr lang="en-US"/>
        </a:p>
      </dgm:t>
    </dgm:pt>
    <dgm:pt modelId="{5F20C105-66F2-492D-9D7E-128F7A0327FD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Employer partnerships and placements  aligned with ISOF as well as retention</a:t>
          </a:r>
          <a:endParaRPr lang="en-US" sz="1800" dirty="0"/>
        </a:p>
      </dgm:t>
    </dgm:pt>
    <dgm:pt modelId="{C6D26DB1-DB7A-440C-88A8-AB02CB054401}" type="parTrans" cxnId="{6A7784D5-D44C-4026-9A40-C820410D81FB}">
      <dgm:prSet/>
      <dgm:spPr/>
      <dgm:t>
        <a:bodyPr/>
        <a:lstStyle/>
        <a:p>
          <a:endParaRPr lang="en-US"/>
        </a:p>
      </dgm:t>
    </dgm:pt>
    <dgm:pt modelId="{70167C83-C155-4691-95D0-3154AB18D193}" type="sibTrans" cxnId="{6A7784D5-D44C-4026-9A40-C820410D81FB}">
      <dgm:prSet/>
      <dgm:spPr/>
      <dgm:t>
        <a:bodyPr/>
        <a:lstStyle/>
        <a:p>
          <a:endParaRPr lang="en-US"/>
        </a:p>
      </dgm:t>
    </dgm:pt>
    <dgm:pt modelId="{2A5C7B73-4122-4843-ABC4-FF90A28E3257}">
      <dgm:prSet custT="1"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sz="2000" b="1" dirty="0"/>
            <a:t>FOLLOW-UP</a:t>
          </a:r>
          <a:endParaRPr lang="en-US" sz="2000" dirty="0"/>
        </a:p>
      </dgm:t>
    </dgm:pt>
    <dgm:pt modelId="{0A097514-E1F9-4EFF-9C3B-353DE4BA623F}" type="parTrans" cxnId="{3B1CC464-1265-471C-8732-920D17627677}">
      <dgm:prSet/>
      <dgm:spPr/>
      <dgm:t>
        <a:bodyPr/>
        <a:lstStyle/>
        <a:p>
          <a:endParaRPr lang="en-US"/>
        </a:p>
      </dgm:t>
    </dgm:pt>
    <dgm:pt modelId="{A5662D13-CD26-4095-AED0-3C3BF76113BE}" type="sibTrans" cxnId="{3B1CC464-1265-471C-8732-920D17627677}">
      <dgm:prSet/>
      <dgm:spPr/>
      <dgm:t>
        <a:bodyPr/>
        <a:lstStyle/>
        <a:p>
          <a:endParaRPr lang="en-US"/>
        </a:p>
      </dgm:t>
    </dgm:pt>
    <dgm:pt modelId="{5A5FAB59-143B-47F0-8764-44DB36F697D1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12 months post-exit, quarterly outreach</a:t>
          </a:r>
          <a:endParaRPr lang="en-US" sz="1800" dirty="0"/>
        </a:p>
      </dgm:t>
    </dgm:pt>
    <dgm:pt modelId="{6E0986FD-ACBE-44B3-89D9-0061C0924004}" type="parTrans" cxnId="{947297F3-7FF1-4128-968F-702B600D9373}">
      <dgm:prSet/>
      <dgm:spPr/>
      <dgm:t>
        <a:bodyPr/>
        <a:lstStyle/>
        <a:p>
          <a:endParaRPr lang="en-US"/>
        </a:p>
      </dgm:t>
    </dgm:pt>
    <dgm:pt modelId="{FB61BE9C-35F2-46AD-928F-F13914493F90}" type="sibTrans" cxnId="{947297F3-7FF1-4128-968F-702B600D9373}">
      <dgm:prSet/>
      <dgm:spPr/>
      <dgm:t>
        <a:bodyPr/>
        <a:lstStyle/>
        <a:p>
          <a:endParaRPr lang="en-US"/>
        </a:p>
      </dgm:t>
    </dgm:pt>
    <dgm:pt modelId="{B6DD8C1E-F1EC-4859-A715-82B00667752F}">
      <dgm:prSet custT="1"/>
      <dgm:spPr/>
      <dgm:t>
        <a:bodyPr/>
        <a:lstStyle/>
        <a:p>
          <a:pPr algn="ctr">
            <a:lnSpc>
              <a:spcPct val="100000"/>
            </a:lnSpc>
          </a:pPr>
          <a:r>
            <a:rPr lang="en-US" sz="1800" b="1" dirty="0"/>
            <a:t>Connect to Industry Sector Occupational Framework (ISOF) &amp; integrated Career Pathway</a:t>
          </a:r>
        </a:p>
        <a:p>
          <a:pPr algn="ctr">
            <a:lnSpc>
              <a:spcPct val="100000"/>
            </a:lnSpc>
          </a:pPr>
          <a:r>
            <a:rPr lang="en-US" sz="1800" b="1" dirty="0"/>
            <a:t>Result in Industry- Recognized Credential</a:t>
          </a:r>
          <a:endParaRPr lang="en-US" sz="1800" dirty="0"/>
        </a:p>
      </dgm:t>
    </dgm:pt>
    <dgm:pt modelId="{11FEC17C-68AB-4678-BB3B-D3F51E70364B}" type="sibTrans" cxnId="{DED4CA3E-72F9-4B7D-8184-FBAF95980701}">
      <dgm:prSet/>
      <dgm:spPr/>
      <dgm:t>
        <a:bodyPr/>
        <a:lstStyle/>
        <a:p>
          <a:endParaRPr lang="en-US"/>
        </a:p>
      </dgm:t>
    </dgm:pt>
    <dgm:pt modelId="{41270CD3-CEA6-4A87-B7C3-F0857FFB482E}" type="parTrans" cxnId="{DED4CA3E-72F9-4B7D-8184-FBAF95980701}">
      <dgm:prSet/>
      <dgm:spPr/>
      <dgm:t>
        <a:bodyPr/>
        <a:lstStyle/>
        <a:p>
          <a:endParaRPr lang="en-US"/>
        </a:p>
      </dgm:t>
    </dgm:pt>
    <dgm:pt modelId="{70E3700D-613E-4290-A1FA-0714FDD9197A}" type="pres">
      <dgm:prSet presAssocID="{DAE5441A-5AE5-4458-95C6-1D94F51B64D2}" presName="root" presStyleCnt="0">
        <dgm:presLayoutVars>
          <dgm:dir/>
          <dgm:resizeHandles val="exact"/>
        </dgm:presLayoutVars>
      </dgm:prSet>
      <dgm:spPr/>
    </dgm:pt>
    <dgm:pt modelId="{D7656BB8-37B6-4789-80E4-434908ABB152}" type="pres">
      <dgm:prSet presAssocID="{E0F73889-718F-4338-A265-34E6C18D6236}" presName="compNode" presStyleCnt="0"/>
      <dgm:spPr/>
    </dgm:pt>
    <dgm:pt modelId="{6C1341D1-C71F-4B63-AC92-7834536AFE9B}" type="pres">
      <dgm:prSet presAssocID="{E0F73889-718F-4338-A265-34E6C18D6236}" presName="iconRect" presStyleLbl="node1" presStyleIdx="0" presStyleCnt="5" custLinFactNeighborX="80652" custLinFactNeighborY="-5863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47E4536-F947-4E39-A018-1CC130E855DD}" type="pres">
      <dgm:prSet presAssocID="{E0F73889-718F-4338-A265-34E6C18D6236}" presName="iconSpace" presStyleCnt="0"/>
      <dgm:spPr/>
    </dgm:pt>
    <dgm:pt modelId="{26B24194-D647-4A0B-BC1C-9254C89F0D92}" type="pres">
      <dgm:prSet presAssocID="{E0F73889-718F-4338-A265-34E6C18D6236}" presName="parTx" presStyleLbl="revTx" presStyleIdx="0" presStyleCnt="10" custLinFactNeighborX="14054" custLinFactNeighborY="-3049">
        <dgm:presLayoutVars>
          <dgm:chMax val="0"/>
          <dgm:chPref val="0"/>
        </dgm:presLayoutVars>
      </dgm:prSet>
      <dgm:spPr/>
    </dgm:pt>
    <dgm:pt modelId="{F4E1075F-8220-4778-9539-7FE224C24631}" type="pres">
      <dgm:prSet presAssocID="{E0F73889-718F-4338-A265-34E6C18D6236}" presName="txSpace" presStyleCnt="0"/>
      <dgm:spPr/>
    </dgm:pt>
    <dgm:pt modelId="{12E9FA31-CAEB-450E-B8E0-2775A691C15D}" type="pres">
      <dgm:prSet presAssocID="{E0F73889-718F-4338-A265-34E6C18D6236}" presName="desTx" presStyleLbl="revTx" presStyleIdx="1" presStyleCnt="10" custScaleX="127355" custLinFactNeighborX="7396" custLinFactNeighborY="-24736">
        <dgm:presLayoutVars/>
      </dgm:prSet>
      <dgm:spPr/>
    </dgm:pt>
    <dgm:pt modelId="{B22B35EB-BA82-4569-96A5-739D8E751333}" type="pres">
      <dgm:prSet presAssocID="{E2FC6018-B247-4427-94A4-D47E4275A4C2}" presName="sibTrans" presStyleCnt="0"/>
      <dgm:spPr/>
    </dgm:pt>
    <dgm:pt modelId="{F8F51078-3E2A-4562-979D-E392666F71C8}" type="pres">
      <dgm:prSet presAssocID="{7884F53D-B920-4456-B06A-8E8A764E9A0A}" presName="compNode" presStyleCnt="0"/>
      <dgm:spPr/>
    </dgm:pt>
    <dgm:pt modelId="{C87E401F-74CB-4ED1-B218-0D8D07C908D5}" type="pres">
      <dgm:prSet presAssocID="{7884F53D-B920-4456-B06A-8E8A764E9A0A}" presName="iconRect" presStyleLbl="node1" presStyleIdx="1" presStyleCnt="5" custLinFactNeighborX="49310" custLinFactNeighborY="-61051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D11A3972-B940-40E8-84B4-D2B7E901A09F}" type="pres">
      <dgm:prSet presAssocID="{7884F53D-B920-4456-B06A-8E8A764E9A0A}" presName="iconSpace" presStyleCnt="0"/>
      <dgm:spPr/>
    </dgm:pt>
    <dgm:pt modelId="{6D344A6B-D863-467B-BDDC-545B66037696}" type="pres">
      <dgm:prSet presAssocID="{7884F53D-B920-4456-B06A-8E8A764E9A0A}" presName="parTx" presStyleLbl="revTx" presStyleIdx="2" presStyleCnt="10" custScaleX="131308" custLinFactNeighborX="-9040" custLinFactNeighborY="-37733">
        <dgm:presLayoutVars>
          <dgm:chMax val="0"/>
          <dgm:chPref val="0"/>
        </dgm:presLayoutVars>
      </dgm:prSet>
      <dgm:spPr/>
    </dgm:pt>
    <dgm:pt modelId="{E9224FA8-C3A2-4934-9280-079243899D6D}" type="pres">
      <dgm:prSet presAssocID="{7884F53D-B920-4456-B06A-8E8A764E9A0A}" presName="txSpace" presStyleCnt="0"/>
      <dgm:spPr/>
    </dgm:pt>
    <dgm:pt modelId="{BBB3A40C-C0A0-4765-A0C2-24692D42A0A5}" type="pres">
      <dgm:prSet presAssocID="{7884F53D-B920-4456-B06A-8E8A764E9A0A}" presName="desTx" presStyleLbl="revTx" presStyleIdx="3" presStyleCnt="10" custScaleX="152520" custLinFactNeighborX="-9862" custLinFactNeighborY="-23563">
        <dgm:presLayoutVars/>
      </dgm:prSet>
      <dgm:spPr/>
    </dgm:pt>
    <dgm:pt modelId="{9327E68C-EBE1-4B54-9773-3CC9CFC06C3F}" type="pres">
      <dgm:prSet presAssocID="{EE17F54E-59A6-4901-A3CF-9D1BB295A66D}" presName="sibTrans" presStyleCnt="0"/>
      <dgm:spPr/>
    </dgm:pt>
    <dgm:pt modelId="{192F3787-0E68-4EF2-8FC3-EDFB6C0A4A7E}" type="pres">
      <dgm:prSet presAssocID="{5A84CD8E-BFA3-4843-9CE5-6E952A585D17}" presName="compNode" presStyleCnt="0"/>
      <dgm:spPr/>
    </dgm:pt>
    <dgm:pt modelId="{563D0C5E-2C6B-4ACC-9D99-043E2BECF113}" type="pres">
      <dgm:prSet presAssocID="{5A84CD8E-BFA3-4843-9CE5-6E952A585D17}" presName="iconRect" presStyleLbl="node1" presStyleIdx="2" presStyleCnt="5" custLinFactNeighborX="57088" custLinFactNeighborY="-30321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00B5B412-9FDE-4237-9AA0-7CBADBD24B9F}" type="pres">
      <dgm:prSet presAssocID="{5A84CD8E-BFA3-4843-9CE5-6E952A585D17}" presName="iconSpace" presStyleCnt="0"/>
      <dgm:spPr/>
    </dgm:pt>
    <dgm:pt modelId="{8E9067E6-6430-4E17-B2AC-5C53F4A3D068}" type="pres">
      <dgm:prSet presAssocID="{5A84CD8E-BFA3-4843-9CE5-6E952A585D17}" presName="parTx" presStyleLbl="revTx" presStyleIdx="4" presStyleCnt="10" custLinFactNeighborY="-9200">
        <dgm:presLayoutVars>
          <dgm:chMax val="0"/>
          <dgm:chPref val="0"/>
        </dgm:presLayoutVars>
      </dgm:prSet>
      <dgm:spPr/>
    </dgm:pt>
    <dgm:pt modelId="{67E2B8F8-30C9-48F3-BFEA-204FEB6A02AC}" type="pres">
      <dgm:prSet presAssocID="{5A84CD8E-BFA3-4843-9CE5-6E952A585D17}" presName="txSpace" presStyleCnt="0"/>
      <dgm:spPr/>
    </dgm:pt>
    <dgm:pt modelId="{FF9A8FD6-85FF-4693-9650-48DA1E550C2E}" type="pres">
      <dgm:prSet presAssocID="{5A84CD8E-BFA3-4843-9CE5-6E952A585D17}" presName="desTx" presStyleLbl="revTx" presStyleIdx="5" presStyleCnt="10" custScaleX="128664" custScaleY="181229" custLinFactNeighborX="-4931" custLinFactNeighborY="21439">
        <dgm:presLayoutVars/>
      </dgm:prSet>
      <dgm:spPr/>
    </dgm:pt>
    <dgm:pt modelId="{3A143400-E184-458B-BDA0-538BE3E131DF}" type="pres">
      <dgm:prSet presAssocID="{70397669-FB67-457A-A6F8-14E3FD3D420D}" presName="sibTrans" presStyleCnt="0"/>
      <dgm:spPr/>
    </dgm:pt>
    <dgm:pt modelId="{5CC5066A-17B6-48D3-B90D-87ABFA192014}" type="pres">
      <dgm:prSet presAssocID="{4ED25459-BBCC-4C5A-893E-FB8651708D0F}" presName="compNode" presStyleCnt="0"/>
      <dgm:spPr/>
    </dgm:pt>
    <dgm:pt modelId="{23A481C6-0A0A-4E88-AB92-F4FA8C39DE5D}" type="pres">
      <dgm:prSet presAssocID="{4ED25459-BBCC-4C5A-893E-FB8651708D0F}" presName="iconRect" presStyleLbl="node1" presStyleIdx="3" presStyleCnt="5" custLinFactNeighborX="49310" custLinFactNeighborY="-5635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435AA689-ED49-4053-9CA7-12FCC1F90952}" type="pres">
      <dgm:prSet presAssocID="{4ED25459-BBCC-4C5A-893E-FB8651708D0F}" presName="iconSpace" presStyleCnt="0"/>
      <dgm:spPr/>
    </dgm:pt>
    <dgm:pt modelId="{438A7B6C-C64C-4D21-96AE-C97645CA22FB}" type="pres">
      <dgm:prSet presAssocID="{4ED25459-BBCC-4C5A-893E-FB8651708D0F}" presName="parTx" presStyleLbl="revTx" presStyleIdx="6" presStyleCnt="10" custScaleX="125813" custLinFactNeighborY="-9132">
        <dgm:presLayoutVars>
          <dgm:chMax val="0"/>
          <dgm:chPref val="0"/>
        </dgm:presLayoutVars>
      </dgm:prSet>
      <dgm:spPr/>
    </dgm:pt>
    <dgm:pt modelId="{88D49F29-3D2C-404F-8678-1370D2D60885}" type="pres">
      <dgm:prSet presAssocID="{4ED25459-BBCC-4C5A-893E-FB8651708D0F}" presName="txSpace" presStyleCnt="0"/>
      <dgm:spPr/>
    </dgm:pt>
    <dgm:pt modelId="{FA47B06E-C9E4-4090-9F58-9B6F0BBE2D08}" type="pres">
      <dgm:prSet presAssocID="{4ED25459-BBCC-4C5A-893E-FB8651708D0F}" presName="desTx" presStyleLbl="revTx" presStyleIdx="7" presStyleCnt="10" custLinFactNeighborX="-12327" custLinFactNeighborY="-24751">
        <dgm:presLayoutVars/>
      </dgm:prSet>
      <dgm:spPr/>
    </dgm:pt>
    <dgm:pt modelId="{CD38EE86-4D06-48A2-90C7-EB4D31865522}" type="pres">
      <dgm:prSet presAssocID="{2B4F6854-4370-4717-B879-BEA7BC83649D}" presName="sibTrans" presStyleCnt="0"/>
      <dgm:spPr/>
    </dgm:pt>
    <dgm:pt modelId="{30546B8A-322D-4319-B4B0-E1F97739704E}" type="pres">
      <dgm:prSet presAssocID="{2A5C7B73-4122-4843-ABC4-FF90A28E3257}" presName="compNode" presStyleCnt="0"/>
      <dgm:spPr/>
    </dgm:pt>
    <dgm:pt modelId="{55629E8C-FE28-4865-AD26-FE4ED02DADB9}" type="pres">
      <dgm:prSet presAssocID="{2A5C7B73-4122-4843-ABC4-FF90A28E3257}" presName="iconRect" presStyleLbl="node1" presStyleIdx="4" presStyleCnt="5" custLinFactNeighborX="41353" custLinFactNeighborY="-58702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end"/>
        </a:ext>
      </dgm:extLst>
    </dgm:pt>
    <dgm:pt modelId="{843D583F-37C6-405F-9E28-A6C2F3FEC323}" type="pres">
      <dgm:prSet presAssocID="{2A5C7B73-4122-4843-ABC4-FF90A28E3257}" presName="iconSpace" presStyleCnt="0"/>
      <dgm:spPr/>
    </dgm:pt>
    <dgm:pt modelId="{AE8DAB81-0687-4EFD-BB49-6265DBA9CF23}" type="pres">
      <dgm:prSet presAssocID="{2A5C7B73-4122-4843-ABC4-FF90A28E3257}" presName="parTx" presStyleLbl="revTx" presStyleIdx="8" presStyleCnt="10" custLinFactNeighborX="2614" custLinFactNeighborY="-9136">
        <dgm:presLayoutVars>
          <dgm:chMax val="0"/>
          <dgm:chPref val="0"/>
        </dgm:presLayoutVars>
      </dgm:prSet>
      <dgm:spPr/>
    </dgm:pt>
    <dgm:pt modelId="{173E2FE5-AE1A-4E17-A08E-83CB185F7A1C}" type="pres">
      <dgm:prSet presAssocID="{2A5C7B73-4122-4843-ABC4-FF90A28E3257}" presName="txSpace" presStyleCnt="0"/>
      <dgm:spPr/>
    </dgm:pt>
    <dgm:pt modelId="{6B72F62D-63A1-4139-82D9-BC84FCCA3164}" type="pres">
      <dgm:prSet presAssocID="{2A5C7B73-4122-4843-ABC4-FF90A28E3257}" presName="desTx" presStyleLbl="revTx" presStyleIdx="9" presStyleCnt="10" custLinFactNeighborX="-8493" custLinFactNeighborY="-22278">
        <dgm:presLayoutVars/>
      </dgm:prSet>
      <dgm:spPr/>
    </dgm:pt>
  </dgm:ptLst>
  <dgm:cxnLst>
    <dgm:cxn modelId="{33415200-0BF2-490D-927D-A403CBCE49B3}" srcId="{DAE5441A-5AE5-4458-95C6-1D94F51B64D2}" destId="{7884F53D-B920-4456-B06A-8E8A764E9A0A}" srcOrd="1" destOrd="0" parTransId="{64EB4545-5DFD-4F54-AC9D-2DACCE37A255}" sibTransId="{EE17F54E-59A6-4901-A3CF-9D1BB295A66D}"/>
    <dgm:cxn modelId="{7420AE22-202E-492A-89A3-7B3BA1663B3C}" srcId="{7884F53D-B920-4456-B06A-8E8A764E9A0A}" destId="{C1F24422-3E5B-4109-ADBC-5EA5492DF75A}" srcOrd="2" destOrd="0" parTransId="{6086BA67-A088-4ABB-A0B9-D96A39EC4717}" sibTransId="{286CBAB0-B4C0-40A8-861E-BFB33247613C}"/>
    <dgm:cxn modelId="{5F9EA424-22F0-4C95-9257-B993EF8B49DF}" type="presOf" srcId="{247FC21F-BCB9-4229-930D-0C832066104D}" destId="{BBB3A40C-C0A0-4765-A0C2-24692D42A0A5}" srcOrd="0" destOrd="0" presId="urn:microsoft.com/office/officeart/2018/2/layout/IconLabelDescriptionList"/>
    <dgm:cxn modelId="{9CAA8835-8239-44FC-8880-6394FD5CAA3A}" srcId="{E0F73889-718F-4338-A265-34E6C18D6236}" destId="{D3E3DFC4-F2F8-47B0-8239-5F00DC84BF7F}" srcOrd="0" destOrd="0" parTransId="{EC834E68-0557-4665-999E-704F28AC55A2}" sibTransId="{3E02634D-C4E5-47C4-8608-5F859C6224A9}"/>
    <dgm:cxn modelId="{DED4CA3E-72F9-4B7D-8184-FBAF95980701}" srcId="{5A84CD8E-BFA3-4843-9CE5-6E952A585D17}" destId="{B6DD8C1E-F1EC-4859-A715-82B00667752F}" srcOrd="0" destOrd="0" parTransId="{41270CD3-CEA6-4A87-B7C3-F0857FFB482E}" sibTransId="{11FEC17C-68AB-4678-BB3B-D3F51E70364B}"/>
    <dgm:cxn modelId="{837AE45C-4231-4C9A-9DBD-493BEDF260DC}" srcId="{DAE5441A-5AE5-4458-95C6-1D94F51B64D2}" destId="{4ED25459-BBCC-4C5A-893E-FB8651708D0F}" srcOrd="3" destOrd="0" parTransId="{D60C4CFF-F342-4B90-BCA0-A32BB8DAD681}" sibTransId="{2B4F6854-4370-4717-B879-BEA7BC83649D}"/>
    <dgm:cxn modelId="{3B1CC464-1265-471C-8732-920D17627677}" srcId="{DAE5441A-5AE5-4458-95C6-1D94F51B64D2}" destId="{2A5C7B73-4122-4843-ABC4-FF90A28E3257}" srcOrd="4" destOrd="0" parTransId="{0A097514-E1F9-4EFF-9C3B-353DE4BA623F}" sibTransId="{A5662D13-CD26-4095-AED0-3C3BF76113BE}"/>
    <dgm:cxn modelId="{70D94F68-5FA1-44B8-8E83-FB90EC081746}" type="presOf" srcId="{DAE5441A-5AE5-4458-95C6-1D94F51B64D2}" destId="{70E3700D-613E-4290-A1FA-0714FDD9197A}" srcOrd="0" destOrd="0" presId="urn:microsoft.com/office/officeart/2018/2/layout/IconLabelDescriptionList"/>
    <dgm:cxn modelId="{DB57AA6B-C739-47A4-9CAA-5E6AEED5AB6C}" type="presOf" srcId="{B6DD8C1E-F1EC-4859-A715-82B00667752F}" destId="{FF9A8FD6-85FF-4693-9650-48DA1E550C2E}" srcOrd="0" destOrd="0" presId="urn:microsoft.com/office/officeart/2018/2/layout/IconLabelDescriptionList"/>
    <dgm:cxn modelId="{2AAAED4F-14B6-4114-B774-11884B96363F}" type="presOf" srcId="{D3E3DFC4-F2F8-47B0-8239-5F00DC84BF7F}" destId="{12E9FA31-CAEB-450E-B8E0-2775A691C15D}" srcOrd="0" destOrd="0" presId="urn:microsoft.com/office/officeart/2018/2/layout/IconLabelDescriptionList"/>
    <dgm:cxn modelId="{6CE14E73-73C0-4FAE-A967-3E7DC2AEF63C}" type="presOf" srcId="{5F20C105-66F2-492D-9D7E-128F7A0327FD}" destId="{FA47B06E-C9E4-4090-9F58-9B6F0BBE2D08}" srcOrd="0" destOrd="0" presId="urn:microsoft.com/office/officeart/2018/2/layout/IconLabelDescriptionList"/>
    <dgm:cxn modelId="{86E3355A-BAA0-4D4C-A4F5-E066B86A6905}" type="presOf" srcId="{7C693A26-3F47-4A47-920E-5CCCE40487A9}" destId="{BBB3A40C-C0A0-4765-A0C2-24692D42A0A5}" srcOrd="0" destOrd="1" presId="urn:microsoft.com/office/officeart/2018/2/layout/IconLabelDescriptionList"/>
    <dgm:cxn modelId="{25245D7C-ACC3-4645-A8D9-2E9B066396E4}" srcId="{DAE5441A-5AE5-4458-95C6-1D94F51B64D2}" destId="{E0F73889-718F-4338-A265-34E6C18D6236}" srcOrd="0" destOrd="0" parTransId="{115B24D3-0E47-4E84-8D03-CAE280571832}" sibTransId="{E2FC6018-B247-4427-94A4-D47E4275A4C2}"/>
    <dgm:cxn modelId="{25239293-C3BC-4EA0-8BEF-FF1E5A4E6DD6}" srcId="{7884F53D-B920-4456-B06A-8E8A764E9A0A}" destId="{247FC21F-BCB9-4229-930D-0C832066104D}" srcOrd="0" destOrd="0" parTransId="{C412D748-7CFC-4221-BEA7-1CF4B9EE58CC}" sibTransId="{27EE7C38-7D48-4D13-ABB3-D6811255A5BB}"/>
    <dgm:cxn modelId="{905724A2-4FC7-4207-BFE1-B48D88D91A4E}" type="presOf" srcId="{4ED25459-BBCC-4C5A-893E-FB8651708D0F}" destId="{438A7B6C-C64C-4D21-96AE-C97645CA22FB}" srcOrd="0" destOrd="0" presId="urn:microsoft.com/office/officeart/2018/2/layout/IconLabelDescriptionList"/>
    <dgm:cxn modelId="{86AEA3AC-5036-4455-83E8-566EB656293E}" type="presOf" srcId="{2A5C7B73-4122-4843-ABC4-FF90A28E3257}" destId="{AE8DAB81-0687-4EFD-BB49-6265DBA9CF23}" srcOrd="0" destOrd="0" presId="urn:microsoft.com/office/officeart/2018/2/layout/IconLabelDescriptionList"/>
    <dgm:cxn modelId="{544811B0-953A-4B63-9550-6E5231B97AFC}" type="presOf" srcId="{7884F53D-B920-4456-B06A-8E8A764E9A0A}" destId="{6D344A6B-D863-467B-BDDC-545B66037696}" srcOrd="0" destOrd="0" presId="urn:microsoft.com/office/officeart/2018/2/layout/IconLabelDescriptionList"/>
    <dgm:cxn modelId="{E4D3B8B1-6377-4795-B20C-F8CD89F43B1C}" type="presOf" srcId="{C1F24422-3E5B-4109-ADBC-5EA5492DF75A}" destId="{BBB3A40C-C0A0-4765-A0C2-24692D42A0A5}" srcOrd="0" destOrd="2" presId="urn:microsoft.com/office/officeart/2018/2/layout/IconLabelDescriptionList"/>
    <dgm:cxn modelId="{3AE184BC-7C0F-4719-9157-986B8EB2BD97}" type="presOf" srcId="{5A5FAB59-143B-47F0-8764-44DB36F697D1}" destId="{6B72F62D-63A1-4139-82D9-BC84FCCA3164}" srcOrd="0" destOrd="0" presId="urn:microsoft.com/office/officeart/2018/2/layout/IconLabelDescriptionList"/>
    <dgm:cxn modelId="{5E64F7CA-57AF-4CC6-B39F-220C43559249}" type="presOf" srcId="{E0F73889-718F-4338-A265-34E6C18D6236}" destId="{26B24194-D647-4A0B-BC1C-9254C89F0D92}" srcOrd="0" destOrd="0" presId="urn:microsoft.com/office/officeart/2018/2/layout/IconLabelDescriptionList"/>
    <dgm:cxn modelId="{6A7784D5-D44C-4026-9A40-C820410D81FB}" srcId="{4ED25459-BBCC-4C5A-893E-FB8651708D0F}" destId="{5F20C105-66F2-492D-9D7E-128F7A0327FD}" srcOrd="0" destOrd="0" parTransId="{C6D26DB1-DB7A-440C-88A8-AB02CB054401}" sibTransId="{70167C83-C155-4691-95D0-3154AB18D193}"/>
    <dgm:cxn modelId="{08BC01D7-10BA-424C-9BDC-1DADE1F8E5E7}" type="presOf" srcId="{5A84CD8E-BFA3-4843-9CE5-6E952A585D17}" destId="{8E9067E6-6430-4E17-B2AC-5C53F4A3D068}" srcOrd="0" destOrd="0" presId="urn:microsoft.com/office/officeart/2018/2/layout/IconLabelDescriptionList"/>
    <dgm:cxn modelId="{0CD1ADE1-8E00-454A-B8A3-0A62D8EC7277}" srcId="{7884F53D-B920-4456-B06A-8E8A764E9A0A}" destId="{7C693A26-3F47-4A47-920E-5CCCE40487A9}" srcOrd="1" destOrd="0" parTransId="{060825B9-AB46-4236-8F1B-9E66494CE31C}" sibTransId="{DC9338C8-4205-49DB-8267-F910F7CEE0B4}"/>
    <dgm:cxn modelId="{37AC0BE8-BC78-42B2-827E-E61425D63767}" srcId="{DAE5441A-5AE5-4458-95C6-1D94F51B64D2}" destId="{5A84CD8E-BFA3-4843-9CE5-6E952A585D17}" srcOrd="2" destOrd="0" parTransId="{CA0C5E1A-63CA-4F8B-A4A3-F63AA4268D91}" sibTransId="{70397669-FB67-457A-A6F8-14E3FD3D420D}"/>
    <dgm:cxn modelId="{947297F3-7FF1-4128-968F-702B600D9373}" srcId="{2A5C7B73-4122-4843-ABC4-FF90A28E3257}" destId="{5A5FAB59-143B-47F0-8764-44DB36F697D1}" srcOrd="0" destOrd="0" parTransId="{6E0986FD-ACBE-44B3-89D9-0061C0924004}" sibTransId="{FB61BE9C-35F2-46AD-928F-F13914493F90}"/>
    <dgm:cxn modelId="{46513541-D824-465B-AB7B-9A7D97ED88EB}" type="presParOf" srcId="{70E3700D-613E-4290-A1FA-0714FDD9197A}" destId="{D7656BB8-37B6-4789-80E4-434908ABB152}" srcOrd="0" destOrd="0" presId="urn:microsoft.com/office/officeart/2018/2/layout/IconLabelDescriptionList"/>
    <dgm:cxn modelId="{24D7A0D1-3DFC-41C5-9337-E028ACEB4543}" type="presParOf" srcId="{D7656BB8-37B6-4789-80E4-434908ABB152}" destId="{6C1341D1-C71F-4B63-AC92-7834536AFE9B}" srcOrd="0" destOrd="0" presId="urn:microsoft.com/office/officeart/2018/2/layout/IconLabelDescriptionList"/>
    <dgm:cxn modelId="{E8682B90-1843-48F1-941F-6611D32D2346}" type="presParOf" srcId="{D7656BB8-37B6-4789-80E4-434908ABB152}" destId="{047E4536-F947-4E39-A018-1CC130E855DD}" srcOrd="1" destOrd="0" presId="urn:microsoft.com/office/officeart/2018/2/layout/IconLabelDescriptionList"/>
    <dgm:cxn modelId="{B81A56F7-6277-4EA5-A448-36945EED04DB}" type="presParOf" srcId="{D7656BB8-37B6-4789-80E4-434908ABB152}" destId="{26B24194-D647-4A0B-BC1C-9254C89F0D92}" srcOrd="2" destOrd="0" presId="urn:microsoft.com/office/officeart/2018/2/layout/IconLabelDescriptionList"/>
    <dgm:cxn modelId="{3124AFAC-B0D2-403F-84A5-F31DA69D1EE9}" type="presParOf" srcId="{D7656BB8-37B6-4789-80E4-434908ABB152}" destId="{F4E1075F-8220-4778-9539-7FE224C24631}" srcOrd="3" destOrd="0" presId="urn:microsoft.com/office/officeart/2018/2/layout/IconLabelDescriptionList"/>
    <dgm:cxn modelId="{6671346F-DFA3-44C0-973E-50DDBB4FB2FD}" type="presParOf" srcId="{D7656BB8-37B6-4789-80E4-434908ABB152}" destId="{12E9FA31-CAEB-450E-B8E0-2775A691C15D}" srcOrd="4" destOrd="0" presId="urn:microsoft.com/office/officeart/2018/2/layout/IconLabelDescriptionList"/>
    <dgm:cxn modelId="{CE05E716-4075-467E-B687-E76872CE5F28}" type="presParOf" srcId="{70E3700D-613E-4290-A1FA-0714FDD9197A}" destId="{B22B35EB-BA82-4569-96A5-739D8E751333}" srcOrd="1" destOrd="0" presId="urn:microsoft.com/office/officeart/2018/2/layout/IconLabelDescriptionList"/>
    <dgm:cxn modelId="{E5FBEA33-A7D4-49B1-9A51-825857207A60}" type="presParOf" srcId="{70E3700D-613E-4290-A1FA-0714FDD9197A}" destId="{F8F51078-3E2A-4562-979D-E392666F71C8}" srcOrd="2" destOrd="0" presId="urn:microsoft.com/office/officeart/2018/2/layout/IconLabelDescriptionList"/>
    <dgm:cxn modelId="{98FFEAFD-251D-40AE-9720-2BA407BD39F1}" type="presParOf" srcId="{F8F51078-3E2A-4562-979D-E392666F71C8}" destId="{C87E401F-74CB-4ED1-B218-0D8D07C908D5}" srcOrd="0" destOrd="0" presId="urn:microsoft.com/office/officeart/2018/2/layout/IconLabelDescriptionList"/>
    <dgm:cxn modelId="{4941C6B6-47CC-4CA1-BD85-D7F2F1510C63}" type="presParOf" srcId="{F8F51078-3E2A-4562-979D-E392666F71C8}" destId="{D11A3972-B940-40E8-84B4-D2B7E901A09F}" srcOrd="1" destOrd="0" presId="urn:microsoft.com/office/officeart/2018/2/layout/IconLabelDescriptionList"/>
    <dgm:cxn modelId="{4888538C-4C6D-4355-9DD7-4013213B0E49}" type="presParOf" srcId="{F8F51078-3E2A-4562-979D-E392666F71C8}" destId="{6D344A6B-D863-467B-BDDC-545B66037696}" srcOrd="2" destOrd="0" presId="urn:microsoft.com/office/officeart/2018/2/layout/IconLabelDescriptionList"/>
    <dgm:cxn modelId="{FCF02857-9525-493B-99B6-4F7E1B181356}" type="presParOf" srcId="{F8F51078-3E2A-4562-979D-E392666F71C8}" destId="{E9224FA8-C3A2-4934-9280-079243899D6D}" srcOrd="3" destOrd="0" presId="urn:microsoft.com/office/officeart/2018/2/layout/IconLabelDescriptionList"/>
    <dgm:cxn modelId="{DD843DC8-E007-4A5F-8316-4901C5C168BA}" type="presParOf" srcId="{F8F51078-3E2A-4562-979D-E392666F71C8}" destId="{BBB3A40C-C0A0-4765-A0C2-24692D42A0A5}" srcOrd="4" destOrd="0" presId="urn:microsoft.com/office/officeart/2018/2/layout/IconLabelDescriptionList"/>
    <dgm:cxn modelId="{7930CA4F-0999-4CE9-ADA4-DC1F527D349A}" type="presParOf" srcId="{70E3700D-613E-4290-A1FA-0714FDD9197A}" destId="{9327E68C-EBE1-4B54-9773-3CC9CFC06C3F}" srcOrd="3" destOrd="0" presId="urn:microsoft.com/office/officeart/2018/2/layout/IconLabelDescriptionList"/>
    <dgm:cxn modelId="{301E6141-05CB-42B3-9EE4-9BAE8FAD044A}" type="presParOf" srcId="{70E3700D-613E-4290-A1FA-0714FDD9197A}" destId="{192F3787-0E68-4EF2-8FC3-EDFB6C0A4A7E}" srcOrd="4" destOrd="0" presId="urn:microsoft.com/office/officeart/2018/2/layout/IconLabelDescriptionList"/>
    <dgm:cxn modelId="{452CF47B-BBF5-4F98-A12D-222CFD622326}" type="presParOf" srcId="{192F3787-0E68-4EF2-8FC3-EDFB6C0A4A7E}" destId="{563D0C5E-2C6B-4ACC-9D99-043E2BECF113}" srcOrd="0" destOrd="0" presId="urn:microsoft.com/office/officeart/2018/2/layout/IconLabelDescriptionList"/>
    <dgm:cxn modelId="{7A938679-E972-43FF-96AC-B185423D6A6E}" type="presParOf" srcId="{192F3787-0E68-4EF2-8FC3-EDFB6C0A4A7E}" destId="{00B5B412-9FDE-4237-9AA0-7CBADBD24B9F}" srcOrd="1" destOrd="0" presId="urn:microsoft.com/office/officeart/2018/2/layout/IconLabelDescriptionList"/>
    <dgm:cxn modelId="{7B686C7B-157A-47DC-8DA5-4BD32233710B}" type="presParOf" srcId="{192F3787-0E68-4EF2-8FC3-EDFB6C0A4A7E}" destId="{8E9067E6-6430-4E17-B2AC-5C53F4A3D068}" srcOrd="2" destOrd="0" presId="urn:microsoft.com/office/officeart/2018/2/layout/IconLabelDescriptionList"/>
    <dgm:cxn modelId="{648C3487-F421-4349-A79C-42945B239665}" type="presParOf" srcId="{192F3787-0E68-4EF2-8FC3-EDFB6C0A4A7E}" destId="{67E2B8F8-30C9-48F3-BFEA-204FEB6A02AC}" srcOrd="3" destOrd="0" presId="urn:microsoft.com/office/officeart/2018/2/layout/IconLabelDescriptionList"/>
    <dgm:cxn modelId="{C774F881-583F-4EC5-BD0D-EBCCF58FEA55}" type="presParOf" srcId="{192F3787-0E68-4EF2-8FC3-EDFB6C0A4A7E}" destId="{FF9A8FD6-85FF-4693-9650-48DA1E550C2E}" srcOrd="4" destOrd="0" presId="urn:microsoft.com/office/officeart/2018/2/layout/IconLabelDescriptionList"/>
    <dgm:cxn modelId="{B4371EE4-264A-4DA8-BA61-138F7FD6B0A2}" type="presParOf" srcId="{70E3700D-613E-4290-A1FA-0714FDD9197A}" destId="{3A143400-E184-458B-BDA0-538BE3E131DF}" srcOrd="5" destOrd="0" presId="urn:microsoft.com/office/officeart/2018/2/layout/IconLabelDescriptionList"/>
    <dgm:cxn modelId="{E81E5865-E845-4C32-B4FF-01AC842BE8F0}" type="presParOf" srcId="{70E3700D-613E-4290-A1FA-0714FDD9197A}" destId="{5CC5066A-17B6-48D3-B90D-87ABFA192014}" srcOrd="6" destOrd="0" presId="urn:microsoft.com/office/officeart/2018/2/layout/IconLabelDescriptionList"/>
    <dgm:cxn modelId="{8F102E43-0C78-4586-B4E9-5FDD62F12076}" type="presParOf" srcId="{5CC5066A-17B6-48D3-B90D-87ABFA192014}" destId="{23A481C6-0A0A-4E88-AB92-F4FA8C39DE5D}" srcOrd="0" destOrd="0" presId="urn:microsoft.com/office/officeart/2018/2/layout/IconLabelDescriptionList"/>
    <dgm:cxn modelId="{010185EF-B476-4C68-B552-3E9E58A86400}" type="presParOf" srcId="{5CC5066A-17B6-48D3-B90D-87ABFA192014}" destId="{435AA689-ED49-4053-9CA7-12FCC1F90952}" srcOrd="1" destOrd="0" presId="urn:microsoft.com/office/officeart/2018/2/layout/IconLabelDescriptionList"/>
    <dgm:cxn modelId="{FC0A9BE9-BDE9-4DA7-A978-AC29A85C97D6}" type="presParOf" srcId="{5CC5066A-17B6-48D3-B90D-87ABFA192014}" destId="{438A7B6C-C64C-4D21-96AE-C97645CA22FB}" srcOrd="2" destOrd="0" presId="urn:microsoft.com/office/officeart/2018/2/layout/IconLabelDescriptionList"/>
    <dgm:cxn modelId="{1774D95F-C801-4E78-83C2-C72C1DDDA73D}" type="presParOf" srcId="{5CC5066A-17B6-48D3-B90D-87ABFA192014}" destId="{88D49F29-3D2C-404F-8678-1370D2D60885}" srcOrd="3" destOrd="0" presId="urn:microsoft.com/office/officeart/2018/2/layout/IconLabelDescriptionList"/>
    <dgm:cxn modelId="{FDD8A0A2-AD31-4F6D-96AA-E20569C96C52}" type="presParOf" srcId="{5CC5066A-17B6-48D3-B90D-87ABFA192014}" destId="{FA47B06E-C9E4-4090-9F58-9B6F0BBE2D08}" srcOrd="4" destOrd="0" presId="urn:microsoft.com/office/officeart/2018/2/layout/IconLabelDescriptionList"/>
    <dgm:cxn modelId="{E8327B36-2FA7-417A-A84E-E71AEF4D4A6D}" type="presParOf" srcId="{70E3700D-613E-4290-A1FA-0714FDD9197A}" destId="{CD38EE86-4D06-48A2-90C7-EB4D31865522}" srcOrd="7" destOrd="0" presId="urn:microsoft.com/office/officeart/2018/2/layout/IconLabelDescriptionList"/>
    <dgm:cxn modelId="{63CBFA9D-5D0B-4CE2-A470-99C5633F8EE6}" type="presParOf" srcId="{70E3700D-613E-4290-A1FA-0714FDD9197A}" destId="{30546B8A-322D-4319-B4B0-E1F97739704E}" srcOrd="8" destOrd="0" presId="urn:microsoft.com/office/officeart/2018/2/layout/IconLabelDescriptionList"/>
    <dgm:cxn modelId="{C8FCAA64-7C24-4F9E-9F91-32F1F124557A}" type="presParOf" srcId="{30546B8A-322D-4319-B4B0-E1F97739704E}" destId="{55629E8C-FE28-4865-AD26-FE4ED02DADB9}" srcOrd="0" destOrd="0" presId="urn:microsoft.com/office/officeart/2018/2/layout/IconLabelDescriptionList"/>
    <dgm:cxn modelId="{8B5FB975-3DEB-4AEC-8571-7C5E3DF4DB08}" type="presParOf" srcId="{30546B8A-322D-4319-B4B0-E1F97739704E}" destId="{843D583F-37C6-405F-9E28-A6C2F3FEC323}" srcOrd="1" destOrd="0" presId="urn:microsoft.com/office/officeart/2018/2/layout/IconLabelDescriptionList"/>
    <dgm:cxn modelId="{A819DA35-9914-43D0-9BC9-73621F7CB432}" type="presParOf" srcId="{30546B8A-322D-4319-B4B0-E1F97739704E}" destId="{AE8DAB81-0687-4EFD-BB49-6265DBA9CF23}" srcOrd="2" destOrd="0" presId="urn:microsoft.com/office/officeart/2018/2/layout/IconLabelDescriptionList"/>
    <dgm:cxn modelId="{2CA4BE6B-E074-42CD-BE66-580AE2C96C08}" type="presParOf" srcId="{30546B8A-322D-4319-B4B0-E1F97739704E}" destId="{173E2FE5-AE1A-4E17-A08E-83CB185F7A1C}" srcOrd="3" destOrd="0" presId="urn:microsoft.com/office/officeart/2018/2/layout/IconLabelDescriptionList"/>
    <dgm:cxn modelId="{D2B96B03-CB89-4099-8A2E-BAAE4EF7DC22}" type="presParOf" srcId="{30546B8A-322D-4319-B4B0-E1F97739704E}" destId="{6B72F62D-63A1-4139-82D9-BC84FCCA316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CD838A-4D65-4D4E-91FB-8F5203B554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22BA56F1-6164-4A79-B2A8-E1693349D4B7}">
      <dgm:prSet/>
      <dgm:spPr/>
      <dgm:t>
        <a:bodyPr/>
        <a:lstStyle/>
        <a:p>
          <a:r>
            <a:rPr lang="en-US" b="1"/>
            <a:t>Results Based Accountability (RBA)</a:t>
          </a:r>
          <a:endParaRPr lang="en-US"/>
        </a:p>
      </dgm:t>
    </dgm:pt>
    <dgm:pt modelId="{4B5D1472-428B-480C-B372-C2DFB400163E}" type="parTrans" cxnId="{C093DFC0-DC99-4005-AF56-0E6DB033836E}">
      <dgm:prSet/>
      <dgm:spPr/>
      <dgm:t>
        <a:bodyPr/>
        <a:lstStyle/>
        <a:p>
          <a:endParaRPr lang="en-US"/>
        </a:p>
      </dgm:t>
    </dgm:pt>
    <dgm:pt modelId="{731BBDDA-F132-41A5-A288-B2EBE1A331E2}" type="sibTrans" cxnId="{C093DFC0-DC99-4005-AF56-0E6DB033836E}">
      <dgm:prSet/>
      <dgm:spPr/>
      <dgm:t>
        <a:bodyPr/>
        <a:lstStyle/>
        <a:p>
          <a:endParaRPr lang="en-US"/>
        </a:p>
      </dgm:t>
    </dgm:pt>
    <dgm:pt modelId="{DE19F609-7EC7-41BC-963C-7F3AD652DEFF}">
      <dgm:prSet/>
      <dgm:spPr/>
      <dgm:t>
        <a:bodyPr/>
        <a:lstStyle/>
        <a:p>
          <a:r>
            <a:rPr lang="en-US" b="1"/>
            <a:t>How Much Did We Do?</a:t>
          </a:r>
          <a:endParaRPr lang="en-US"/>
        </a:p>
      </dgm:t>
    </dgm:pt>
    <dgm:pt modelId="{2B897247-EEF6-436A-8F6D-331AF2EB3326}" type="parTrans" cxnId="{C3E4A739-6CB8-4D6D-80E7-14FE91C79AB6}">
      <dgm:prSet/>
      <dgm:spPr/>
      <dgm:t>
        <a:bodyPr/>
        <a:lstStyle/>
        <a:p>
          <a:endParaRPr lang="en-US"/>
        </a:p>
      </dgm:t>
    </dgm:pt>
    <dgm:pt modelId="{C86814CE-F96E-4421-8F19-37678CB2BB0B}" type="sibTrans" cxnId="{C3E4A739-6CB8-4D6D-80E7-14FE91C79AB6}">
      <dgm:prSet/>
      <dgm:spPr/>
      <dgm:t>
        <a:bodyPr/>
        <a:lstStyle/>
        <a:p>
          <a:endParaRPr lang="en-US"/>
        </a:p>
      </dgm:t>
    </dgm:pt>
    <dgm:pt modelId="{272520B1-4FBC-40A9-8837-273D543E97DC}">
      <dgm:prSet/>
      <dgm:spPr/>
      <dgm:t>
        <a:bodyPr/>
        <a:lstStyle/>
        <a:p>
          <a:r>
            <a:rPr lang="en-US" b="1"/>
            <a:t>How Well Did We Do?</a:t>
          </a:r>
          <a:endParaRPr lang="en-US"/>
        </a:p>
      </dgm:t>
    </dgm:pt>
    <dgm:pt modelId="{6B07E536-A79E-4A62-8CD3-179603695536}" type="parTrans" cxnId="{F0558666-A507-43C4-9359-8F3F0C15832D}">
      <dgm:prSet/>
      <dgm:spPr/>
      <dgm:t>
        <a:bodyPr/>
        <a:lstStyle/>
        <a:p>
          <a:endParaRPr lang="en-US"/>
        </a:p>
      </dgm:t>
    </dgm:pt>
    <dgm:pt modelId="{11F35039-83ED-4DEF-A72A-0ADFC0BE4F90}" type="sibTrans" cxnId="{F0558666-A507-43C4-9359-8F3F0C15832D}">
      <dgm:prSet/>
      <dgm:spPr/>
      <dgm:t>
        <a:bodyPr/>
        <a:lstStyle/>
        <a:p>
          <a:endParaRPr lang="en-US"/>
        </a:p>
      </dgm:t>
    </dgm:pt>
    <dgm:pt modelId="{DC66B0DF-4729-4401-AE45-7FF6BEF79966}">
      <dgm:prSet/>
      <dgm:spPr/>
      <dgm:t>
        <a:bodyPr/>
        <a:lstStyle/>
        <a:p>
          <a:r>
            <a:rPr lang="en-US" b="1"/>
            <a:t>Is Anyone Better Off?</a:t>
          </a:r>
          <a:endParaRPr lang="en-US"/>
        </a:p>
      </dgm:t>
    </dgm:pt>
    <dgm:pt modelId="{C3AD73BF-1BAB-42B4-84E4-5B6366760BE8}" type="parTrans" cxnId="{2134325E-DDC4-4522-8361-5832FA316C06}">
      <dgm:prSet/>
      <dgm:spPr/>
      <dgm:t>
        <a:bodyPr/>
        <a:lstStyle/>
        <a:p>
          <a:endParaRPr lang="en-US"/>
        </a:p>
      </dgm:t>
    </dgm:pt>
    <dgm:pt modelId="{ABC62995-CCA1-4BC9-938F-1ACAFC8579F0}" type="sibTrans" cxnId="{2134325E-DDC4-4522-8361-5832FA316C06}">
      <dgm:prSet/>
      <dgm:spPr/>
      <dgm:t>
        <a:bodyPr/>
        <a:lstStyle/>
        <a:p>
          <a:endParaRPr lang="en-US"/>
        </a:p>
      </dgm:t>
    </dgm:pt>
    <dgm:pt modelId="{1683EB6A-779C-4686-9920-AEE0CDA1A4CF}">
      <dgm:prSet/>
      <dgm:spPr/>
      <dgm:t>
        <a:bodyPr/>
        <a:lstStyle/>
        <a:p>
          <a:r>
            <a:rPr lang="en-US" b="1"/>
            <a:t>Data Management</a:t>
          </a:r>
          <a:endParaRPr lang="en-US"/>
        </a:p>
      </dgm:t>
    </dgm:pt>
    <dgm:pt modelId="{0B406C8D-A148-4184-A48E-AFE29EA3D89A}" type="parTrans" cxnId="{E7B10548-31DA-427E-A7C0-4AED4DD556B0}">
      <dgm:prSet/>
      <dgm:spPr/>
      <dgm:t>
        <a:bodyPr/>
        <a:lstStyle/>
        <a:p>
          <a:endParaRPr lang="en-US"/>
        </a:p>
      </dgm:t>
    </dgm:pt>
    <dgm:pt modelId="{F8BFD634-B505-4D54-BE25-03287C4D3A35}" type="sibTrans" cxnId="{E7B10548-31DA-427E-A7C0-4AED4DD556B0}">
      <dgm:prSet/>
      <dgm:spPr/>
      <dgm:t>
        <a:bodyPr/>
        <a:lstStyle/>
        <a:p>
          <a:endParaRPr lang="en-US"/>
        </a:p>
      </dgm:t>
    </dgm:pt>
    <dgm:pt modelId="{98E2C9BD-9064-4A97-94A8-F045AA854265}">
      <dgm:prSet/>
      <dgm:spPr/>
      <dgm:t>
        <a:bodyPr/>
        <a:lstStyle/>
        <a:p>
          <a:r>
            <a:rPr lang="en-US" b="1"/>
            <a:t>CalJOBS</a:t>
          </a:r>
          <a:endParaRPr lang="en-US"/>
        </a:p>
      </dgm:t>
    </dgm:pt>
    <dgm:pt modelId="{B5BF028F-05CF-486B-997B-83CE77975C0B}" type="parTrans" cxnId="{3DC4EB62-5987-4603-9DEE-FE66B40AF1E5}">
      <dgm:prSet/>
      <dgm:spPr/>
      <dgm:t>
        <a:bodyPr/>
        <a:lstStyle/>
        <a:p>
          <a:endParaRPr lang="en-US"/>
        </a:p>
      </dgm:t>
    </dgm:pt>
    <dgm:pt modelId="{6B4BB686-58C8-4727-8746-8A6ABE4BE015}" type="sibTrans" cxnId="{3DC4EB62-5987-4603-9DEE-FE66B40AF1E5}">
      <dgm:prSet/>
      <dgm:spPr/>
      <dgm:t>
        <a:bodyPr/>
        <a:lstStyle/>
        <a:p>
          <a:endParaRPr lang="en-US"/>
        </a:p>
      </dgm:t>
    </dgm:pt>
    <dgm:pt modelId="{C22A5E1D-E520-40C5-BBB8-257234295326}">
      <dgm:prSet/>
      <dgm:spPr/>
      <dgm:t>
        <a:bodyPr/>
        <a:lstStyle/>
        <a:p>
          <a:r>
            <a:rPr lang="en-US" b="1"/>
            <a:t>Qualitative/Narrative Reports</a:t>
          </a:r>
          <a:endParaRPr lang="en-US"/>
        </a:p>
      </dgm:t>
    </dgm:pt>
    <dgm:pt modelId="{F7FD13F1-FC69-4CE5-839D-D82AB9AF45A1}" type="parTrans" cxnId="{DBA3ECD7-3D70-43C5-86AF-4FD1DFEA3A3B}">
      <dgm:prSet/>
      <dgm:spPr/>
      <dgm:t>
        <a:bodyPr/>
        <a:lstStyle/>
        <a:p>
          <a:endParaRPr lang="en-US"/>
        </a:p>
      </dgm:t>
    </dgm:pt>
    <dgm:pt modelId="{42A4D6C1-9C0D-4CC3-8FE1-F0D439742FD9}" type="sibTrans" cxnId="{DBA3ECD7-3D70-43C5-86AF-4FD1DFEA3A3B}">
      <dgm:prSet/>
      <dgm:spPr/>
      <dgm:t>
        <a:bodyPr/>
        <a:lstStyle/>
        <a:p>
          <a:endParaRPr lang="en-US"/>
        </a:p>
      </dgm:t>
    </dgm:pt>
    <dgm:pt modelId="{EBAC9FB1-B98D-4D8A-94EF-20525AA2C179}">
      <dgm:prSet/>
      <dgm:spPr/>
      <dgm:t>
        <a:bodyPr/>
        <a:lstStyle/>
        <a:p>
          <a:r>
            <a:rPr lang="en-US" b="0" i="0" baseline="0" dirty="0"/>
            <a:t>”IF IT’S NOT IN CALJOBS, IT DIDN’T HAPPEN.”</a:t>
          </a:r>
          <a:endParaRPr lang="en-US" dirty="0"/>
        </a:p>
      </dgm:t>
    </dgm:pt>
    <dgm:pt modelId="{77B6E358-9D0C-44EF-A23A-51A04756071C}" type="parTrans" cxnId="{0BFDD996-BF8B-49E8-AF92-AFCD9225B67C}">
      <dgm:prSet/>
      <dgm:spPr/>
      <dgm:t>
        <a:bodyPr/>
        <a:lstStyle/>
        <a:p>
          <a:endParaRPr lang="en-US"/>
        </a:p>
      </dgm:t>
    </dgm:pt>
    <dgm:pt modelId="{3DA1C42B-CCE8-4309-9CAF-379AC1BA2ADE}" type="sibTrans" cxnId="{0BFDD996-BF8B-49E8-AF92-AFCD9225B67C}">
      <dgm:prSet/>
      <dgm:spPr/>
      <dgm:t>
        <a:bodyPr/>
        <a:lstStyle/>
        <a:p>
          <a:endParaRPr lang="en-US"/>
        </a:p>
      </dgm:t>
    </dgm:pt>
    <dgm:pt modelId="{7D40A83E-5B96-4CC8-A3E5-B9E9E7ADD873}" type="pres">
      <dgm:prSet presAssocID="{45CD838A-4D65-4D4E-91FB-8F5203B55445}" presName="root" presStyleCnt="0">
        <dgm:presLayoutVars>
          <dgm:dir/>
          <dgm:resizeHandles val="exact"/>
        </dgm:presLayoutVars>
      </dgm:prSet>
      <dgm:spPr/>
    </dgm:pt>
    <dgm:pt modelId="{6656970D-6DF4-4E03-BB26-34DA6902212C}" type="pres">
      <dgm:prSet presAssocID="{22BA56F1-6164-4A79-B2A8-E1693349D4B7}" presName="compNode" presStyleCnt="0"/>
      <dgm:spPr/>
    </dgm:pt>
    <dgm:pt modelId="{0D627A59-F2B3-4523-AF55-1EEB48D3293B}" type="pres">
      <dgm:prSet presAssocID="{22BA56F1-6164-4A79-B2A8-E1693349D4B7}" presName="bgRect" presStyleLbl="bgShp" presStyleIdx="0" presStyleCnt="3"/>
      <dgm:spPr/>
    </dgm:pt>
    <dgm:pt modelId="{B85E9CB3-8CF8-4BC2-8C4F-733DB1B51079}" type="pres">
      <dgm:prSet presAssocID="{22BA56F1-6164-4A79-B2A8-E1693349D4B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Success"/>
        </a:ext>
      </dgm:extLst>
    </dgm:pt>
    <dgm:pt modelId="{F779F6B6-1DC0-4B73-A163-85896DA363F8}" type="pres">
      <dgm:prSet presAssocID="{22BA56F1-6164-4A79-B2A8-E1693349D4B7}" presName="spaceRect" presStyleCnt="0"/>
      <dgm:spPr/>
    </dgm:pt>
    <dgm:pt modelId="{120D537C-D059-4D8B-BB13-3C62B0CBDDEA}" type="pres">
      <dgm:prSet presAssocID="{22BA56F1-6164-4A79-B2A8-E1693349D4B7}" presName="parTx" presStyleLbl="revTx" presStyleIdx="0" presStyleCnt="5">
        <dgm:presLayoutVars>
          <dgm:chMax val="0"/>
          <dgm:chPref val="0"/>
        </dgm:presLayoutVars>
      </dgm:prSet>
      <dgm:spPr/>
    </dgm:pt>
    <dgm:pt modelId="{1F83C20C-1146-4CBC-AE6C-E7DB62F40CAB}" type="pres">
      <dgm:prSet presAssocID="{22BA56F1-6164-4A79-B2A8-E1693349D4B7}" presName="desTx" presStyleLbl="revTx" presStyleIdx="1" presStyleCnt="5">
        <dgm:presLayoutVars/>
      </dgm:prSet>
      <dgm:spPr/>
    </dgm:pt>
    <dgm:pt modelId="{CB458F90-3AED-426A-A9D6-D8CB6E21E949}" type="pres">
      <dgm:prSet presAssocID="{731BBDDA-F132-41A5-A288-B2EBE1A331E2}" presName="sibTrans" presStyleCnt="0"/>
      <dgm:spPr/>
    </dgm:pt>
    <dgm:pt modelId="{DCE0655A-CA6F-4DBB-82C1-E18DA583996D}" type="pres">
      <dgm:prSet presAssocID="{1683EB6A-779C-4686-9920-AEE0CDA1A4CF}" presName="compNode" presStyleCnt="0"/>
      <dgm:spPr/>
    </dgm:pt>
    <dgm:pt modelId="{9D0D3156-43B2-41CA-8FDE-24112CC08B4C}" type="pres">
      <dgm:prSet presAssocID="{1683EB6A-779C-4686-9920-AEE0CDA1A4CF}" presName="bgRect" presStyleLbl="bgShp" presStyleIdx="1" presStyleCnt="3"/>
      <dgm:spPr/>
    </dgm:pt>
    <dgm:pt modelId="{7F5D9119-A936-40B5-8485-470E6AA315EF}" type="pres">
      <dgm:prSet presAssocID="{1683EB6A-779C-4686-9920-AEE0CDA1A4C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72323300-31AE-4B76-B582-43FDB42DA842}" type="pres">
      <dgm:prSet presAssocID="{1683EB6A-779C-4686-9920-AEE0CDA1A4CF}" presName="spaceRect" presStyleCnt="0"/>
      <dgm:spPr/>
    </dgm:pt>
    <dgm:pt modelId="{5471116A-041C-4206-A107-09E605ECB12F}" type="pres">
      <dgm:prSet presAssocID="{1683EB6A-779C-4686-9920-AEE0CDA1A4CF}" presName="parTx" presStyleLbl="revTx" presStyleIdx="2" presStyleCnt="5">
        <dgm:presLayoutVars>
          <dgm:chMax val="0"/>
          <dgm:chPref val="0"/>
        </dgm:presLayoutVars>
      </dgm:prSet>
      <dgm:spPr/>
    </dgm:pt>
    <dgm:pt modelId="{D7897A94-FD7E-40E7-8793-1EDD18E24B9D}" type="pres">
      <dgm:prSet presAssocID="{1683EB6A-779C-4686-9920-AEE0CDA1A4CF}" presName="desTx" presStyleLbl="revTx" presStyleIdx="3" presStyleCnt="5">
        <dgm:presLayoutVars/>
      </dgm:prSet>
      <dgm:spPr/>
    </dgm:pt>
    <dgm:pt modelId="{8C8CEFD4-A8E8-413B-89BF-7B4228595A56}" type="pres">
      <dgm:prSet presAssocID="{F8BFD634-B505-4D54-BE25-03287C4D3A35}" presName="sibTrans" presStyleCnt="0"/>
      <dgm:spPr/>
    </dgm:pt>
    <dgm:pt modelId="{98BEE364-85B9-438F-BD60-9BBF0D1B0153}" type="pres">
      <dgm:prSet presAssocID="{EBAC9FB1-B98D-4D8A-94EF-20525AA2C179}" presName="compNode" presStyleCnt="0"/>
      <dgm:spPr/>
    </dgm:pt>
    <dgm:pt modelId="{09CF2B07-5E68-48D3-BE98-01573C5894AA}" type="pres">
      <dgm:prSet presAssocID="{EBAC9FB1-B98D-4D8A-94EF-20525AA2C179}" presName="bgRect" presStyleLbl="bgShp" presStyleIdx="2" presStyleCnt="3"/>
      <dgm:spPr/>
    </dgm:pt>
    <dgm:pt modelId="{88F640C3-084C-4D39-9D05-ECE89178DE1D}" type="pres">
      <dgm:prSet presAssocID="{EBAC9FB1-B98D-4D8A-94EF-20525AA2C17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itor with solid fill"/>
        </a:ext>
      </dgm:extLst>
    </dgm:pt>
    <dgm:pt modelId="{6C8803CD-FCDF-4E00-9345-3B5112D2F83F}" type="pres">
      <dgm:prSet presAssocID="{EBAC9FB1-B98D-4D8A-94EF-20525AA2C179}" presName="spaceRect" presStyleCnt="0"/>
      <dgm:spPr/>
    </dgm:pt>
    <dgm:pt modelId="{37B3EE5C-BEB3-49F2-9C6B-D7FBB533763A}" type="pres">
      <dgm:prSet presAssocID="{EBAC9FB1-B98D-4D8A-94EF-20525AA2C179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7B6B507-1D57-4D29-BBCD-56B4B8E66531}" type="presOf" srcId="{272520B1-4FBC-40A9-8837-273D543E97DC}" destId="{1F83C20C-1146-4CBC-AE6C-E7DB62F40CAB}" srcOrd="0" destOrd="1" presId="urn:microsoft.com/office/officeart/2018/2/layout/IconVerticalSolidList"/>
    <dgm:cxn modelId="{F6F89C2F-6D73-4643-864F-21971FB3AD61}" type="presOf" srcId="{DC66B0DF-4729-4401-AE45-7FF6BEF79966}" destId="{1F83C20C-1146-4CBC-AE6C-E7DB62F40CAB}" srcOrd="0" destOrd="2" presId="urn:microsoft.com/office/officeart/2018/2/layout/IconVerticalSolidList"/>
    <dgm:cxn modelId="{C3E4A739-6CB8-4D6D-80E7-14FE91C79AB6}" srcId="{22BA56F1-6164-4A79-B2A8-E1693349D4B7}" destId="{DE19F609-7EC7-41BC-963C-7F3AD652DEFF}" srcOrd="0" destOrd="0" parTransId="{2B897247-EEF6-436A-8F6D-331AF2EB3326}" sibTransId="{C86814CE-F96E-4421-8F19-37678CB2BB0B}"/>
    <dgm:cxn modelId="{29317D40-5C20-49EE-8C3E-3D1B412F8CAD}" type="presOf" srcId="{45CD838A-4D65-4D4E-91FB-8F5203B55445}" destId="{7D40A83E-5B96-4CC8-A3E5-B9E9E7ADD873}" srcOrd="0" destOrd="0" presId="urn:microsoft.com/office/officeart/2018/2/layout/IconVerticalSolidList"/>
    <dgm:cxn modelId="{2134325E-DDC4-4522-8361-5832FA316C06}" srcId="{22BA56F1-6164-4A79-B2A8-E1693349D4B7}" destId="{DC66B0DF-4729-4401-AE45-7FF6BEF79966}" srcOrd="2" destOrd="0" parTransId="{C3AD73BF-1BAB-42B4-84E4-5B6366760BE8}" sibTransId="{ABC62995-CCA1-4BC9-938F-1ACAFC8579F0}"/>
    <dgm:cxn modelId="{3DC4EB62-5987-4603-9DEE-FE66B40AF1E5}" srcId="{1683EB6A-779C-4686-9920-AEE0CDA1A4CF}" destId="{98E2C9BD-9064-4A97-94A8-F045AA854265}" srcOrd="0" destOrd="0" parTransId="{B5BF028F-05CF-486B-997B-83CE77975C0B}" sibTransId="{6B4BB686-58C8-4727-8746-8A6ABE4BE015}"/>
    <dgm:cxn modelId="{E5CF0145-D141-4247-A249-AFBF03FEFC8C}" type="presOf" srcId="{1683EB6A-779C-4686-9920-AEE0CDA1A4CF}" destId="{5471116A-041C-4206-A107-09E605ECB12F}" srcOrd="0" destOrd="0" presId="urn:microsoft.com/office/officeart/2018/2/layout/IconVerticalSolidList"/>
    <dgm:cxn modelId="{F0558666-A507-43C4-9359-8F3F0C15832D}" srcId="{22BA56F1-6164-4A79-B2A8-E1693349D4B7}" destId="{272520B1-4FBC-40A9-8837-273D543E97DC}" srcOrd="1" destOrd="0" parTransId="{6B07E536-A79E-4A62-8CD3-179603695536}" sibTransId="{11F35039-83ED-4DEF-A72A-0ADFC0BE4F90}"/>
    <dgm:cxn modelId="{E7B10548-31DA-427E-A7C0-4AED4DD556B0}" srcId="{45CD838A-4D65-4D4E-91FB-8F5203B55445}" destId="{1683EB6A-779C-4686-9920-AEE0CDA1A4CF}" srcOrd="1" destOrd="0" parTransId="{0B406C8D-A148-4184-A48E-AFE29EA3D89A}" sibTransId="{F8BFD634-B505-4D54-BE25-03287C4D3A35}"/>
    <dgm:cxn modelId="{A2A5A96D-F910-4633-AA19-B5B991A060AB}" type="presOf" srcId="{C22A5E1D-E520-40C5-BBB8-257234295326}" destId="{D7897A94-FD7E-40E7-8793-1EDD18E24B9D}" srcOrd="0" destOrd="1" presId="urn:microsoft.com/office/officeart/2018/2/layout/IconVerticalSolidList"/>
    <dgm:cxn modelId="{0BFDD996-BF8B-49E8-AF92-AFCD9225B67C}" srcId="{45CD838A-4D65-4D4E-91FB-8F5203B55445}" destId="{EBAC9FB1-B98D-4D8A-94EF-20525AA2C179}" srcOrd="2" destOrd="0" parTransId="{77B6E358-9D0C-44EF-A23A-51A04756071C}" sibTransId="{3DA1C42B-CCE8-4309-9CAF-379AC1BA2ADE}"/>
    <dgm:cxn modelId="{C093DFC0-DC99-4005-AF56-0E6DB033836E}" srcId="{45CD838A-4D65-4D4E-91FB-8F5203B55445}" destId="{22BA56F1-6164-4A79-B2A8-E1693349D4B7}" srcOrd="0" destOrd="0" parTransId="{4B5D1472-428B-480C-B372-C2DFB400163E}" sibTransId="{731BBDDA-F132-41A5-A288-B2EBE1A331E2}"/>
    <dgm:cxn modelId="{26B5F9CD-3DE1-409F-86D9-82ACDBBCE466}" type="presOf" srcId="{DE19F609-7EC7-41BC-963C-7F3AD652DEFF}" destId="{1F83C20C-1146-4CBC-AE6C-E7DB62F40CAB}" srcOrd="0" destOrd="0" presId="urn:microsoft.com/office/officeart/2018/2/layout/IconVerticalSolidList"/>
    <dgm:cxn modelId="{55E81AD4-50F5-4334-B08F-A86E57C3717E}" type="presOf" srcId="{22BA56F1-6164-4A79-B2A8-E1693349D4B7}" destId="{120D537C-D059-4D8B-BB13-3C62B0CBDDEA}" srcOrd="0" destOrd="0" presId="urn:microsoft.com/office/officeart/2018/2/layout/IconVerticalSolidList"/>
    <dgm:cxn modelId="{DBA3ECD7-3D70-43C5-86AF-4FD1DFEA3A3B}" srcId="{1683EB6A-779C-4686-9920-AEE0CDA1A4CF}" destId="{C22A5E1D-E520-40C5-BBB8-257234295326}" srcOrd="1" destOrd="0" parTransId="{F7FD13F1-FC69-4CE5-839D-D82AB9AF45A1}" sibTransId="{42A4D6C1-9C0D-4CC3-8FE1-F0D439742FD9}"/>
    <dgm:cxn modelId="{3189A1D8-834A-4280-97A9-529E91C4B5AF}" type="presOf" srcId="{EBAC9FB1-B98D-4D8A-94EF-20525AA2C179}" destId="{37B3EE5C-BEB3-49F2-9C6B-D7FBB533763A}" srcOrd="0" destOrd="0" presId="urn:microsoft.com/office/officeart/2018/2/layout/IconVerticalSolidList"/>
    <dgm:cxn modelId="{53DA17E4-E7F1-4193-97AB-AA65A5C08421}" type="presOf" srcId="{98E2C9BD-9064-4A97-94A8-F045AA854265}" destId="{D7897A94-FD7E-40E7-8793-1EDD18E24B9D}" srcOrd="0" destOrd="0" presId="urn:microsoft.com/office/officeart/2018/2/layout/IconVerticalSolidList"/>
    <dgm:cxn modelId="{438AEAE7-7442-40B0-9D48-47BA91A3A1A8}" type="presParOf" srcId="{7D40A83E-5B96-4CC8-A3E5-B9E9E7ADD873}" destId="{6656970D-6DF4-4E03-BB26-34DA6902212C}" srcOrd="0" destOrd="0" presId="urn:microsoft.com/office/officeart/2018/2/layout/IconVerticalSolidList"/>
    <dgm:cxn modelId="{4E2C5219-7330-457F-A239-2B69F5A499F6}" type="presParOf" srcId="{6656970D-6DF4-4E03-BB26-34DA6902212C}" destId="{0D627A59-F2B3-4523-AF55-1EEB48D3293B}" srcOrd="0" destOrd="0" presId="urn:microsoft.com/office/officeart/2018/2/layout/IconVerticalSolidList"/>
    <dgm:cxn modelId="{72168A2E-102B-43FD-A033-B44B1F143A01}" type="presParOf" srcId="{6656970D-6DF4-4E03-BB26-34DA6902212C}" destId="{B85E9CB3-8CF8-4BC2-8C4F-733DB1B51079}" srcOrd="1" destOrd="0" presId="urn:microsoft.com/office/officeart/2018/2/layout/IconVerticalSolidList"/>
    <dgm:cxn modelId="{E4AFC805-BC46-45B6-90A3-085EF50B6C86}" type="presParOf" srcId="{6656970D-6DF4-4E03-BB26-34DA6902212C}" destId="{F779F6B6-1DC0-4B73-A163-85896DA363F8}" srcOrd="2" destOrd="0" presId="urn:microsoft.com/office/officeart/2018/2/layout/IconVerticalSolidList"/>
    <dgm:cxn modelId="{75A76083-1C79-4068-91FA-56D7D45514C6}" type="presParOf" srcId="{6656970D-6DF4-4E03-BB26-34DA6902212C}" destId="{120D537C-D059-4D8B-BB13-3C62B0CBDDEA}" srcOrd="3" destOrd="0" presId="urn:microsoft.com/office/officeart/2018/2/layout/IconVerticalSolidList"/>
    <dgm:cxn modelId="{B1300CCF-6457-4A66-ABAA-7DD12B17931E}" type="presParOf" srcId="{6656970D-6DF4-4E03-BB26-34DA6902212C}" destId="{1F83C20C-1146-4CBC-AE6C-E7DB62F40CAB}" srcOrd="4" destOrd="0" presId="urn:microsoft.com/office/officeart/2018/2/layout/IconVerticalSolidList"/>
    <dgm:cxn modelId="{83455A65-C203-4133-9670-4C9AAF3D34C3}" type="presParOf" srcId="{7D40A83E-5B96-4CC8-A3E5-B9E9E7ADD873}" destId="{CB458F90-3AED-426A-A9D6-D8CB6E21E949}" srcOrd="1" destOrd="0" presId="urn:microsoft.com/office/officeart/2018/2/layout/IconVerticalSolidList"/>
    <dgm:cxn modelId="{09F620AF-89AB-4DFA-B5C1-6EDEE17A6A0F}" type="presParOf" srcId="{7D40A83E-5B96-4CC8-A3E5-B9E9E7ADD873}" destId="{DCE0655A-CA6F-4DBB-82C1-E18DA583996D}" srcOrd="2" destOrd="0" presId="urn:microsoft.com/office/officeart/2018/2/layout/IconVerticalSolidList"/>
    <dgm:cxn modelId="{1FD63C48-5306-496B-B278-B2B7DA027D42}" type="presParOf" srcId="{DCE0655A-CA6F-4DBB-82C1-E18DA583996D}" destId="{9D0D3156-43B2-41CA-8FDE-24112CC08B4C}" srcOrd="0" destOrd="0" presId="urn:microsoft.com/office/officeart/2018/2/layout/IconVerticalSolidList"/>
    <dgm:cxn modelId="{1B5E5AF8-5D49-4C70-859C-E5D80E9EE800}" type="presParOf" srcId="{DCE0655A-CA6F-4DBB-82C1-E18DA583996D}" destId="{7F5D9119-A936-40B5-8485-470E6AA315EF}" srcOrd="1" destOrd="0" presId="urn:microsoft.com/office/officeart/2018/2/layout/IconVerticalSolidList"/>
    <dgm:cxn modelId="{2C46D349-2C2E-4624-ABA0-1E66675AD43B}" type="presParOf" srcId="{DCE0655A-CA6F-4DBB-82C1-E18DA583996D}" destId="{72323300-31AE-4B76-B582-43FDB42DA842}" srcOrd="2" destOrd="0" presId="urn:microsoft.com/office/officeart/2018/2/layout/IconVerticalSolidList"/>
    <dgm:cxn modelId="{D2C75796-0D0A-4454-8EFA-164C99AE53F3}" type="presParOf" srcId="{DCE0655A-CA6F-4DBB-82C1-E18DA583996D}" destId="{5471116A-041C-4206-A107-09E605ECB12F}" srcOrd="3" destOrd="0" presId="urn:microsoft.com/office/officeart/2018/2/layout/IconVerticalSolidList"/>
    <dgm:cxn modelId="{5525F4C7-2298-4DA4-AA78-D0237F8A5613}" type="presParOf" srcId="{DCE0655A-CA6F-4DBB-82C1-E18DA583996D}" destId="{D7897A94-FD7E-40E7-8793-1EDD18E24B9D}" srcOrd="4" destOrd="0" presId="urn:microsoft.com/office/officeart/2018/2/layout/IconVerticalSolidList"/>
    <dgm:cxn modelId="{B4154DBA-40C1-4474-B988-7AF748254EE5}" type="presParOf" srcId="{7D40A83E-5B96-4CC8-A3E5-B9E9E7ADD873}" destId="{8C8CEFD4-A8E8-413B-89BF-7B4228595A56}" srcOrd="3" destOrd="0" presId="urn:microsoft.com/office/officeart/2018/2/layout/IconVerticalSolidList"/>
    <dgm:cxn modelId="{40CB902A-560E-417C-A8AA-0A8683CA9E10}" type="presParOf" srcId="{7D40A83E-5B96-4CC8-A3E5-B9E9E7ADD873}" destId="{98BEE364-85B9-438F-BD60-9BBF0D1B0153}" srcOrd="4" destOrd="0" presId="urn:microsoft.com/office/officeart/2018/2/layout/IconVerticalSolidList"/>
    <dgm:cxn modelId="{278B5BE4-E9CE-429A-8819-3D3E1C1A0EA8}" type="presParOf" srcId="{98BEE364-85B9-438F-BD60-9BBF0D1B0153}" destId="{09CF2B07-5E68-48D3-BE98-01573C5894AA}" srcOrd="0" destOrd="0" presId="urn:microsoft.com/office/officeart/2018/2/layout/IconVerticalSolidList"/>
    <dgm:cxn modelId="{8B7689B3-2567-4120-A6CC-0F2CE390B9F7}" type="presParOf" srcId="{98BEE364-85B9-438F-BD60-9BBF0D1B0153}" destId="{88F640C3-084C-4D39-9D05-ECE89178DE1D}" srcOrd="1" destOrd="0" presId="urn:microsoft.com/office/officeart/2018/2/layout/IconVerticalSolidList"/>
    <dgm:cxn modelId="{18B23285-6716-4609-8C38-E730C46529F9}" type="presParOf" srcId="{98BEE364-85B9-438F-BD60-9BBF0D1B0153}" destId="{6C8803CD-FCDF-4E00-9345-3B5112D2F83F}" srcOrd="2" destOrd="0" presId="urn:microsoft.com/office/officeart/2018/2/layout/IconVerticalSolidList"/>
    <dgm:cxn modelId="{00649B25-EEE3-4B7A-AD3E-5AB443006F93}" type="presParOf" srcId="{98BEE364-85B9-438F-BD60-9BBF0D1B0153}" destId="{37B3EE5C-BEB3-49F2-9C6B-D7FBB533763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EDF8F2-5490-4C60-9CF5-3DD8EBCC12FB}">
      <dsp:nvSpPr>
        <dsp:cNvPr id="0" name=""/>
        <dsp:cNvSpPr/>
      </dsp:nvSpPr>
      <dsp:spPr>
        <a:xfrm>
          <a:off x="0" y="417"/>
          <a:ext cx="9783763" cy="975820"/>
        </a:xfrm>
        <a:prstGeom prst="roundRect">
          <a:avLst>
            <a:gd name="adj" fmla="val 10000"/>
          </a:avLst>
        </a:prstGeom>
        <a:solidFill>
          <a:schemeClr val="bg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41BDFE-015B-42C2-A7D0-538CA506643D}">
      <dsp:nvSpPr>
        <dsp:cNvPr id="0" name=""/>
        <dsp:cNvSpPr/>
      </dsp:nvSpPr>
      <dsp:spPr>
        <a:xfrm>
          <a:off x="295185" y="219976"/>
          <a:ext cx="536701" cy="5367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CBB047-CB95-4B35-A0C1-67015086A5CD}">
      <dsp:nvSpPr>
        <dsp:cNvPr id="0" name=""/>
        <dsp:cNvSpPr/>
      </dsp:nvSpPr>
      <dsp:spPr>
        <a:xfrm>
          <a:off x="1127072" y="417"/>
          <a:ext cx="8656690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Please mute yourself for the duration of the presentation </a:t>
          </a:r>
        </a:p>
      </dsp:txBody>
      <dsp:txXfrm>
        <a:off x="1127072" y="417"/>
        <a:ext cx="8656690" cy="975820"/>
      </dsp:txXfrm>
    </dsp:sp>
    <dsp:sp modelId="{AC683E86-96ED-4F11-872C-A976AEFA9209}">
      <dsp:nvSpPr>
        <dsp:cNvPr id="0" name=""/>
        <dsp:cNvSpPr/>
      </dsp:nvSpPr>
      <dsp:spPr>
        <a:xfrm>
          <a:off x="0" y="1220192"/>
          <a:ext cx="9783763" cy="975820"/>
        </a:xfrm>
        <a:prstGeom prst="roundRect">
          <a:avLst>
            <a:gd name="adj" fmla="val 10000"/>
          </a:avLst>
        </a:prstGeom>
        <a:solidFill>
          <a:srgbClr val="138D8D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5A8731-A967-46E1-8EB0-2A2A2FA3ADBA}">
      <dsp:nvSpPr>
        <dsp:cNvPr id="0" name=""/>
        <dsp:cNvSpPr/>
      </dsp:nvSpPr>
      <dsp:spPr>
        <a:xfrm>
          <a:off x="295185" y="1439751"/>
          <a:ext cx="536701" cy="5367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ED0F7A-C7BD-42BE-9386-E9FC05A09033}">
      <dsp:nvSpPr>
        <dsp:cNvPr id="0" name=""/>
        <dsp:cNvSpPr/>
      </dsp:nvSpPr>
      <dsp:spPr>
        <a:xfrm>
          <a:off x="1127072" y="1220192"/>
          <a:ext cx="8656690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Enter your name, organization and email address in the “chat” feature. All questions must be submitted through the “chat” feature</a:t>
          </a:r>
        </a:p>
      </dsp:txBody>
      <dsp:txXfrm>
        <a:off x="1127072" y="1220192"/>
        <a:ext cx="8656690" cy="975820"/>
      </dsp:txXfrm>
    </dsp:sp>
    <dsp:sp modelId="{CDFA2FFD-8A77-4161-B11C-8381D567FDD4}">
      <dsp:nvSpPr>
        <dsp:cNvPr id="0" name=""/>
        <dsp:cNvSpPr/>
      </dsp:nvSpPr>
      <dsp:spPr>
        <a:xfrm>
          <a:off x="0" y="2440384"/>
          <a:ext cx="9783763" cy="975820"/>
        </a:xfrm>
        <a:prstGeom prst="roundRect">
          <a:avLst>
            <a:gd name="adj" fmla="val 10000"/>
          </a:avLst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133050-30FC-4300-A8FE-B4F79C2B31FF}">
      <dsp:nvSpPr>
        <dsp:cNvPr id="0" name=""/>
        <dsp:cNvSpPr/>
      </dsp:nvSpPr>
      <dsp:spPr>
        <a:xfrm>
          <a:off x="295185" y="2659527"/>
          <a:ext cx="536701" cy="5367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ACD67E-62EA-4BDC-9CAF-706118F61A62}">
      <dsp:nvSpPr>
        <dsp:cNvPr id="0" name=""/>
        <dsp:cNvSpPr/>
      </dsp:nvSpPr>
      <dsp:spPr>
        <a:xfrm>
          <a:off x="1127072" y="2439967"/>
          <a:ext cx="4402693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Additional questions may be submitted as follows</a:t>
          </a:r>
        </a:p>
      </dsp:txBody>
      <dsp:txXfrm>
        <a:off x="1127072" y="2439967"/>
        <a:ext cx="4402693" cy="975820"/>
      </dsp:txXfrm>
    </dsp:sp>
    <dsp:sp modelId="{CAED3789-C025-4453-81E1-3F0F788DEFA8}">
      <dsp:nvSpPr>
        <dsp:cNvPr id="0" name=""/>
        <dsp:cNvSpPr/>
      </dsp:nvSpPr>
      <dsp:spPr>
        <a:xfrm>
          <a:off x="5614888" y="2439967"/>
          <a:ext cx="4083752" cy="9758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3274" tIns="103274" rIns="103274" bIns="10327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To the attention of </a:t>
          </a:r>
          <a:r>
            <a:rPr lang="en-US" sz="1800" kern="1200" dirty="0">
              <a:solidFill>
                <a:schemeClr val="tx1"/>
              </a:solidFill>
              <a:hlinkClick xmlns:r="http://schemas.openxmlformats.org/officeDocument/2006/relationships"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ACWDB@acgov.org</a:t>
          </a:r>
          <a:r>
            <a:rPr lang="en-US" sz="1800" kern="1200" dirty="0">
              <a:solidFill>
                <a:schemeClr val="tx1"/>
              </a:solidFill>
            </a:rPr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December 6, 2024 by 5:00pm</a:t>
          </a:r>
        </a:p>
      </dsp:txBody>
      <dsp:txXfrm>
        <a:off x="5614888" y="2439967"/>
        <a:ext cx="4083752" cy="9758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1341D1-C71F-4B63-AC92-7834536AFE9B}">
      <dsp:nvSpPr>
        <dsp:cNvPr id="0" name=""/>
        <dsp:cNvSpPr/>
      </dsp:nvSpPr>
      <dsp:spPr>
        <a:xfrm>
          <a:off x="697041" y="708204"/>
          <a:ext cx="570314" cy="5703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B24194-D647-4A0B-BC1C-9254C89F0D92}">
      <dsp:nvSpPr>
        <dsp:cNvPr id="0" name=""/>
        <dsp:cNvSpPr/>
      </dsp:nvSpPr>
      <dsp:spPr>
        <a:xfrm>
          <a:off x="466076" y="1692234"/>
          <a:ext cx="1629469" cy="9514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 dirty="0"/>
            <a:t>ELIGIBILITY</a:t>
          </a:r>
          <a:endParaRPr lang="en-US" sz="1700" kern="1200" dirty="0"/>
        </a:p>
      </dsp:txBody>
      <dsp:txXfrm>
        <a:off x="466076" y="1692234"/>
        <a:ext cx="1629469" cy="951468"/>
      </dsp:txXfrm>
    </dsp:sp>
    <dsp:sp modelId="{12E9FA31-CAEB-450E-B8E0-2775A691C15D}">
      <dsp:nvSpPr>
        <dsp:cNvPr id="0" name=""/>
        <dsp:cNvSpPr/>
      </dsp:nvSpPr>
      <dsp:spPr>
        <a:xfrm>
          <a:off x="134716" y="2515651"/>
          <a:ext cx="2075210" cy="83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ACWDB Program Policies</a:t>
          </a:r>
          <a:endParaRPr lang="en-US" sz="1800" kern="1200" dirty="0"/>
        </a:p>
      </dsp:txBody>
      <dsp:txXfrm>
        <a:off x="134716" y="2515651"/>
        <a:ext cx="2075210" cy="838633"/>
      </dsp:txXfrm>
    </dsp:sp>
    <dsp:sp modelId="{C87E401F-74CB-4ED1-B218-0D8D07C908D5}">
      <dsp:nvSpPr>
        <dsp:cNvPr id="0" name=""/>
        <dsp:cNvSpPr/>
      </dsp:nvSpPr>
      <dsp:spPr>
        <a:xfrm>
          <a:off x="3083688" y="679348"/>
          <a:ext cx="570314" cy="5703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344A6B-D863-467B-BDDC-545B66037696}">
      <dsp:nvSpPr>
        <dsp:cNvPr id="0" name=""/>
        <dsp:cNvSpPr/>
      </dsp:nvSpPr>
      <dsp:spPr>
        <a:xfrm>
          <a:off x="2400085" y="1346922"/>
          <a:ext cx="2139623" cy="952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 dirty="0"/>
            <a:t>COMPREHENSIVE CASE MANAGEMENT</a:t>
          </a:r>
          <a:endParaRPr lang="en-US" sz="2000" kern="1200" dirty="0"/>
        </a:p>
      </dsp:txBody>
      <dsp:txXfrm>
        <a:off x="2400085" y="1346922"/>
        <a:ext cx="2139623" cy="952071"/>
      </dsp:txXfrm>
    </dsp:sp>
    <dsp:sp modelId="{BBB3A40C-C0A0-4765-A0C2-24692D42A0A5}">
      <dsp:nvSpPr>
        <dsp:cNvPr id="0" name=""/>
        <dsp:cNvSpPr/>
      </dsp:nvSpPr>
      <dsp:spPr>
        <a:xfrm>
          <a:off x="2213869" y="2466791"/>
          <a:ext cx="2485266" cy="898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Objective Assessment and Individual Employment Plan</a:t>
          </a:r>
          <a:endParaRPr lang="en-US" sz="1800" kern="1200" dirty="0"/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Identify skills and interests</a:t>
          </a:r>
          <a:endParaRPr lang="en-US" sz="1800" kern="1200" dirty="0"/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Supportive Services and Referrals</a:t>
          </a:r>
          <a:endParaRPr lang="en-US" sz="1800" kern="1200" dirty="0"/>
        </a:p>
      </dsp:txBody>
      <dsp:txXfrm>
        <a:off x="2213869" y="2466791"/>
        <a:ext cx="2485266" cy="898339"/>
      </dsp:txXfrm>
    </dsp:sp>
    <dsp:sp modelId="{563D0C5E-2C6B-4ACC-9D99-043E2BECF113}">
      <dsp:nvSpPr>
        <dsp:cNvPr id="0" name=""/>
        <dsp:cNvSpPr/>
      </dsp:nvSpPr>
      <dsp:spPr>
        <a:xfrm>
          <a:off x="5704107" y="672178"/>
          <a:ext cx="570314" cy="5703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9067E6-6430-4E17-B2AC-5C53F4A3D068}">
      <dsp:nvSpPr>
        <dsp:cNvPr id="0" name=""/>
        <dsp:cNvSpPr/>
      </dsp:nvSpPr>
      <dsp:spPr>
        <a:xfrm>
          <a:off x="5378526" y="1436148"/>
          <a:ext cx="1629469" cy="952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 dirty="0"/>
            <a:t>ACCESS TO TRAINING</a:t>
          </a:r>
          <a:endParaRPr lang="en-US" sz="1400" kern="1200" dirty="0"/>
        </a:p>
      </dsp:txBody>
      <dsp:txXfrm>
        <a:off x="5378526" y="1436148"/>
        <a:ext cx="1629469" cy="952071"/>
      </dsp:txXfrm>
    </dsp:sp>
    <dsp:sp modelId="{FF9A8FD6-85FF-4693-9650-48DA1E550C2E}">
      <dsp:nvSpPr>
        <dsp:cNvPr id="0" name=""/>
        <dsp:cNvSpPr/>
      </dsp:nvSpPr>
      <dsp:spPr>
        <a:xfrm>
          <a:off x="5064642" y="2323777"/>
          <a:ext cx="2096540" cy="16280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Connect to Industry Sector Occupational Framework (ISOF) &amp; integrated Career Pathway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Result in Industry- Recognized Credential</a:t>
          </a:r>
          <a:endParaRPr lang="en-US" sz="1800" kern="1200" dirty="0"/>
        </a:p>
      </dsp:txBody>
      <dsp:txXfrm>
        <a:off x="5064642" y="2323777"/>
        <a:ext cx="2096540" cy="1628052"/>
      </dsp:txXfrm>
    </dsp:sp>
    <dsp:sp modelId="{23A481C6-0A0A-4E88-AB92-F4FA8C39DE5D}">
      <dsp:nvSpPr>
        <dsp:cNvPr id="0" name=""/>
        <dsp:cNvSpPr/>
      </dsp:nvSpPr>
      <dsp:spPr>
        <a:xfrm>
          <a:off x="8018217" y="691053"/>
          <a:ext cx="570314" cy="57031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A7B6C-C64C-4D21-96AE-C97645CA22FB}">
      <dsp:nvSpPr>
        <dsp:cNvPr id="0" name=""/>
        <dsp:cNvSpPr/>
      </dsp:nvSpPr>
      <dsp:spPr>
        <a:xfrm>
          <a:off x="7526688" y="1604147"/>
          <a:ext cx="2050083" cy="952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 dirty="0"/>
            <a:t>EMPLOYMENT</a:t>
          </a:r>
          <a:endParaRPr lang="en-US" sz="2000" kern="1200" dirty="0"/>
        </a:p>
      </dsp:txBody>
      <dsp:txXfrm>
        <a:off x="7526688" y="1604147"/>
        <a:ext cx="2050083" cy="952071"/>
      </dsp:txXfrm>
    </dsp:sp>
    <dsp:sp modelId="{FA47B06E-C9E4-4090-9F58-9B6F0BBE2D08}">
      <dsp:nvSpPr>
        <dsp:cNvPr id="0" name=""/>
        <dsp:cNvSpPr/>
      </dsp:nvSpPr>
      <dsp:spPr>
        <a:xfrm>
          <a:off x="7536131" y="2471195"/>
          <a:ext cx="1629469" cy="8983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Employer partnerships and placements  aligned with ISOF as well as retention</a:t>
          </a:r>
          <a:endParaRPr lang="en-US" sz="1800" kern="1200" dirty="0"/>
        </a:p>
      </dsp:txBody>
      <dsp:txXfrm>
        <a:off x="7536131" y="2471195"/>
        <a:ext cx="1629469" cy="898339"/>
      </dsp:txXfrm>
    </dsp:sp>
    <dsp:sp modelId="{55629E8C-FE28-4865-AD26-FE4ED02DADB9}">
      <dsp:nvSpPr>
        <dsp:cNvPr id="0" name=""/>
        <dsp:cNvSpPr/>
      </dsp:nvSpPr>
      <dsp:spPr>
        <a:xfrm>
          <a:off x="10097771" y="707822"/>
          <a:ext cx="570314" cy="57031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8DAB81-0687-4EFD-BB49-6265DBA9CF23}">
      <dsp:nvSpPr>
        <dsp:cNvPr id="0" name=""/>
        <dsp:cNvSpPr/>
      </dsp:nvSpPr>
      <dsp:spPr>
        <a:xfrm>
          <a:off x="9876129" y="1634263"/>
          <a:ext cx="1629469" cy="9520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 dirty="0"/>
            <a:t>FOLLOW-UP</a:t>
          </a:r>
          <a:endParaRPr lang="en-US" sz="2000" kern="1200" dirty="0"/>
        </a:p>
      </dsp:txBody>
      <dsp:txXfrm>
        <a:off x="9876129" y="1634263"/>
        <a:ext cx="1629469" cy="952071"/>
      </dsp:txXfrm>
    </dsp:sp>
    <dsp:sp modelId="{6B72F62D-63A1-4139-82D9-BC84FCCA3164}">
      <dsp:nvSpPr>
        <dsp:cNvPr id="0" name=""/>
        <dsp:cNvSpPr/>
      </dsp:nvSpPr>
      <dsp:spPr>
        <a:xfrm>
          <a:off x="9723538" y="2537001"/>
          <a:ext cx="1629469" cy="83803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/>
            <a:t>12 months post-exit, quarterly outreach</a:t>
          </a:r>
          <a:endParaRPr lang="en-US" sz="1800" kern="1200" dirty="0"/>
        </a:p>
      </dsp:txBody>
      <dsp:txXfrm>
        <a:off x="9723538" y="2537001"/>
        <a:ext cx="1629469" cy="8380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27A59-F2B3-4523-AF55-1EEB48D3293B}">
      <dsp:nvSpPr>
        <dsp:cNvPr id="0" name=""/>
        <dsp:cNvSpPr/>
      </dsp:nvSpPr>
      <dsp:spPr>
        <a:xfrm>
          <a:off x="0" y="524"/>
          <a:ext cx="10645253" cy="122650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5E9CB3-8CF8-4BC2-8C4F-733DB1B51079}">
      <dsp:nvSpPr>
        <dsp:cNvPr id="0" name=""/>
        <dsp:cNvSpPr/>
      </dsp:nvSpPr>
      <dsp:spPr>
        <a:xfrm>
          <a:off x="371016" y="276486"/>
          <a:ext cx="674575" cy="6745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0D537C-D059-4D8B-BB13-3C62B0CBDDEA}">
      <dsp:nvSpPr>
        <dsp:cNvPr id="0" name=""/>
        <dsp:cNvSpPr/>
      </dsp:nvSpPr>
      <dsp:spPr>
        <a:xfrm>
          <a:off x="1416609" y="524"/>
          <a:ext cx="4790363" cy="122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805" tIns="129805" rIns="129805" bIns="12980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Results Based Accountability (RBA)</a:t>
          </a:r>
          <a:endParaRPr lang="en-US" sz="2500" kern="1200"/>
        </a:p>
      </dsp:txBody>
      <dsp:txXfrm>
        <a:off x="1416609" y="524"/>
        <a:ext cx="4790363" cy="1226501"/>
      </dsp:txXfrm>
    </dsp:sp>
    <dsp:sp modelId="{1F83C20C-1146-4CBC-AE6C-E7DB62F40CAB}">
      <dsp:nvSpPr>
        <dsp:cNvPr id="0" name=""/>
        <dsp:cNvSpPr/>
      </dsp:nvSpPr>
      <dsp:spPr>
        <a:xfrm>
          <a:off x="6206972" y="524"/>
          <a:ext cx="4438280" cy="122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805" tIns="129805" rIns="129805" bIns="1298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How Much Did We Do?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How Well Did We Do?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Is Anyone Better Off?</a:t>
          </a:r>
          <a:endParaRPr lang="en-US" sz="1800" kern="1200"/>
        </a:p>
      </dsp:txBody>
      <dsp:txXfrm>
        <a:off x="6206972" y="524"/>
        <a:ext cx="4438280" cy="1226501"/>
      </dsp:txXfrm>
    </dsp:sp>
    <dsp:sp modelId="{9D0D3156-43B2-41CA-8FDE-24112CC08B4C}">
      <dsp:nvSpPr>
        <dsp:cNvPr id="0" name=""/>
        <dsp:cNvSpPr/>
      </dsp:nvSpPr>
      <dsp:spPr>
        <a:xfrm>
          <a:off x="0" y="1533650"/>
          <a:ext cx="10645253" cy="122650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D9119-A936-40B5-8485-470E6AA315EF}">
      <dsp:nvSpPr>
        <dsp:cNvPr id="0" name=""/>
        <dsp:cNvSpPr/>
      </dsp:nvSpPr>
      <dsp:spPr>
        <a:xfrm>
          <a:off x="371016" y="1809613"/>
          <a:ext cx="674575" cy="6745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1116A-041C-4206-A107-09E605ECB12F}">
      <dsp:nvSpPr>
        <dsp:cNvPr id="0" name=""/>
        <dsp:cNvSpPr/>
      </dsp:nvSpPr>
      <dsp:spPr>
        <a:xfrm>
          <a:off x="1416609" y="1533650"/>
          <a:ext cx="4790363" cy="122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805" tIns="129805" rIns="129805" bIns="12980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/>
            <a:t>Data Management</a:t>
          </a:r>
          <a:endParaRPr lang="en-US" sz="2500" kern="1200"/>
        </a:p>
      </dsp:txBody>
      <dsp:txXfrm>
        <a:off x="1416609" y="1533650"/>
        <a:ext cx="4790363" cy="1226501"/>
      </dsp:txXfrm>
    </dsp:sp>
    <dsp:sp modelId="{D7897A94-FD7E-40E7-8793-1EDD18E24B9D}">
      <dsp:nvSpPr>
        <dsp:cNvPr id="0" name=""/>
        <dsp:cNvSpPr/>
      </dsp:nvSpPr>
      <dsp:spPr>
        <a:xfrm>
          <a:off x="6206972" y="1533650"/>
          <a:ext cx="4438280" cy="122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805" tIns="129805" rIns="129805" bIns="129805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CalJOBS</a:t>
          </a:r>
          <a:endParaRPr lang="en-US" sz="1800" kern="1200"/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Qualitative/Narrative Reports</a:t>
          </a:r>
          <a:endParaRPr lang="en-US" sz="1800" kern="1200"/>
        </a:p>
      </dsp:txBody>
      <dsp:txXfrm>
        <a:off x="6206972" y="1533650"/>
        <a:ext cx="4438280" cy="1226501"/>
      </dsp:txXfrm>
    </dsp:sp>
    <dsp:sp modelId="{09CF2B07-5E68-48D3-BE98-01573C5894AA}">
      <dsp:nvSpPr>
        <dsp:cNvPr id="0" name=""/>
        <dsp:cNvSpPr/>
      </dsp:nvSpPr>
      <dsp:spPr>
        <a:xfrm>
          <a:off x="0" y="3066777"/>
          <a:ext cx="10645253" cy="12265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F640C3-084C-4D39-9D05-ECE89178DE1D}">
      <dsp:nvSpPr>
        <dsp:cNvPr id="0" name=""/>
        <dsp:cNvSpPr/>
      </dsp:nvSpPr>
      <dsp:spPr>
        <a:xfrm>
          <a:off x="371016" y="3342740"/>
          <a:ext cx="674575" cy="6745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3EE5C-BEB3-49F2-9C6B-D7FBB533763A}">
      <dsp:nvSpPr>
        <dsp:cNvPr id="0" name=""/>
        <dsp:cNvSpPr/>
      </dsp:nvSpPr>
      <dsp:spPr>
        <a:xfrm>
          <a:off x="1416609" y="3066777"/>
          <a:ext cx="9228643" cy="12265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805" tIns="129805" rIns="129805" bIns="12980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0" i="0" kern="1200" baseline="0" dirty="0"/>
            <a:t>”IF IT’S NOT IN CALJOBS, IT DIDN’T HAPPEN.”</a:t>
          </a:r>
          <a:endParaRPr lang="en-US" sz="2500" kern="1200" dirty="0"/>
        </a:p>
      </dsp:txBody>
      <dsp:txXfrm>
        <a:off x="1416609" y="3066777"/>
        <a:ext cx="9228643" cy="12265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1103EC9-D874-4704-AFFD-CEA3A1BF6BA2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CC07EB8-0C3D-45DD-8214-AE8495353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170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1" y="3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A7154-5613-4289-8540-F0AEC8D2B22C}" type="datetimeFigureOut">
              <a:rPr lang="en-US" smtClean="0"/>
              <a:t>12/4/2024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7"/>
            <a:ext cx="5607050" cy="36607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A2E24-1DCB-4D7D-94DE-CE00A2A03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81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7295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717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270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9086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8490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0118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775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30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24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04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33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713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63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224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167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4193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2E24-1DCB-4D7D-94DE-CE00A2A03CB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062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15AC9-59C9-4A8F-9CB0-C0278A9D78C4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5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BDB3-F922-4F36-A5F4-7402F7F22D1C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241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04FA2AEB-29CD-4D9F-8D40-6A799E8CADF3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32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DA9CC-293F-45FE-990E-9352FE475063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07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44C7CE4-CCE7-47CD-9BC2-BD5E0DEE2462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918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EC866-F1A2-4745-AE64-2E5D7A2FCACB}" type="datetime1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972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CE730-61E8-4301-97AB-39221D7618AA}" type="datetime1">
              <a:rPr lang="en-US" smtClean="0"/>
              <a:t>12/4/2024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52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F2D72-7F09-4820-A55E-6A9AF9F5E896}" type="datetime1">
              <a:rPr lang="en-US" smtClean="0"/>
              <a:t>12/4/2024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42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77B3B-8792-4F35-8FAE-64D6C84DC09E}" type="datetime1">
              <a:rPr lang="en-US" smtClean="0"/>
              <a:t>12/4/2024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0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46B5A-85AB-4116-A319-9ECB1E7000F0}" type="datetime1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058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FD116-2F07-4443-BCBE-96474F443757}" type="datetime1">
              <a:rPr lang="en-US" smtClean="0"/>
              <a:t>12/4/2024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0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59035F1-0F54-47B7-8D24-721279AFDB41}" type="datetime1">
              <a:rPr lang="en-US" smtClean="0"/>
              <a:t>12/4/2024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139A7E1C-AC36-4FA9-B4D9-4552F1B1BC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587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gov.org/sleb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CWDB@acgov.org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ACWDB@acgov.org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CWBD@acgov.org" TargetMode="External"/><Relationship Id="rId4" Type="http://schemas.openxmlformats.org/officeDocument/2006/relationships/image" Target="../media/image3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4E59D7C1-6E25-48C3-B420-ED45FFDB7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7262" y="0"/>
            <a:ext cx="606473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74EBE0-04D0-42B1-93D5-4FC7C9EBA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9691" y="2054942"/>
            <a:ext cx="6072309" cy="18287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49950" y="2194560"/>
            <a:ext cx="5418961" cy="1739347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Bidders’ Conference</a:t>
            </a:r>
            <a:br>
              <a:rPr lang="en-US" sz="3200" dirty="0">
                <a:solidFill>
                  <a:schemeClr val="tx2"/>
                </a:solidFill>
              </a:rPr>
            </a:br>
            <a:r>
              <a:rPr lang="en-US" sz="3200" b="1" cap="small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WIOA TITLE I</a:t>
            </a:r>
            <a:br>
              <a:rPr lang="en-US" sz="3200" b="1" cap="small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cap="small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Adult and Dislocated Workers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49950" y="3996250"/>
            <a:ext cx="5418962" cy="1942434"/>
          </a:xfrm>
        </p:spPr>
        <p:txBody>
          <a:bodyPr>
            <a:normAutofit/>
          </a:bodyPr>
          <a:lstStyle/>
          <a:p>
            <a:endParaRPr lang="en-US" dirty="0">
              <a:solidFill>
                <a:schemeClr val="bg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December 4, 2024</a:t>
            </a:r>
          </a:p>
          <a:p>
            <a:r>
              <a:rPr lang="en-US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10AM and 2PM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1EAEB6D-60FF-455D-B8CC-2AC963CE03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12549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5" name="Picture 4" descr="Text, logo&#10;&#10;Description automatically generated">
            <a:extLst>
              <a:ext uri="{FF2B5EF4-FFF2-40B4-BE49-F238E27FC236}">
                <a16:creationId xmlns:a16="http://schemas.microsoft.com/office/drawing/2014/main" id="{EFE4E972-D7A5-4AAA-867A-99E9EA67EF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275" y="2052616"/>
            <a:ext cx="4851141" cy="2711322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815DC-E13C-4BE9-980B-AE15E925C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>
                <a:solidFill>
                  <a:schemeClr val="bg2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07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Sub-regional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csp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– Remaining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6728" y="2045063"/>
            <a:ext cx="9716614" cy="427371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Three (3) providers will be selected 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Funding is dependent on sub-region 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On-the-ground outreach and meeting job seekers “where they are”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Employer partners should be fully engaged and ready to support placement goals</a:t>
            </a:r>
          </a:p>
          <a:p>
            <a:pPr lvl="1">
              <a:lnSpc>
                <a:spcPct val="15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Community organizations should be tuned in to CSP activities and complement services</a:t>
            </a:r>
          </a:p>
          <a:p>
            <a:pPr lvl="1"/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accent3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A4B821-F114-4EEC-A719-13E1451F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10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59E15B-3D89-9DE1-19D4-9A7A283D9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26961"/>
              </p:ext>
            </p:extLst>
          </p:nvPr>
        </p:nvGraphicFramePr>
        <p:xfrm>
          <a:off x="5715035" y="3002995"/>
          <a:ext cx="4268661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9880">
                  <a:extLst>
                    <a:ext uri="{9D8B030D-6E8A-4147-A177-3AD203B41FA5}">
                      <a16:colId xmlns:a16="http://schemas.microsoft.com/office/drawing/2014/main" val="2465355361"/>
                    </a:ext>
                  </a:extLst>
                </a:gridCol>
                <a:gridCol w="1108901">
                  <a:extLst>
                    <a:ext uri="{9D8B030D-6E8A-4147-A177-3AD203B41FA5}">
                      <a16:colId xmlns:a16="http://schemas.microsoft.com/office/drawing/2014/main" val="266605423"/>
                    </a:ext>
                  </a:extLst>
                </a:gridCol>
                <a:gridCol w="1579880">
                  <a:extLst>
                    <a:ext uri="{9D8B030D-6E8A-4147-A177-3AD203B41FA5}">
                      <a16:colId xmlns:a16="http://schemas.microsoft.com/office/drawing/2014/main" val="2605336422"/>
                    </a:ext>
                  </a:extLst>
                </a:gridCol>
              </a:tblGrid>
              <a:tr h="280126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North Cities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Tri-Valley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Tri-Cities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350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$375,000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$250,000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$464,000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61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618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81234-E9EC-42FE-865C-7860A6455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Targeted </a:t>
            </a: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csp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59659-12B5-430C-BBF8-F0A30794D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399176"/>
            <a:ext cx="4557800" cy="4206240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Up to three (3) providers will be funded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Up to $175,000 available per award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May focus on any priority population to target and must demonstrate need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Must integrate partner services and supports to complement WIOA services</a:t>
            </a:r>
          </a:p>
          <a:p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Employer partners must be engaged and ready to support placement goals with understanding of targeted population in mind</a:t>
            </a:r>
          </a:p>
        </p:txBody>
      </p:sp>
      <p:pic>
        <p:nvPicPr>
          <p:cNvPr id="8" name="Graphic 7" descr="Target">
            <a:extLst>
              <a:ext uri="{FF2B5EF4-FFF2-40B4-BE49-F238E27FC236}">
                <a16:creationId xmlns:a16="http://schemas.microsoft.com/office/drawing/2014/main" id="{5D80D5F6-EB54-62F6-205E-1E2FDF4A1C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583112" y="2121962"/>
            <a:ext cx="3768724" cy="3768724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1AEF00-CF06-4602-955F-6FC492523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14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60494-DDDD-4E0E-9B98-8FC725C1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PERFORMANCE AND DATA MANAGEMENT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2AE8B-1730-4E83-81B2-A05111758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1D4E59F3-5ABD-E8F1-4FFE-AE3D542473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841060"/>
              </p:ext>
            </p:extLst>
          </p:nvPr>
        </p:nvGraphicFramePr>
        <p:xfrm>
          <a:off x="777922" y="2129051"/>
          <a:ext cx="10645253" cy="4293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74766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C946A-487E-4976-8FEF-112E3A52D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Eligible organizations/qualifications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4518D-B04E-4C0C-8B05-7A070EF0A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Eligible Organizations</a:t>
            </a:r>
          </a:p>
          <a:p>
            <a:pPr marL="228600" lvl="1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Non-profits, community-based organizations (public or private), for-profit, educational institutions, partnerships/collaborations</a:t>
            </a: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Qualifications</a:t>
            </a:r>
          </a:p>
          <a:p>
            <a:pPr marL="228600" lvl="1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1. Small, Local, Emerging Business (SLEB) Program Eligible Organizations</a:t>
            </a:r>
          </a:p>
          <a:p>
            <a:pPr marL="228600" lvl="1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2.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Non-profits, public schools/universities, and government agencies are exempt from 	    	the SLEB participation requirement</a:t>
            </a:r>
          </a:p>
          <a:p>
            <a:pPr marL="228600" lvl="1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3. If not exempt, and not on SLEB, the entity must subcontract with a SLEB-participating 	    	entity (20% of total budget funding)</a:t>
            </a:r>
          </a:p>
          <a:p>
            <a:pPr marL="228600" lvl="1" indent="0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 indent="0" algn="ctr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	*Local Entities may be eligible for a 5% bid preference. </a:t>
            </a:r>
            <a:r>
              <a:rPr lang="en-US">
                <a:latin typeface="Calibri" panose="020F0502020204030204" pitchFamily="34" charset="0"/>
                <a:cs typeface="Calibri" panose="020F0502020204030204" pitchFamily="34" charset="0"/>
              </a:rPr>
              <a:t>Entities certified on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SLEB at the time of bid may be eligible for an additional 5% bid preference. (Maximum 10% bid preference)*</a:t>
            </a:r>
          </a:p>
          <a:p>
            <a:pPr marL="228600" lvl="1" indent="0">
              <a:buNone/>
            </a:pP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28600" lvl="1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For more information: </a:t>
            </a:r>
            <a:r>
              <a:rPr lang="en-US" dirty="0">
                <a:hlinkClick r:id="rId3"/>
              </a:rPr>
              <a:t>https://www.acgov.org/sleb</a:t>
            </a:r>
            <a:r>
              <a:rPr lang="en-US" dirty="0"/>
              <a:t>  or </a:t>
            </a:r>
            <a:r>
              <a:rPr lang="en-US" sz="2100" dirty="0"/>
              <a:t> </a:t>
            </a:r>
            <a:r>
              <a:rPr lang="en-US" sz="2100" dirty="0">
                <a:latin typeface="Calibri" panose="020F0502020204030204" pitchFamily="34" charset="0"/>
                <a:cs typeface="Calibri" panose="020F0502020204030204" pitchFamily="34" charset="0"/>
              </a:rPr>
              <a:t>(510) 891-5500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39DB73-6D88-473E-AD87-34D8B9585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860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3B147-D991-4A0F-B076-88832A255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17" y="319731"/>
            <a:ext cx="9784080" cy="150876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RFP TIMELINE</a:t>
            </a:r>
            <a:b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kern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4B751EC-B7C2-46A7-94A7-46AF086BB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14</a:t>
            </a:fld>
            <a:endParaRPr lang="en-US"/>
          </a:p>
        </p:txBody>
      </p:sp>
      <p:graphicFrame>
        <p:nvGraphicFramePr>
          <p:cNvPr id="12" name="Table 12">
            <a:extLst>
              <a:ext uri="{FF2B5EF4-FFF2-40B4-BE49-F238E27FC236}">
                <a16:creationId xmlns:a16="http://schemas.microsoft.com/office/drawing/2014/main" id="{C838EF40-5B79-43AB-9D8A-EAADDA258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0364318"/>
              </p:ext>
            </p:extLst>
          </p:nvPr>
        </p:nvGraphicFramePr>
        <p:xfrm>
          <a:off x="922883" y="2027867"/>
          <a:ext cx="10472283" cy="43891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99184">
                  <a:extLst>
                    <a:ext uri="{9D8B030D-6E8A-4147-A177-3AD203B41FA5}">
                      <a16:colId xmlns:a16="http://schemas.microsoft.com/office/drawing/2014/main" val="800391765"/>
                    </a:ext>
                  </a:extLst>
                </a:gridCol>
                <a:gridCol w="5173099">
                  <a:extLst>
                    <a:ext uri="{9D8B030D-6E8A-4147-A177-3AD203B41FA5}">
                      <a16:colId xmlns:a16="http://schemas.microsoft.com/office/drawing/2014/main" val="1240055234"/>
                    </a:ext>
                  </a:extLst>
                </a:gridCol>
              </a:tblGrid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RFP Released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November 15,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9898687"/>
                  </a:ext>
                </a:extLst>
              </a:tr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Virtual Information Sessions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December 4, 2024 at 10:00 a.m. and 2:00p.m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5632358"/>
                  </a:ext>
                </a:extLst>
              </a:tr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Written Questions Due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December 6, 2024, </a:t>
                      </a:r>
                      <a:r>
                        <a:rPr lang="en-US" sz="2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by 5 p</a:t>
                      </a:r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.m.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33781"/>
                  </a:ext>
                </a:extLst>
              </a:tr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Addendum Released/Posted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December 13,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0990487"/>
                  </a:ext>
                </a:extLst>
              </a:tr>
              <a:tr h="1510916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Proposals Due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January 6, 2025, by 5:00 p.m. @ </a:t>
                      </a:r>
                      <a:r>
                        <a:rPr lang="en-US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  <a:hlinkClick r:id="rId3"/>
                        </a:rPr>
                        <a:t>ACWDB@acgov.org</a:t>
                      </a:r>
                      <a:r>
                        <a:rPr lang="en-US" sz="2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(PDF)</a:t>
                      </a:r>
                    </a:p>
                    <a:p>
                      <a:pPr algn="l"/>
                      <a:endParaRPr lang="en-US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l"/>
                      <a:r>
                        <a:rPr lang="en-US" sz="20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Three (3) hardcopies by </a:t>
                      </a:r>
                      <a:r>
                        <a:rPr lang="en-US" sz="2000" b="1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January 13, 2025 </a:t>
                      </a:r>
                      <a:r>
                        <a:rPr lang="en-US" sz="20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(Certified Priority Mail)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7341812"/>
                  </a:ext>
                </a:extLst>
              </a:tr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Bidder Interviews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January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6346652"/>
                  </a:ext>
                </a:extLst>
              </a:tr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Award Announcement/ Onboarding &amp;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February - April </a:t>
                      </a:r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57803"/>
                  </a:ext>
                </a:extLst>
              </a:tr>
              <a:tr h="370602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Contract Start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July 1, 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4116402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5583E148-291D-47FF-9EB3-095BF041C492}"/>
              </a:ext>
            </a:extLst>
          </p:cNvPr>
          <p:cNvSpPr txBox="1"/>
          <p:nvPr/>
        </p:nvSpPr>
        <p:spPr>
          <a:xfrm>
            <a:off x="796834" y="6353603"/>
            <a:ext cx="5532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*Dates are subject to change</a:t>
            </a:r>
          </a:p>
        </p:txBody>
      </p:sp>
    </p:spTree>
    <p:extLst>
      <p:ext uri="{BB962C8B-B14F-4D97-AF65-F5344CB8AC3E}">
        <p14:creationId xmlns:p14="http://schemas.microsoft.com/office/powerpoint/2010/main" val="413379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Submission of proposals</a:t>
            </a:r>
          </a:p>
        </p:txBody>
      </p:sp>
      <p:pic>
        <p:nvPicPr>
          <p:cNvPr id="8" name="Graphic 7" descr="Presentation with Checklist">
            <a:extLst>
              <a:ext uri="{FF2B5EF4-FFF2-40B4-BE49-F238E27FC236}">
                <a16:creationId xmlns:a16="http://schemas.microsoft.com/office/drawing/2014/main" id="{398FA1D9-B293-761A-33B0-187A5C1379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2643" y="2390273"/>
            <a:ext cx="3379359" cy="337935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3075" y="1894140"/>
            <a:ext cx="6602116" cy="4528714"/>
          </a:xfrm>
        </p:spPr>
        <p:txBody>
          <a:bodyPr numCol="1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Format: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12-point font (Times New Roman, or similar)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1-inch standard margins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Single spaced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Pages numbered sequentially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 to exceed pages are indicated on check list found in response packet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b="1" i="0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r>
              <a:rPr kumimoji="0" lang="en-US" altLang="en-US" sz="2000" b="1" i="0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Required Documents: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kumimoji="0" lang="en-US" altLang="en-US" sz="2000" b="1" i="0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Checklist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Cover letter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SLEB Information Page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buFontTx/>
              <a:buChar char="-"/>
            </a:pPr>
            <a:r>
              <a:rPr lang="en-US" altLang="en-US" sz="20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Enclosure Documents requiring signature (found within Response Packet)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i="0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kumimoji="0" lang="en-US" altLang="en-US" sz="2000" i="0" u="sng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ts val="600"/>
              </a:spcAft>
              <a:buNone/>
            </a:pPr>
            <a:endParaRPr lang="en-US" altLang="en-US" sz="2000" b="1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D6DBF7-F926-43D9-B689-1980E98DC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52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C2D14-4D3E-4BBA-B581-3A3F35B77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Submission of proposals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BD058-9E2B-444B-97E5-E0B07E123A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1985555"/>
            <a:ext cx="9784080" cy="4206240"/>
          </a:xfrm>
        </p:spPr>
        <p:txBody>
          <a:bodyPr>
            <a:normAutofit fontScale="85000" lnSpcReduction="20000"/>
          </a:bodyPr>
          <a:lstStyle/>
          <a:p>
            <a:pPr mar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One (1)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proposal in PDF format must be </a:t>
            </a:r>
            <a:r>
              <a:rPr lang="en-US" alt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submitted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as follows: 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To:  		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19BDB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ACWDB@acgov.org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19BDB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Subject: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19BDB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ADW RFP - (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RFP Name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19BDB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schemeClr val="accent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</a:t>
            </a:r>
            <a:r>
              <a:rPr lang="en-US" altLang="en-US" sz="24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Comprehensive AJCC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2. Sub-Regional CSP</a:t>
            </a:r>
          </a:p>
          <a:p>
            <a:pPr marL="0" lvl="0" indent="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		3. Targeted CSP</a:t>
            </a:r>
            <a:endParaRPr lang="en-US" sz="2400" b="1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0" indent="0">
              <a:buNone/>
            </a:pPr>
            <a:r>
              <a:rPr lang="en-US" sz="2400" b="1" dirty="0"/>
              <a:t>	Deadline:	NO LATER THAN -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:00 </a:t>
            </a:r>
            <a:r>
              <a:rPr lang="en-US" altLang="en-US" sz="2400" b="1" cap="small" baseline="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p.m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on January 6, 2025 </a:t>
            </a:r>
          </a:p>
          <a:p>
            <a:pPr marL="0" indent="0">
              <a:buNone/>
            </a:pPr>
            <a:endParaRPr kumimoji="0" lang="en-US" altLang="en-US" sz="2400" b="1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2. Three (3) hardcopies to be sent via Priority Certified Mail </a:t>
            </a:r>
            <a:r>
              <a:rPr lang="en-US" altLang="en-US" sz="2400" b="1">
                <a:latin typeface="Calibri" panose="020F0502020204030204" pitchFamily="34" charset="0"/>
                <a:cs typeface="Calibri" panose="020F0502020204030204" pitchFamily="34" charset="0"/>
              </a:rPr>
              <a:t>by January 13, 2025.</a:t>
            </a:r>
            <a:endParaRPr lang="en-US" altLang="en-U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	(Will accept 1 full copy, with 3 original copies of signature pages)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1E850-A747-4CEF-A89D-4451CBDA3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4958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F9F5EB8-AB42-47FD-8F4A-176C0A4B1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2059012"/>
            <a:ext cx="1218895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67564D6-576C-45C9-B7EA-F7701B149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0994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A2A1CD0B-ADC9-34CC-B4E7-AA85B5611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4276" y="1720950"/>
            <a:ext cx="3374654" cy="337465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9060CEE-D73E-44ED-A407-C828C9E4D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0994" y="0"/>
            <a:ext cx="756100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0B544C-FD6C-42D8-B6B7-DDF7E60D0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0994" y="2059012"/>
            <a:ext cx="7561006" cy="1828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707E89-D9FE-AA37-AB78-E163E28DEAFF}"/>
              </a:ext>
            </a:extLst>
          </p:cNvPr>
          <p:cNvSpPr txBox="1"/>
          <p:nvPr/>
        </p:nvSpPr>
        <p:spPr>
          <a:xfrm>
            <a:off x="4963246" y="2194560"/>
            <a:ext cx="6905666" cy="1739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6000" cap="all" spc="15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QUESTIONS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F5EB68-C857-B11D-9510-F1D97E282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 vert="horz" lIns="4572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39A7E1C-AC36-4FA9-B4D9-4552F1B1BC81}" type="slidenum">
              <a:rPr lang="en-US">
                <a:solidFill>
                  <a:schemeClr val="bg2"/>
                </a:solidFill>
              </a:rPr>
              <a:pPr defTabSz="914400">
                <a:spcAft>
                  <a:spcPts val="600"/>
                </a:spcAft>
              </a:pPr>
              <a:t>17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4ED255-5889-6037-618A-8D94DBBD5810}"/>
              </a:ext>
            </a:extLst>
          </p:cNvPr>
          <p:cNvSpPr txBox="1"/>
          <p:nvPr/>
        </p:nvSpPr>
        <p:spPr>
          <a:xfrm>
            <a:off x="5943600" y="4663441"/>
            <a:ext cx="506838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FFFF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ACWDB@acgov.org</a:t>
            </a:r>
            <a:endParaRPr lang="en-US" sz="2000" b="1" dirty="0">
              <a:solidFill>
                <a:srgbClr val="FFFFFF"/>
              </a:solidFill>
            </a:endParaRPr>
          </a:p>
          <a:p>
            <a:pPr algn="ctr"/>
            <a:r>
              <a:rPr lang="en-US" sz="2000" b="1" dirty="0">
                <a:solidFill>
                  <a:srgbClr val="FFFFFF"/>
                </a:solidFill>
              </a:rPr>
              <a:t>By December 6, 2025 at 5PM</a:t>
            </a:r>
          </a:p>
          <a:p>
            <a:pPr algn="ctr"/>
            <a:endParaRPr lang="en-US" sz="2000" b="1" dirty="0">
              <a:solidFill>
                <a:srgbClr val="FFFFFF"/>
              </a:solidFill>
            </a:endParaRPr>
          </a:p>
          <a:p>
            <a:pPr algn="ctr"/>
            <a:r>
              <a:rPr lang="en-US" sz="2000" b="1" dirty="0">
                <a:solidFill>
                  <a:srgbClr val="FFFFFF"/>
                </a:solidFill>
              </a:rPr>
              <a:t>Q&amp;A will be available at: https://acwdb.org/doing-business-with-us/</a:t>
            </a:r>
          </a:p>
        </p:txBody>
      </p:sp>
    </p:spTree>
    <p:extLst>
      <p:ext uri="{BB962C8B-B14F-4D97-AF65-F5344CB8AC3E}">
        <p14:creationId xmlns:p14="http://schemas.microsoft.com/office/powerpoint/2010/main" val="2755207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tick figure families holding hands">
            <a:extLst>
              <a:ext uri="{FF2B5EF4-FFF2-40B4-BE49-F238E27FC236}">
                <a16:creationId xmlns:a16="http://schemas.microsoft.com/office/drawing/2014/main" id="{13C44D7A-DC28-43E5-B30A-9620C29B41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alphaModFix amt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93" b="5438"/>
          <a:stretch/>
        </p:blipFill>
        <p:spPr>
          <a:xfrm>
            <a:off x="-2544" y="999068"/>
            <a:ext cx="12191979" cy="6857989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34F90F8-688B-4FD8-AFF8-43885F5FF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Table of Contents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80"/>
            <a:ext cx="9784080" cy="42062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Welcome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WIOA and ACWDB Overview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RFP Specifics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Questions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Bidders’ Networking Time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BE57C-4840-42A5-88D9-D3CC99794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97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Welcome!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4D0DA92-1765-4F79-B289-B0D94EDDDF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432218"/>
              </p:ext>
            </p:extLst>
          </p:nvPr>
        </p:nvGraphicFramePr>
        <p:xfrm>
          <a:off x="1203325" y="2476595"/>
          <a:ext cx="9783763" cy="3416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35827CF-3590-4C72-9B58-D2FD7F92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165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BAE-8CBD-47FB-A72E-C68A7F70F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600" b="1">
                <a:latin typeface="Calibri" panose="020F0502020204030204" pitchFamily="34" charset="0"/>
                <a:cs typeface="Calibri" panose="020F0502020204030204" pitchFamily="34" charset="0"/>
              </a:rPr>
              <a:t>Wioa &amp; Acwdb overview</a:t>
            </a:r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6763E-47FA-40AA-BA66-BF358DABE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r>
              <a:rPr lang="en-US" sz="1900" b="1" dirty="0">
                <a:solidFill>
                  <a:schemeClr val="tx2"/>
                </a:solidFill>
                <a:latin typeface="Bierstadt Display" panose="020B0004020202020204" pitchFamily="34" charset="0"/>
                <a:cs typeface="Calibri" panose="020F0502020204030204" pitchFamily="34" charset="0"/>
              </a:rPr>
              <a:t>Federal Workforce Innovation and Opportunity Act (WIOA) Title I program is funded through the Department of Labor – Employment and Training Administration</a:t>
            </a:r>
          </a:p>
          <a:p>
            <a:r>
              <a:rPr lang="en-US" sz="1900" b="1" dirty="0">
                <a:solidFill>
                  <a:schemeClr val="tx2"/>
                </a:solidFill>
                <a:latin typeface="Bierstadt Display" panose="020B0004020202020204" pitchFamily="34" charset="0"/>
                <a:cs typeface="Calibri" panose="020F0502020204030204" pitchFamily="34" charset="0"/>
              </a:rPr>
              <a:t>Passed through the State of California – Employment Development Department and to the local areas.</a:t>
            </a:r>
          </a:p>
          <a:p>
            <a:r>
              <a:rPr lang="en-US" sz="1900" b="1" dirty="0">
                <a:solidFill>
                  <a:schemeClr val="tx2"/>
                </a:solidFill>
                <a:latin typeface="Bierstadt Display" panose="020B0004020202020204" pitchFamily="34" charset="0"/>
                <a:cs typeface="Calibri" panose="020F0502020204030204" pitchFamily="34" charset="0"/>
              </a:rPr>
              <a:t>Alameda County Workforce Development Board (ACWDB) is one of two state-designated workforce boards in Alameda County</a:t>
            </a:r>
          </a:p>
          <a:p>
            <a:r>
              <a:rPr lang="en-US" sz="1900" b="1" dirty="0">
                <a:solidFill>
                  <a:schemeClr val="tx2"/>
                </a:solidFill>
                <a:latin typeface="Bierstadt Display" panose="020B0004020202020204" pitchFamily="34" charset="0"/>
                <a:cs typeface="Calibri" panose="020F0502020204030204" pitchFamily="34" charset="0"/>
              </a:rPr>
              <a:t>ACWDB establishes services through front-line service providers to equip Adults, Dislocated Workers, In-School Youth and Out-of-School Youth with career readiness services, career placement, skills training, and other post-secondary options.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1449D7-52A4-49C2-93C1-71D8717D0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07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080" y="899160"/>
            <a:ext cx="9966960" cy="195289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 marL="0" indent="0" algn="ctr">
              <a:buNone/>
            </a:pPr>
            <a:r>
              <a:rPr lang="en-US" sz="66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RFP </a:t>
            </a:r>
          </a:p>
          <a:p>
            <a:pPr marL="0" indent="0" algn="ctr">
              <a:buNone/>
            </a:pPr>
            <a:r>
              <a:rPr lang="en-US" sz="6600" b="1" dirty="0">
                <a:latin typeface="Calibri" panose="020F0502020204030204" pitchFamily="34" charset="0"/>
                <a:cs typeface="Calibri" panose="020F0502020204030204" pitchFamily="34" charset="0"/>
              </a:rPr>
              <a:t>Specifics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BE57C-4840-42A5-88D9-D3CC99794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 descr="Colorful pins connected with a thread">
            <a:extLst>
              <a:ext uri="{FF2B5EF4-FFF2-40B4-BE49-F238E27FC236}">
                <a16:creationId xmlns:a16="http://schemas.microsoft.com/office/drawing/2014/main" id="{5DD4CD9A-D44E-44C5-87FC-566A0F7239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339" y="3429000"/>
            <a:ext cx="3920442" cy="2613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207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Geographic scope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960" y="1976339"/>
            <a:ext cx="9319660" cy="4103619"/>
          </a:xfrm>
        </p:spPr>
        <p:txBody>
          <a:bodyPr/>
          <a:lstStyle/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C84B41-A406-4030-BEF3-A826C0302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6</a:t>
            </a:fld>
            <a:endParaRPr lang="en-US"/>
          </a:p>
        </p:txBody>
      </p:sp>
      <p:pic>
        <p:nvPicPr>
          <p:cNvPr id="8" name="Graphic 7" descr="Globe outline">
            <a:extLst>
              <a:ext uri="{FF2B5EF4-FFF2-40B4-BE49-F238E27FC236}">
                <a16:creationId xmlns:a16="http://schemas.microsoft.com/office/drawing/2014/main" id="{02A91D5A-F51C-DE7B-1BD5-4F77019B92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3558" y="408903"/>
            <a:ext cx="1259305" cy="1259305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736E5EA-6B61-8F0D-0651-BA7567699F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145743"/>
              </p:ext>
            </p:extLst>
          </p:nvPr>
        </p:nvGraphicFramePr>
        <p:xfrm>
          <a:off x="2030959" y="2325838"/>
          <a:ext cx="8128000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00388775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986978442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4043246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41691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North Cities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Eden Area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Tri- Cities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Tri-Valley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645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Alameda</a:t>
                      </a:r>
                    </a:p>
                    <a:p>
                      <a:pPr algn="ctr"/>
                      <a:r>
                        <a:rPr lang="en-US" dirty="0"/>
                        <a:t>Albany</a:t>
                      </a:r>
                    </a:p>
                    <a:p>
                      <a:pPr algn="ctr"/>
                      <a:r>
                        <a:rPr lang="en-US" dirty="0"/>
                        <a:t>Berkeley</a:t>
                      </a:r>
                    </a:p>
                    <a:p>
                      <a:pPr algn="ctr"/>
                      <a:r>
                        <a:rPr lang="en-US" dirty="0"/>
                        <a:t>Emeryville</a:t>
                      </a:r>
                    </a:p>
                    <a:p>
                      <a:pPr algn="ctr"/>
                      <a:r>
                        <a:rPr lang="en-US" dirty="0"/>
                        <a:t>Piedmont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Hayward, San Leandro</a:t>
                      </a:r>
                    </a:p>
                    <a:p>
                      <a:pPr algn="ctr"/>
                      <a:r>
                        <a:rPr lang="en-US" dirty="0"/>
                        <a:t>San Lorenzo, Castro Valley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Unincorporated areas of</a:t>
                      </a:r>
                    </a:p>
                    <a:p>
                      <a:pPr algn="ctr"/>
                      <a:r>
                        <a:rPr lang="en-US" dirty="0"/>
                        <a:t>Ashland, Cherryland and </a:t>
                      </a:r>
                    </a:p>
                    <a:p>
                      <a:pPr algn="ctr"/>
                      <a:r>
                        <a:rPr lang="en-US" dirty="0"/>
                        <a:t>Fairview and Hayward Acres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Fremont</a:t>
                      </a:r>
                    </a:p>
                    <a:p>
                      <a:pPr algn="ctr"/>
                      <a:r>
                        <a:rPr lang="en-US" dirty="0"/>
                        <a:t>Newark</a:t>
                      </a:r>
                    </a:p>
                    <a:p>
                      <a:pPr algn="ctr"/>
                      <a:r>
                        <a:rPr lang="en-US" dirty="0"/>
                        <a:t>Union City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Dublin</a:t>
                      </a:r>
                    </a:p>
                    <a:p>
                      <a:pPr algn="ctr"/>
                      <a:r>
                        <a:rPr lang="en-US" dirty="0"/>
                        <a:t>Pleasanton</a:t>
                      </a:r>
                    </a:p>
                    <a:p>
                      <a:pPr algn="ctr"/>
                      <a:r>
                        <a:rPr lang="en-US" dirty="0"/>
                        <a:t>Livermore</a:t>
                      </a:r>
                    </a:p>
                    <a:p>
                      <a:pPr algn="ctr"/>
                      <a:endParaRPr lang="en-US" dirty="0"/>
                    </a:p>
                    <a:p>
                      <a:pPr algn="ctr"/>
                      <a:r>
                        <a:rPr lang="en-US" dirty="0"/>
                        <a:t>Unincorporated</a:t>
                      </a:r>
                    </a:p>
                    <a:p>
                      <a:pPr algn="ctr"/>
                      <a:r>
                        <a:rPr lang="en-US" dirty="0"/>
                        <a:t>area of Sunol</a:t>
                      </a:r>
                      <a:endParaRPr 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92766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216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A6D86F0-98E0-4468-9315-41BF7B0F2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B4ECB4-DD07-4A64-8FE0-A3625CDDA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70" y="838646"/>
            <a:ext cx="3709991" cy="518070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Three Requests for proposals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(July 1, 2025 - June 30, 2029)</a:t>
            </a:r>
            <a:endParaRPr lang="en-US" sz="3600" dirty="0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E957058-57AD-46A9-BAE9-7145CB350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5" y="-2"/>
            <a:ext cx="7537703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B7D83-4046-4BD8-8080-20E8EA688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3671" y="838647"/>
            <a:ext cx="5823328" cy="518070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  <a:latin typeface="Bierstadt Display" panose="020F0502020204030204" pitchFamily="34" charset="0"/>
                <a:cs typeface="Calibri" panose="020F0502020204030204" pitchFamily="34" charset="0"/>
              </a:rPr>
              <a:t>Comprehensive America’s Job Center of California (AJCC)-Eden Area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Bierstadt Display" panose="020F0502020204030204" pitchFamily="34" charset="0"/>
                <a:cs typeface="Calibri" panose="020F0502020204030204" pitchFamily="34" charset="0"/>
              </a:rPr>
              <a:t>Serves as AJCC Operator and Career Service Provider (CSP)</a:t>
            </a:r>
          </a:p>
          <a:p>
            <a:endParaRPr lang="en-US" sz="2000" b="1" dirty="0">
              <a:solidFill>
                <a:schemeClr val="tx2"/>
              </a:solidFill>
              <a:latin typeface="Bierstadt Display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  <a:latin typeface="Bierstadt Display" panose="020F0502020204030204" pitchFamily="34" charset="0"/>
                <a:cs typeface="Calibri" panose="020F0502020204030204" pitchFamily="34" charset="0"/>
              </a:rPr>
              <a:t>Sub-Regional CSP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Bierstadt Display" panose="020F0502020204030204" pitchFamily="34" charset="0"/>
                <a:cs typeface="Calibri" panose="020F0502020204030204" pitchFamily="34" charset="0"/>
              </a:rPr>
              <a:t>Services specific to job seeker and employer needs within sub-region </a:t>
            </a:r>
          </a:p>
          <a:p>
            <a:endParaRPr lang="en-US" sz="2000" b="1" dirty="0">
              <a:solidFill>
                <a:schemeClr val="tx2"/>
              </a:solidFill>
              <a:latin typeface="Bierstadt Display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  <a:latin typeface="Bierstadt Display" panose="020F0502020204030204" pitchFamily="34" charset="0"/>
                <a:cs typeface="Calibri" panose="020F0502020204030204" pitchFamily="34" charset="0"/>
              </a:rPr>
              <a:t>Targeted CSP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Bierstadt Display" panose="020F0502020204030204" pitchFamily="34" charset="0"/>
                <a:cs typeface="Calibri" panose="020F0502020204030204" pitchFamily="34" charset="0"/>
              </a:rPr>
              <a:t>Services specific to target population(s) with strategic partnerships in place to effectively serve intended population</a:t>
            </a:r>
          </a:p>
          <a:p>
            <a:endParaRPr lang="en-US" sz="20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4F6F6A-6210-4262-9676-D500F3238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>
                <a:solidFill>
                  <a:schemeClr val="tx2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5220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</p:spPr>
        <p:txBody>
          <a:bodyPr>
            <a:normAutofit/>
          </a:bodyPr>
          <a:lstStyle/>
          <a:p>
            <a:r>
              <a:rPr lang="en-US" b="1">
                <a:latin typeface="Calibri" panose="020F0502020204030204" pitchFamily="34" charset="0"/>
                <a:cs typeface="Calibri" panose="020F0502020204030204" pitchFamily="34" charset="0"/>
              </a:rPr>
              <a:t>WIOA Career Services – All Providers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EAAD1-FE25-4EA0-87EA-50271FA80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58927" y="6422854"/>
            <a:ext cx="94626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139A7E1C-AC36-4FA9-B4D9-4552F1B1BC81}" type="slidenum">
              <a:rPr lang="en-US" smtClean="0"/>
              <a:pPr>
                <a:spcAft>
                  <a:spcPts val="600"/>
                </a:spcAft>
              </a:pPr>
              <a:t>8</a:t>
            </a:fld>
            <a:endParaRPr 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A9659BE-C56C-83A4-4E10-EA918248D0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7296152"/>
              </p:ext>
            </p:extLst>
          </p:nvPr>
        </p:nvGraphicFramePr>
        <p:xfrm>
          <a:off x="342159" y="1818516"/>
          <a:ext cx="11505599" cy="4604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46212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Comprehensive AJCC- Eden Area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384" y="1792936"/>
            <a:ext cx="9784080" cy="4206240"/>
          </a:xfrm>
        </p:spPr>
        <p:txBody>
          <a:bodyPr/>
          <a:lstStyle/>
          <a:p>
            <a:endParaRPr 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One (1) provider to be selected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Up to $697, 000 available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Eden Area (24100 Amador St., 3</a:t>
            </a:r>
            <a:r>
              <a:rPr lang="en-US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rd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floor) or other Eden Area location (if appropriate)</a:t>
            </a:r>
          </a:p>
          <a:p>
            <a:pPr>
              <a:lnSpc>
                <a:spcPct val="100000"/>
              </a:lnSpc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AJCC Operator is responsible for service delivery and for coordinating AJCC network and mandated partners included in the Memorandum of Understanding</a:t>
            </a:r>
          </a:p>
          <a:p>
            <a:r>
              <a:rPr lang="en-US" b="1" dirty="0"/>
              <a:t>AJCC Certification and Continuous Improvement Plan</a:t>
            </a:r>
          </a:p>
          <a:p>
            <a:r>
              <a:rPr lang="en-US" b="1" dirty="0"/>
              <a:t>Other special projects as available, through discretionary funding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BFFFAF-31AE-49F3-9351-29760A183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A7E1C-AC36-4FA9-B4D9-4552F1B1BC81}" type="slidenum">
              <a:rPr lang="en-US" smtClean="0"/>
              <a:t>9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3EB253B-4FE5-B53E-965C-0E650ADBA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9427" y="2216614"/>
            <a:ext cx="3619500" cy="71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4640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17116</TotalTime>
  <Words>1117</Words>
  <Application>Microsoft Office PowerPoint</Application>
  <PresentationFormat>Widescreen</PresentationFormat>
  <Paragraphs>224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Bierstadt Display</vt:lpstr>
      <vt:lpstr>Calibri</vt:lpstr>
      <vt:lpstr>Corbel</vt:lpstr>
      <vt:lpstr>Wingdings</vt:lpstr>
      <vt:lpstr>Banded</vt:lpstr>
      <vt:lpstr>Bidders’ Conference WIOA TITLE I Adult and Dislocated Workers</vt:lpstr>
      <vt:lpstr>Table of Contents</vt:lpstr>
      <vt:lpstr>Welcome!</vt:lpstr>
      <vt:lpstr>Wioa &amp; Acwdb overview</vt:lpstr>
      <vt:lpstr>PowerPoint Presentation</vt:lpstr>
      <vt:lpstr>Geographic scope</vt:lpstr>
      <vt:lpstr>Three Requests for proposals (July 1, 2025 - June 30, 2029)</vt:lpstr>
      <vt:lpstr>WIOA Career Services – All Providers</vt:lpstr>
      <vt:lpstr>Comprehensive AJCC- Eden Area </vt:lpstr>
      <vt:lpstr>Sub-regional csp – Remaining areas</vt:lpstr>
      <vt:lpstr>Targeted csp</vt:lpstr>
      <vt:lpstr>PERFORMANCE AND DATA MANAGEMENT</vt:lpstr>
      <vt:lpstr>Eligible organizations/qualifications</vt:lpstr>
      <vt:lpstr>RFP TIMELINE  </vt:lpstr>
      <vt:lpstr>Submission of proposals</vt:lpstr>
      <vt:lpstr>Submission of proposals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Bidders Conference Comprehensive America’s Job Center of California (AJCC)</dc:title>
  <dc:creator>Garcia, Michele SSA</dc:creator>
  <cp:lastModifiedBy>Victorica, Jennifer, SSA</cp:lastModifiedBy>
  <cp:revision>151</cp:revision>
  <cp:lastPrinted>2024-12-04T16:51:38Z</cp:lastPrinted>
  <dcterms:created xsi:type="dcterms:W3CDTF">2020-10-27T20:41:21Z</dcterms:created>
  <dcterms:modified xsi:type="dcterms:W3CDTF">2024-12-04T18:00:51Z</dcterms:modified>
</cp:coreProperties>
</file>