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A4A210" w14:textId="7AEF29BA" w:rsidR="00BE2FD2" w:rsidRPr="00676C10" w:rsidRDefault="00BE2FD2" w:rsidP="006667AC">
      <w:pPr>
        <w:pStyle w:val="ListParagraph"/>
        <w:spacing w:after="240"/>
        <w:ind w:left="0"/>
        <w:jc w:val="center"/>
        <w:rPr>
          <w:rFonts w:ascii="Calibri" w:hAnsi="Calibri" w:cs="Calibri"/>
          <w:b/>
          <w:bCs/>
          <w:sz w:val="72"/>
          <w:szCs w:val="72"/>
        </w:rPr>
      </w:pPr>
      <w:r w:rsidRPr="00676C10">
        <w:rPr>
          <w:rFonts w:ascii="Calibri" w:hAnsi="Calibri" w:cs="Calibri"/>
          <w:b/>
          <w:bCs/>
          <w:sz w:val="72"/>
          <w:szCs w:val="72"/>
        </w:rPr>
        <w:t>COUNTY OF ALAMEDA</w:t>
      </w:r>
    </w:p>
    <w:p w14:paraId="27DD742E" w14:textId="06ACC3A4" w:rsidR="00BE2FD2" w:rsidRPr="00211B45" w:rsidRDefault="00BE2FD2" w:rsidP="00BE2FD2">
      <w:pPr>
        <w:pStyle w:val="RFP-QHeader2"/>
        <w:rPr>
          <w:rFonts w:ascii="Calibri" w:hAnsi="Calibri" w:cs="Calibri"/>
          <w:color w:val="000000" w:themeColor="text1"/>
          <w:sz w:val="40"/>
          <w:szCs w:val="40"/>
        </w:rPr>
      </w:pPr>
      <w:r w:rsidRPr="00EF7460">
        <w:rPr>
          <w:rFonts w:ascii="Calibri" w:hAnsi="Calibri" w:cs="Calibri"/>
          <w:sz w:val="40"/>
          <w:szCs w:val="40"/>
        </w:rPr>
        <w:t xml:space="preserve">REQUEST </w:t>
      </w:r>
      <w:r w:rsidRPr="000510ED">
        <w:rPr>
          <w:rFonts w:ascii="Calibri" w:hAnsi="Calibri" w:cs="Calibri"/>
          <w:sz w:val="40"/>
          <w:szCs w:val="40"/>
        </w:rPr>
        <w:t xml:space="preserve">FOR </w:t>
      </w:r>
      <w:r w:rsidR="000510ED" w:rsidRPr="00211B45">
        <w:rPr>
          <w:rFonts w:ascii="Calibri" w:hAnsi="Calibri" w:cs="Calibri"/>
          <w:color w:val="000000" w:themeColor="text1"/>
          <w:sz w:val="40"/>
          <w:szCs w:val="40"/>
        </w:rPr>
        <w:t>PROPOSAL</w:t>
      </w:r>
      <w:r w:rsidR="00097D1C" w:rsidRPr="00211B45">
        <w:rPr>
          <w:rFonts w:ascii="Calibri" w:hAnsi="Calibri" w:cs="Calibri"/>
          <w:color w:val="000000" w:themeColor="text1"/>
          <w:sz w:val="40"/>
          <w:szCs w:val="40"/>
        </w:rPr>
        <w:t xml:space="preserve"> </w:t>
      </w:r>
      <w:r w:rsidRPr="00211B45">
        <w:rPr>
          <w:rFonts w:ascii="Calibri" w:hAnsi="Calibri" w:cs="Calibri"/>
          <w:color w:val="000000" w:themeColor="text1"/>
          <w:sz w:val="40"/>
          <w:szCs w:val="40"/>
        </w:rPr>
        <w:t>No.</w:t>
      </w:r>
      <w:r w:rsidR="00483CA4" w:rsidRPr="00211B45">
        <w:rPr>
          <w:rFonts w:ascii="Calibri" w:hAnsi="Calibri" w:cs="Calibri"/>
          <w:color w:val="000000" w:themeColor="text1"/>
          <w:sz w:val="40"/>
          <w:szCs w:val="40"/>
        </w:rPr>
        <w:t xml:space="preserve"> </w:t>
      </w:r>
      <w:r w:rsidR="00211B45" w:rsidRPr="00211B45">
        <w:rPr>
          <w:rFonts w:ascii="Calibri" w:hAnsi="Calibri" w:cs="Calibri"/>
          <w:color w:val="000000" w:themeColor="text1"/>
          <w:sz w:val="40"/>
          <w:szCs w:val="40"/>
        </w:rPr>
        <w:t>902564</w:t>
      </w:r>
    </w:p>
    <w:p w14:paraId="75BECFAA" w14:textId="77777777" w:rsidR="00BE2FD2" w:rsidRPr="00211B45" w:rsidRDefault="00BE2FD2" w:rsidP="00BE2FD2">
      <w:pPr>
        <w:pStyle w:val="RFP-QHeader2"/>
        <w:rPr>
          <w:rFonts w:ascii="Calibri" w:hAnsi="Calibri" w:cs="Calibri"/>
          <w:color w:val="000000" w:themeColor="text1"/>
        </w:rPr>
      </w:pPr>
    </w:p>
    <w:p w14:paraId="3431AD7C" w14:textId="77777777" w:rsidR="00BE2FD2" w:rsidRPr="00211B45" w:rsidRDefault="00BE2FD2" w:rsidP="00BE2FD2">
      <w:pPr>
        <w:jc w:val="center"/>
        <w:rPr>
          <w:rFonts w:ascii="Calibri" w:hAnsi="Calibri" w:cs="Calibri"/>
          <w:b/>
          <w:color w:val="000000" w:themeColor="text1"/>
          <w:sz w:val="40"/>
          <w:szCs w:val="40"/>
        </w:rPr>
      </w:pPr>
      <w:r w:rsidRPr="00211B45">
        <w:rPr>
          <w:rFonts w:ascii="Calibri" w:hAnsi="Calibri" w:cs="Calibri"/>
          <w:b/>
          <w:color w:val="000000" w:themeColor="text1"/>
          <w:sz w:val="40"/>
          <w:szCs w:val="40"/>
        </w:rPr>
        <w:t>for</w:t>
      </w:r>
    </w:p>
    <w:p w14:paraId="70D94A48" w14:textId="77777777" w:rsidR="00BE2FD2" w:rsidRPr="00211B45" w:rsidRDefault="00BE2FD2" w:rsidP="00BE2FD2">
      <w:pPr>
        <w:pStyle w:val="RFP-QHeader2"/>
        <w:rPr>
          <w:rFonts w:ascii="Calibri" w:hAnsi="Calibri" w:cs="Calibri"/>
          <w:color w:val="000000" w:themeColor="text1"/>
          <w:highlight w:val="yellow"/>
        </w:rPr>
      </w:pPr>
    </w:p>
    <w:p w14:paraId="5B039CFF" w14:textId="2096239F" w:rsidR="00BE2FD2" w:rsidRPr="00211B45" w:rsidRDefault="00211B45" w:rsidP="00BE2FD2">
      <w:pPr>
        <w:pStyle w:val="RFP-QHeader2"/>
        <w:rPr>
          <w:rFonts w:ascii="Calibri" w:hAnsi="Calibri" w:cs="Calibri"/>
          <w:color w:val="000000" w:themeColor="text1"/>
          <w:sz w:val="40"/>
          <w:szCs w:val="40"/>
          <w:highlight w:val="yellow"/>
        </w:rPr>
      </w:pPr>
      <w:bookmarkStart w:id="0" w:name="BidTitle"/>
      <w:bookmarkEnd w:id="0"/>
      <w:r w:rsidRPr="00211B45">
        <w:rPr>
          <w:rFonts w:ascii="Calibri" w:hAnsi="Calibri" w:cs="Calibri"/>
          <w:color w:val="000000" w:themeColor="text1"/>
          <w:sz w:val="40"/>
          <w:szCs w:val="40"/>
        </w:rPr>
        <w:t>Religious Services Program</w:t>
      </w:r>
    </w:p>
    <w:p w14:paraId="34AAD1C2" w14:textId="77777777" w:rsidR="00BE2FD2" w:rsidRPr="00797642" w:rsidRDefault="00BE2FD2" w:rsidP="00BE2FD2">
      <w:pPr>
        <w:rPr>
          <w:rFonts w:ascii="Calibri" w:hAnsi="Calibri" w:cs="Calibri"/>
          <w:sz w:val="22"/>
          <w:szCs w:val="28"/>
        </w:rPr>
      </w:pPr>
    </w:p>
    <w:tbl>
      <w:tblPr>
        <w:tblW w:w="1049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499"/>
      </w:tblGrid>
      <w:tr w:rsidR="00BE2FD2" w:rsidRPr="00973F08" w14:paraId="56C58977" w14:textId="77777777" w:rsidTr="001C77EC">
        <w:trPr>
          <w:jc w:val="center"/>
        </w:trPr>
        <w:tc>
          <w:tcPr>
            <w:tcW w:w="10499" w:type="dxa"/>
            <w:tcMar>
              <w:top w:w="43" w:type="dxa"/>
              <w:left w:w="115" w:type="dxa"/>
              <w:bottom w:w="43" w:type="dxa"/>
              <w:right w:w="115" w:type="dxa"/>
            </w:tcMar>
            <w:vAlign w:val="center"/>
          </w:tcPr>
          <w:p w14:paraId="183DC144" w14:textId="77777777" w:rsidR="002F0CB2" w:rsidRDefault="00BE2FD2" w:rsidP="00797642">
            <w:pPr>
              <w:spacing w:after="240"/>
              <w:jc w:val="center"/>
              <w:rPr>
                <w:rFonts w:ascii="Calibri" w:hAnsi="Calibri" w:cs="Calibri"/>
                <w:b/>
                <w:sz w:val="28"/>
                <w:szCs w:val="28"/>
              </w:rPr>
            </w:pPr>
            <w:r w:rsidRPr="001A7C9C">
              <w:rPr>
                <w:rFonts w:ascii="Calibri" w:hAnsi="Calibri" w:cs="Calibri"/>
                <w:b/>
                <w:sz w:val="28"/>
                <w:szCs w:val="28"/>
              </w:rPr>
              <w:t>For complete information regarding this project, see</w:t>
            </w:r>
            <w:r w:rsidRPr="001A7C9C">
              <w:rPr>
                <w:rFonts w:ascii="Calibri" w:hAnsi="Calibri" w:cs="Calibri"/>
                <w:b/>
                <w:color w:val="365F91"/>
                <w:sz w:val="28"/>
                <w:szCs w:val="28"/>
              </w:rPr>
              <w:t xml:space="preserve"> </w:t>
            </w:r>
            <w:bookmarkStart w:id="1" w:name="RFPQ"/>
            <w:r w:rsidR="000510ED" w:rsidRPr="00B70AD7">
              <w:rPr>
                <w:rFonts w:ascii="Calibri" w:hAnsi="Calibri" w:cs="Calibri"/>
                <w:b/>
                <w:sz w:val="28"/>
                <w:szCs w:val="28"/>
              </w:rPr>
              <w:t>Req</w:t>
            </w:r>
            <w:r w:rsidR="00797642" w:rsidRPr="00B70AD7">
              <w:rPr>
                <w:rFonts w:ascii="Calibri" w:hAnsi="Calibri" w:cs="Calibri"/>
                <w:b/>
                <w:sz w:val="28"/>
                <w:szCs w:val="28"/>
              </w:rPr>
              <w:t xml:space="preserve">uest for </w:t>
            </w:r>
            <w:r w:rsidR="000510ED" w:rsidRPr="00B70AD7">
              <w:rPr>
                <w:rFonts w:ascii="Calibri" w:hAnsi="Calibri" w:cs="Calibri"/>
                <w:b/>
                <w:sz w:val="28"/>
                <w:szCs w:val="28"/>
              </w:rPr>
              <w:t xml:space="preserve">Proposal </w:t>
            </w:r>
            <w:r w:rsidR="00797642" w:rsidRPr="00B70AD7">
              <w:rPr>
                <w:rFonts w:ascii="Calibri" w:hAnsi="Calibri" w:cs="Calibri"/>
                <w:b/>
                <w:sz w:val="28"/>
                <w:szCs w:val="28"/>
              </w:rPr>
              <w:t>(</w:t>
            </w:r>
            <w:r w:rsidR="00A73807" w:rsidRPr="00B70AD7">
              <w:rPr>
                <w:rFonts w:ascii="Calibri" w:hAnsi="Calibri" w:cs="Calibri"/>
                <w:b/>
                <w:sz w:val="28"/>
                <w:szCs w:val="28"/>
              </w:rPr>
              <w:t>RF</w:t>
            </w:r>
            <w:r w:rsidR="00797642" w:rsidRPr="00B70AD7">
              <w:rPr>
                <w:rFonts w:ascii="Calibri" w:hAnsi="Calibri" w:cs="Calibri"/>
                <w:b/>
                <w:sz w:val="28"/>
                <w:szCs w:val="28"/>
              </w:rPr>
              <w:t>P</w:t>
            </w:r>
            <w:bookmarkEnd w:id="1"/>
            <w:r w:rsidR="00797642" w:rsidRPr="00B70AD7">
              <w:rPr>
                <w:rFonts w:ascii="Calibri" w:hAnsi="Calibri" w:cs="Calibri"/>
                <w:b/>
                <w:sz w:val="28"/>
                <w:szCs w:val="28"/>
              </w:rPr>
              <w:t>)</w:t>
            </w:r>
            <w:r w:rsidRPr="00B70AD7">
              <w:rPr>
                <w:rFonts w:ascii="Calibri" w:hAnsi="Calibri" w:cs="Calibri"/>
                <w:b/>
                <w:sz w:val="28"/>
                <w:szCs w:val="28"/>
              </w:rPr>
              <w:t xml:space="preserve"> posted</w:t>
            </w:r>
            <w:r w:rsidRPr="00FC0DB9">
              <w:rPr>
                <w:rFonts w:ascii="Calibri" w:hAnsi="Calibri" w:cs="Calibri"/>
                <w:b/>
                <w:sz w:val="28"/>
                <w:szCs w:val="28"/>
              </w:rPr>
              <w:t xml:space="preserve"> at</w:t>
            </w:r>
            <w:r w:rsidRPr="00FC0DB9">
              <w:rPr>
                <w:rFonts w:ascii="Calibri" w:hAnsi="Calibri" w:cs="Calibri"/>
                <w:b/>
                <w:color w:val="365F91"/>
                <w:sz w:val="28"/>
                <w:szCs w:val="28"/>
              </w:rPr>
              <w:t xml:space="preserve"> </w:t>
            </w:r>
            <w:hyperlink r:id="rId12" w:history="1">
              <w:r w:rsidR="008C1E1E" w:rsidRPr="00FC0DB9">
                <w:rPr>
                  <w:rStyle w:val="Hyperlink"/>
                  <w:rFonts w:ascii="Calibri" w:hAnsi="Calibri" w:cs="Calibri"/>
                  <w:b/>
                  <w:sz w:val="28"/>
                  <w:szCs w:val="28"/>
                </w:rPr>
                <w:t>Alameda County Current Contracting Opportunities</w:t>
              </w:r>
            </w:hyperlink>
            <w:r w:rsidR="002F0CB2">
              <w:rPr>
                <w:rFonts w:ascii="Calibri" w:hAnsi="Calibri" w:cs="Calibri"/>
                <w:b/>
                <w:sz w:val="28"/>
                <w:szCs w:val="28"/>
              </w:rPr>
              <w:t xml:space="preserve"> </w:t>
            </w:r>
            <w:r w:rsidR="002F0CB2" w:rsidRPr="001C77EC">
              <w:rPr>
                <w:rFonts w:ascii="Calibri" w:hAnsi="Calibri" w:cs="Calibri"/>
                <w:b/>
              </w:rPr>
              <w:t>[</w:t>
            </w:r>
            <w:hyperlink r:id="rId13" w:history="1">
              <w:r w:rsidR="002F0CB2" w:rsidRPr="001C77EC">
                <w:rPr>
                  <w:rStyle w:val="Hyperlink"/>
                  <w:rFonts w:ascii="Calibri" w:hAnsi="Calibri" w:cs="Calibri"/>
                  <w:b/>
                </w:rPr>
                <w:t>https://gsa.acgov.org/do-business-with-us/contracting-opportunities/</w:t>
              </w:r>
            </w:hyperlink>
            <w:r w:rsidR="002F0CB2" w:rsidRPr="001C77EC">
              <w:rPr>
                <w:rFonts w:ascii="Calibri" w:hAnsi="Calibri" w:cs="Calibri"/>
                <w:b/>
              </w:rPr>
              <w:t>]</w:t>
            </w:r>
            <w:r w:rsidR="002F0CB2">
              <w:rPr>
                <w:rFonts w:ascii="Calibri" w:hAnsi="Calibri" w:cs="Calibri"/>
                <w:b/>
                <w:sz w:val="28"/>
                <w:szCs w:val="28"/>
              </w:rPr>
              <w:t xml:space="preserve"> </w:t>
            </w:r>
            <w:r w:rsidR="00FC0DB9">
              <w:rPr>
                <w:rFonts w:ascii="Calibri" w:hAnsi="Calibri" w:cs="Calibri"/>
                <w:b/>
                <w:sz w:val="28"/>
                <w:szCs w:val="28"/>
              </w:rPr>
              <w:t>o</w:t>
            </w:r>
            <w:r w:rsidRPr="001A7C9C">
              <w:rPr>
                <w:rFonts w:ascii="Calibri" w:hAnsi="Calibri" w:cs="Calibri"/>
                <w:b/>
                <w:sz w:val="28"/>
                <w:szCs w:val="28"/>
              </w:rPr>
              <w:t>r contact the County representative listed below</w:t>
            </w:r>
            <w:r w:rsidR="00994B27" w:rsidRPr="001A7C9C">
              <w:rPr>
                <w:rFonts w:ascii="Calibri" w:hAnsi="Calibri" w:cs="Calibri"/>
                <w:b/>
                <w:sz w:val="28"/>
                <w:szCs w:val="28"/>
              </w:rPr>
              <w:t xml:space="preserve">.  </w:t>
            </w:r>
          </w:p>
          <w:p w14:paraId="142C139D" w14:textId="77777777" w:rsidR="00BE2FD2" w:rsidRPr="001A7C9C" w:rsidRDefault="008C1E1E" w:rsidP="000601E1">
            <w:pPr>
              <w:spacing w:after="60"/>
              <w:jc w:val="center"/>
              <w:rPr>
                <w:rFonts w:ascii="Calibri" w:hAnsi="Calibri" w:cs="Calibri"/>
                <w:b/>
                <w:sz w:val="28"/>
                <w:szCs w:val="28"/>
              </w:rPr>
            </w:pPr>
            <w:r w:rsidRPr="001A7C9C">
              <w:rPr>
                <w:rFonts w:ascii="Calibri" w:hAnsi="Calibri" w:cs="Calibri"/>
                <w:b/>
                <w:sz w:val="28"/>
                <w:szCs w:val="28"/>
              </w:rPr>
              <w:t>Thank you for your interest!</w:t>
            </w:r>
          </w:p>
          <w:p w14:paraId="79F93391" w14:textId="3690E67C" w:rsidR="0036135F" w:rsidRPr="00211B45" w:rsidRDefault="0036135F" w:rsidP="000601E1">
            <w:pPr>
              <w:spacing w:after="120" w:line="276" w:lineRule="auto"/>
              <w:jc w:val="center"/>
              <w:rPr>
                <w:rFonts w:ascii="Calibri" w:hAnsi="Calibri" w:cs="Calibri"/>
                <w:b/>
                <w:color w:val="000000" w:themeColor="text1"/>
                <w:sz w:val="28"/>
                <w:szCs w:val="28"/>
              </w:rPr>
            </w:pPr>
            <w:r w:rsidRPr="00EF7460">
              <w:rPr>
                <w:rFonts w:ascii="Calibri" w:hAnsi="Calibri" w:cs="Calibri"/>
                <w:b/>
                <w:sz w:val="28"/>
                <w:szCs w:val="28"/>
              </w:rPr>
              <w:t>Contact Person:</w:t>
            </w:r>
            <w:r>
              <w:rPr>
                <w:rFonts w:ascii="Calibri" w:hAnsi="Calibri" w:cs="Calibri"/>
                <w:b/>
                <w:sz w:val="28"/>
                <w:szCs w:val="28"/>
              </w:rPr>
              <w:t xml:space="preserve"> </w:t>
            </w:r>
            <w:r w:rsidR="00211B45" w:rsidRPr="00211B45">
              <w:rPr>
                <w:rFonts w:ascii="Calibri" w:hAnsi="Calibri" w:cs="Calibri"/>
                <w:b/>
                <w:color w:val="000000" w:themeColor="text1"/>
                <w:sz w:val="28"/>
                <w:szCs w:val="28"/>
              </w:rPr>
              <w:t>Kevin Bailey</w:t>
            </w:r>
          </w:p>
          <w:p w14:paraId="683C3118" w14:textId="19881F09" w:rsidR="0036135F" w:rsidRPr="00211B45" w:rsidRDefault="0036135F" w:rsidP="000601E1">
            <w:pPr>
              <w:spacing w:after="120" w:line="276" w:lineRule="auto"/>
              <w:jc w:val="center"/>
              <w:rPr>
                <w:rFonts w:ascii="Calibri" w:hAnsi="Calibri" w:cs="Calibri"/>
                <w:b/>
                <w:color w:val="000000" w:themeColor="text1"/>
                <w:sz w:val="28"/>
                <w:szCs w:val="28"/>
              </w:rPr>
            </w:pPr>
            <w:r w:rsidRPr="00211B45">
              <w:rPr>
                <w:rFonts w:ascii="Calibri" w:hAnsi="Calibri" w:cs="Calibri"/>
                <w:b/>
                <w:color w:val="000000" w:themeColor="text1"/>
                <w:sz w:val="28"/>
                <w:szCs w:val="28"/>
              </w:rPr>
              <w:t xml:space="preserve">Phone Number: (510) </w:t>
            </w:r>
            <w:r w:rsidR="00211B45" w:rsidRPr="00211B45">
              <w:rPr>
                <w:rFonts w:ascii="Calibri" w:hAnsi="Calibri" w:cs="Calibri"/>
                <w:b/>
                <w:color w:val="000000" w:themeColor="text1"/>
                <w:sz w:val="28"/>
                <w:szCs w:val="28"/>
              </w:rPr>
              <w:t>208-9631</w:t>
            </w:r>
          </w:p>
          <w:p w14:paraId="68344374" w14:textId="2561022F" w:rsidR="00B02CD5" w:rsidRDefault="0036135F" w:rsidP="000601E1">
            <w:pPr>
              <w:tabs>
                <w:tab w:val="right" w:pos="5400"/>
                <w:tab w:val="left" w:pos="5580"/>
              </w:tabs>
              <w:spacing w:after="120" w:line="276" w:lineRule="auto"/>
              <w:jc w:val="center"/>
              <w:rPr>
                <w:rFonts w:ascii="Calibri" w:hAnsi="Calibri" w:cs="Calibri"/>
                <w:b/>
                <w:sz w:val="28"/>
                <w:szCs w:val="28"/>
              </w:rPr>
            </w:pPr>
            <w:r w:rsidRPr="00EF7460">
              <w:rPr>
                <w:rFonts w:ascii="Calibri" w:hAnsi="Calibri" w:cs="Calibri"/>
                <w:b/>
                <w:sz w:val="28"/>
                <w:szCs w:val="28"/>
              </w:rPr>
              <w:t>Email Address:</w:t>
            </w:r>
            <w:r>
              <w:rPr>
                <w:rFonts w:ascii="Calibri" w:hAnsi="Calibri" w:cs="Calibri"/>
                <w:b/>
                <w:sz w:val="28"/>
                <w:szCs w:val="28"/>
              </w:rPr>
              <w:t xml:space="preserve">  </w:t>
            </w:r>
            <w:hyperlink r:id="rId14" w:history="1">
              <w:r w:rsidR="00211B45" w:rsidRPr="00C640EA">
                <w:rPr>
                  <w:rStyle w:val="Hyperlink"/>
                  <w:rFonts w:ascii="Calibri" w:hAnsi="Calibri" w:cs="Calibri"/>
                  <w:b/>
                  <w:sz w:val="28"/>
                  <w:szCs w:val="28"/>
                </w:rPr>
                <w:t>kevin.bailey@acgov.org</w:t>
              </w:r>
            </w:hyperlink>
          </w:p>
          <w:p w14:paraId="380C9BE6" w14:textId="77777777" w:rsidR="000510ED" w:rsidRPr="00090742" w:rsidRDefault="000510ED" w:rsidP="000601E1">
            <w:pPr>
              <w:spacing w:after="120" w:line="276" w:lineRule="auto"/>
              <w:jc w:val="center"/>
              <w:rPr>
                <w:rFonts w:ascii="Calibri" w:hAnsi="Calibri" w:cs="Calibri"/>
                <w:b/>
                <w:sz w:val="28"/>
                <w:szCs w:val="28"/>
              </w:rPr>
            </w:pPr>
            <w:r w:rsidRPr="00090742">
              <w:rPr>
                <w:rFonts w:ascii="Calibri" w:hAnsi="Calibri" w:cs="Calibri"/>
                <w:b/>
                <w:sz w:val="28"/>
                <w:szCs w:val="28"/>
              </w:rPr>
              <w:t>General Services Agency (GSA) – Procurement</w:t>
            </w:r>
          </w:p>
        </w:tc>
      </w:tr>
    </w:tbl>
    <w:p w14:paraId="329A7AA2" w14:textId="77777777" w:rsidR="00BE2FD2" w:rsidRPr="001215F1" w:rsidRDefault="00BE2FD2" w:rsidP="001215F1">
      <w:pPr>
        <w:spacing w:before="240" w:after="60"/>
        <w:jc w:val="center"/>
        <w:rPr>
          <w:rFonts w:ascii="Calibri" w:hAnsi="Calibri" w:cs="Calibri"/>
          <w:b/>
          <w:sz w:val="32"/>
          <w:szCs w:val="32"/>
        </w:rPr>
      </w:pPr>
      <w:r w:rsidRPr="001215F1">
        <w:rPr>
          <w:rFonts w:ascii="Calibri" w:hAnsi="Calibri" w:cs="Calibri"/>
          <w:b/>
          <w:sz w:val="32"/>
          <w:szCs w:val="32"/>
        </w:rPr>
        <w:t>RESPONSE DUE</w:t>
      </w:r>
    </w:p>
    <w:p w14:paraId="6B5F6799" w14:textId="77777777" w:rsidR="00BE2FD2" w:rsidRPr="001215F1" w:rsidRDefault="00BE2FD2" w:rsidP="002F0CB2">
      <w:pPr>
        <w:spacing w:after="60"/>
        <w:jc w:val="center"/>
        <w:rPr>
          <w:rFonts w:ascii="Calibri" w:hAnsi="Calibri" w:cs="Calibri"/>
          <w:sz w:val="32"/>
          <w:szCs w:val="32"/>
        </w:rPr>
      </w:pPr>
      <w:proofErr w:type="gramStart"/>
      <w:r w:rsidRPr="001215F1">
        <w:rPr>
          <w:rFonts w:ascii="Calibri" w:hAnsi="Calibri" w:cs="Calibri"/>
          <w:sz w:val="32"/>
          <w:szCs w:val="32"/>
        </w:rPr>
        <w:t>by</w:t>
      </w:r>
      <w:proofErr w:type="gramEnd"/>
    </w:p>
    <w:p w14:paraId="4616551D" w14:textId="77777777" w:rsidR="00BE2FD2" w:rsidRPr="001215F1" w:rsidRDefault="00BE2FD2" w:rsidP="002F0CB2">
      <w:pPr>
        <w:spacing w:after="60"/>
        <w:jc w:val="center"/>
        <w:rPr>
          <w:rFonts w:ascii="Calibri" w:hAnsi="Calibri" w:cs="Calibri"/>
          <w:b/>
          <w:sz w:val="32"/>
          <w:szCs w:val="32"/>
        </w:rPr>
      </w:pPr>
      <w:r w:rsidRPr="001215F1">
        <w:rPr>
          <w:rFonts w:ascii="Calibri" w:hAnsi="Calibri" w:cs="Calibri"/>
          <w:b/>
          <w:sz w:val="32"/>
          <w:szCs w:val="32"/>
        </w:rPr>
        <w:t>2:00 p.m.</w:t>
      </w:r>
    </w:p>
    <w:p w14:paraId="61CC0F2D" w14:textId="77777777" w:rsidR="00BE2FD2" w:rsidRPr="001215F1" w:rsidRDefault="00BE2FD2" w:rsidP="002F0CB2">
      <w:pPr>
        <w:spacing w:after="60"/>
        <w:jc w:val="center"/>
        <w:rPr>
          <w:rFonts w:ascii="Calibri" w:hAnsi="Calibri" w:cs="Calibri"/>
          <w:sz w:val="32"/>
          <w:szCs w:val="32"/>
        </w:rPr>
      </w:pPr>
      <w:proofErr w:type="gramStart"/>
      <w:r w:rsidRPr="001215F1">
        <w:rPr>
          <w:rFonts w:ascii="Calibri" w:hAnsi="Calibri" w:cs="Calibri"/>
          <w:sz w:val="32"/>
          <w:szCs w:val="32"/>
        </w:rPr>
        <w:t>on</w:t>
      </w:r>
      <w:proofErr w:type="gramEnd"/>
    </w:p>
    <w:p w14:paraId="6C6F22C9" w14:textId="18C0C84E" w:rsidR="00BE2FD2" w:rsidRPr="00103831" w:rsidRDefault="00DA0EE0" w:rsidP="002F0CB2">
      <w:pPr>
        <w:spacing w:after="60"/>
        <w:jc w:val="center"/>
        <w:rPr>
          <w:rFonts w:ascii="Calibri" w:hAnsi="Calibri" w:cs="Calibri"/>
          <w:b/>
          <w:color w:val="000000" w:themeColor="text1"/>
          <w:sz w:val="32"/>
          <w:szCs w:val="32"/>
        </w:rPr>
      </w:pPr>
      <w:r w:rsidRPr="00103831">
        <w:rPr>
          <w:rFonts w:ascii="Calibri" w:hAnsi="Calibri" w:cs="Calibri"/>
          <w:b/>
          <w:color w:val="000000" w:themeColor="text1"/>
          <w:sz w:val="32"/>
          <w:szCs w:val="32"/>
        </w:rPr>
        <w:t xml:space="preserve">April </w:t>
      </w:r>
      <w:r w:rsidR="00574015">
        <w:rPr>
          <w:rFonts w:ascii="Calibri" w:hAnsi="Calibri" w:cs="Calibri"/>
          <w:b/>
          <w:color w:val="000000" w:themeColor="text1"/>
          <w:sz w:val="32"/>
          <w:szCs w:val="32"/>
        </w:rPr>
        <w:t>14</w:t>
      </w:r>
      <w:r w:rsidRPr="00103831">
        <w:rPr>
          <w:rFonts w:ascii="Calibri" w:hAnsi="Calibri" w:cs="Calibri"/>
          <w:b/>
          <w:color w:val="000000" w:themeColor="text1"/>
          <w:sz w:val="32"/>
          <w:szCs w:val="32"/>
        </w:rPr>
        <w:t>, 2025</w:t>
      </w:r>
    </w:p>
    <w:p w14:paraId="7E96795E" w14:textId="77777777" w:rsidR="00BB1F9A" w:rsidRPr="001215F1" w:rsidRDefault="00BB1F9A" w:rsidP="002F0CB2">
      <w:pPr>
        <w:spacing w:after="60"/>
        <w:jc w:val="center"/>
        <w:rPr>
          <w:rFonts w:ascii="Calibri" w:hAnsi="Calibri" w:cs="Calibri"/>
          <w:sz w:val="32"/>
          <w:szCs w:val="32"/>
        </w:rPr>
      </w:pPr>
      <w:r w:rsidRPr="001215F1">
        <w:rPr>
          <w:rFonts w:ascii="Calibri" w:hAnsi="Calibri" w:cs="Calibri"/>
          <w:sz w:val="32"/>
          <w:szCs w:val="32"/>
        </w:rPr>
        <w:t>through</w:t>
      </w:r>
    </w:p>
    <w:p w14:paraId="6DBB1131" w14:textId="71C92737" w:rsidR="00BB1F9A" w:rsidRPr="001215F1" w:rsidRDefault="002B1E6A" w:rsidP="002F0CB2">
      <w:pPr>
        <w:spacing w:after="60"/>
        <w:jc w:val="center"/>
        <w:rPr>
          <w:rFonts w:ascii="Calibri" w:hAnsi="Calibri" w:cs="Calibri"/>
          <w:b/>
          <w:sz w:val="32"/>
          <w:szCs w:val="32"/>
        </w:rPr>
      </w:pPr>
      <w:r w:rsidRPr="001215F1">
        <w:rPr>
          <w:rFonts w:ascii="Calibri" w:hAnsi="Calibri" w:cs="Calibri"/>
          <w:b/>
          <w:sz w:val="32"/>
          <w:szCs w:val="32"/>
        </w:rPr>
        <w:t>Alameda County, G</w:t>
      </w:r>
      <w:r w:rsidR="000B14F4" w:rsidRPr="001215F1">
        <w:rPr>
          <w:rFonts w:ascii="Calibri" w:hAnsi="Calibri" w:cs="Calibri"/>
          <w:b/>
          <w:sz w:val="32"/>
          <w:szCs w:val="32"/>
        </w:rPr>
        <w:t>SA</w:t>
      </w:r>
      <w:r w:rsidRPr="001215F1">
        <w:rPr>
          <w:rFonts w:ascii="Calibri" w:hAnsi="Calibri" w:cs="Calibri"/>
          <w:b/>
          <w:sz w:val="32"/>
          <w:szCs w:val="32"/>
        </w:rPr>
        <w:t>-Procurement</w:t>
      </w:r>
    </w:p>
    <w:p w14:paraId="3C8F835B" w14:textId="607322F7" w:rsidR="00841A12" w:rsidRPr="001215F1" w:rsidRDefault="00841A12" w:rsidP="002F0CB2">
      <w:pPr>
        <w:spacing w:after="60"/>
        <w:jc w:val="center"/>
        <w:rPr>
          <w:rFonts w:ascii="Calibri" w:hAnsi="Calibri" w:cs="Calibri"/>
          <w:sz w:val="32"/>
          <w:szCs w:val="32"/>
        </w:rPr>
      </w:pPr>
      <w:hyperlink r:id="rId15" w:history="1">
        <w:proofErr w:type="spellStart"/>
        <w:r w:rsidRPr="001215F1">
          <w:rPr>
            <w:rStyle w:val="Hyperlink"/>
            <w:rFonts w:ascii="Calibri" w:hAnsi="Calibri" w:cs="Calibri"/>
            <w:b/>
            <w:sz w:val="32"/>
            <w:szCs w:val="32"/>
          </w:rPr>
          <w:t>EZSourcing</w:t>
        </w:r>
        <w:proofErr w:type="spellEnd"/>
        <w:r w:rsidRPr="001215F1">
          <w:rPr>
            <w:rStyle w:val="Hyperlink"/>
            <w:rFonts w:ascii="Calibri" w:hAnsi="Calibri" w:cs="Calibri"/>
            <w:b/>
            <w:sz w:val="32"/>
            <w:szCs w:val="32"/>
          </w:rPr>
          <w:t xml:space="preserve"> Supplier Portal</w:t>
        </w:r>
      </w:hyperlink>
    </w:p>
    <w:p w14:paraId="1E6A7DF0" w14:textId="7CEC5DEE" w:rsidR="00AB7D7F" w:rsidRPr="00C063D4" w:rsidRDefault="00841A12" w:rsidP="00C063D4">
      <w:pPr>
        <w:spacing w:after="60"/>
        <w:jc w:val="center"/>
        <w:rPr>
          <w:rFonts w:ascii="Calibri" w:hAnsi="Calibri"/>
          <w:sz w:val="24"/>
          <w:szCs w:val="18"/>
        </w:rPr>
      </w:pPr>
      <w:hyperlink r:id="rId16" w:history="1">
        <w:r w:rsidRPr="001215F1">
          <w:rPr>
            <w:rStyle w:val="Hyperlink"/>
            <w:rFonts w:ascii="Calibri" w:hAnsi="Calibri"/>
            <w:sz w:val="24"/>
            <w:szCs w:val="18"/>
          </w:rPr>
          <w:t>https://ezsourcing.acgov.org/</w:t>
        </w:r>
      </w:hyperlink>
    </w:p>
    <w:p w14:paraId="369B65CD" w14:textId="77777777" w:rsidR="00B70E7D" w:rsidRPr="00A85450" w:rsidRDefault="00B70E7D" w:rsidP="00B70E7D">
      <w:pPr>
        <w:rPr>
          <w:rFonts w:ascii="Calibri" w:hAnsi="Calibri" w:cs="Calibri"/>
        </w:rPr>
      </w:pPr>
      <w:bookmarkStart w:id="2" w:name="_Toc14171502"/>
    </w:p>
    <w:p w14:paraId="459E763E" w14:textId="7886C5BC" w:rsidR="00676C10" w:rsidRPr="00DC43BF" w:rsidRDefault="00B70E7D" w:rsidP="00DC43BF">
      <w:pPr>
        <w:ind w:left="2520"/>
        <w:rPr>
          <w:rFonts w:ascii="Calibri" w:hAnsi="Calibri" w:cs="Calibri"/>
          <w:color w:val="008000"/>
        </w:rPr>
      </w:pPr>
      <w:r>
        <w:rPr>
          <w:noProof/>
        </w:rPr>
        <w:drawing>
          <wp:anchor distT="0" distB="0" distL="114300" distR="114300" simplePos="0" relativeHeight="251658242" behindDoc="0" locked="0" layoutInCell="1" allowOverlap="1" wp14:anchorId="6A0485CC" wp14:editId="4C6F40E8">
            <wp:simplePos x="0" y="0"/>
            <wp:positionH relativeFrom="column">
              <wp:posOffset>-2540</wp:posOffset>
            </wp:positionH>
            <wp:positionV relativeFrom="paragraph">
              <wp:posOffset>78740</wp:posOffset>
            </wp:positionV>
            <wp:extent cx="1397635" cy="218440"/>
            <wp:effectExtent l="0" t="0" r="0" b="0"/>
            <wp:wrapNone/>
            <wp:docPr id="57" name="Picture 4" descr="Description: Description: Description: brandin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escription: Description: Description: branding.jp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97635" cy="2184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2630A">
        <w:rPr>
          <w:rFonts w:ascii="Calibri" w:hAnsi="Calibri" w:cs="Calibri"/>
          <w:color w:val="008000"/>
        </w:rPr>
        <w:t xml:space="preserve">Alameda County is committed to reducing environmental impacts across our entire supply chain. </w:t>
      </w:r>
      <w:r>
        <w:rPr>
          <w:rFonts w:ascii="Calibri" w:hAnsi="Calibri" w:cs="Calibri"/>
          <w:color w:val="008000"/>
        </w:rPr>
        <w:t>Please print only what you need, print double-sided, and use recycled-content paper if printing this document</w:t>
      </w:r>
      <w:r w:rsidR="00676C10">
        <w:rPr>
          <w:rFonts w:ascii="Calibri" w:hAnsi="Calibri" w:cs="Calibri"/>
          <w:color w:val="008000"/>
        </w:rPr>
        <w:t xml:space="preserve">. </w:t>
      </w:r>
      <w:r w:rsidR="00676C10">
        <w:rPr>
          <w:rFonts w:ascii="Calibri" w:hAnsi="Calibri" w:cs="Calibri"/>
          <w:b/>
          <w:bCs/>
          <w:sz w:val="40"/>
          <w:szCs w:val="40"/>
        </w:rPr>
        <w:br w:type="page"/>
      </w:r>
    </w:p>
    <w:p w14:paraId="3FBDE3A4" w14:textId="77777777" w:rsidR="00481C2E" w:rsidRPr="00A17012" w:rsidRDefault="00481C2E" w:rsidP="00481C2E">
      <w:pPr>
        <w:pStyle w:val="Heading1"/>
        <w:numPr>
          <w:ilvl w:val="0"/>
          <w:numId w:val="0"/>
        </w:numPr>
        <w:spacing w:after="120"/>
        <w:jc w:val="center"/>
        <w:rPr>
          <w:sz w:val="40"/>
          <w:szCs w:val="40"/>
          <w:u w:val="none"/>
        </w:rPr>
      </w:pPr>
      <w:bookmarkStart w:id="3" w:name="_Toc14355884"/>
      <w:bookmarkStart w:id="4" w:name="_Toc184134075"/>
      <w:bookmarkEnd w:id="2"/>
      <w:r w:rsidRPr="00A17012">
        <w:rPr>
          <w:sz w:val="40"/>
          <w:szCs w:val="40"/>
          <w:u w:val="none"/>
        </w:rPr>
        <w:lastRenderedPageBreak/>
        <w:t>CALENDAR OF EVENTS</w:t>
      </w:r>
      <w:bookmarkEnd w:id="3"/>
      <w:bookmarkEnd w:id="4"/>
    </w:p>
    <w:p w14:paraId="4C1054AB" w14:textId="7BBB659C" w:rsidR="00E627AC" w:rsidRPr="00211B45" w:rsidRDefault="00E627AC" w:rsidP="00E627AC">
      <w:pPr>
        <w:pStyle w:val="RFP-QHeader2"/>
        <w:rPr>
          <w:rFonts w:ascii="Calibri" w:hAnsi="Calibri" w:cs="Calibri"/>
          <w:color w:val="000000" w:themeColor="text1"/>
          <w:sz w:val="24"/>
          <w:szCs w:val="26"/>
        </w:rPr>
      </w:pPr>
      <w:r w:rsidRPr="00266DFB">
        <w:rPr>
          <w:rFonts w:ascii="Calibri" w:hAnsi="Calibri" w:cs="Calibri"/>
          <w:sz w:val="24"/>
          <w:szCs w:val="26"/>
        </w:rPr>
        <w:t>REQUEST FOR</w:t>
      </w:r>
      <w:r w:rsidRPr="00266DFB">
        <w:rPr>
          <w:rFonts w:ascii="Calibri" w:hAnsi="Calibri" w:cs="Calibri"/>
          <w:color w:val="365F91"/>
          <w:sz w:val="24"/>
          <w:szCs w:val="26"/>
        </w:rPr>
        <w:t xml:space="preserve"> </w:t>
      </w:r>
      <w:r w:rsidR="00DA79B2" w:rsidRPr="00266DFB">
        <w:rPr>
          <w:rFonts w:ascii="Calibri" w:hAnsi="Calibri" w:cs="Calibri"/>
          <w:sz w:val="24"/>
          <w:szCs w:val="26"/>
        </w:rPr>
        <w:t>PROPOSAL</w:t>
      </w:r>
      <w:r w:rsidRPr="00266DFB">
        <w:rPr>
          <w:rFonts w:ascii="Calibri" w:hAnsi="Calibri" w:cs="Calibri"/>
          <w:color w:val="FF0000"/>
          <w:sz w:val="24"/>
          <w:szCs w:val="26"/>
        </w:rPr>
        <w:t xml:space="preserve"> </w:t>
      </w:r>
      <w:r w:rsidRPr="00211B45">
        <w:rPr>
          <w:rFonts w:ascii="Calibri" w:hAnsi="Calibri" w:cs="Calibri"/>
          <w:color w:val="000000" w:themeColor="text1"/>
          <w:sz w:val="24"/>
          <w:szCs w:val="26"/>
        </w:rPr>
        <w:t xml:space="preserve">No. </w:t>
      </w:r>
      <w:r w:rsidR="00211B45" w:rsidRPr="00211B45">
        <w:rPr>
          <w:rFonts w:ascii="Calibri" w:hAnsi="Calibri" w:cs="Calibri"/>
          <w:color w:val="000000" w:themeColor="text1"/>
          <w:sz w:val="24"/>
          <w:szCs w:val="26"/>
        </w:rPr>
        <w:t>902564</w:t>
      </w:r>
    </w:p>
    <w:p w14:paraId="298CFCFD" w14:textId="2CA5F318" w:rsidR="00E627AC" w:rsidRPr="00266DFB" w:rsidRDefault="00211B45" w:rsidP="00E627AC">
      <w:pPr>
        <w:pStyle w:val="RFP-QHeader2"/>
        <w:spacing w:after="240"/>
        <w:rPr>
          <w:rFonts w:ascii="Calibri" w:hAnsi="Calibri" w:cs="Calibri"/>
          <w:color w:val="FF0000"/>
          <w:sz w:val="24"/>
          <w:szCs w:val="26"/>
        </w:rPr>
      </w:pPr>
      <w:r w:rsidRPr="00211B45">
        <w:rPr>
          <w:rFonts w:ascii="Calibri" w:hAnsi="Calibri" w:cs="Calibri"/>
          <w:color w:val="000000" w:themeColor="text1"/>
          <w:sz w:val="24"/>
          <w:szCs w:val="26"/>
        </w:rPr>
        <w:t>RELIGIOUS SERVICES PROGRAM</w:t>
      </w:r>
    </w:p>
    <w:tbl>
      <w:tblPr>
        <w:tblW w:w="10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4A0" w:firstRow="1" w:lastRow="0" w:firstColumn="1" w:lastColumn="0" w:noHBand="0" w:noVBand="1"/>
      </w:tblPr>
      <w:tblGrid>
        <w:gridCol w:w="5107"/>
        <w:gridCol w:w="5040"/>
      </w:tblGrid>
      <w:tr w:rsidR="009D5E97" w14:paraId="7B384EC4" w14:textId="77777777" w:rsidTr="00C063D4">
        <w:tc>
          <w:tcPr>
            <w:tcW w:w="5107"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20D239B9" w14:textId="77777777" w:rsidR="009D5E97" w:rsidRPr="00266DFB" w:rsidRDefault="009D5E97">
            <w:pPr>
              <w:rPr>
                <w:rFonts w:ascii="Calibri" w:hAnsi="Calibri" w:cs="Calibri"/>
                <w:b/>
                <w:sz w:val="24"/>
                <w:szCs w:val="26"/>
              </w:rPr>
            </w:pPr>
            <w:r w:rsidRPr="00266DFB">
              <w:rPr>
                <w:rFonts w:ascii="Calibri" w:hAnsi="Calibri" w:cs="Calibri"/>
                <w:b/>
                <w:sz w:val="24"/>
                <w:szCs w:val="26"/>
              </w:rPr>
              <w:t>EVENT</w:t>
            </w:r>
          </w:p>
        </w:tc>
        <w:tc>
          <w:tcPr>
            <w:tcW w:w="5040" w:type="dxa"/>
            <w:tcBorders>
              <w:top w:val="single" w:sz="18" w:space="0" w:color="auto"/>
              <w:left w:val="single" w:sz="18" w:space="0" w:color="auto"/>
              <w:bottom w:val="single" w:sz="18" w:space="0" w:color="auto"/>
              <w:right w:val="single" w:sz="18" w:space="0" w:color="auto"/>
            </w:tcBorders>
            <w:tcMar>
              <w:top w:w="29" w:type="dxa"/>
              <w:left w:w="115" w:type="dxa"/>
              <w:bottom w:w="29" w:type="dxa"/>
              <w:right w:w="115" w:type="dxa"/>
            </w:tcMar>
            <w:vAlign w:val="center"/>
            <w:hideMark/>
          </w:tcPr>
          <w:p w14:paraId="3BFD3072" w14:textId="77777777" w:rsidR="009D5E97" w:rsidRPr="00266DFB" w:rsidRDefault="009D5E97">
            <w:pPr>
              <w:rPr>
                <w:rFonts w:ascii="Calibri" w:hAnsi="Calibri" w:cs="Calibri"/>
                <w:b/>
                <w:sz w:val="24"/>
                <w:szCs w:val="26"/>
              </w:rPr>
            </w:pPr>
            <w:r w:rsidRPr="00266DFB">
              <w:rPr>
                <w:rFonts w:ascii="Calibri" w:hAnsi="Calibri" w:cs="Calibri"/>
                <w:b/>
                <w:sz w:val="24"/>
                <w:szCs w:val="26"/>
              </w:rPr>
              <w:t>DATE/LOCATION</w:t>
            </w:r>
          </w:p>
        </w:tc>
      </w:tr>
      <w:tr w:rsidR="009D5E97" w14:paraId="01B5B302" w14:textId="77777777" w:rsidTr="00C063D4">
        <w:tc>
          <w:tcPr>
            <w:tcW w:w="5107" w:type="dxa"/>
            <w:tcBorders>
              <w:top w:val="single" w:sz="18"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3A32AEBD" w14:textId="77777777" w:rsidR="009D5E97" w:rsidRPr="00266DFB" w:rsidRDefault="009D5E97">
            <w:pPr>
              <w:rPr>
                <w:rFonts w:ascii="Calibri" w:hAnsi="Calibri" w:cs="Calibri"/>
                <w:b/>
                <w:sz w:val="24"/>
                <w:szCs w:val="26"/>
              </w:rPr>
            </w:pPr>
            <w:r w:rsidRPr="00266DFB">
              <w:rPr>
                <w:rFonts w:ascii="Calibri" w:hAnsi="Calibri" w:cs="Calibri"/>
                <w:b/>
                <w:sz w:val="24"/>
                <w:szCs w:val="26"/>
              </w:rPr>
              <w:t>Request Issued</w:t>
            </w:r>
          </w:p>
        </w:tc>
        <w:tc>
          <w:tcPr>
            <w:tcW w:w="5040" w:type="dxa"/>
            <w:tcBorders>
              <w:top w:val="single" w:sz="18"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4566541D" w14:textId="7AF79A14" w:rsidR="009D5E97" w:rsidRPr="009D5E97" w:rsidRDefault="00574015">
            <w:pPr>
              <w:rPr>
                <w:rFonts w:ascii="Calibri" w:hAnsi="Calibri" w:cs="Calibri"/>
                <w:b/>
                <w:color w:val="70AD47"/>
                <w:szCs w:val="26"/>
              </w:rPr>
            </w:pPr>
            <w:r>
              <w:rPr>
                <w:rFonts w:ascii="Calibri" w:hAnsi="Calibri" w:cs="Calibri"/>
                <w:b/>
                <w:color w:val="000000" w:themeColor="text1"/>
                <w:sz w:val="24"/>
                <w:szCs w:val="26"/>
              </w:rPr>
              <w:t xml:space="preserve">March </w:t>
            </w:r>
            <w:r w:rsidR="00B32807">
              <w:rPr>
                <w:rFonts w:ascii="Calibri" w:hAnsi="Calibri" w:cs="Calibri"/>
                <w:b/>
                <w:color w:val="000000" w:themeColor="text1"/>
                <w:sz w:val="24"/>
                <w:szCs w:val="26"/>
              </w:rPr>
              <w:t>6</w:t>
            </w:r>
            <w:r w:rsidR="00DA0EE0" w:rsidRPr="00103831">
              <w:rPr>
                <w:rFonts w:ascii="Calibri" w:hAnsi="Calibri" w:cs="Calibri"/>
                <w:b/>
                <w:color w:val="000000" w:themeColor="text1"/>
                <w:sz w:val="24"/>
                <w:szCs w:val="26"/>
              </w:rPr>
              <w:t>, 2025</w:t>
            </w:r>
          </w:p>
        </w:tc>
      </w:tr>
      <w:tr w:rsidR="009D5E97" w14:paraId="1B364B00"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32A0F85E" w14:textId="16E6C29E" w:rsidR="009D5E97" w:rsidRPr="00266DFB" w:rsidRDefault="009D5E97" w:rsidP="00FC0DB9">
            <w:pPr>
              <w:rPr>
                <w:rFonts w:ascii="Calibri" w:hAnsi="Calibri" w:cs="Calibri"/>
                <w:b/>
                <w:sz w:val="24"/>
                <w:szCs w:val="26"/>
              </w:rPr>
            </w:pPr>
            <w:r w:rsidRPr="00266DFB">
              <w:rPr>
                <w:rFonts w:ascii="Calibri" w:hAnsi="Calibri" w:cs="Calibri"/>
                <w:b/>
                <w:sz w:val="24"/>
                <w:szCs w:val="26"/>
              </w:rPr>
              <w:t>Networking/Bidders Conference</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tcPr>
          <w:p w14:paraId="3280DF94" w14:textId="1FE33E7C" w:rsidR="009D5E97" w:rsidRPr="00B32807" w:rsidRDefault="00DA0EE0">
            <w:pPr>
              <w:rPr>
                <w:rFonts w:ascii="Calibri" w:hAnsi="Calibri" w:cs="Calibri"/>
                <w:b/>
                <w:color w:val="000000" w:themeColor="text1"/>
                <w:szCs w:val="26"/>
              </w:rPr>
            </w:pPr>
            <w:r w:rsidRPr="00103831">
              <w:rPr>
                <w:rFonts w:ascii="Calibri" w:hAnsi="Calibri" w:cs="Calibri"/>
                <w:b/>
                <w:color w:val="000000" w:themeColor="text1"/>
                <w:sz w:val="24"/>
                <w:szCs w:val="26"/>
              </w:rPr>
              <w:t>March 1</w:t>
            </w:r>
            <w:r w:rsidR="00574015">
              <w:rPr>
                <w:rFonts w:ascii="Calibri" w:hAnsi="Calibri" w:cs="Calibri"/>
                <w:b/>
                <w:color w:val="000000" w:themeColor="text1"/>
                <w:sz w:val="24"/>
                <w:szCs w:val="26"/>
              </w:rPr>
              <w:t>7</w:t>
            </w:r>
            <w:r w:rsidRPr="00103831">
              <w:rPr>
                <w:rFonts w:ascii="Calibri" w:hAnsi="Calibri" w:cs="Calibri"/>
                <w:b/>
                <w:color w:val="000000" w:themeColor="text1"/>
                <w:sz w:val="24"/>
                <w:szCs w:val="26"/>
              </w:rPr>
              <w:t xml:space="preserve">, 2025 @ </w:t>
            </w:r>
            <w:r w:rsidR="00574015">
              <w:rPr>
                <w:rFonts w:ascii="Calibri" w:hAnsi="Calibri" w:cs="Calibri"/>
                <w:b/>
                <w:color w:val="000000" w:themeColor="text1"/>
                <w:sz w:val="24"/>
                <w:szCs w:val="26"/>
              </w:rPr>
              <w:t>11</w:t>
            </w:r>
            <w:r w:rsidRPr="00103831">
              <w:rPr>
                <w:rFonts w:ascii="Calibri" w:hAnsi="Calibri" w:cs="Calibri"/>
                <w:b/>
                <w:color w:val="000000" w:themeColor="text1"/>
                <w:sz w:val="24"/>
                <w:szCs w:val="26"/>
              </w:rPr>
              <w:t>:00 a.m.</w:t>
            </w:r>
          </w:p>
          <w:p w14:paraId="150DF255" w14:textId="77777777" w:rsidR="009D5E97" w:rsidRPr="00266DFB" w:rsidRDefault="009D5E97">
            <w:pPr>
              <w:rPr>
                <w:rFonts w:ascii="Calibri" w:hAnsi="Calibri" w:cs="Calibri"/>
                <w:b/>
                <w:sz w:val="24"/>
                <w:szCs w:val="26"/>
              </w:rPr>
            </w:pPr>
            <w:r w:rsidRPr="00266DFB">
              <w:rPr>
                <w:rFonts w:ascii="Calibri" w:hAnsi="Calibri" w:cs="Calibri"/>
                <w:b/>
                <w:i/>
                <w:sz w:val="24"/>
                <w:szCs w:val="26"/>
              </w:rPr>
              <w:t>TO ATTEND ONLINE</w:t>
            </w:r>
            <w:r w:rsidRPr="00266DFB">
              <w:rPr>
                <w:rFonts w:ascii="Calibri" w:hAnsi="Calibri" w:cs="Calibri"/>
                <w:b/>
                <w:sz w:val="24"/>
                <w:szCs w:val="26"/>
              </w:rPr>
              <w:t xml:space="preserve">:  </w:t>
            </w:r>
          </w:p>
          <w:p w14:paraId="4737DB19" w14:textId="77777777" w:rsidR="00B32807" w:rsidRPr="00B32807" w:rsidRDefault="00B32807" w:rsidP="00B32807">
            <w:pPr>
              <w:rPr>
                <w:rFonts w:ascii="Segoe UI" w:hAnsi="Segoe UI" w:cs="Segoe UI"/>
                <w:color w:val="242424"/>
                <w:kern w:val="2"/>
                <w:sz w:val="18"/>
                <w:szCs w:val="18"/>
                <w14:ligatures w14:val="standardContextual"/>
              </w:rPr>
            </w:pPr>
            <w:bookmarkStart w:id="5" w:name="_Hlk191977648"/>
            <w:r w:rsidRPr="00B32807">
              <w:rPr>
                <w:rFonts w:ascii="Segoe UI" w:hAnsi="Segoe UI" w:cs="Segoe UI"/>
                <w:b/>
                <w:bCs/>
                <w:color w:val="242424"/>
                <w:kern w:val="2"/>
                <w:sz w:val="28"/>
                <w:szCs w:val="28"/>
                <w14:ligatures w14:val="standardContextual"/>
              </w:rPr>
              <w:t>Microsoft Teams</w:t>
            </w:r>
            <w:r w:rsidRPr="00B32807">
              <w:rPr>
                <w:rFonts w:ascii="Segoe UI" w:hAnsi="Segoe UI" w:cs="Segoe UI"/>
                <w:color w:val="242424"/>
                <w:kern w:val="2"/>
                <w:sz w:val="18"/>
                <w:szCs w:val="18"/>
                <w14:ligatures w14:val="standardContextual"/>
              </w:rPr>
              <w:t xml:space="preserve"> </w:t>
            </w:r>
            <w:hyperlink r:id="rId18" w:history="1">
              <w:r w:rsidRPr="00B32807">
                <w:rPr>
                  <w:rFonts w:ascii="Segoe UI" w:hAnsi="Segoe UI" w:cs="Segoe UI"/>
                  <w:color w:val="5B5FC7"/>
                  <w:kern w:val="2"/>
                  <w:sz w:val="18"/>
                  <w:szCs w:val="18"/>
                  <w:u w:val="single"/>
                  <w14:ligatures w14:val="standardContextual"/>
                </w:rPr>
                <w:t>Need help?</w:t>
              </w:r>
            </w:hyperlink>
            <w:r w:rsidRPr="00B32807">
              <w:rPr>
                <w:rFonts w:ascii="Segoe UI" w:hAnsi="Segoe UI" w:cs="Segoe UI"/>
                <w:color w:val="242424"/>
                <w:kern w:val="2"/>
                <w:sz w:val="18"/>
                <w:szCs w:val="18"/>
                <w14:ligatures w14:val="standardContextual"/>
              </w:rPr>
              <w:t xml:space="preserve"> </w:t>
            </w:r>
          </w:p>
          <w:p w14:paraId="44DD2872" w14:textId="77777777" w:rsidR="00B32807" w:rsidRPr="00B32807" w:rsidRDefault="00B32807" w:rsidP="00B32807">
            <w:pPr>
              <w:rPr>
                <w:rFonts w:ascii="Segoe UI" w:hAnsi="Segoe UI" w:cs="Segoe UI"/>
                <w:color w:val="242424"/>
                <w:kern w:val="2"/>
                <w:sz w:val="18"/>
                <w:szCs w:val="18"/>
                <w14:ligatures w14:val="standardContextual"/>
              </w:rPr>
            </w:pPr>
            <w:hyperlink r:id="rId19" w:tgtFrame="_blank" w:tooltip="Meeting join link" w:history="1">
              <w:r w:rsidRPr="00B32807">
                <w:rPr>
                  <w:rFonts w:ascii="Segoe UI" w:hAnsi="Segoe UI" w:cs="Segoe UI"/>
                  <w:b/>
                  <w:bCs/>
                  <w:color w:val="5B5FC7"/>
                  <w:kern w:val="2"/>
                  <w:sz w:val="24"/>
                  <w:szCs w:val="24"/>
                  <w:u w:val="single"/>
                  <w14:ligatures w14:val="standardContextual"/>
                </w:rPr>
                <w:t>Join the meeting now</w:t>
              </w:r>
            </w:hyperlink>
            <w:r w:rsidRPr="00B32807">
              <w:rPr>
                <w:rFonts w:ascii="Segoe UI" w:hAnsi="Segoe UI" w:cs="Segoe UI"/>
                <w:color w:val="242424"/>
                <w:kern w:val="2"/>
                <w:sz w:val="18"/>
                <w:szCs w:val="18"/>
                <w14:ligatures w14:val="standardContextual"/>
              </w:rPr>
              <w:t xml:space="preserve"> </w:t>
            </w:r>
          </w:p>
          <w:p w14:paraId="73657980" w14:textId="77777777" w:rsidR="00B32807" w:rsidRPr="00B32807" w:rsidRDefault="00B32807" w:rsidP="00B32807">
            <w:pPr>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t xml:space="preserve">Meeting ID: </w:t>
            </w:r>
            <w:r w:rsidRPr="00B32807">
              <w:rPr>
                <w:rFonts w:ascii="Segoe UI" w:hAnsi="Segoe UI" w:cs="Segoe UI"/>
                <w:color w:val="242424"/>
                <w:kern w:val="2"/>
                <w:sz w:val="18"/>
                <w:szCs w:val="18"/>
                <w14:ligatures w14:val="standardContextual"/>
              </w:rPr>
              <w:t xml:space="preserve">265 140 826 337 </w:t>
            </w:r>
          </w:p>
          <w:p w14:paraId="044994A2" w14:textId="055A27BA" w:rsidR="00B32807" w:rsidRPr="00B32807" w:rsidRDefault="00B32807" w:rsidP="00B32807">
            <w:pPr>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t xml:space="preserve">Passcode: </w:t>
            </w:r>
            <w:r w:rsidRPr="00B32807">
              <w:rPr>
                <w:rFonts w:ascii="Segoe UI" w:hAnsi="Segoe UI" w:cs="Segoe UI"/>
                <w:color w:val="242424"/>
                <w:kern w:val="2"/>
                <w:sz w:val="18"/>
                <w:szCs w:val="18"/>
                <w14:ligatures w14:val="standardContextual"/>
              </w:rPr>
              <w:t xml:space="preserve">cm3Le6rv </w:t>
            </w:r>
          </w:p>
          <w:p w14:paraId="15D7BDF5" w14:textId="77777777" w:rsidR="00B32807" w:rsidRPr="00B32807" w:rsidRDefault="00B32807" w:rsidP="00B32807">
            <w:pPr>
              <w:rPr>
                <w:rFonts w:ascii="Segoe UI" w:hAnsi="Segoe UI" w:cs="Segoe UI"/>
                <w:color w:val="242424"/>
                <w:kern w:val="2"/>
                <w:sz w:val="18"/>
                <w:szCs w:val="18"/>
                <w14:ligatures w14:val="standardContextual"/>
              </w:rPr>
            </w:pPr>
            <w:r w:rsidRPr="00B32807">
              <w:rPr>
                <w:rFonts w:ascii="Segoe UI" w:hAnsi="Segoe UI" w:cs="Segoe UI"/>
                <w:b/>
                <w:bCs/>
                <w:color w:val="242424"/>
                <w:kern w:val="2"/>
                <w:sz w:val="18"/>
                <w:szCs w:val="18"/>
                <w14:ligatures w14:val="standardContextual"/>
              </w:rPr>
              <w:t>Dial in by phone</w:t>
            </w:r>
            <w:r w:rsidRPr="00B32807">
              <w:rPr>
                <w:rFonts w:ascii="Segoe UI" w:hAnsi="Segoe UI" w:cs="Segoe UI"/>
                <w:color w:val="242424"/>
                <w:kern w:val="2"/>
                <w:sz w:val="18"/>
                <w:szCs w:val="18"/>
                <w14:ligatures w14:val="standardContextual"/>
              </w:rPr>
              <w:t xml:space="preserve"> </w:t>
            </w:r>
          </w:p>
          <w:p w14:paraId="109F0ED6" w14:textId="77777777" w:rsidR="00B32807" w:rsidRPr="00B32807" w:rsidRDefault="00B32807" w:rsidP="00B32807">
            <w:pPr>
              <w:rPr>
                <w:rFonts w:ascii="Segoe UI" w:hAnsi="Segoe UI" w:cs="Segoe UI"/>
                <w:color w:val="242424"/>
                <w:kern w:val="2"/>
                <w:sz w:val="18"/>
                <w:szCs w:val="18"/>
                <w14:ligatures w14:val="standardContextual"/>
              </w:rPr>
            </w:pPr>
            <w:hyperlink r:id="rId20" w:history="1">
              <w:r w:rsidRPr="00B32807">
                <w:rPr>
                  <w:rFonts w:ascii="Segoe UI" w:hAnsi="Segoe UI" w:cs="Segoe UI"/>
                  <w:color w:val="5B5FC7"/>
                  <w:kern w:val="2"/>
                  <w:sz w:val="18"/>
                  <w:szCs w:val="18"/>
                  <w:u w:val="single"/>
                  <w14:ligatures w14:val="standardContextual"/>
                </w:rPr>
                <w:t>+1 415-915-</w:t>
              </w:r>
              <w:proofErr w:type="gramStart"/>
              <w:r w:rsidRPr="00B32807">
                <w:rPr>
                  <w:rFonts w:ascii="Segoe UI" w:hAnsi="Segoe UI" w:cs="Segoe UI"/>
                  <w:color w:val="5B5FC7"/>
                  <w:kern w:val="2"/>
                  <w:sz w:val="18"/>
                  <w:szCs w:val="18"/>
                  <w:u w:val="single"/>
                  <w14:ligatures w14:val="standardContextual"/>
                </w:rPr>
                <w:t>3950,,</w:t>
              </w:r>
              <w:proofErr w:type="gramEnd"/>
              <w:r w:rsidRPr="00B32807">
                <w:rPr>
                  <w:rFonts w:ascii="Segoe UI" w:hAnsi="Segoe UI" w:cs="Segoe UI"/>
                  <w:color w:val="5B5FC7"/>
                  <w:kern w:val="2"/>
                  <w:sz w:val="18"/>
                  <w:szCs w:val="18"/>
                  <w:u w:val="single"/>
                  <w14:ligatures w14:val="standardContextual"/>
                </w:rPr>
                <w:t>827776655#</w:t>
              </w:r>
            </w:hyperlink>
            <w:r w:rsidRPr="00B32807">
              <w:rPr>
                <w:rFonts w:ascii="Segoe UI" w:hAnsi="Segoe UI" w:cs="Segoe UI"/>
                <w:color w:val="242424"/>
                <w:kern w:val="2"/>
                <w:sz w:val="18"/>
                <w:szCs w:val="18"/>
                <w14:ligatures w14:val="standardContextual"/>
              </w:rPr>
              <w:t xml:space="preserve"> </w:t>
            </w:r>
            <w:r w:rsidRPr="00B32807">
              <w:rPr>
                <w:rFonts w:ascii="Segoe UI" w:hAnsi="Segoe UI" w:cs="Segoe UI"/>
                <w:color w:val="616161"/>
                <w:kern w:val="2"/>
                <w:sz w:val="18"/>
                <w:szCs w:val="18"/>
                <w14:ligatures w14:val="standardContextual"/>
              </w:rPr>
              <w:t>United States, San Francisco</w:t>
            </w:r>
            <w:r w:rsidRPr="00B32807">
              <w:rPr>
                <w:rFonts w:ascii="Segoe UI" w:hAnsi="Segoe UI" w:cs="Segoe UI"/>
                <w:color w:val="242424"/>
                <w:kern w:val="2"/>
                <w:sz w:val="18"/>
                <w:szCs w:val="18"/>
                <w14:ligatures w14:val="standardContextual"/>
              </w:rPr>
              <w:t xml:space="preserve"> </w:t>
            </w:r>
          </w:p>
          <w:p w14:paraId="4108EF60" w14:textId="77777777" w:rsidR="00B32807" w:rsidRPr="00B32807" w:rsidRDefault="00B32807" w:rsidP="00B32807">
            <w:pPr>
              <w:rPr>
                <w:rFonts w:ascii="Segoe UI" w:hAnsi="Segoe UI" w:cs="Segoe UI"/>
                <w:color w:val="242424"/>
                <w:kern w:val="2"/>
                <w:sz w:val="18"/>
                <w:szCs w:val="18"/>
                <w14:ligatures w14:val="standardContextual"/>
              </w:rPr>
            </w:pPr>
            <w:hyperlink r:id="rId21" w:history="1">
              <w:r w:rsidRPr="00B32807">
                <w:rPr>
                  <w:rFonts w:ascii="Segoe UI" w:hAnsi="Segoe UI" w:cs="Segoe UI"/>
                  <w:color w:val="5B5FC7"/>
                  <w:kern w:val="2"/>
                  <w:sz w:val="18"/>
                  <w:szCs w:val="18"/>
                  <w:u w:val="single"/>
                  <w14:ligatures w14:val="standardContextual"/>
                </w:rPr>
                <w:t>Find a local number</w:t>
              </w:r>
            </w:hyperlink>
            <w:r w:rsidRPr="00B32807">
              <w:rPr>
                <w:rFonts w:ascii="Segoe UI" w:hAnsi="Segoe UI" w:cs="Segoe UI"/>
                <w:color w:val="242424"/>
                <w:kern w:val="2"/>
                <w:sz w:val="18"/>
                <w:szCs w:val="18"/>
                <w14:ligatures w14:val="standardContextual"/>
              </w:rPr>
              <w:t xml:space="preserve"> </w:t>
            </w:r>
          </w:p>
          <w:p w14:paraId="0ED4023B" w14:textId="77777777" w:rsidR="00B32807" w:rsidRPr="00B32807" w:rsidRDefault="00B32807" w:rsidP="00B32807">
            <w:pPr>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t xml:space="preserve">Phone conference ID: </w:t>
            </w:r>
            <w:r w:rsidRPr="00B32807">
              <w:rPr>
                <w:rFonts w:ascii="Segoe UI" w:hAnsi="Segoe UI" w:cs="Segoe UI"/>
                <w:color w:val="242424"/>
                <w:kern w:val="2"/>
                <w:sz w:val="18"/>
                <w:szCs w:val="18"/>
                <w14:ligatures w14:val="standardContextual"/>
              </w:rPr>
              <w:t xml:space="preserve">827 776 655# </w:t>
            </w:r>
          </w:p>
          <w:p w14:paraId="531657E2" w14:textId="151E1E77" w:rsidR="009D5E97" w:rsidRPr="000B62B6" w:rsidRDefault="00B32807" w:rsidP="002F1647">
            <w:pPr>
              <w:rPr>
                <w:rFonts w:ascii="Segoe UI" w:hAnsi="Segoe UI" w:cs="Segoe UI"/>
                <w:color w:val="242424"/>
                <w:kern w:val="2"/>
                <w:sz w:val="22"/>
                <w:szCs w:val="22"/>
                <w14:ligatures w14:val="standardContextual"/>
              </w:rPr>
            </w:pPr>
            <w:r w:rsidRPr="00B32807">
              <w:rPr>
                <w:rFonts w:ascii="Segoe UI" w:hAnsi="Segoe UI" w:cs="Segoe UI"/>
                <w:color w:val="616161"/>
                <w:kern w:val="2"/>
                <w:sz w:val="18"/>
                <w:szCs w:val="18"/>
                <w14:ligatures w14:val="standardContextual"/>
              </w:rPr>
              <w:t xml:space="preserve">For organizers: </w:t>
            </w:r>
            <w:hyperlink r:id="rId22" w:tgtFrame="_blank" w:history="1">
              <w:r w:rsidRPr="00B32807">
                <w:rPr>
                  <w:rFonts w:ascii="Segoe UI" w:hAnsi="Segoe UI" w:cs="Segoe UI"/>
                  <w:color w:val="5B5FC7"/>
                  <w:kern w:val="2"/>
                  <w:sz w:val="18"/>
                  <w:szCs w:val="18"/>
                  <w:u w:val="single"/>
                  <w14:ligatures w14:val="standardContextual"/>
                </w:rPr>
                <w:t>Meeting options</w:t>
              </w:r>
            </w:hyperlink>
            <w:r w:rsidRPr="00B32807">
              <w:rPr>
                <w:rFonts w:ascii="Segoe UI" w:hAnsi="Segoe UI" w:cs="Segoe UI"/>
                <w:color w:val="242424"/>
                <w:kern w:val="2"/>
                <w:sz w:val="18"/>
                <w:szCs w:val="18"/>
                <w14:ligatures w14:val="standardContextual"/>
              </w:rPr>
              <w:t xml:space="preserve"> </w:t>
            </w:r>
            <w:r w:rsidRPr="00B32807">
              <w:rPr>
                <w:rFonts w:ascii="Segoe UI" w:hAnsi="Segoe UI" w:cs="Segoe UI"/>
                <w:color w:val="D1D1D1"/>
                <w:kern w:val="2"/>
                <w:sz w:val="18"/>
                <w:szCs w:val="18"/>
                <w14:ligatures w14:val="standardContextual"/>
              </w:rPr>
              <w:t>|</w:t>
            </w:r>
            <w:r w:rsidRPr="00B32807">
              <w:rPr>
                <w:rFonts w:ascii="Segoe UI" w:hAnsi="Segoe UI" w:cs="Segoe UI"/>
                <w:color w:val="242424"/>
                <w:kern w:val="2"/>
                <w:sz w:val="18"/>
                <w:szCs w:val="18"/>
                <w14:ligatures w14:val="standardContextual"/>
              </w:rPr>
              <w:t xml:space="preserve"> </w:t>
            </w:r>
            <w:hyperlink r:id="rId23" w:tgtFrame="_blank" w:history="1">
              <w:r w:rsidRPr="00B32807">
                <w:rPr>
                  <w:rFonts w:ascii="Segoe UI" w:hAnsi="Segoe UI" w:cs="Segoe UI"/>
                  <w:color w:val="5B5FC7"/>
                  <w:kern w:val="2"/>
                  <w:sz w:val="18"/>
                  <w:szCs w:val="18"/>
                  <w:u w:val="single"/>
                  <w14:ligatures w14:val="standardContextual"/>
                </w:rPr>
                <w:t>Reset dial-in PIN</w:t>
              </w:r>
            </w:hyperlink>
            <w:r w:rsidRPr="00B32807">
              <w:rPr>
                <w:rFonts w:ascii="Segoe UI" w:hAnsi="Segoe UI" w:cs="Segoe UI"/>
                <w:color w:val="242424"/>
                <w:kern w:val="2"/>
                <w:sz w:val="18"/>
                <w:szCs w:val="18"/>
                <w14:ligatures w14:val="standardContextual"/>
              </w:rPr>
              <w:t xml:space="preserve"> </w:t>
            </w:r>
            <w:bookmarkEnd w:id="5"/>
          </w:p>
        </w:tc>
      </w:tr>
      <w:tr w:rsidR="009D5E97" w14:paraId="4F821F6C"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A06060A" w14:textId="77777777" w:rsidR="009D5E97" w:rsidRPr="00266DFB" w:rsidRDefault="009D5E97">
            <w:pPr>
              <w:rPr>
                <w:rFonts w:ascii="Calibri" w:hAnsi="Calibri" w:cs="Calibri"/>
                <w:b/>
                <w:sz w:val="24"/>
                <w:szCs w:val="26"/>
              </w:rPr>
            </w:pPr>
            <w:r w:rsidRPr="00266DFB">
              <w:rPr>
                <w:rFonts w:ascii="Calibri" w:hAnsi="Calibri" w:cs="Calibri"/>
                <w:b/>
                <w:sz w:val="24"/>
                <w:szCs w:val="26"/>
              </w:rPr>
              <w:t>Written Questions Due via Email:</w:t>
            </w:r>
          </w:p>
          <w:p w14:paraId="24226169" w14:textId="59A3B024" w:rsidR="009D5E97" w:rsidRDefault="00211B45">
            <w:pPr>
              <w:rPr>
                <w:rFonts w:ascii="Calibri" w:hAnsi="Calibri" w:cs="Calibri"/>
                <w:b/>
                <w:szCs w:val="26"/>
              </w:rPr>
            </w:pPr>
            <w:hyperlink r:id="rId24" w:history="1">
              <w:r w:rsidRPr="00C640EA">
                <w:rPr>
                  <w:rStyle w:val="Hyperlink"/>
                  <w:rFonts w:ascii="Calibri" w:hAnsi="Calibri" w:cs="Calibri"/>
                  <w:b/>
                  <w:sz w:val="24"/>
                  <w:szCs w:val="26"/>
                </w:rPr>
                <w:t>kevin.bailey@acgov.org</w:t>
              </w:r>
            </w:hyperlink>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55FFC053" w14:textId="58B56BA6" w:rsidR="009D5E97" w:rsidRPr="00103831" w:rsidRDefault="00DA0EE0">
            <w:pPr>
              <w:rPr>
                <w:rFonts w:ascii="Calibri" w:hAnsi="Calibri" w:cs="Calibri"/>
                <w:b/>
                <w:color w:val="000000" w:themeColor="text1"/>
                <w:szCs w:val="26"/>
              </w:rPr>
            </w:pPr>
            <w:r w:rsidRPr="00103831">
              <w:rPr>
                <w:rFonts w:ascii="Calibri" w:hAnsi="Calibri" w:cs="Calibri"/>
                <w:b/>
                <w:color w:val="000000" w:themeColor="text1"/>
                <w:sz w:val="24"/>
                <w:szCs w:val="26"/>
              </w:rPr>
              <w:t>March 1</w:t>
            </w:r>
            <w:r w:rsidR="00574015">
              <w:rPr>
                <w:rFonts w:ascii="Calibri" w:hAnsi="Calibri" w:cs="Calibri"/>
                <w:b/>
                <w:color w:val="000000" w:themeColor="text1"/>
                <w:sz w:val="24"/>
                <w:szCs w:val="26"/>
              </w:rPr>
              <w:t>8</w:t>
            </w:r>
            <w:r w:rsidRPr="00103831">
              <w:rPr>
                <w:rFonts w:ascii="Calibri" w:hAnsi="Calibri" w:cs="Calibri"/>
                <w:b/>
                <w:color w:val="000000" w:themeColor="text1"/>
                <w:sz w:val="24"/>
                <w:szCs w:val="26"/>
              </w:rPr>
              <w:t xml:space="preserve">, </w:t>
            </w:r>
            <w:proofErr w:type="gramStart"/>
            <w:r w:rsidRPr="00103831">
              <w:rPr>
                <w:rFonts w:ascii="Calibri" w:hAnsi="Calibri" w:cs="Calibri"/>
                <w:b/>
                <w:color w:val="000000" w:themeColor="text1"/>
                <w:sz w:val="24"/>
                <w:szCs w:val="26"/>
              </w:rPr>
              <w:t>2025</w:t>
            </w:r>
            <w:proofErr w:type="gramEnd"/>
            <w:r w:rsidR="009D5E97" w:rsidRPr="00103831">
              <w:rPr>
                <w:rFonts w:ascii="Calibri" w:hAnsi="Calibri" w:cs="Calibri"/>
                <w:b/>
                <w:color w:val="000000" w:themeColor="text1"/>
                <w:sz w:val="24"/>
                <w:szCs w:val="26"/>
              </w:rPr>
              <w:t xml:space="preserve"> by 5:00 p.m.</w:t>
            </w:r>
          </w:p>
        </w:tc>
      </w:tr>
      <w:tr w:rsidR="009D5E97" w14:paraId="4F21778D"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4DFC41F5" w14:textId="77777777" w:rsidR="009D5E97" w:rsidRDefault="009D5E97">
            <w:pPr>
              <w:rPr>
                <w:rFonts w:ascii="Calibri" w:hAnsi="Calibri" w:cs="Calibri"/>
                <w:b/>
                <w:szCs w:val="26"/>
              </w:rPr>
            </w:pPr>
            <w:r w:rsidRPr="00266DFB">
              <w:rPr>
                <w:rFonts w:ascii="Calibri" w:hAnsi="Calibri" w:cs="Calibri"/>
                <w:b/>
                <w:sz w:val="24"/>
                <w:szCs w:val="26"/>
              </w:rPr>
              <w:t>List of Attendees</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617B3808" w14:textId="7F3320AC" w:rsidR="009D5E97" w:rsidRPr="00103831" w:rsidRDefault="00DA0EE0">
            <w:pPr>
              <w:rPr>
                <w:rFonts w:ascii="Calibri" w:hAnsi="Calibri" w:cs="Calibri"/>
                <w:b/>
                <w:color w:val="000000" w:themeColor="text1"/>
                <w:szCs w:val="26"/>
              </w:rPr>
            </w:pPr>
            <w:r w:rsidRPr="00103831">
              <w:rPr>
                <w:rFonts w:ascii="Calibri" w:hAnsi="Calibri" w:cs="Calibri"/>
                <w:b/>
                <w:color w:val="000000" w:themeColor="text1"/>
                <w:sz w:val="24"/>
                <w:szCs w:val="26"/>
              </w:rPr>
              <w:t>March 1</w:t>
            </w:r>
            <w:r w:rsidR="00574015">
              <w:rPr>
                <w:rFonts w:ascii="Calibri" w:hAnsi="Calibri" w:cs="Calibri"/>
                <w:b/>
                <w:color w:val="000000" w:themeColor="text1"/>
                <w:sz w:val="24"/>
                <w:szCs w:val="26"/>
              </w:rPr>
              <w:t>9</w:t>
            </w:r>
            <w:r w:rsidRPr="00103831">
              <w:rPr>
                <w:rFonts w:ascii="Calibri" w:hAnsi="Calibri" w:cs="Calibri"/>
                <w:b/>
                <w:color w:val="000000" w:themeColor="text1"/>
                <w:sz w:val="24"/>
                <w:szCs w:val="26"/>
              </w:rPr>
              <w:t>, 2025</w:t>
            </w:r>
          </w:p>
        </w:tc>
      </w:tr>
      <w:tr w:rsidR="009D5E97" w14:paraId="31C90E3A"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51F44499" w14:textId="29ED8A13" w:rsidR="009D5E97" w:rsidRDefault="009D5E97">
            <w:pPr>
              <w:rPr>
                <w:rFonts w:ascii="Calibri" w:hAnsi="Calibri" w:cs="Calibri"/>
                <w:szCs w:val="26"/>
              </w:rPr>
            </w:pPr>
            <w:r w:rsidRPr="00266DFB">
              <w:rPr>
                <w:rFonts w:ascii="Calibri" w:hAnsi="Calibri" w:cs="Calibri"/>
                <w:b/>
                <w:sz w:val="24"/>
                <w:szCs w:val="26"/>
              </w:rPr>
              <w:t>Q</w:t>
            </w:r>
            <w:r w:rsidR="00B70AD7" w:rsidRPr="00266DFB">
              <w:rPr>
                <w:rFonts w:ascii="Calibri" w:hAnsi="Calibri" w:cs="Calibri"/>
                <w:b/>
                <w:sz w:val="24"/>
                <w:szCs w:val="26"/>
              </w:rPr>
              <w:t xml:space="preserve">uestions </w:t>
            </w:r>
            <w:r w:rsidRPr="00266DFB">
              <w:rPr>
                <w:rFonts w:ascii="Calibri" w:hAnsi="Calibri" w:cs="Calibri"/>
                <w:b/>
                <w:sz w:val="24"/>
                <w:szCs w:val="26"/>
              </w:rPr>
              <w:t>&amp;</w:t>
            </w:r>
            <w:r w:rsidR="00AF4DE6">
              <w:rPr>
                <w:rFonts w:ascii="Calibri" w:hAnsi="Calibri" w:cs="Calibri"/>
                <w:b/>
                <w:sz w:val="24"/>
                <w:szCs w:val="26"/>
              </w:rPr>
              <w:t xml:space="preserve"> </w:t>
            </w:r>
            <w:r w:rsidRPr="00266DFB">
              <w:rPr>
                <w:rFonts w:ascii="Calibri" w:hAnsi="Calibri" w:cs="Calibri"/>
                <w:b/>
                <w:sz w:val="24"/>
                <w:szCs w:val="26"/>
              </w:rPr>
              <w:t>A</w:t>
            </w:r>
            <w:r w:rsidR="00B70AD7" w:rsidRPr="00266DFB">
              <w:rPr>
                <w:rFonts w:ascii="Calibri" w:hAnsi="Calibri" w:cs="Calibri"/>
                <w:b/>
                <w:sz w:val="24"/>
                <w:szCs w:val="26"/>
              </w:rPr>
              <w:t>nswers</w:t>
            </w:r>
            <w:r w:rsidRPr="00266DFB">
              <w:rPr>
                <w:rFonts w:ascii="Calibri" w:hAnsi="Calibri" w:cs="Calibri"/>
                <w:b/>
                <w:sz w:val="24"/>
                <w:szCs w:val="26"/>
              </w:rPr>
              <w:t xml:space="preserve"> Issued</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2F87C66" w14:textId="0D719651" w:rsidR="009D5E97" w:rsidRPr="00103831" w:rsidRDefault="00574015" w:rsidP="00B9651D">
            <w:pPr>
              <w:rPr>
                <w:rFonts w:ascii="Calibri" w:hAnsi="Calibri" w:cs="Calibri"/>
                <w:b/>
                <w:color w:val="000000" w:themeColor="text1"/>
                <w:szCs w:val="26"/>
              </w:rPr>
            </w:pPr>
            <w:r>
              <w:rPr>
                <w:rFonts w:ascii="Calibri" w:hAnsi="Calibri" w:cs="Calibri"/>
                <w:b/>
                <w:color w:val="000000" w:themeColor="text1"/>
                <w:sz w:val="24"/>
                <w:szCs w:val="26"/>
              </w:rPr>
              <w:t>April 4</w:t>
            </w:r>
            <w:r w:rsidR="00DA0EE0" w:rsidRPr="00103831">
              <w:rPr>
                <w:rFonts w:ascii="Calibri" w:hAnsi="Calibri" w:cs="Calibri"/>
                <w:b/>
                <w:color w:val="000000" w:themeColor="text1"/>
                <w:sz w:val="24"/>
                <w:szCs w:val="26"/>
              </w:rPr>
              <w:t>, 2025</w:t>
            </w:r>
          </w:p>
        </w:tc>
      </w:tr>
      <w:tr w:rsidR="009D5E97" w14:paraId="408475AB"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9339141" w14:textId="77777777" w:rsidR="009D5E97" w:rsidRDefault="009D5E97">
            <w:pPr>
              <w:rPr>
                <w:rFonts w:ascii="Calibri" w:hAnsi="Calibri" w:cs="Calibri"/>
                <w:b/>
                <w:szCs w:val="26"/>
              </w:rPr>
            </w:pPr>
            <w:r w:rsidRPr="00266DFB">
              <w:rPr>
                <w:rFonts w:ascii="Calibri" w:hAnsi="Calibri" w:cs="Calibri"/>
                <w:b/>
                <w:sz w:val="24"/>
                <w:szCs w:val="26"/>
              </w:rPr>
              <w:t xml:space="preserve">Addendum Issued </w:t>
            </w:r>
            <w:r w:rsidR="00474240" w:rsidRPr="00266DFB">
              <w:rPr>
                <w:rFonts w:ascii="Calibri" w:hAnsi="Calibri" w:cs="Calibri"/>
                <w:szCs w:val="26"/>
              </w:rPr>
              <w:t xml:space="preserve">[only if necessary to amend </w:t>
            </w:r>
            <w:r w:rsidR="00FE3C61" w:rsidRPr="00266DFB">
              <w:rPr>
                <w:rFonts w:ascii="Calibri" w:hAnsi="Calibri" w:cs="Calibri"/>
                <w:szCs w:val="26"/>
              </w:rPr>
              <w:t>RFP</w:t>
            </w:r>
            <w:r w:rsidR="00474240" w:rsidRPr="00266DFB">
              <w:rPr>
                <w:rFonts w:ascii="Calibri" w:hAnsi="Calibri" w:cs="Calibri"/>
                <w:szCs w:val="26"/>
              </w:rPr>
              <w:t>]</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1A581759" w14:textId="4AF882C2" w:rsidR="009D5E97" w:rsidRPr="00103831" w:rsidRDefault="00574015">
            <w:pPr>
              <w:rPr>
                <w:rFonts w:ascii="Calibri" w:hAnsi="Calibri" w:cs="Calibri"/>
                <w:b/>
                <w:color w:val="000000" w:themeColor="text1"/>
                <w:szCs w:val="26"/>
              </w:rPr>
            </w:pPr>
            <w:r>
              <w:rPr>
                <w:rFonts w:ascii="Calibri" w:hAnsi="Calibri" w:cs="Calibri"/>
                <w:b/>
                <w:color w:val="000000" w:themeColor="text1"/>
                <w:sz w:val="24"/>
                <w:szCs w:val="26"/>
              </w:rPr>
              <w:t>April 4</w:t>
            </w:r>
            <w:r w:rsidR="00DA0EE0" w:rsidRPr="00103831">
              <w:rPr>
                <w:rFonts w:ascii="Calibri" w:hAnsi="Calibri" w:cs="Calibri"/>
                <w:b/>
                <w:color w:val="000000" w:themeColor="text1"/>
                <w:sz w:val="24"/>
                <w:szCs w:val="26"/>
              </w:rPr>
              <w:t>, 2025</w:t>
            </w:r>
          </w:p>
        </w:tc>
      </w:tr>
      <w:tr w:rsidR="00FC2D1E" w14:paraId="4DB72EB8"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698897CC" w14:textId="49AC2F86" w:rsidR="00FC2D1E" w:rsidRPr="00AF4DE6" w:rsidRDefault="00FC2D1E" w:rsidP="00FC2D1E">
            <w:pPr>
              <w:rPr>
                <w:rFonts w:asciiTheme="minorHAnsi" w:hAnsiTheme="minorHAnsi" w:cstheme="minorHAnsi"/>
                <w:b/>
                <w:sz w:val="24"/>
                <w:szCs w:val="24"/>
              </w:rPr>
            </w:pPr>
            <w:r w:rsidRPr="00781648">
              <w:rPr>
                <w:rFonts w:asciiTheme="minorHAnsi" w:hAnsiTheme="minorHAnsi" w:cstheme="minorHAnsi"/>
                <w:b/>
                <w:sz w:val="24"/>
                <w:szCs w:val="24"/>
              </w:rPr>
              <w:t xml:space="preserve">Response Due and Submitted through </w:t>
            </w:r>
            <w:hyperlink r:id="rId25" w:history="1">
              <w:proofErr w:type="spellStart"/>
              <w:r w:rsidRPr="00781648">
                <w:rPr>
                  <w:rStyle w:val="Hyperlink"/>
                  <w:rFonts w:asciiTheme="minorHAnsi" w:hAnsiTheme="minorHAnsi" w:cstheme="minorHAnsi"/>
                  <w:b/>
                  <w:sz w:val="24"/>
                  <w:szCs w:val="24"/>
                </w:rPr>
                <w:t>EZSourcing</w:t>
              </w:r>
              <w:proofErr w:type="spellEnd"/>
              <w:r w:rsidRPr="00781648">
                <w:rPr>
                  <w:rStyle w:val="Hyperlink"/>
                  <w:rFonts w:asciiTheme="minorHAnsi" w:hAnsiTheme="minorHAnsi" w:cstheme="minorHAnsi"/>
                  <w:b/>
                  <w:sz w:val="24"/>
                  <w:szCs w:val="24"/>
                </w:rPr>
                <w:t xml:space="preserve"> Supplier Portal</w:t>
              </w:r>
            </w:hyperlink>
            <w:r w:rsidRPr="00781648">
              <w:rPr>
                <w:rFonts w:asciiTheme="minorHAnsi" w:hAnsiTheme="minorHAnsi" w:cstheme="minorHAnsi"/>
                <w:b/>
                <w:sz w:val="24"/>
                <w:szCs w:val="24"/>
              </w:rPr>
              <w:t xml:space="preserve"> </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4705047" w14:textId="0E704E17" w:rsidR="00FC2D1E" w:rsidRDefault="00DA0EE0" w:rsidP="00FC2D1E">
            <w:pPr>
              <w:rPr>
                <w:rFonts w:ascii="Calibri" w:hAnsi="Calibri" w:cs="Calibri"/>
                <w:color w:val="FFFFFF"/>
                <w:sz w:val="22"/>
                <w:szCs w:val="26"/>
              </w:rPr>
            </w:pPr>
            <w:r w:rsidRPr="00103831">
              <w:rPr>
                <w:rFonts w:ascii="Calibri" w:hAnsi="Calibri" w:cs="Calibri"/>
                <w:b/>
                <w:color w:val="000000" w:themeColor="text1"/>
                <w:sz w:val="24"/>
                <w:szCs w:val="24"/>
              </w:rPr>
              <w:t xml:space="preserve">April </w:t>
            </w:r>
            <w:r w:rsidR="00574015">
              <w:rPr>
                <w:rFonts w:ascii="Calibri" w:hAnsi="Calibri" w:cs="Calibri"/>
                <w:b/>
                <w:color w:val="000000" w:themeColor="text1"/>
                <w:sz w:val="24"/>
                <w:szCs w:val="24"/>
              </w:rPr>
              <w:t>14</w:t>
            </w:r>
            <w:r w:rsidRPr="00103831">
              <w:rPr>
                <w:rFonts w:ascii="Calibri" w:hAnsi="Calibri" w:cs="Calibri"/>
                <w:b/>
                <w:color w:val="000000" w:themeColor="text1"/>
                <w:sz w:val="24"/>
                <w:szCs w:val="24"/>
              </w:rPr>
              <w:t xml:space="preserve">, </w:t>
            </w:r>
            <w:proofErr w:type="gramStart"/>
            <w:r w:rsidRPr="00103831">
              <w:rPr>
                <w:rFonts w:ascii="Calibri" w:hAnsi="Calibri" w:cs="Calibri"/>
                <w:b/>
                <w:color w:val="000000" w:themeColor="text1"/>
                <w:sz w:val="24"/>
                <w:szCs w:val="24"/>
              </w:rPr>
              <w:t>2025</w:t>
            </w:r>
            <w:proofErr w:type="gramEnd"/>
            <w:r w:rsidR="00FC2D1E" w:rsidRPr="00103831">
              <w:rPr>
                <w:rFonts w:ascii="Calibri" w:hAnsi="Calibri" w:cs="Calibri"/>
                <w:b/>
                <w:color w:val="000000" w:themeColor="text1"/>
                <w:sz w:val="24"/>
                <w:szCs w:val="24"/>
              </w:rPr>
              <w:t xml:space="preserve"> </w:t>
            </w:r>
            <w:r w:rsidR="00FC2D1E" w:rsidRPr="00C37029">
              <w:rPr>
                <w:rFonts w:ascii="Calibri" w:hAnsi="Calibri" w:cs="Calibri"/>
                <w:b/>
                <w:sz w:val="24"/>
                <w:szCs w:val="24"/>
              </w:rPr>
              <w:t xml:space="preserve">by 2:00 p.m. </w:t>
            </w:r>
          </w:p>
          <w:p w14:paraId="22D9DB4C" w14:textId="3F8D2A75" w:rsidR="00FC2D1E" w:rsidRPr="00B32807" w:rsidRDefault="00FC2D1E" w:rsidP="00FC2D1E">
            <w:pPr>
              <w:rPr>
                <w:rFonts w:ascii="Calibri" w:hAnsi="Calibri" w:cs="Calibri"/>
                <w:b/>
                <w:bCs/>
                <w:szCs w:val="24"/>
              </w:rPr>
            </w:pPr>
            <w:r w:rsidRPr="00C37029">
              <w:rPr>
                <w:rFonts w:ascii="Calibri" w:hAnsi="Calibri" w:cs="Calibri"/>
                <w:b/>
                <w:bCs/>
                <w:sz w:val="24"/>
                <w:szCs w:val="28"/>
              </w:rPr>
              <w:t>Followed immediately by online Public Bid Opening which can be joined here:</w:t>
            </w:r>
          </w:p>
          <w:p w14:paraId="2001C185" w14:textId="77777777" w:rsidR="000B62B6" w:rsidRPr="000B62B6" w:rsidRDefault="000B62B6" w:rsidP="000B62B6">
            <w:pPr>
              <w:rPr>
                <w:rFonts w:ascii="Segoe UI" w:hAnsi="Segoe UI" w:cs="Segoe UI"/>
                <w:color w:val="242424"/>
                <w:kern w:val="2"/>
                <w:sz w:val="18"/>
                <w:szCs w:val="18"/>
                <w14:ligatures w14:val="standardContextual"/>
              </w:rPr>
            </w:pPr>
            <w:r w:rsidRPr="000B62B6">
              <w:rPr>
                <w:rFonts w:ascii="Segoe UI" w:hAnsi="Segoe UI" w:cs="Segoe UI"/>
                <w:b/>
                <w:bCs/>
                <w:color w:val="242424"/>
                <w:kern w:val="2"/>
                <w:sz w:val="28"/>
                <w:szCs w:val="28"/>
                <w14:ligatures w14:val="standardContextual"/>
              </w:rPr>
              <w:t>Microsoft Teams</w:t>
            </w:r>
            <w:r w:rsidRPr="000B62B6">
              <w:rPr>
                <w:rFonts w:ascii="Segoe UI" w:hAnsi="Segoe UI" w:cs="Segoe UI"/>
                <w:color w:val="242424"/>
                <w:kern w:val="2"/>
                <w:sz w:val="18"/>
                <w:szCs w:val="18"/>
                <w14:ligatures w14:val="standardContextual"/>
              </w:rPr>
              <w:t xml:space="preserve"> </w:t>
            </w:r>
            <w:hyperlink r:id="rId26" w:history="1">
              <w:r w:rsidRPr="000B62B6">
                <w:rPr>
                  <w:rFonts w:ascii="Segoe UI" w:hAnsi="Segoe UI" w:cs="Segoe UI"/>
                  <w:color w:val="5B5FC7"/>
                  <w:kern w:val="2"/>
                  <w:sz w:val="18"/>
                  <w:szCs w:val="18"/>
                  <w:u w:val="single"/>
                  <w14:ligatures w14:val="standardContextual"/>
                </w:rPr>
                <w:t>Need help?</w:t>
              </w:r>
            </w:hyperlink>
            <w:r w:rsidRPr="000B62B6">
              <w:rPr>
                <w:rFonts w:ascii="Segoe UI" w:hAnsi="Segoe UI" w:cs="Segoe UI"/>
                <w:color w:val="242424"/>
                <w:kern w:val="2"/>
                <w:sz w:val="18"/>
                <w:szCs w:val="18"/>
                <w14:ligatures w14:val="standardContextual"/>
              </w:rPr>
              <w:t xml:space="preserve"> </w:t>
            </w:r>
          </w:p>
          <w:p w14:paraId="7E69CAC7" w14:textId="77777777" w:rsidR="000B62B6" w:rsidRPr="000B62B6" w:rsidRDefault="000B62B6" w:rsidP="000B62B6">
            <w:pPr>
              <w:rPr>
                <w:rFonts w:ascii="Segoe UI" w:hAnsi="Segoe UI" w:cs="Segoe UI"/>
                <w:color w:val="242424"/>
                <w:kern w:val="2"/>
                <w:sz w:val="18"/>
                <w:szCs w:val="18"/>
                <w14:ligatures w14:val="standardContextual"/>
              </w:rPr>
            </w:pPr>
            <w:hyperlink r:id="rId27" w:tgtFrame="_blank" w:tooltip="Meeting join link" w:history="1">
              <w:r w:rsidRPr="000B62B6">
                <w:rPr>
                  <w:rFonts w:ascii="Segoe UI" w:hAnsi="Segoe UI" w:cs="Segoe UI"/>
                  <w:b/>
                  <w:bCs/>
                  <w:color w:val="5B5FC7"/>
                  <w:kern w:val="2"/>
                  <w:sz w:val="24"/>
                  <w:szCs w:val="24"/>
                  <w:u w:val="single"/>
                  <w14:ligatures w14:val="standardContextual"/>
                </w:rPr>
                <w:t>Join the meeting now</w:t>
              </w:r>
            </w:hyperlink>
            <w:r w:rsidRPr="000B62B6">
              <w:rPr>
                <w:rFonts w:ascii="Segoe UI" w:hAnsi="Segoe UI" w:cs="Segoe UI"/>
                <w:color w:val="242424"/>
                <w:kern w:val="2"/>
                <w:sz w:val="18"/>
                <w:szCs w:val="18"/>
                <w14:ligatures w14:val="standardContextual"/>
              </w:rPr>
              <w:t xml:space="preserve"> </w:t>
            </w:r>
          </w:p>
          <w:p w14:paraId="3B952EBA" w14:textId="77777777" w:rsidR="000B62B6" w:rsidRPr="000B62B6" w:rsidRDefault="000B62B6" w:rsidP="000B62B6">
            <w:pPr>
              <w:rPr>
                <w:rFonts w:ascii="Segoe UI" w:hAnsi="Segoe UI" w:cs="Segoe UI"/>
                <w:color w:val="242424"/>
                <w:kern w:val="2"/>
                <w:sz w:val="18"/>
                <w:szCs w:val="18"/>
                <w14:ligatures w14:val="standardContextual"/>
              </w:rPr>
            </w:pPr>
            <w:r w:rsidRPr="000B62B6">
              <w:rPr>
                <w:rFonts w:ascii="Segoe UI" w:hAnsi="Segoe UI" w:cs="Segoe UI"/>
                <w:color w:val="616161"/>
                <w:kern w:val="2"/>
                <w:sz w:val="18"/>
                <w:szCs w:val="18"/>
                <w14:ligatures w14:val="standardContextual"/>
              </w:rPr>
              <w:t xml:space="preserve">Meeting ID: </w:t>
            </w:r>
            <w:r w:rsidRPr="000B62B6">
              <w:rPr>
                <w:rFonts w:ascii="Segoe UI" w:hAnsi="Segoe UI" w:cs="Segoe UI"/>
                <w:color w:val="242424"/>
                <w:kern w:val="2"/>
                <w:sz w:val="18"/>
                <w:szCs w:val="18"/>
                <w14:ligatures w14:val="standardContextual"/>
              </w:rPr>
              <w:t xml:space="preserve">217 263 351 810 </w:t>
            </w:r>
          </w:p>
          <w:p w14:paraId="40556DC0" w14:textId="32BA9AB9" w:rsidR="000B62B6" w:rsidRPr="000B62B6" w:rsidRDefault="000B62B6" w:rsidP="000B62B6">
            <w:pPr>
              <w:rPr>
                <w:rFonts w:ascii="Segoe UI" w:hAnsi="Segoe UI" w:cs="Segoe UI"/>
                <w:color w:val="242424"/>
                <w:kern w:val="2"/>
                <w:sz w:val="18"/>
                <w:szCs w:val="18"/>
                <w14:ligatures w14:val="standardContextual"/>
              </w:rPr>
            </w:pPr>
            <w:r w:rsidRPr="000B62B6">
              <w:rPr>
                <w:rFonts w:ascii="Segoe UI" w:hAnsi="Segoe UI" w:cs="Segoe UI"/>
                <w:color w:val="616161"/>
                <w:kern w:val="2"/>
                <w:sz w:val="18"/>
                <w:szCs w:val="18"/>
                <w14:ligatures w14:val="standardContextual"/>
              </w:rPr>
              <w:t xml:space="preserve">Passcode: </w:t>
            </w:r>
            <w:r w:rsidRPr="000B62B6">
              <w:rPr>
                <w:rFonts w:ascii="Segoe UI" w:hAnsi="Segoe UI" w:cs="Segoe UI"/>
                <w:color w:val="242424"/>
                <w:kern w:val="2"/>
                <w:sz w:val="18"/>
                <w:szCs w:val="18"/>
                <w14:ligatures w14:val="standardContextual"/>
              </w:rPr>
              <w:t xml:space="preserve">k5xK7sB7 </w:t>
            </w:r>
          </w:p>
          <w:p w14:paraId="28602E40" w14:textId="77777777" w:rsidR="000B62B6" w:rsidRPr="000B62B6" w:rsidRDefault="000B62B6" w:rsidP="000B62B6">
            <w:pPr>
              <w:rPr>
                <w:rFonts w:ascii="Segoe UI" w:hAnsi="Segoe UI" w:cs="Segoe UI"/>
                <w:color w:val="242424"/>
                <w:kern w:val="2"/>
                <w:sz w:val="18"/>
                <w:szCs w:val="18"/>
                <w14:ligatures w14:val="standardContextual"/>
              </w:rPr>
            </w:pPr>
            <w:r w:rsidRPr="000B62B6">
              <w:rPr>
                <w:rFonts w:ascii="Segoe UI" w:hAnsi="Segoe UI" w:cs="Segoe UI"/>
                <w:b/>
                <w:bCs/>
                <w:color w:val="242424"/>
                <w:kern w:val="2"/>
                <w:sz w:val="18"/>
                <w:szCs w:val="18"/>
                <w14:ligatures w14:val="standardContextual"/>
              </w:rPr>
              <w:t>Dial in by phone</w:t>
            </w:r>
            <w:r w:rsidRPr="000B62B6">
              <w:rPr>
                <w:rFonts w:ascii="Segoe UI" w:hAnsi="Segoe UI" w:cs="Segoe UI"/>
                <w:color w:val="242424"/>
                <w:kern w:val="2"/>
                <w:sz w:val="18"/>
                <w:szCs w:val="18"/>
                <w14:ligatures w14:val="standardContextual"/>
              </w:rPr>
              <w:t xml:space="preserve"> </w:t>
            </w:r>
          </w:p>
          <w:p w14:paraId="0CDB1C61" w14:textId="77777777" w:rsidR="000B62B6" w:rsidRPr="000B62B6" w:rsidRDefault="000B62B6" w:rsidP="000B62B6">
            <w:pPr>
              <w:rPr>
                <w:rFonts w:ascii="Segoe UI" w:hAnsi="Segoe UI" w:cs="Segoe UI"/>
                <w:color w:val="242424"/>
                <w:kern w:val="2"/>
                <w:sz w:val="18"/>
                <w:szCs w:val="18"/>
                <w14:ligatures w14:val="standardContextual"/>
              </w:rPr>
            </w:pPr>
            <w:hyperlink r:id="rId28" w:history="1">
              <w:r w:rsidRPr="000B62B6">
                <w:rPr>
                  <w:rFonts w:ascii="Segoe UI" w:hAnsi="Segoe UI" w:cs="Segoe UI"/>
                  <w:color w:val="5B5FC7"/>
                  <w:kern w:val="2"/>
                  <w:sz w:val="18"/>
                  <w:szCs w:val="18"/>
                  <w:u w:val="single"/>
                  <w14:ligatures w14:val="standardContextual"/>
                </w:rPr>
                <w:t>+1 415-915-</w:t>
              </w:r>
              <w:proofErr w:type="gramStart"/>
              <w:r w:rsidRPr="000B62B6">
                <w:rPr>
                  <w:rFonts w:ascii="Segoe UI" w:hAnsi="Segoe UI" w:cs="Segoe UI"/>
                  <w:color w:val="5B5FC7"/>
                  <w:kern w:val="2"/>
                  <w:sz w:val="18"/>
                  <w:szCs w:val="18"/>
                  <w:u w:val="single"/>
                  <w14:ligatures w14:val="standardContextual"/>
                </w:rPr>
                <w:t>3950,,</w:t>
              </w:r>
              <w:proofErr w:type="gramEnd"/>
              <w:r w:rsidRPr="000B62B6">
                <w:rPr>
                  <w:rFonts w:ascii="Segoe UI" w:hAnsi="Segoe UI" w:cs="Segoe UI"/>
                  <w:color w:val="5B5FC7"/>
                  <w:kern w:val="2"/>
                  <w:sz w:val="18"/>
                  <w:szCs w:val="18"/>
                  <w:u w:val="single"/>
                  <w14:ligatures w14:val="standardContextual"/>
                </w:rPr>
                <w:t>352748937#</w:t>
              </w:r>
            </w:hyperlink>
            <w:r w:rsidRPr="000B62B6">
              <w:rPr>
                <w:rFonts w:ascii="Segoe UI" w:hAnsi="Segoe UI" w:cs="Segoe UI"/>
                <w:color w:val="242424"/>
                <w:kern w:val="2"/>
                <w:sz w:val="18"/>
                <w:szCs w:val="18"/>
                <w14:ligatures w14:val="standardContextual"/>
              </w:rPr>
              <w:t xml:space="preserve"> </w:t>
            </w:r>
            <w:r w:rsidRPr="000B62B6">
              <w:rPr>
                <w:rFonts w:ascii="Segoe UI" w:hAnsi="Segoe UI" w:cs="Segoe UI"/>
                <w:color w:val="616161"/>
                <w:kern w:val="2"/>
                <w:sz w:val="18"/>
                <w:szCs w:val="18"/>
                <w14:ligatures w14:val="standardContextual"/>
              </w:rPr>
              <w:t>United States, San Francisco</w:t>
            </w:r>
            <w:r w:rsidRPr="000B62B6">
              <w:rPr>
                <w:rFonts w:ascii="Segoe UI" w:hAnsi="Segoe UI" w:cs="Segoe UI"/>
                <w:color w:val="242424"/>
                <w:kern w:val="2"/>
                <w:sz w:val="18"/>
                <w:szCs w:val="18"/>
                <w14:ligatures w14:val="standardContextual"/>
              </w:rPr>
              <w:t xml:space="preserve"> </w:t>
            </w:r>
          </w:p>
          <w:p w14:paraId="4CDC6185" w14:textId="77777777" w:rsidR="000B62B6" w:rsidRPr="000B62B6" w:rsidRDefault="000B62B6" w:rsidP="000B62B6">
            <w:pPr>
              <w:rPr>
                <w:rFonts w:ascii="Segoe UI" w:hAnsi="Segoe UI" w:cs="Segoe UI"/>
                <w:color w:val="242424"/>
                <w:kern w:val="2"/>
                <w:sz w:val="18"/>
                <w:szCs w:val="18"/>
                <w14:ligatures w14:val="standardContextual"/>
              </w:rPr>
            </w:pPr>
            <w:hyperlink r:id="rId29" w:history="1">
              <w:r w:rsidRPr="000B62B6">
                <w:rPr>
                  <w:rFonts w:ascii="Segoe UI" w:hAnsi="Segoe UI" w:cs="Segoe UI"/>
                  <w:color w:val="5B5FC7"/>
                  <w:kern w:val="2"/>
                  <w:sz w:val="18"/>
                  <w:szCs w:val="18"/>
                  <w:u w:val="single"/>
                  <w14:ligatures w14:val="standardContextual"/>
                </w:rPr>
                <w:t>Find a local number</w:t>
              </w:r>
            </w:hyperlink>
            <w:r w:rsidRPr="000B62B6">
              <w:rPr>
                <w:rFonts w:ascii="Segoe UI" w:hAnsi="Segoe UI" w:cs="Segoe UI"/>
                <w:color w:val="242424"/>
                <w:kern w:val="2"/>
                <w:sz w:val="18"/>
                <w:szCs w:val="18"/>
                <w14:ligatures w14:val="standardContextual"/>
              </w:rPr>
              <w:t xml:space="preserve"> </w:t>
            </w:r>
          </w:p>
          <w:p w14:paraId="3D961291" w14:textId="77777777" w:rsidR="000B62B6" w:rsidRPr="000B62B6" w:rsidRDefault="000B62B6" w:rsidP="000B62B6">
            <w:pPr>
              <w:rPr>
                <w:rFonts w:ascii="Segoe UI" w:hAnsi="Segoe UI" w:cs="Segoe UI"/>
                <w:color w:val="242424"/>
                <w:kern w:val="2"/>
                <w:sz w:val="18"/>
                <w:szCs w:val="18"/>
                <w14:ligatures w14:val="standardContextual"/>
              </w:rPr>
            </w:pPr>
            <w:r w:rsidRPr="000B62B6">
              <w:rPr>
                <w:rFonts w:ascii="Segoe UI" w:hAnsi="Segoe UI" w:cs="Segoe UI"/>
                <w:color w:val="616161"/>
                <w:kern w:val="2"/>
                <w:sz w:val="18"/>
                <w:szCs w:val="18"/>
                <w14:ligatures w14:val="standardContextual"/>
              </w:rPr>
              <w:t xml:space="preserve">Phone conference ID: </w:t>
            </w:r>
            <w:r w:rsidRPr="000B62B6">
              <w:rPr>
                <w:rFonts w:ascii="Segoe UI" w:hAnsi="Segoe UI" w:cs="Segoe UI"/>
                <w:color w:val="242424"/>
                <w:kern w:val="2"/>
                <w:sz w:val="18"/>
                <w:szCs w:val="18"/>
                <w14:ligatures w14:val="standardContextual"/>
              </w:rPr>
              <w:t xml:space="preserve">352 748 937# </w:t>
            </w:r>
          </w:p>
          <w:p w14:paraId="38346944" w14:textId="7B04D9D3" w:rsidR="00FC2D1E" w:rsidRPr="000B62B6" w:rsidRDefault="000B62B6" w:rsidP="00FC2D1E">
            <w:pPr>
              <w:rPr>
                <w:rFonts w:ascii="Segoe UI" w:hAnsi="Segoe UI" w:cs="Segoe UI"/>
                <w:color w:val="242424"/>
                <w:kern w:val="2"/>
                <w:sz w:val="22"/>
                <w:szCs w:val="22"/>
                <w14:ligatures w14:val="standardContextual"/>
              </w:rPr>
            </w:pPr>
            <w:r w:rsidRPr="000B62B6">
              <w:rPr>
                <w:rFonts w:ascii="Segoe UI" w:hAnsi="Segoe UI" w:cs="Segoe UI"/>
                <w:color w:val="616161"/>
                <w:kern w:val="2"/>
                <w:sz w:val="18"/>
                <w:szCs w:val="18"/>
                <w14:ligatures w14:val="standardContextual"/>
              </w:rPr>
              <w:t xml:space="preserve">For organizers: </w:t>
            </w:r>
            <w:hyperlink r:id="rId30" w:tgtFrame="_blank" w:history="1">
              <w:r w:rsidRPr="000B62B6">
                <w:rPr>
                  <w:rFonts w:ascii="Segoe UI" w:hAnsi="Segoe UI" w:cs="Segoe UI"/>
                  <w:color w:val="5B5FC7"/>
                  <w:kern w:val="2"/>
                  <w:sz w:val="18"/>
                  <w:szCs w:val="18"/>
                  <w:u w:val="single"/>
                  <w14:ligatures w14:val="standardContextual"/>
                </w:rPr>
                <w:t>Meeting options</w:t>
              </w:r>
            </w:hyperlink>
            <w:r w:rsidRPr="000B62B6">
              <w:rPr>
                <w:rFonts w:ascii="Segoe UI" w:hAnsi="Segoe UI" w:cs="Segoe UI"/>
                <w:color w:val="242424"/>
                <w:kern w:val="2"/>
                <w:sz w:val="18"/>
                <w:szCs w:val="18"/>
                <w14:ligatures w14:val="standardContextual"/>
              </w:rPr>
              <w:t xml:space="preserve"> </w:t>
            </w:r>
            <w:r w:rsidRPr="000B62B6">
              <w:rPr>
                <w:rFonts w:ascii="Segoe UI" w:hAnsi="Segoe UI" w:cs="Segoe UI"/>
                <w:color w:val="D1D1D1"/>
                <w:kern w:val="2"/>
                <w:sz w:val="18"/>
                <w:szCs w:val="18"/>
                <w14:ligatures w14:val="standardContextual"/>
              </w:rPr>
              <w:t>|</w:t>
            </w:r>
            <w:r w:rsidRPr="000B62B6">
              <w:rPr>
                <w:rFonts w:ascii="Segoe UI" w:hAnsi="Segoe UI" w:cs="Segoe UI"/>
                <w:color w:val="242424"/>
                <w:kern w:val="2"/>
                <w:sz w:val="18"/>
                <w:szCs w:val="18"/>
                <w14:ligatures w14:val="standardContextual"/>
              </w:rPr>
              <w:t xml:space="preserve"> </w:t>
            </w:r>
            <w:hyperlink r:id="rId31" w:tgtFrame="_blank" w:history="1">
              <w:r w:rsidRPr="000B62B6">
                <w:rPr>
                  <w:rFonts w:ascii="Segoe UI" w:hAnsi="Segoe UI" w:cs="Segoe UI"/>
                  <w:color w:val="5B5FC7"/>
                  <w:kern w:val="2"/>
                  <w:sz w:val="18"/>
                  <w:szCs w:val="18"/>
                  <w:u w:val="single"/>
                  <w14:ligatures w14:val="standardContextual"/>
                </w:rPr>
                <w:t>Reset dial-in PIN</w:t>
              </w:r>
            </w:hyperlink>
            <w:r w:rsidRPr="000B62B6">
              <w:rPr>
                <w:rFonts w:ascii="Segoe UI" w:hAnsi="Segoe UI" w:cs="Segoe UI"/>
                <w:color w:val="242424"/>
                <w:kern w:val="2"/>
                <w:sz w:val="18"/>
                <w:szCs w:val="18"/>
                <w14:ligatures w14:val="standardContextual"/>
              </w:rPr>
              <w:t xml:space="preserve"> </w:t>
            </w:r>
          </w:p>
        </w:tc>
      </w:tr>
      <w:tr w:rsidR="009D5E97" w14:paraId="072F4F17"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7881A98" w14:textId="77777777" w:rsidR="009D5E97" w:rsidRDefault="009D5E97">
            <w:pPr>
              <w:rPr>
                <w:rFonts w:ascii="Calibri" w:hAnsi="Calibri" w:cs="Calibri"/>
                <w:b/>
                <w:szCs w:val="26"/>
              </w:rPr>
            </w:pPr>
            <w:r w:rsidRPr="00266DFB">
              <w:rPr>
                <w:rFonts w:ascii="Calibri" w:hAnsi="Calibri" w:cs="Calibri"/>
                <w:b/>
                <w:sz w:val="24"/>
                <w:szCs w:val="26"/>
              </w:rPr>
              <w:t>Evaluation Period</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0B70F337" w14:textId="6A4DA5F6" w:rsidR="009D5E97" w:rsidRPr="009D5E97" w:rsidRDefault="00DA0EE0">
            <w:pPr>
              <w:rPr>
                <w:rFonts w:ascii="Calibri" w:hAnsi="Calibri" w:cs="Calibri"/>
                <w:b/>
                <w:color w:val="70AD47"/>
                <w:szCs w:val="26"/>
              </w:rPr>
            </w:pPr>
            <w:r w:rsidRPr="00103831">
              <w:rPr>
                <w:rFonts w:ascii="Calibri" w:hAnsi="Calibri" w:cs="Calibri"/>
                <w:b/>
                <w:color w:val="000000" w:themeColor="text1"/>
                <w:sz w:val="24"/>
                <w:szCs w:val="26"/>
              </w:rPr>
              <w:t xml:space="preserve">April </w:t>
            </w:r>
            <w:r w:rsidR="00574015">
              <w:rPr>
                <w:rFonts w:ascii="Calibri" w:hAnsi="Calibri" w:cs="Calibri"/>
                <w:b/>
                <w:color w:val="000000" w:themeColor="text1"/>
                <w:sz w:val="24"/>
                <w:szCs w:val="26"/>
              </w:rPr>
              <w:t>14</w:t>
            </w:r>
            <w:r w:rsidRPr="00103831">
              <w:rPr>
                <w:rFonts w:ascii="Calibri" w:hAnsi="Calibri" w:cs="Calibri"/>
                <w:b/>
                <w:color w:val="000000" w:themeColor="text1"/>
                <w:sz w:val="24"/>
                <w:szCs w:val="26"/>
              </w:rPr>
              <w:t>, 2025</w:t>
            </w:r>
            <w:r w:rsidR="009D5E97" w:rsidRPr="00103831">
              <w:rPr>
                <w:rFonts w:ascii="Calibri" w:hAnsi="Calibri" w:cs="Calibri"/>
                <w:b/>
                <w:color w:val="000000" w:themeColor="text1"/>
                <w:sz w:val="24"/>
                <w:szCs w:val="26"/>
              </w:rPr>
              <w:t xml:space="preserve"> – </w:t>
            </w:r>
            <w:r w:rsidRPr="00103831">
              <w:rPr>
                <w:rFonts w:ascii="Calibri" w:hAnsi="Calibri" w:cs="Calibri"/>
                <w:b/>
                <w:color w:val="000000" w:themeColor="text1"/>
                <w:sz w:val="24"/>
                <w:szCs w:val="26"/>
              </w:rPr>
              <w:t>May 2</w:t>
            </w:r>
            <w:r w:rsidR="00574015">
              <w:rPr>
                <w:rFonts w:ascii="Calibri" w:hAnsi="Calibri" w:cs="Calibri"/>
                <w:b/>
                <w:color w:val="000000" w:themeColor="text1"/>
                <w:sz w:val="24"/>
                <w:szCs w:val="26"/>
              </w:rPr>
              <w:t>2</w:t>
            </w:r>
            <w:r w:rsidRPr="00103831">
              <w:rPr>
                <w:rFonts w:ascii="Calibri" w:hAnsi="Calibri" w:cs="Calibri"/>
                <w:b/>
                <w:color w:val="000000" w:themeColor="text1"/>
                <w:sz w:val="24"/>
                <w:szCs w:val="26"/>
              </w:rPr>
              <w:t xml:space="preserve">, </w:t>
            </w:r>
            <w:proofErr w:type="gramStart"/>
            <w:r w:rsidRPr="00103831">
              <w:rPr>
                <w:rFonts w:ascii="Calibri" w:hAnsi="Calibri" w:cs="Calibri"/>
                <w:b/>
                <w:color w:val="000000" w:themeColor="text1"/>
                <w:sz w:val="24"/>
                <w:szCs w:val="26"/>
              </w:rPr>
              <w:t>2025</w:t>
            </w:r>
            <w:proofErr w:type="gramEnd"/>
            <w:r w:rsidR="009D5E97" w:rsidRPr="00103831">
              <w:rPr>
                <w:rFonts w:ascii="Calibri" w:hAnsi="Calibri" w:cs="Calibri"/>
                <w:b/>
                <w:color w:val="000000" w:themeColor="text1"/>
                <w:szCs w:val="26"/>
              </w:rPr>
              <w:t xml:space="preserve"> </w:t>
            </w:r>
          </w:p>
        </w:tc>
      </w:tr>
      <w:tr w:rsidR="00B9651D" w14:paraId="46AA5B1F"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tcPr>
          <w:p w14:paraId="3CF9CB1F" w14:textId="171C7CA8" w:rsidR="00B9651D" w:rsidRDefault="00A319B1" w:rsidP="00797642">
            <w:pPr>
              <w:rPr>
                <w:rFonts w:ascii="Calibri" w:hAnsi="Calibri" w:cs="Calibri"/>
                <w:b/>
                <w:szCs w:val="26"/>
              </w:rPr>
            </w:pPr>
            <w:r>
              <w:rPr>
                <w:rFonts w:ascii="Calibri" w:hAnsi="Calibri" w:cs="Calibri"/>
                <w:b/>
                <w:sz w:val="24"/>
                <w:szCs w:val="26"/>
              </w:rPr>
              <w:t xml:space="preserve">Optional </w:t>
            </w:r>
            <w:r w:rsidR="00B9651D" w:rsidRPr="00266DFB">
              <w:rPr>
                <w:rFonts w:ascii="Calibri" w:hAnsi="Calibri" w:cs="Calibri"/>
                <w:b/>
                <w:sz w:val="24"/>
                <w:szCs w:val="26"/>
              </w:rPr>
              <w:t>Vendor Interviews</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tcPr>
          <w:p w14:paraId="55F22CB7" w14:textId="0D2B469D" w:rsidR="00B9651D" w:rsidRPr="00610541" w:rsidRDefault="00B9651D" w:rsidP="00B9651D">
            <w:pPr>
              <w:rPr>
                <w:rFonts w:ascii="Calibri" w:hAnsi="Calibri" w:cs="Calibri"/>
                <w:b/>
                <w:color w:val="FF0000"/>
                <w:szCs w:val="26"/>
              </w:rPr>
            </w:pPr>
            <w:proofErr w:type="gramStart"/>
            <w:r w:rsidRPr="00266DFB">
              <w:rPr>
                <w:rFonts w:ascii="Calibri" w:hAnsi="Calibri" w:cs="Calibri"/>
                <w:b/>
                <w:sz w:val="24"/>
                <w:szCs w:val="26"/>
              </w:rPr>
              <w:t>Week of</w:t>
            </w:r>
            <w:r w:rsidRPr="00266DFB">
              <w:rPr>
                <w:rFonts w:ascii="Calibri" w:hAnsi="Calibri" w:cs="Calibri"/>
                <w:b/>
                <w:color w:val="FF0000"/>
                <w:sz w:val="24"/>
                <w:szCs w:val="26"/>
              </w:rPr>
              <w:t xml:space="preserve"> </w:t>
            </w:r>
            <w:r w:rsidR="00DA0EE0" w:rsidRPr="00103831">
              <w:rPr>
                <w:rFonts w:ascii="Calibri" w:hAnsi="Calibri" w:cs="Calibri"/>
                <w:b/>
                <w:color w:val="000000" w:themeColor="text1"/>
                <w:sz w:val="24"/>
                <w:szCs w:val="26"/>
              </w:rPr>
              <w:t>May</w:t>
            </w:r>
            <w:proofErr w:type="gramEnd"/>
            <w:r w:rsidR="00DA0EE0" w:rsidRPr="00103831">
              <w:rPr>
                <w:rFonts w:ascii="Calibri" w:hAnsi="Calibri" w:cs="Calibri"/>
                <w:b/>
                <w:color w:val="000000" w:themeColor="text1"/>
                <w:sz w:val="24"/>
                <w:szCs w:val="26"/>
              </w:rPr>
              <w:t xml:space="preserve"> </w:t>
            </w:r>
            <w:r w:rsidR="00574015">
              <w:rPr>
                <w:rFonts w:ascii="Calibri" w:hAnsi="Calibri" w:cs="Calibri"/>
                <w:b/>
                <w:color w:val="000000" w:themeColor="text1"/>
                <w:sz w:val="24"/>
                <w:szCs w:val="26"/>
              </w:rPr>
              <w:t>5</w:t>
            </w:r>
            <w:r w:rsidR="00DA0EE0" w:rsidRPr="00103831">
              <w:rPr>
                <w:rFonts w:ascii="Calibri" w:hAnsi="Calibri" w:cs="Calibri"/>
                <w:b/>
                <w:color w:val="000000" w:themeColor="text1"/>
                <w:sz w:val="24"/>
                <w:szCs w:val="26"/>
              </w:rPr>
              <w:t xml:space="preserve">, </w:t>
            </w:r>
            <w:proofErr w:type="gramStart"/>
            <w:r w:rsidR="00DA0EE0" w:rsidRPr="00103831">
              <w:rPr>
                <w:rFonts w:ascii="Calibri" w:hAnsi="Calibri" w:cs="Calibri"/>
                <w:b/>
                <w:color w:val="000000" w:themeColor="text1"/>
                <w:sz w:val="24"/>
                <w:szCs w:val="26"/>
              </w:rPr>
              <w:t>2025</w:t>
            </w:r>
            <w:proofErr w:type="gramEnd"/>
            <w:r w:rsidRPr="00103831">
              <w:rPr>
                <w:rFonts w:ascii="Calibri" w:hAnsi="Calibri" w:cs="Calibri"/>
                <w:b/>
                <w:color w:val="000000" w:themeColor="text1"/>
                <w:sz w:val="24"/>
                <w:szCs w:val="26"/>
              </w:rPr>
              <w:t xml:space="preserve"> </w:t>
            </w:r>
          </w:p>
        </w:tc>
      </w:tr>
      <w:tr w:rsidR="009D5E97" w14:paraId="00924A52"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10768AA8" w14:textId="77777777" w:rsidR="009D5E97" w:rsidRDefault="009D5E97">
            <w:pPr>
              <w:rPr>
                <w:rFonts w:ascii="Calibri" w:hAnsi="Calibri" w:cs="Calibri"/>
                <w:b/>
                <w:szCs w:val="26"/>
              </w:rPr>
            </w:pPr>
            <w:r w:rsidRPr="00266DFB">
              <w:rPr>
                <w:rFonts w:ascii="Calibri" w:hAnsi="Calibri" w:cs="Calibri"/>
                <w:b/>
                <w:sz w:val="24"/>
                <w:szCs w:val="26"/>
              </w:rPr>
              <w:t>Notice of Intent to Award Issued</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EB21311" w14:textId="413FD01D" w:rsidR="009D5E97" w:rsidRPr="00103831" w:rsidRDefault="00DA0EE0">
            <w:pPr>
              <w:rPr>
                <w:rFonts w:ascii="Calibri" w:hAnsi="Calibri" w:cs="Calibri"/>
                <w:b/>
                <w:color w:val="000000" w:themeColor="text1"/>
                <w:szCs w:val="26"/>
              </w:rPr>
            </w:pPr>
            <w:r w:rsidRPr="00103831">
              <w:rPr>
                <w:rFonts w:ascii="Calibri" w:hAnsi="Calibri" w:cs="Calibri"/>
                <w:b/>
                <w:color w:val="000000" w:themeColor="text1"/>
                <w:sz w:val="24"/>
                <w:szCs w:val="26"/>
              </w:rPr>
              <w:t xml:space="preserve">May </w:t>
            </w:r>
            <w:r w:rsidR="00574015">
              <w:rPr>
                <w:rFonts w:ascii="Calibri" w:hAnsi="Calibri" w:cs="Calibri"/>
                <w:b/>
                <w:color w:val="000000" w:themeColor="text1"/>
                <w:sz w:val="24"/>
                <w:szCs w:val="26"/>
              </w:rPr>
              <w:t>23</w:t>
            </w:r>
            <w:r w:rsidRPr="00103831">
              <w:rPr>
                <w:rFonts w:ascii="Calibri" w:hAnsi="Calibri" w:cs="Calibri"/>
                <w:b/>
                <w:color w:val="000000" w:themeColor="text1"/>
                <w:sz w:val="24"/>
                <w:szCs w:val="26"/>
              </w:rPr>
              <w:t>, 2025</w:t>
            </w:r>
          </w:p>
        </w:tc>
      </w:tr>
      <w:tr w:rsidR="009D5E97" w14:paraId="58C4A0E1"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739E8C9" w14:textId="4DEA353F" w:rsidR="009D5E97" w:rsidRPr="00266DFB" w:rsidRDefault="009D5E97" w:rsidP="00C60EDB">
            <w:pPr>
              <w:rPr>
                <w:rFonts w:ascii="Calibri" w:hAnsi="Calibri" w:cs="Calibri"/>
                <w:b/>
                <w:sz w:val="24"/>
                <w:szCs w:val="26"/>
              </w:rPr>
            </w:pPr>
            <w:r w:rsidRPr="0018176F">
              <w:rPr>
                <w:rFonts w:ascii="Calibri" w:hAnsi="Calibri" w:cs="Calibri"/>
                <w:b/>
                <w:color w:val="000000" w:themeColor="text1"/>
                <w:sz w:val="24"/>
                <w:szCs w:val="26"/>
              </w:rPr>
              <w:t>Board</w:t>
            </w:r>
            <w:r w:rsidR="00C60EDB" w:rsidRPr="0018176F">
              <w:rPr>
                <w:rFonts w:ascii="Calibri" w:hAnsi="Calibri" w:cs="Calibri"/>
                <w:b/>
                <w:color w:val="000000" w:themeColor="text1"/>
                <w:sz w:val="24"/>
                <w:szCs w:val="26"/>
              </w:rPr>
              <w:t xml:space="preserve"> </w:t>
            </w:r>
            <w:r w:rsidRPr="00266DFB">
              <w:rPr>
                <w:rFonts w:ascii="Calibri" w:hAnsi="Calibri" w:cs="Calibri"/>
                <w:b/>
                <w:sz w:val="24"/>
                <w:szCs w:val="26"/>
              </w:rPr>
              <w:t>Consideration Award Date</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53A414F3" w14:textId="475F1A37" w:rsidR="009D5E97" w:rsidRPr="00103831" w:rsidRDefault="00574015">
            <w:pPr>
              <w:rPr>
                <w:rFonts w:ascii="Calibri" w:hAnsi="Calibri" w:cs="Calibri"/>
                <w:b/>
                <w:color w:val="000000" w:themeColor="text1"/>
                <w:szCs w:val="26"/>
              </w:rPr>
            </w:pPr>
            <w:r>
              <w:rPr>
                <w:rFonts w:ascii="Calibri" w:hAnsi="Calibri" w:cs="Calibri"/>
                <w:b/>
                <w:color w:val="000000" w:themeColor="text1"/>
                <w:sz w:val="24"/>
                <w:szCs w:val="26"/>
              </w:rPr>
              <w:t>July 8</w:t>
            </w:r>
            <w:r w:rsidR="00DA0EE0" w:rsidRPr="00103831">
              <w:rPr>
                <w:rFonts w:ascii="Calibri" w:hAnsi="Calibri" w:cs="Calibri"/>
                <w:b/>
                <w:color w:val="000000" w:themeColor="text1"/>
                <w:sz w:val="24"/>
                <w:szCs w:val="26"/>
              </w:rPr>
              <w:t>, 2025</w:t>
            </w:r>
          </w:p>
        </w:tc>
      </w:tr>
      <w:tr w:rsidR="009D5E97" w14:paraId="7FF7AA40" w14:textId="77777777" w:rsidTr="00C063D4">
        <w:tc>
          <w:tcPr>
            <w:tcW w:w="5107" w:type="dxa"/>
            <w:tcBorders>
              <w:top w:val="single" w:sz="12" w:space="0" w:color="auto"/>
              <w:left w:val="single" w:sz="12" w:space="0" w:color="auto"/>
              <w:bottom w:val="single" w:sz="12" w:space="0" w:color="auto"/>
              <w:right w:val="dotted" w:sz="4" w:space="0" w:color="auto"/>
            </w:tcBorders>
            <w:tcMar>
              <w:top w:w="29" w:type="dxa"/>
              <w:left w:w="115" w:type="dxa"/>
              <w:bottom w:w="29" w:type="dxa"/>
              <w:right w:w="115" w:type="dxa"/>
            </w:tcMar>
            <w:vAlign w:val="center"/>
            <w:hideMark/>
          </w:tcPr>
          <w:p w14:paraId="0A5CBDCB" w14:textId="77777777" w:rsidR="009D5E97" w:rsidRPr="00266DFB" w:rsidRDefault="009D5E97">
            <w:pPr>
              <w:rPr>
                <w:rFonts w:ascii="Calibri" w:hAnsi="Calibri" w:cs="Calibri"/>
                <w:b/>
                <w:sz w:val="24"/>
                <w:szCs w:val="26"/>
              </w:rPr>
            </w:pPr>
            <w:r w:rsidRPr="00266DFB">
              <w:rPr>
                <w:rFonts w:ascii="Calibri" w:hAnsi="Calibri" w:cs="Calibri"/>
                <w:b/>
                <w:sz w:val="24"/>
                <w:szCs w:val="26"/>
              </w:rPr>
              <w:t>Contract Start Date</w:t>
            </w:r>
          </w:p>
        </w:tc>
        <w:tc>
          <w:tcPr>
            <w:tcW w:w="5040" w:type="dxa"/>
            <w:tcBorders>
              <w:top w:val="single" w:sz="12" w:space="0" w:color="auto"/>
              <w:left w:val="dotted" w:sz="4" w:space="0" w:color="auto"/>
              <w:bottom w:val="single" w:sz="12" w:space="0" w:color="auto"/>
              <w:right w:val="single" w:sz="12" w:space="0" w:color="auto"/>
            </w:tcBorders>
            <w:tcMar>
              <w:top w:w="29" w:type="dxa"/>
              <w:left w:w="115" w:type="dxa"/>
              <w:bottom w:w="29" w:type="dxa"/>
              <w:right w:w="115" w:type="dxa"/>
            </w:tcMar>
            <w:vAlign w:val="center"/>
            <w:hideMark/>
          </w:tcPr>
          <w:p w14:paraId="22E9D75C" w14:textId="34092400" w:rsidR="009D5E97" w:rsidRPr="00103831" w:rsidRDefault="00B32807">
            <w:pPr>
              <w:rPr>
                <w:rFonts w:ascii="Calibri" w:hAnsi="Calibri" w:cs="Calibri"/>
                <w:b/>
                <w:color w:val="000000" w:themeColor="text1"/>
                <w:szCs w:val="26"/>
              </w:rPr>
            </w:pPr>
            <w:r>
              <w:rPr>
                <w:rFonts w:ascii="Calibri" w:hAnsi="Calibri" w:cs="Calibri"/>
                <w:b/>
                <w:color w:val="000000" w:themeColor="text1"/>
                <w:sz w:val="24"/>
                <w:szCs w:val="26"/>
              </w:rPr>
              <w:t>September</w:t>
            </w:r>
            <w:r w:rsidR="00DA0EE0" w:rsidRPr="00103831">
              <w:rPr>
                <w:rFonts w:ascii="Calibri" w:hAnsi="Calibri" w:cs="Calibri"/>
                <w:b/>
                <w:color w:val="000000" w:themeColor="text1"/>
                <w:sz w:val="24"/>
                <w:szCs w:val="26"/>
              </w:rPr>
              <w:t xml:space="preserve"> 1, 2025</w:t>
            </w:r>
          </w:p>
        </w:tc>
      </w:tr>
    </w:tbl>
    <w:p w14:paraId="5B4B648A" w14:textId="77777777" w:rsidR="00E627AC" w:rsidRDefault="00E627AC" w:rsidP="00E627AC">
      <w:pPr>
        <w:spacing w:before="80"/>
        <w:rPr>
          <w:rFonts w:ascii="Calibri" w:hAnsi="Calibri" w:cs="Calibri"/>
          <w:b/>
          <w:i/>
          <w:sz w:val="24"/>
          <w:szCs w:val="24"/>
        </w:rPr>
      </w:pPr>
      <w:r w:rsidRPr="004F56D6">
        <w:rPr>
          <w:rFonts w:ascii="Calibri" w:hAnsi="Calibri" w:cs="Calibri"/>
          <w:b/>
          <w:i/>
          <w:sz w:val="24"/>
          <w:szCs w:val="24"/>
        </w:rPr>
        <w:t>NOTE</w:t>
      </w:r>
      <w:proofErr w:type="gramStart"/>
      <w:r w:rsidRPr="004F56D6">
        <w:rPr>
          <w:rFonts w:ascii="Calibri" w:hAnsi="Calibri" w:cs="Calibri"/>
          <w:b/>
          <w:i/>
          <w:sz w:val="24"/>
          <w:szCs w:val="24"/>
        </w:rPr>
        <w:t>:  All</w:t>
      </w:r>
      <w:proofErr w:type="gramEnd"/>
      <w:r w:rsidRPr="004F56D6">
        <w:rPr>
          <w:rFonts w:ascii="Calibri" w:hAnsi="Calibri" w:cs="Calibri"/>
          <w:b/>
          <w:i/>
          <w:sz w:val="24"/>
          <w:szCs w:val="24"/>
        </w:rPr>
        <w:t xml:space="preserve"> dates are tentative and subject to change.</w:t>
      </w:r>
    </w:p>
    <w:p w14:paraId="3EE3BF2B" w14:textId="77777777" w:rsidR="00F31937" w:rsidRPr="004F56D6" w:rsidRDefault="00F31937" w:rsidP="00E627AC">
      <w:pPr>
        <w:spacing w:before="80"/>
        <w:rPr>
          <w:rFonts w:ascii="Calibri" w:hAnsi="Calibri" w:cs="Calibri"/>
          <w:b/>
          <w:i/>
          <w:sz w:val="24"/>
          <w:szCs w:val="24"/>
        </w:rPr>
      </w:pPr>
    </w:p>
    <w:p w14:paraId="765CF5BF" w14:textId="77777777" w:rsidR="00E627AC" w:rsidRPr="00265BC6" w:rsidRDefault="00E627AC" w:rsidP="00E627AC">
      <w:pPr>
        <w:pStyle w:val="Level1"/>
        <w:widowControl/>
        <w:numPr>
          <w:ilvl w:val="0"/>
          <w:numId w:val="0"/>
        </w:numPr>
        <w:outlineLvl w:val="9"/>
        <w:rPr>
          <w:rFonts w:ascii="Calibri" w:hAnsi="Calibri" w:cs="Calibri"/>
          <w:snapToGrid/>
          <w:sz w:val="20"/>
        </w:rPr>
      </w:pPr>
    </w:p>
    <w:tbl>
      <w:tblPr>
        <w:tblW w:w="10125" w:type="dxa"/>
        <w:tblBorders>
          <w:top w:val="thinThickSmallGap" w:sz="24" w:space="0" w:color="auto"/>
          <w:left w:val="thinThickSmallGap" w:sz="24" w:space="0" w:color="auto"/>
          <w:bottom w:val="thickThinSmallGap" w:sz="24" w:space="0" w:color="auto"/>
          <w:right w:val="thickThinSmallGap" w:sz="24" w:space="0" w:color="auto"/>
          <w:insideH w:val="single" w:sz="12" w:space="0" w:color="auto"/>
          <w:insideV w:val="single" w:sz="12" w:space="0" w:color="auto"/>
        </w:tblBorders>
        <w:shd w:val="clear" w:color="auto" w:fill="FFF2CC" w:themeFill="accent4" w:themeFillTint="33"/>
        <w:tblLook w:val="04A0" w:firstRow="1" w:lastRow="0" w:firstColumn="1" w:lastColumn="0" w:noHBand="0" w:noVBand="1"/>
      </w:tblPr>
      <w:tblGrid>
        <w:gridCol w:w="5085"/>
        <w:gridCol w:w="5040"/>
      </w:tblGrid>
      <w:tr w:rsidR="00E627AC" w:rsidRPr="00873D60" w14:paraId="7D8962EA" w14:textId="77777777" w:rsidTr="00C063D4">
        <w:tc>
          <w:tcPr>
            <w:tcW w:w="10125" w:type="dxa"/>
            <w:gridSpan w:val="2"/>
            <w:tcBorders>
              <w:bottom w:val="single" w:sz="12" w:space="0" w:color="auto"/>
            </w:tcBorders>
            <w:shd w:val="clear" w:color="auto" w:fill="FFF2CC" w:themeFill="accent4" w:themeFillTint="33"/>
            <w:tcMar>
              <w:top w:w="43" w:type="dxa"/>
              <w:left w:w="115" w:type="dxa"/>
              <w:bottom w:w="43" w:type="dxa"/>
              <w:right w:w="115" w:type="dxa"/>
            </w:tcMar>
          </w:tcPr>
          <w:p w14:paraId="674C84A4" w14:textId="0558C421" w:rsidR="00E627AC" w:rsidRPr="009A538A" w:rsidRDefault="00E627AC" w:rsidP="007E2C61">
            <w:pPr>
              <w:jc w:val="center"/>
              <w:rPr>
                <w:rFonts w:ascii="Calibri" w:hAnsi="Calibri" w:cs="Calibri"/>
                <w:b/>
                <w:i/>
                <w:color w:val="FFFFFF"/>
                <w:szCs w:val="26"/>
              </w:rPr>
            </w:pPr>
            <w:r>
              <w:rPr>
                <w:rFonts w:ascii="Calibri" w:hAnsi="Calibri" w:cs="Calibri"/>
                <w:b/>
                <w:i/>
                <w:szCs w:val="26"/>
              </w:rPr>
              <w:t>Alameda County Vendor</w:t>
            </w:r>
            <w:r w:rsidRPr="00873D60">
              <w:rPr>
                <w:rFonts w:ascii="Calibri" w:hAnsi="Calibri" w:cs="Calibri"/>
                <w:b/>
                <w:i/>
                <w:szCs w:val="26"/>
              </w:rPr>
              <w:t xml:space="preserve"> Outreach</w:t>
            </w:r>
          </w:p>
        </w:tc>
      </w:tr>
      <w:tr w:rsidR="00E627AC" w:rsidRPr="00873D60" w14:paraId="620FA475" w14:textId="77777777" w:rsidTr="00C063D4">
        <w:trPr>
          <w:trHeight w:val="1439"/>
        </w:trPr>
        <w:tc>
          <w:tcPr>
            <w:tcW w:w="5085" w:type="dxa"/>
            <w:tcBorders>
              <w:top w:val="single" w:sz="12" w:space="0" w:color="auto"/>
              <w:bottom w:val="thickThinSmallGap" w:sz="24" w:space="0" w:color="auto"/>
              <w:right w:val="dotted" w:sz="4" w:space="0" w:color="auto"/>
            </w:tcBorders>
            <w:shd w:val="clear" w:color="auto" w:fill="FFF2CC" w:themeFill="accent4" w:themeFillTint="33"/>
            <w:tcMar>
              <w:top w:w="43" w:type="dxa"/>
              <w:left w:w="115" w:type="dxa"/>
              <w:bottom w:w="43" w:type="dxa"/>
              <w:right w:w="115" w:type="dxa"/>
            </w:tcMar>
            <w:vAlign w:val="center"/>
          </w:tcPr>
          <w:p w14:paraId="1AA494F6" w14:textId="5090360B" w:rsidR="004A01EE" w:rsidRPr="00884F85" w:rsidRDefault="004A01EE" w:rsidP="007E2C61">
            <w:pPr>
              <w:jc w:val="center"/>
              <w:rPr>
                <w:rFonts w:ascii="Calibri" w:hAnsi="Calibri" w:cs="Calibri"/>
                <w:color w:val="000000" w:themeColor="text1"/>
                <w:sz w:val="24"/>
                <w:szCs w:val="26"/>
              </w:rPr>
            </w:pPr>
            <w:r w:rsidRPr="00884F85">
              <w:rPr>
                <w:rFonts w:ascii="Calibri" w:hAnsi="Calibri" w:cs="Calibri"/>
                <w:color w:val="000000" w:themeColor="text1"/>
                <w:sz w:val="24"/>
                <w:szCs w:val="26"/>
              </w:rPr>
              <w:t>Wednesday</w:t>
            </w:r>
            <w:r w:rsidR="00B9651D" w:rsidRPr="00884F85">
              <w:rPr>
                <w:rFonts w:ascii="Calibri" w:hAnsi="Calibri" w:cs="Calibri"/>
                <w:color w:val="000000" w:themeColor="text1"/>
                <w:sz w:val="24"/>
                <w:szCs w:val="26"/>
              </w:rPr>
              <w:t>,</w:t>
            </w:r>
            <w:r w:rsidRPr="00884F85">
              <w:rPr>
                <w:rFonts w:ascii="Calibri" w:hAnsi="Calibri" w:cs="Calibri"/>
                <w:color w:val="000000" w:themeColor="text1"/>
                <w:sz w:val="24"/>
                <w:szCs w:val="26"/>
              </w:rPr>
              <w:t xml:space="preserve"> </w:t>
            </w:r>
            <w:r w:rsidR="00DA0EE0" w:rsidRPr="00884F85">
              <w:rPr>
                <w:rFonts w:ascii="Calibri" w:hAnsi="Calibri" w:cs="Calibri"/>
                <w:color w:val="000000" w:themeColor="text1"/>
                <w:sz w:val="24"/>
                <w:szCs w:val="26"/>
              </w:rPr>
              <w:t xml:space="preserve">March </w:t>
            </w:r>
            <w:r w:rsidR="00574015">
              <w:rPr>
                <w:rFonts w:ascii="Calibri" w:hAnsi="Calibri" w:cs="Calibri"/>
                <w:color w:val="000000" w:themeColor="text1"/>
                <w:sz w:val="24"/>
                <w:szCs w:val="26"/>
              </w:rPr>
              <w:t>12</w:t>
            </w:r>
            <w:r w:rsidR="00DA0EE0" w:rsidRPr="00884F85">
              <w:rPr>
                <w:rFonts w:ascii="Calibri" w:hAnsi="Calibri" w:cs="Calibri"/>
                <w:color w:val="000000" w:themeColor="text1"/>
                <w:sz w:val="24"/>
                <w:szCs w:val="26"/>
              </w:rPr>
              <w:t>, 2025</w:t>
            </w:r>
            <w:r w:rsidRPr="00884F85">
              <w:rPr>
                <w:rFonts w:ascii="Calibri" w:hAnsi="Calibri" w:cs="Calibri"/>
                <w:color w:val="000000" w:themeColor="text1"/>
                <w:sz w:val="24"/>
                <w:szCs w:val="26"/>
              </w:rPr>
              <w:t xml:space="preserve"> </w:t>
            </w:r>
          </w:p>
          <w:p w14:paraId="36F34ED9" w14:textId="77777777" w:rsidR="00E627AC" w:rsidRPr="00884F85" w:rsidRDefault="00E627AC" w:rsidP="00B9651D">
            <w:pPr>
              <w:spacing w:after="240"/>
              <w:jc w:val="center"/>
              <w:rPr>
                <w:rFonts w:ascii="Calibri" w:hAnsi="Calibri" w:cs="Calibri"/>
                <w:color w:val="000000" w:themeColor="text1"/>
                <w:sz w:val="24"/>
                <w:szCs w:val="26"/>
              </w:rPr>
            </w:pPr>
            <w:r w:rsidRPr="00884F85">
              <w:rPr>
                <w:rFonts w:ascii="Calibri" w:hAnsi="Calibri" w:cs="Calibri"/>
                <w:color w:val="000000" w:themeColor="text1"/>
                <w:sz w:val="24"/>
                <w:szCs w:val="26"/>
              </w:rPr>
              <w:t>10:30 a.m. – 11:30 a.m.</w:t>
            </w:r>
          </w:p>
          <w:p w14:paraId="51CB3875" w14:textId="77777777" w:rsidR="00511A3B" w:rsidRPr="002D4A32" w:rsidRDefault="00511A3B" w:rsidP="0062612C">
            <w:pPr>
              <w:spacing w:after="120"/>
              <w:jc w:val="center"/>
              <w:rPr>
                <w:rFonts w:ascii="Calibri" w:hAnsi="Calibri" w:cs="Calibri"/>
                <w:b/>
                <w:i/>
                <w:sz w:val="24"/>
                <w:szCs w:val="26"/>
              </w:rPr>
            </w:pPr>
            <w:r w:rsidRPr="002D4A32">
              <w:rPr>
                <w:rFonts w:ascii="Calibri" w:hAnsi="Calibri" w:cs="Calibri"/>
                <w:b/>
                <w:i/>
                <w:sz w:val="24"/>
                <w:szCs w:val="26"/>
              </w:rPr>
              <w:t>TO ATTEND ONLINE:</w:t>
            </w:r>
          </w:p>
          <w:p w14:paraId="7C41C4FB" w14:textId="77777777" w:rsidR="00B9651D" w:rsidRPr="00266DFB" w:rsidRDefault="00B9651D" w:rsidP="00B9651D">
            <w:pPr>
              <w:jc w:val="center"/>
              <w:rPr>
                <w:rFonts w:ascii="Calibri" w:hAnsi="Calibri" w:cs="Calibri"/>
                <w:b/>
                <w:color w:val="0563C1"/>
                <w:sz w:val="24"/>
                <w:u w:val="single"/>
              </w:rPr>
            </w:pPr>
            <w:hyperlink r:id="rId32" w:history="1">
              <w:r w:rsidRPr="00266DFB">
                <w:rPr>
                  <w:rStyle w:val="Hyperlink"/>
                  <w:rFonts w:ascii="Calibri" w:hAnsi="Calibri" w:cs="Calibri"/>
                  <w:b/>
                  <w:sz w:val="24"/>
                </w:rPr>
                <w:t>Vendor Outreach</w:t>
              </w:r>
            </w:hyperlink>
          </w:p>
          <w:p w14:paraId="022EC148" w14:textId="77777777" w:rsidR="00BB53B8" w:rsidRPr="00266DFB" w:rsidRDefault="00BB53B8" w:rsidP="00B9651D">
            <w:pPr>
              <w:jc w:val="center"/>
              <w:rPr>
                <w:rFonts w:ascii="Calibri" w:hAnsi="Calibri" w:cs="Calibri"/>
                <w:sz w:val="24"/>
              </w:rPr>
            </w:pPr>
            <w:r w:rsidRPr="00266DFB">
              <w:rPr>
                <w:rFonts w:ascii="Calibri" w:hAnsi="Calibri" w:cs="Calibri"/>
                <w:sz w:val="24"/>
              </w:rPr>
              <w:t>Call-in: +1 415-915-3950</w:t>
            </w:r>
          </w:p>
          <w:p w14:paraId="56B99071" w14:textId="77777777" w:rsidR="00511A3B" w:rsidRPr="00BB53B8" w:rsidRDefault="00BB53B8" w:rsidP="00B9651D">
            <w:pPr>
              <w:jc w:val="center"/>
              <w:rPr>
                <w:rFonts w:ascii="Calibri" w:hAnsi="Calibri" w:cs="Calibri"/>
                <w:color w:val="0563C1"/>
              </w:rPr>
            </w:pPr>
            <w:r w:rsidRPr="00266DFB">
              <w:rPr>
                <w:rFonts w:ascii="Calibri" w:hAnsi="Calibri" w:cs="Calibri"/>
                <w:sz w:val="24"/>
              </w:rPr>
              <w:t>Conference ID: 504 517 635#</w:t>
            </w:r>
          </w:p>
        </w:tc>
        <w:tc>
          <w:tcPr>
            <w:tcW w:w="5040" w:type="dxa"/>
            <w:tcBorders>
              <w:top w:val="single" w:sz="12" w:space="0" w:color="auto"/>
              <w:left w:val="dotted" w:sz="4" w:space="0" w:color="auto"/>
              <w:bottom w:val="thickThinSmallGap" w:sz="24" w:space="0" w:color="auto"/>
            </w:tcBorders>
            <w:shd w:val="clear" w:color="auto" w:fill="FFF2CC" w:themeFill="accent4" w:themeFillTint="33"/>
            <w:tcMar>
              <w:top w:w="43" w:type="dxa"/>
              <w:left w:w="115" w:type="dxa"/>
              <w:bottom w:w="43" w:type="dxa"/>
              <w:right w:w="115" w:type="dxa"/>
            </w:tcMar>
            <w:vAlign w:val="center"/>
          </w:tcPr>
          <w:p w14:paraId="27E71C1E" w14:textId="77777777" w:rsidR="00E627AC" w:rsidRPr="00266DFB" w:rsidRDefault="00E627AC" w:rsidP="007E2C61">
            <w:pPr>
              <w:pStyle w:val="Level1"/>
              <w:widowControl/>
              <w:numPr>
                <w:ilvl w:val="0"/>
                <w:numId w:val="0"/>
              </w:numPr>
              <w:jc w:val="center"/>
              <w:outlineLvl w:val="9"/>
              <w:rPr>
                <w:rFonts w:ascii="Calibri" w:hAnsi="Calibri" w:cs="Calibri"/>
                <w:b/>
                <w:i/>
                <w:snapToGrid/>
                <w:color w:val="0000FF"/>
                <w:szCs w:val="26"/>
              </w:rPr>
            </w:pPr>
            <w:r w:rsidRPr="00266DFB">
              <w:rPr>
                <w:rFonts w:ascii="Calibri" w:hAnsi="Calibri" w:cs="Calibri"/>
                <w:b/>
                <w:i/>
                <w:snapToGrid/>
                <w:color w:val="0000FF"/>
                <w:szCs w:val="26"/>
              </w:rPr>
              <w:t xml:space="preserve">COME MEET ALAMEDA COUNTY’S </w:t>
            </w:r>
          </w:p>
          <w:p w14:paraId="682E65F1" w14:textId="77777777" w:rsidR="00E627AC" w:rsidRPr="00266DFB" w:rsidRDefault="00E627AC" w:rsidP="007E2C61">
            <w:pPr>
              <w:pStyle w:val="Level1"/>
              <w:widowControl/>
              <w:numPr>
                <w:ilvl w:val="0"/>
                <w:numId w:val="0"/>
              </w:numPr>
              <w:jc w:val="center"/>
              <w:outlineLvl w:val="9"/>
              <w:rPr>
                <w:rFonts w:ascii="Calibri" w:hAnsi="Calibri" w:cs="Calibri"/>
                <w:b/>
                <w:i/>
                <w:snapToGrid/>
                <w:color w:val="0000FF"/>
                <w:szCs w:val="26"/>
              </w:rPr>
            </w:pPr>
            <w:r w:rsidRPr="00266DFB">
              <w:rPr>
                <w:rFonts w:ascii="Calibri" w:hAnsi="Calibri" w:cs="Calibri"/>
                <w:b/>
                <w:i/>
                <w:snapToGrid/>
                <w:color w:val="0000FF"/>
                <w:szCs w:val="26"/>
              </w:rPr>
              <w:t>PROCUREMENT TEAM!</w:t>
            </w:r>
          </w:p>
          <w:p w14:paraId="5709AD7C" w14:textId="77777777" w:rsidR="00E627AC" w:rsidRPr="00266DFB" w:rsidRDefault="00E627AC" w:rsidP="007E2C61">
            <w:pPr>
              <w:pStyle w:val="Level1"/>
              <w:widowControl/>
              <w:numPr>
                <w:ilvl w:val="0"/>
                <w:numId w:val="0"/>
              </w:numPr>
              <w:jc w:val="both"/>
              <w:outlineLvl w:val="9"/>
              <w:rPr>
                <w:rFonts w:ascii="Calibri" w:hAnsi="Calibri" w:cs="Calibri"/>
                <w:snapToGrid/>
                <w:sz w:val="10"/>
                <w:szCs w:val="12"/>
              </w:rPr>
            </w:pPr>
          </w:p>
          <w:p w14:paraId="29514D35" w14:textId="503D1E6A" w:rsidR="004A01EE" w:rsidRPr="00266DFB" w:rsidRDefault="00E627AC" w:rsidP="004A01EE">
            <w:pPr>
              <w:jc w:val="center"/>
              <w:rPr>
                <w:rFonts w:ascii="Calibri" w:hAnsi="Calibri" w:cs="Calibri"/>
                <w:sz w:val="24"/>
                <w:szCs w:val="26"/>
              </w:rPr>
            </w:pPr>
            <w:r w:rsidRPr="00266DFB">
              <w:rPr>
                <w:rFonts w:ascii="Calibri" w:hAnsi="Calibri" w:cs="Calibri"/>
                <w:sz w:val="24"/>
                <w:szCs w:val="26"/>
              </w:rPr>
              <w:t>Th</w:t>
            </w:r>
            <w:r w:rsidR="004A01EE" w:rsidRPr="00266DFB">
              <w:rPr>
                <w:rFonts w:ascii="Calibri" w:hAnsi="Calibri" w:cs="Calibri"/>
                <w:sz w:val="24"/>
                <w:szCs w:val="26"/>
              </w:rPr>
              <w:t xml:space="preserve">is </w:t>
            </w:r>
            <w:r w:rsidR="00AB790E">
              <w:rPr>
                <w:rFonts w:ascii="Calibri" w:hAnsi="Calibri" w:cs="Calibri"/>
                <w:sz w:val="24"/>
                <w:szCs w:val="26"/>
              </w:rPr>
              <w:t>public even</w:t>
            </w:r>
            <w:r w:rsidR="00B70AD7" w:rsidRPr="00266DFB">
              <w:rPr>
                <w:rFonts w:ascii="Calibri" w:hAnsi="Calibri" w:cs="Calibri"/>
                <w:sz w:val="24"/>
                <w:szCs w:val="26"/>
              </w:rPr>
              <w:t>t</w:t>
            </w:r>
            <w:r w:rsidR="00241260" w:rsidRPr="00266DFB">
              <w:rPr>
                <w:rFonts w:ascii="Calibri" w:hAnsi="Calibri" w:cs="Calibri"/>
                <w:sz w:val="24"/>
                <w:szCs w:val="26"/>
              </w:rPr>
              <w:t xml:space="preserve"> </w:t>
            </w:r>
            <w:r w:rsidR="004A01EE" w:rsidRPr="00266DFB">
              <w:rPr>
                <w:rFonts w:ascii="Calibri" w:hAnsi="Calibri" w:cs="Calibri"/>
                <w:sz w:val="24"/>
                <w:szCs w:val="26"/>
              </w:rPr>
              <w:t>is</w:t>
            </w:r>
            <w:r w:rsidR="00241260" w:rsidRPr="00266DFB">
              <w:rPr>
                <w:rFonts w:ascii="Calibri" w:hAnsi="Calibri" w:cs="Calibri"/>
                <w:sz w:val="24"/>
                <w:szCs w:val="26"/>
              </w:rPr>
              <w:t xml:space="preserve"> not specific to </w:t>
            </w:r>
            <w:r w:rsidR="004A01EE" w:rsidRPr="00266DFB">
              <w:rPr>
                <w:rFonts w:ascii="Calibri" w:hAnsi="Calibri" w:cs="Calibri"/>
                <w:sz w:val="24"/>
                <w:szCs w:val="26"/>
              </w:rPr>
              <w:t>any</w:t>
            </w:r>
            <w:r w:rsidR="00241260" w:rsidRPr="00266DFB">
              <w:rPr>
                <w:rFonts w:ascii="Calibri" w:hAnsi="Calibri" w:cs="Calibri"/>
                <w:sz w:val="24"/>
                <w:szCs w:val="26"/>
              </w:rPr>
              <w:t xml:space="preserve"> </w:t>
            </w:r>
            <w:r w:rsidR="005B41FE" w:rsidRPr="00266DFB">
              <w:rPr>
                <w:rFonts w:ascii="Calibri" w:hAnsi="Calibri" w:cs="Calibri"/>
                <w:sz w:val="24"/>
                <w:szCs w:val="26"/>
              </w:rPr>
              <w:t>RF</w:t>
            </w:r>
            <w:r w:rsidR="004A01EE" w:rsidRPr="00266DFB">
              <w:rPr>
                <w:rFonts w:ascii="Calibri" w:hAnsi="Calibri" w:cs="Calibri"/>
                <w:sz w:val="24"/>
                <w:szCs w:val="26"/>
              </w:rPr>
              <w:t>P</w:t>
            </w:r>
            <w:r w:rsidR="00241260" w:rsidRPr="00266DFB">
              <w:rPr>
                <w:rFonts w:ascii="Calibri" w:hAnsi="Calibri" w:cs="Calibri"/>
                <w:sz w:val="24"/>
                <w:szCs w:val="26"/>
              </w:rPr>
              <w:t xml:space="preserve">, </w:t>
            </w:r>
            <w:r w:rsidRPr="00266DFB">
              <w:rPr>
                <w:rFonts w:ascii="Calibri" w:hAnsi="Calibri" w:cs="Calibri"/>
                <w:sz w:val="24"/>
                <w:szCs w:val="26"/>
              </w:rPr>
              <w:t>where vendors can speak with GSA professionals, get to know them, and learn more about contracting opportunities with the County.</w:t>
            </w:r>
            <w:r w:rsidR="004A01EE" w:rsidRPr="00266DFB">
              <w:rPr>
                <w:rFonts w:ascii="Calibri" w:hAnsi="Calibri" w:cs="Calibri"/>
                <w:sz w:val="24"/>
                <w:szCs w:val="26"/>
              </w:rPr>
              <w:t xml:space="preserve"> </w:t>
            </w:r>
          </w:p>
          <w:p w14:paraId="2F0BB7F5" w14:textId="77777777" w:rsidR="004A01EE" w:rsidRPr="00266DFB" w:rsidRDefault="004A01EE" w:rsidP="004A01EE">
            <w:pPr>
              <w:jc w:val="center"/>
              <w:rPr>
                <w:rFonts w:ascii="Calibri" w:hAnsi="Calibri" w:cs="Calibri"/>
                <w:sz w:val="24"/>
                <w:szCs w:val="26"/>
              </w:rPr>
            </w:pPr>
          </w:p>
          <w:p w14:paraId="6F9CF357" w14:textId="54E257FF" w:rsidR="004A01EE" w:rsidRPr="00266DFB" w:rsidRDefault="004A01EE" w:rsidP="004A01EE">
            <w:pPr>
              <w:jc w:val="center"/>
              <w:rPr>
                <w:rFonts w:ascii="Calibri" w:hAnsi="Calibri" w:cs="Calibri"/>
                <w:sz w:val="24"/>
                <w:szCs w:val="26"/>
              </w:rPr>
            </w:pPr>
            <w:r w:rsidRPr="00266DFB">
              <w:rPr>
                <w:rFonts w:ascii="Calibri" w:hAnsi="Calibri" w:cs="Calibri"/>
                <w:sz w:val="24"/>
                <w:szCs w:val="26"/>
              </w:rPr>
              <w:t xml:space="preserve">These are </w:t>
            </w:r>
            <w:r w:rsidR="003A480A">
              <w:rPr>
                <w:rFonts w:ascii="Calibri" w:hAnsi="Calibri" w:cs="Calibri"/>
                <w:sz w:val="24"/>
                <w:szCs w:val="26"/>
              </w:rPr>
              <w:t xml:space="preserve">usually </w:t>
            </w:r>
            <w:r w:rsidRPr="00266DFB">
              <w:rPr>
                <w:rFonts w:ascii="Calibri" w:hAnsi="Calibri" w:cs="Calibri"/>
                <w:sz w:val="24"/>
                <w:szCs w:val="26"/>
              </w:rPr>
              <w:t>conducted on Wednesdays</w:t>
            </w:r>
            <w:r w:rsidR="00AB790E">
              <w:rPr>
                <w:rFonts w:ascii="Calibri" w:hAnsi="Calibri" w:cs="Calibri"/>
                <w:sz w:val="24"/>
                <w:szCs w:val="26"/>
              </w:rPr>
              <w:t>. D</w:t>
            </w:r>
            <w:r w:rsidRPr="00266DFB">
              <w:rPr>
                <w:rFonts w:ascii="Calibri" w:hAnsi="Calibri" w:cs="Calibri"/>
                <w:sz w:val="24"/>
                <w:szCs w:val="26"/>
              </w:rPr>
              <w:t xml:space="preserve">ates and locations can be confirmed by checking </w:t>
            </w:r>
            <w:r w:rsidR="00B9651D" w:rsidRPr="00266DFB">
              <w:rPr>
                <w:rFonts w:ascii="Calibri" w:hAnsi="Calibri" w:cs="Calibri"/>
                <w:sz w:val="24"/>
                <w:szCs w:val="26"/>
              </w:rPr>
              <w:t>at</w:t>
            </w:r>
          </w:p>
          <w:p w14:paraId="7330396D" w14:textId="77777777" w:rsidR="00B70AD7" w:rsidRPr="00725144" w:rsidRDefault="004A01EE" w:rsidP="00B9651D">
            <w:pPr>
              <w:jc w:val="center"/>
              <w:rPr>
                <w:rFonts w:ascii="Calibri" w:hAnsi="Calibri" w:cs="Calibri"/>
                <w:szCs w:val="26"/>
              </w:rPr>
            </w:pPr>
            <w:hyperlink r:id="rId33" w:history="1">
              <w:r w:rsidRPr="00725144">
                <w:rPr>
                  <w:rStyle w:val="Hyperlink"/>
                  <w:rFonts w:ascii="Calibri" w:hAnsi="Calibri" w:cs="Calibri"/>
                  <w:b/>
                  <w:sz w:val="24"/>
                  <w:szCs w:val="26"/>
                </w:rPr>
                <w:t>Upcoming Events</w:t>
              </w:r>
            </w:hyperlink>
            <w:r w:rsidRPr="00725144">
              <w:rPr>
                <w:rFonts w:ascii="Calibri" w:hAnsi="Calibri" w:cs="Calibri"/>
                <w:sz w:val="24"/>
                <w:szCs w:val="26"/>
              </w:rPr>
              <w:t xml:space="preserve"> </w:t>
            </w:r>
          </w:p>
          <w:p w14:paraId="1C180F4C" w14:textId="77777777" w:rsidR="00E627AC" w:rsidRPr="00873D60" w:rsidRDefault="00B9651D" w:rsidP="00B9651D">
            <w:pPr>
              <w:jc w:val="center"/>
              <w:rPr>
                <w:rFonts w:ascii="Calibri" w:hAnsi="Calibri" w:cs="Calibri"/>
                <w:szCs w:val="26"/>
              </w:rPr>
            </w:pPr>
            <w:r w:rsidRPr="00725144">
              <w:rPr>
                <w:rFonts w:ascii="Calibri" w:hAnsi="Calibri" w:cs="Calibri"/>
                <w:sz w:val="22"/>
                <w:szCs w:val="26"/>
              </w:rPr>
              <w:t>[</w:t>
            </w:r>
            <w:hyperlink r:id="rId34" w:history="1">
              <w:r w:rsidRPr="00725144">
                <w:rPr>
                  <w:rStyle w:val="Hyperlink"/>
                  <w:rFonts w:ascii="Calibri" w:hAnsi="Calibri" w:cs="Calibri"/>
                </w:rPr>
                <w:t>https://gsa.acgov.org/do-business-with-us/upcoming-contracting-events/</w:t>
              </w:r>
            </w:hyperlink>
            <w:r w:rsidRPr="00725144">
              <w:rPr>
                <w:rFonts w:ascii="Calibri" w:hAnsi="Calibri" w:cs="Calibri"/>
              </w:rPr>
              <w:t>]</w:t>
            </w:r>
          </w:p>
        </w:tc>
      </w:tr>
    </w:tbl>
    <w:p w14:paraId="0D251225" w14:textId="77777777" w:rsidR="00F9006C" w:rsidRPr="00A85450" w:rsidRDefault="003E5D13" w:rsidP="00DC6B97">
      <w:pPr>
        <w:pStyle w:val="RFP-QHeader1"/>
        <w:rPr>
          <w:rFonts w:ascii="Calibri" w:hAnsi="Calibri" w:cs="Calibri"/>
        </w:rPr>
      </w:pPr>
      <w:r>
        <w:rPr>
          <w:rFonts w:ascii="Calibri" w:hAnsi="Calibri" w:cs="Calibri"/>
        </w:rPr>
        <w:br w:type="page"/>
      </w:r>
      <w:r w:rsidR="00F9006C" w:rsidRPr="00A85450">
        <w:rPr>
          <w:rFonts w:ascii="Calibri" w:hAnsi="Calibri" w:cs="Calibri"/>
        </w:rPr>
        <w:lastRenderedPageBreak/>
        <w:t>COUNTY OF ALAMEDA</w:t>
      </w:r>
    </w:p>
    <w:p w14:paraId="6235CFA9" w14:textId="59DA3624" w:rsidR="008C0CB5" w:rsidRPr="00211B45" w:rsidRDefault="00F9006C" w:rsidP="00DC6B97">
      <w:pPr>
        <w:pStyle w:val="RFP-QHeader2"/>
        <w:rPr>
          <w:rFonts w:ascii="Calibri" w:hAnsi="Calibri" w:cs="Calibri"/>
          <w:color w:val="000000" w:themeColor="text1"/>
          <w:sz w:val="24"/>
        </w:rPr>
      </w:pPr>
      <w:r w:rsidRPr="00266DFB">
        <w:rPr>
          <w:rFonts w:ascii="Calibri" w:hAnsi="Calibri" w:cs="Calibri"/>
          <w:sz w:val="24"/>
        </w:rPr>
        <w:t>REQUES</w:t>
      </w:r>
      <w:r w:rsidRPr="00266DFB">
        <w:rPr>
          <w:rFonts w:ascii="Calibri" w:hAnsi="Calibri" w:cs="Calibri"/>
          <w:sz w:val="24"/>
          <w:szCs w:val="26"/>
        </w:rPr>
        <w:t>T FOR</w:t>
      </w:r>
      <w:r w:rsidR="00554195" w:rsidRPr="00266DFB">
        <w:rPr>
          <w:rFonts w:ascii="Calibri" w:hAnsi="Calibri" w:cs="Calibri"/>
          <w:sz w:val="24"/>
          <w:szCs w:val="26"/>
        </w:rPr>
        <w:t xml:space="preserve"> </w:t>
      </w:r>
      <w:r w:rsidR="006B4B31" w:rsidRPr="00266DFB">
        <w:rPr>
          <w:rFonts w:ascii="Calibri" w:hAnsi="Calibri" w:cs="Calibri"/>
          <w:sz w:val="24"/>
          <w:szCs w:val="26"/>
        </w:rPr>
        <w:t>PROPOSAL</w:t>
      </w:r>
      <w:r w:rsidR="008C0CB5" w:rsidRPr="00266DFB">
        <w:rPr>
          <w:rFonts w:ascii="Calibri" w:hAnsi="Calibri" w:cs="Calibri"/>
          <w:sz w:val="24"/>
          <w:szCs w:val="26"/>
        </w:rPr>
        <w:t xml:space="preserve"> </w:t>
      </w:r>
      <w:r w:rsidRPr="00211B45">
        <w:rPr>
          <w:rFonts w:ascii="Calibri" w:hAnsi="Calibri" w:cs="Calibri"/>
          <w:color w:val="000000" w:themeColor="text1"/>
          <w:sz w:val="24"/>
        </w:rPr>
        <w:t xml:space="preserve">No. </w:t>
      </w:r>
      <w:r w:rsidR="00211B45" w:rsidRPr="00211B45">
        <w:rPr>
          <w:rFonts w:ascii="Calibri" w:hAnsi="Calibri" w:cs="Calibri"/>
          <w:color w:val="000000" w:themeColor="text1"/>
          <w:sz w:val="24"/>
        </w:rPr>
        <w:t>902564</w:t>
      </w:r>
      <w:r w:rsidR="008C0CB5" w:rsidRPr="00211B45">
        <w:rPr>
          <w:rFonts w:ascii="Calibri" w:hAnsi="Calibri" w:cs="Calibri"/>
          <w:color w:val="000000" w:themeColor="text1"/>
          <w:sz w:val="24"/>
        </w:rPr>
        <w:t xml:space="preserve"> </w:t>
      </w:r>
    </w:p>
    <w:p w14:paraId="456C6567" w14:textId="77777777" w:rsidR="00F9006C" w:rsidRPr="00211B45" w:rsidRDefault="00F9006C" w:rsidP="00DC6B97">
      <w:pPr>
        <w:pStyle w:val="RFP-QHeader2"/>
        <w:rPr>
          <w:rFonts w:ascii="Calibri" w:hAnsi="Calibri" w:cs="Calibri"/>
          <w:color w:val="000000" w:themeColor="text1"/>
          <w:sz w:val="24"/>
        </w:rPr>
      </w:pPr>
      <w:r w:rsidRPr="00211B45">
        <w:rPr>
          <w:rFonts w:ascii="Calibri" w:hAnsi="Calibri" w:cs="Calibri"/>
          <w:color w:val="000000" w:themeColor="text1"/>
          <w:sz w:val="24"/>
        </w:rPr>
        <w:t>SPECIFICATIONS, TERMS &amp; CONDITIONS</w:t>
      </w:r>
    </w:p>
    <w:p w14:paraId="6A7B068B" w14:textId="74606A03" w:rsidR="00F9006C" w:rsidRPr="00211B45" w:rsidRDefault="00BE0EE1" w:rsidP="00C063D4">
      <w:pPr>
        <w:pStyle w:val="RFP-QHeader2"/>
        <w:rPr>
          <w:rFonts w:ascii="Calibri" w:hAnsi="Calibri" w:cs="Calibri"/>
          <w:color w:val="000000" w:themeColor="text1"/>
          <w:sz w:val="24"/>
        </w:rPr>
      </w:pPr>
      <w:r w:rsidRPr="00211B45">
        <w:rPr>
          <w:rFonts w:ascii="Calibri" w:hAnsi="Calibri" w:cs="Calibri"/>
          <w:color w:val="000000" w:themeColor="text1"/>
          <w:sz w:val="24"/>
        </w:rPr>
        <w:t>f</w:t>
      </w:r>
      <w:r w:rsidR="00F9006C" w:rsidRPr="00211B45">
        <w:rPr>
          <w:rFonts w:ascii="Calibri" w:hAnsi="Calibri" w:cs="Calibri"/>
          <w:color w:val="000000" w:themeColor="text1"/>
          <w:sz w:val="24"/>
        </w:rPr>
        <w:t>or</w:t>
      </w:r>
    </w:p>
    <w:p w14:paraId="0CB6F271" w14:textId="68AD00B0" w:rsidR="00F9006C" w:rsidRPr="00211B45" w:rsidRDefault="00211B45" w:rsidP="00C063D4">
      <w:pPr>
        <w:pStyle w:val="RFP-QHeader2"/>
        <w:rPr>
          <w:rFonts w:ascii="Calibri" w:hAnsi="Calibri" w:cs="Calibri"/>
          <w:color w:val="000000" w:themeColor="text1"/>
          <w:sz w:val="24"/>
        </w:rPr>
      </w:pPr>
      <w:r w:rsidRPr="00211B45">
        <w:rPr>
          <w:rFonts w:ascii="Calibri" w:hAnsi="Calibri" w:cs="Calibri"/>
          <w:color w:val="000000" w:themeColor="text1"/>
          <w:sz w:val="24"/>
        </w:rPr>
        <w:t>RELIGIOUS SERVICES PROGRAM</w:t>
      </w:r>
    </w:p>
    <w:p w14:paraId="617F9AC3" w14:textId="77777777" w:rsidR="00F9006C" w:rsidRPr="00266DFB" w:rsidRDefault="00F9006C" w:rsidP="00C063D4">
      <w:pPr>
        <w:tabs>
          <w:tab w:val="left" w:pos="0"/>
        </w:tabs>
        <w:jc w:val="center"/>
        <w:rPr>
          <w:rFonts w:ascii="Calibri" w:hAnsi="Calibri" w:cs="Calibri"/>
          <w:b/>
          <w:spacing w:val="-3"/>
        </w:rPr>
      </w:pPr>
    </w:p>
    <w:p w14:paraId="77611024" w14:textId="77777777" w:rsidR="00F9006C" w:rsidRPr="00266DFB" w:rsidRDefault="00F9006C">
      <w:pPr>
        <w:tabs>
          <w:tab w:val="center" w:pos="3960"/>
        </w:tabs>
        <w:jc w:val="center"/>
        <w:rPr>
          <w:rFonts w:ascii="Calibri" w:hAnsi="Calibri" w:cs="Calibri"/>
          <w:b/>
          <w:spacing w:val="-3"/>
          <w:sz w:val="24"/>
        </w:rPr>
      </w:pPr>
      <w:r w:rsidRPr="00266DFB">
        <w:rPr>
          <w:rFonts w:ascii="Calibri" w:hAnsi="Calibri" w:cs="Calibri"/>
          <w:b/>
          <w:spacing w:val="-3"/>
          <w:sz w:val="24"/>
        </w:rPr>
        <w:t>TABLE OF CONTENTS</w:t>
      </w:r>
    </w:p>
    <w:p w14:paraId="61B52518" w14:textId="77777777" w:rsidR="00606FDA" w:rsidRPr="00C063D4" w:rsidRDefault="00C268C5" w:rsidP="007A294B">
      <w:pPr>
        <w:tabs>
          <w:tab w:val="right" w:pos="10800"/>
        </w:tabs>
        <w:rPr>
          <w:rFonts w:ascii="Calibri" w:hAnsi="Calibri" w:cs="Calibri"/>
          <w:b/>
          <w:spacing w:val="-3"/>
          <w:sz w:val="24"/>
          <w:szCs w:val="24"/>
        </w:rPr>
      </w:pPr>
      <w:r w:rsidRPr="00C063D4">
        <w:rPr>
          <w:rFonts w:ascii="Calibri" w:hAnsi="Calibri" w:cs="Calibri"/>
          <w:b/>
          <w:spacing w:val="-3"/>
          <w:sz w:val="24"/>
          <w:szCs w:val="24"/>
        </w:rPr>
        <w:tab/>
        <w:t>Page</w:t>
      </w:r>
    </w:p>
    <w:p w14:paraId="7D5CF8D6" w14:textId="77777777" w:rsidR="007A294B" w:rsidRPr="00C063D4" w:rsidRDefault="007A294B" w:rsidP="007A294B">
      <w:pPr>
        <w:tabs>
          <w:tab w:val="right" w:pos="10800"/>
        </w:tabs>
        <w:rPr>
          <w:rFonts w:ascii="Calibri" w:hAnsi="Calibri" w:cs="Calibri"/>
          <w:b/>
          <w:spacing w:val="-3"/>
          <w:sz w:val="24"/>
          <w:szCs w:val="24"/>
        </w:rPr>
      </w:pPr>
    </w:p>
    <w:p w14:paraId="47B8CCDD" w14:textId="436C2B01" w:rsidR="004D7232" w:rsidRPr="003F6B37" w:rsidRDefault="002C2B73">
      <w:pPr>
        <w:pStyle w:val="TOC1"/>
        <w:rPr>
          <w:rFonts w:asciiTheme="minorHAnsi" w:eastAsiaTheme="minorEastAsia" w:hAnsiTheme="minorHAnsi" w:cstheme="minorBidi"/>
          <w:b w:val="0"/>
          <w:caps w:val="0"/>
          <w:kern w:val="2"/>
          <w:sz w:val="24"/>
          <w:szCs w:val="24"/>
          <w14:ligatures w14:val="standardContextual"/>
        </w:rPr>
      </w:pPr>
      <w:r w:rsidRPr="003F6B37">
        <w:rPr>
          <w:rFonts w:cs="Calibri"/>
          <w:spacing w:val="-3"/>
          <w:sz w:val="24"/>
          <w:szCs w:val="24"/>
        </w:rPr>
        <w:fldChar w:fldCharType="begin"/>
      </w:r>
      <w:r w:rsidRPr="003F6B37">
        <w:rPr>
          <w:rFonts w:cs="Calibri"/>
          <w:spacing w:val="-3"/>
          <w:sz w:val="24"/>
          <w:szCs w:val="24"/>
        </w:rPr>
        <w:instrText xml:space="preserve"> TOC \o "1-2" \h \z \u </w:instrText>
      </w:r>
      <w:r w:rsidRPr="003F6B37">
        <w:rPr>
          <w:rFonts w:cs="Calibri"/>
          <w:spacing w:val="-3"/>
          <w:sz w:val="24"/>
          <w:szCs w:val="24"/>
        </w:rPr>
        <w:fldChar w:fldCharType="separate"/>
      </w:r>
      <w:hyperlink w:anchor="_Toc184134075" w:history="1">
        <w:r w:rsidR="004D7232" w:rsidRPr="003F6B37">
          <w:rPr>
            <w:rStyle w:val="Hyperlink"/>
            <w:sz w:val="24"/>
            <w:szCs w:val="24"/>
          </w:rPr>
          <w:t>CALENDAR OF EVENTS</w:t>
        </w:r>
        <w:r w:rsidR="004D7232" w:rsidRPr="003F6B37">
          <w:rPr>
            <w:webHidden/>
            <w:sz w:val="24"/>
            <w:szCs w:val="24"/>
          </w:rPr>
          <w:tab/>
        </w:r>
        <w:r w:rsidR="004D7232" w:rsidRPr="003F6B37">
          <w:rPr>
            <w:webHidden/>
            <w:sz w:val="24"/>
            <w:szCs w:val="24"/>
          </w:rPr>
          <w:fldChar w:fldCharType="begin"/>
        </w:r>
        <w:r w:rsidR="004D7232" w:rsidRPr="003F6B37">
          <w:rPr>
            <w:webHidden/>
            <w:sz w:val="24"/>
            <w:szCs w:val="24"/>
          </w:rPr>
          <w:instrText xml:space="preserve"> PAGEREF _Toc184134075 \h </w:instrText>
        </w:r>
        <w:r w:rsidR="004D7232" w:rsidRPr="003F6B37">
          <w:rPr>
            <w:webHidden/>
            <w:sz w:val="24"/>
            <w:szCs w:val="24"/>
          </w:rPr>
        </w:r>
        <w:r w:rsidR="004D7232" w:rsidRPr="003F6B37">
          <w:rPr>
            <w:webHidden/>
            <w:sz w:val="24"/>
            <w:szCs w:val="24"/>
          </w:rPr>
          <w:fldChar w:fldCharType="separate"/>
        </w:r>
        <w:r w:rsidR="00B32807">
          <w:rPr>
            <w:webHidden/>
            <w:sz w:val="24"/>
            <w:szCs w:val="24"/>
          </w:rPr>
          <w:t>2</w:t>
        </w:r>
        <w:r w:rsidR="004D7232" w:rsidRPr="003F6B37">
          <w:rPr>
            <w:webHidden/>
            <w:sz w:val="24"/>
            <w:szCs w:val="24"/>
          </w:rPr>
          <w:fldChar w:fldCharType="end"/>
        </w:r>
      </w:hyperlink>
    </w:p>
    <w:p w14:paraId="17981E2B" w14:textId="1F80A83F" w:rsidR="004D7232" w:rsidRPr="003F6B37" w:rsidRDefault="004D7232">
      <w:pPr>
        <w:pStyle w:val="TOC1"/>
        <w:rPr>
          <w:rFonts w:asciiTheme="minorHAnsi" w:eastAsiaTheme="minorEastAsia" w:hAnsiTheme="minorHAnsi" w:cstheme="minorBidi"/>
          <w:b w:val="0"/>
          <w:caps w:val="0"/>
          <w:kern w:val="2"/>
          <w:sz w:val="24"/>
          <w:szCs w:val="24"/>
          <w14:ligatures w14:val="standardContextual"/>
        </w:rPr>
      </w:pPr>
      <w:hyperlink w:anchor="_Toc184134076" w:history="1">
        <w:r w:rsidRPr="003F6B37">
          <w:rPr>
            <w:rStyle w:val="Hyperlink"/>
            <w:sz w:val="24"/>
            <w:szCs w:val="24"/>
          </w:rPr>
          <w:t>I.</w:t>
        </w:r>
        <w:r w:rsidRPr="003F6B37">
          <w:rPr>
            <w:rFonts w:asciiTheme="minorHAnsi" w:eastAsiaTheme="minorEastAsia" w:hAnsiTheme="minorHAnsi" w:cstheme="minorBidi"/>
            <w:b w:val="0"/>
            <w:caps w:val="0"/>
            <w:kern w:val="2"/>
            <w:sz w:val="24"/>
            <w:szCs w:val="24"/>
            <w14:ligatures w14:val="standardContextual"/>
          </w:rPr>
          <w:tab/>
        </w:r>
        <w:r w:rsidRPr="003F6B37">
          <w:rPr>
            <w:rStyle w:val="Hyperlink"/>
            <w:sz w:val="24"/>
            <w:szCs w:val="24"/>
          </w:rPr>
          <w:t>STATEMENT OF WORK</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_Toc184134076 \h </w:instrText>
        </w:r>
        <w:r w:rsidRPr="003F6B37">
          <w:rPr>
            <w:webHidden/>
            <w:sz w:val="24"/>
            <w:szCs w:val="24"/>
          </w:rPr>
        </w:r>
        <w:r w:rsidRPr="003F6B37">
          <w:rPr>
            <w:webHidden/>
            <w:sz w:val="24"/>
            <w:szCs w:val="24"/>
          </w:rPr>
          <w:fldChar w:fldCharType="separate"/>
        </w:r>
        <w:r w:rsidR="00B32807">
          <w:rPr>
            <w:webHidden/>
            <w:sz w:val="24"/>
            <w:szCs w:val="24"/>
          </w:rPr>
          <w:t>5</w:t>
        </w:r>
        <w:r w:rsidRPr="003F6B37">
          <w:rPr>
            <w:webHidden/>
            <w:sz w:val="24"/>
            <w:szCs w:val="24"/>
          </w:rPr>
          <w:fldChar w:fldCharType="end"/>
        </w:r>
      </w:hyperlink>
    </w:p>
    <w:p w14:paraId="41CA0FF8" w14:textId="32FE4CC6"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77" w:history="1">
        <w:r w:rsidRPr="003F6B37">
          <w:rPr>
            <w:rStyle w:val="Hyperlink"/>
            <w:sz w:val="24"/>
            <w:szCs w:val="24"/>
          </w:rPr>
          <w:t>A.</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INTENT</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_Toc184134077 \h </w:instrText>
        </w:r>
        <w:r w:rsidRPr="003F6B37">
          <w:rPr>
            <w:webHidden/>
            <w:sz w:val="24"/>
            <w:szCs w:val="24"/>
          </w:rPr>
        </w:r>
        <w:r w:rsidRPr="003F6B37">
          <w:rPr>
            <w:webHidden/>
            <w:sz w:val="24"/>
            <w:szCs w:val="24"/>
          </w:rPr>
          <w:fldChar w:fldCharType="separate"/>
        </w:r>
        <w:r w:rsidR="00B32807">
          <w:rPr>
            <w:webHidden/>
            <w:sz w:val="24"/>
            <w:szCs w:val="24"/>
          </w:rPr>
          <w:t>5</w:t>
        </w:r>
        <w:r w:rsidRPr="003F6B37">
          <w:rPr>
            <w:webHidden/>
            <w:sz w:val="24"/>
            <w:szCs w:val="24"/>
          </w:rPr>
          <w:fldChar w:fldCharType="end"/>
        </w:r>
      </w:hyperlink>
    </w:p>
    <w:p w14:paraId="7FD36758" w14:textId="2C9157BB"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78" w:history="1">
        <w:r w:rsidRPr="003F6B37">
          <w:rPr>
            <w:rStyle w:val="Hyperlink"/>
            <w:sz w:val="24"/>
            <w:szCs w:val="24"/>
          </w:rPr>
          <w:t>B.</w:t>
        </w:r>
        <w:r w:rsidRPr="003F6B37">
          <w:rPr>
            <w:rFonts w:asciiTheme="minorHAnsi" w:eastAsiaTheme="minorEastAsia" w:hAnsiTheme="minorHAnsi" w:cstheme="minorBidi"/>
            <w:kern w:val="2"/>
            <w:sz w:val="24"/>
            <w:szCs w:val="24"/>
            <w14:ligatures w14:val="standardContextual"/>
          </w:rPr>
          <w:tab/>
        </w:r>
        <w:r w:rsidRPr="003F6B37">
          <w:rPr>
            <w:rStyle w:val="Hyperlink"/>
            <w:rFonts w:cstheme="minorHAnsi"/>
            <w:sz w:val="24"/>
            <w:szCs w:val="24"/>
          </w:rPr>
          <w:t>SCOPE/BACKGROUND</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_Toc184134078 \h </w:instrText>
        </w:r>
        <w:r w:rsidRPr="003F6B37">
          <w:rPr>
            <w:webHidden/>
            <w:sz w:val="24"/>
            <w:szCs w:val="24"/>
          </w:rPr>
        </w:r>
        <w:r w:rsidRPr="003F6B37">
          <w:rPr>
            <w:webHidden/>
            <w:sz w:val="24"/>
            <w:szCs w:val="24"/>
          </w:rPr>
          <w:fldChar w:fldCharType="separate"/>
        </w:r>
        <w:r w:rsidR="00B32807">
          <w:rPr>
            <w:webHidden/>
            <w:sz w:val="24"/>
            <w:szCs w:val="24"/>
          </w:rPr>
          <w:t>5</w:t>
        </w:r>
        <w:r w:rsidRPr="003F6B37">
          <w:rPr>
            <w:webHidden/>
            <w:sz w:val="24"/>
            <w:szCs w:val="24"/>
          </w:rPr>
          <w:fldChar w:fldCharType="end"/>
        </w:r>
      </w:hyperlink>
    </w:p>
    <w:p w14:paraId="6C309B65" w14:textId="75571D8E"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79" w:history="1">
        <w:r w:rsidRPr="003F6B37">
          <w:rPr>
            <w:rStyle w:val="Hyperlink"/>
            <w:sz w:val="24"/>
            <w:szCs w:val="24"/>
          </w:rPr>
          <w:t>C.</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BIDDER QUALIFICATIONS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_Toc184134079 \h </w:instrText>
        </w:r>
        <w:r w:rsidRPr="003F6B37">
          <w:rPr>
            <w:webHidden/>
            <w:sz w:val="24"/>
            <w:szCs w:val="24"/>
          </w:rPr>
        </w:r>
        <w:r w:rsidRPr="003F6B37">
          <w:rPr>
            <w:webHidden/>
            <w:sz w:val="24"/>
            <w:szCs w:val="24"/>
          </w:rPr>
          <w:fldChar w:fldCharType="separate"/>
        </w:r>
        <w:r w:rsidR="00B32807">
          <w:rPr>
            <w:webHidden/>
            <w:sz w:val="24"/>
            <w:szCs w:val="24"/>
          </w:rPr>
          <w:t>7</w:t>
        </w:r>
        <w:r w:rsidRPr="003F6B37">
          <w:rPr>
            <w:webHidden/>
            <w:sz w:val="24"/>
            <w:szCs w:val="24"/>
          </w:rPr>
          <w:fldChar w:fldCharType="end"/>
        </w:r>
      </w:hyperlink>
    </w:p>
    <w:p w14:paraId="1FC6586C" w14:textId="60EC69C4"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0" w:history="1">
        <w:r w:rsidRPr="003F6B37">
          <w:rPr>
            <w:rStyle w:val="Hyperlink"/>
            <w:sz w:val="24"/>
            <w:szCs w:val="24"/>
          </w:rPr>
          <w:t>D.</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SPECIFIC REQUIREMENTS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_Toc184134080 \h </w:instrText>
        </w:r>
        <w:r w:rsidRPr="003F6B37">
          <w:rPr>
            <w:webHidden/>
            <w:sz w:val="24"/>
            <w:szCs w:val="24"/>
          </w:rPr>
        </w:r>
        <w:r w:rsidRPr="003F6B37">
          <w:rPr>
            <w:webHidden/>
            <w:sz w:val="24"/>
            <w:szCs w:val="24"/>
          </w:rPr>
          <w:fldChar w:fldCharType="separate"/>
        </w:r>
        <w:r w:rsidR="00B32807">
          <w:rPr>
            <w:webHidden/>
            <w:sz w:val="24"/>
            <w:szCs w:val="24"/>
          </w:rPr>
          <w:t>7</w:t>
        </w:r>
        <w:r w:rsidRPr="003F6B37">
          <w:rPr>
            <w:webHidden/>
            <w:sz w:val="24"/>
            <w:szCs w:val="24"/>
          </w:rPr>
          <w:fldChar w:fldCharType="end"/>
        </w:r>
      </w:hyperlink>
    </w:p>
    <w:p w14:paraId="173ADBE9" w14:textId="10A5FE9A"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1" w:history="1">
        <w:r w:rsidRPr="003F6B37">
          <w:rPr>
            <w:rStyle w:val="Hyperlink"/>
            <w:sz w:val="24"/>
            <w:szCs w:val="24"/>
          </w:rPr>
          <w:t>E.</w:t>
        </w:r>
        <w:r w:rsidRPr="003F6B37">
          <w:rPr>
            <w:rFonts w:asciiTheme="minorHAnsi" w:eastAsiaTheme="minorEastAsia" w:hAnsiTheme="minorHAnsi" w:cstheme="minorBidi"/>
            <w:kern w:val="2"/>
            <w:sz w:val="24"/>
            <w:szCs w:val="24"/>
            <w14:ligatures w14:val="standardContextual"/>
          </w:rPr>
          <w:tab/>
        </w:r>
        <w:r w:rsidRPr="003F6B37">
          <w:rPr>
            <w:rStyle w:val="Hyperlink"/>
            <w:rFonts w:cstheme="minorHAnsi"/>
            <w:sz w:val="24"/>
            <w:szCs w:val="24"/>
          </w:rPr>
          <w:t>PROGRAM REQUIREMENTS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_Toc184134081 \h </w:instrText>
        </w:r>
        <w:r w:rsidRPr="003F6B37">
          <w:rPr>
            <w:webHidden/>
            <w:sz w:val="24"/>
            <w:szCs w:val="24"/>
          </w:rPr>
        </w:r>
        <w:r w:rsidRPr="003F6B37">
          <w:rPr>
            <w:webHidden/>
            <w:sz w:val="24"/>
            <w:szCs w:val="24"/>
          </w:rPr>
          <w:fldChar w:fldCharType="separate"/>
        </w:r>
        <w:r w:rsidR="00B32807">
          <w:rPr>
            <w:webHidden/>
            <w:sz w:val="24"/>
            <w:szCs w:val="24"/>
          </w:rPr>
          <w:t>8</w:t>
        </w:r>
        <w:r w:rsidRPr="003F6B37">
          <w:rPr>
            <w:webHidden/>
            <w:sz w:val="24"/>
            <w:szCs w:val="24"/>
          </w:rPr>
          <w:fldChar w:fldCharType="end"/>
        </w:r>
      </w:hyperlink>
    </w:p>
    <w:p w14:paraId="481347B8" w14:textId="4C71C4D4"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2" w:history="1">
        <w:r w:rsidRPr="003F6B37">
          <w:rPr>
            <w:rStyle w:val="Hyperlink"/>
            <w:sz w:val="24"/>
            <w:szCs w:val="24"/>
          </w:rPr>
          <w:t>F.</w:t>
        </w:r>
        <w:r w:rsidRPr="003F6B37">
          <w:rPr>
            <w:rFonts w:asciiTheme="minorHAnsi" w:eastAsiaTheme="minorEastAsia" w:hAnsiTheme="minorHAnsi" w:cstheme="minorBidi"/>
            <w:kern w:val="2"/>
            <w:sz w:val="24"/>
            <w:szCs w:val="24"/>
            <w14:ligatures w14:val="standardContextual"/>
          </w:rPr>
          <w:tab/>
        </w:r>
        <w:r w:rsidRPr="003F6B37">
          <w:rPr>
            <w:rStyle w:val="Hyperlink"/>
            <w:rFonts w:cstheme="minorHAnsi"/>
            <w:sz w:val="24"/>
            <w:szCs w:val="24"/>
          </w:rPr>
          <w:t>ADMINISTRATIVE REQUIREMENTS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_Toc184134082 \h </w:instrText>
        </w:r>
        <w:r w:rsidRPr="003F6B37">
          <w:rPr>
            <w:webHidden/>
            <w:sz w:val="24"/>
            <w:szCs w:val="24"/>
          </w:rPr>
        </w:r>
        <w:r w:rsidRPr="003F6B37">
          <w:rPr>
            <w:webHidden/>
            <w:sz w:val="24"/>
            <w:szCs w:val="24"/>
          </w:rPr>
          <w:fldChar w:fldCharType="separate"/>
        </w:r>
        <w:r w:rsidR="00B32807">
          <w:rPr>
            <w:webHidden/>
            <w:sz w:val="24"/>
            <w:szCs w:val="24"/>
          </w:rPr>
          <w:t>13</w:t>
        </w:r>
        <w:r w:rsidRPr="003F6B37">
          <w:rPr>
            <w:webHidden/>
            <w:sz w:val="24"/>
            <w:szCs w:val="24"/>
          </w:rPr>
          <w:fldChar w:fldCharType="end"/>
        </w:r>
      </w:hyperlink>
    </w:p>
    <w:p w14:paraId="26B34206" w14:textId="14A198D0"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3" w:history="1">
        <w:r w:rsidRPr="003F6B37">
          <w:rPr>
            <w:rStyle w:val="Hyperlink"/>
            <w:sz w:val="24"/>
            <w:szCs w:val="24"/>
          </w:rPr>
          <w:t>G.</w:t>
        </w:r>
        <w:r w:rsidRPr="003F6B37">
          <w:rPr>
            <w:rFonts w:asciiTheme="minorHAnsi" w:eastAsiaTheme="minorEastAsia" w:hAnsiTheme="minorHAnsi" w:cstheme="minorBidi"/>
            <w:kern w:val="2"/>
            <w:sz w:val="24"/>
            <w:szCs w:val="24"/>
            <w14:ligatures w14:val="standardContextual"/>
          </w:rPr>
          <w:tab/>
        </w:r>
        <w:r w:rsidRPr="003F6B37">
          <w:rPr>
            <w:rStyle w:val="Hyperlink"/>
            <w:rFonts w:cstheme="minorHAnsi"/>
            <w:sz w:val="24"/>
            <w:szCs w:val="24"/>
          </w:rPr>
          <w:t>PRISON RAPE ELIMINATION ACT (PREA) REQUIREMENTS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_Toc184134083 \h </w:instrText>
        </w:r>
        <w:r w:rsidRPr="003F6B37">
          <w:rPr>
            <w:webHidden/>
            <w:sz w:val="24"/>
            <w:szCs w:val="24"/>
          </w:rPr>
        </w:r>
        <w:r w:rsidRPr="003F6B37">
          <w:rPr>
            <w:webHidden/>
            <w:sz w:val="24"/>
            <w:szCs w:val="24"/>
          </w:rPr>
          <w:fldChar w:fldCharType="separate"/>
        </w:r>
        <w:r w:rsidR="00B32807">
          <w:rPr>
            <w:webHidden/>
            <w:sz w:val="24"/>
            <w:szCs w:val="24"/>
          </w:rPr>
          <w:t>14</w:t>
        </w:r>
        <w:r w:rsidRPr="003F6B37">
          <w:rPr>
            <w:webHidden/>
            <w:sz w:val="24"/>
            <w:szCs w:val="24"/>
          </w:rPr>
          <w:fldChar w:fldCharType="end"/>
        </w:r>
      </w:hyperlink>
    </w:p>
    <w:p w14:paraId="45F8B466" w14:textId="5ACCBF9B"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4" w:history="1">
        <w:r w:rsidRPr="003F6B37">
          <w:rPr>
            <w:rStyle w:val="Hyperlink"/>
            <w:sz w:val="24"/>
            <w:szCs w:val="24"/>
          </w:rPr>
          <w:t>H.</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DELIVERABLES / REPORTS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_Toc184134084 \h </w:instrText>
        </w:r>
        <w:r w:rsidRPr="003F6B37">
          <w:rPr>
            <w:webHidden/>
            <w:sz w:val="24"/>
            <w:szCs w:val="24"/>
          </w:rPr>
        </w:r>
        <w:r w:rsidRPr="003F6B37">
          <w:rPr>
            <w:webHidden/>
            <w:sz w:val="24"/>
            <w:szCs w:val="24"/>
          </w:rPr>
          <w:fldChar w:fldCharType="separate"/>
        </w:r>
        <w:r w:rsidR="00B32807">
          <w:rPr>
            <w:webHidden/>
            <w:sz w:val="24"/>
            <w:szCs w:val="24"/>
          </w:rPr>
          <w:t>15</w:t>
        </w:r>
        <w:r w:rsidRPr="003F6B37">
          <w:rPr>
            <w:webHidden/>
            <w:sz w:val="24"/>
            <w:szCs w:val="24"/>
          </w:rPr>
          <w:fldChar w:fldCharType="end"/>
        </w:r>
      </w:hyperlink>
    </w:p>
    <w:p w14:paraId="712D8D2F" w14:textId="13829AAA"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5" w:history="1">
        <w:r w:rsidRPr="003F6B37">
          <w:rPr>
            <w:rStyle w:val="Hyperlink"/>
            <w:sz w:val="24"/>
            <w:szCs w:val="24"/>
          </w:rPr>
          <w:t>I.</w:t>
        </w:r>
        <w:r w:rsidRPr="003F6B37">
          <w:rPr>
            <w:rFonts w:asciiTheme="minorHAnsi" w:eastAsiaTheme="minorEastAsia" w:hAnsiTheme="minorHAnsi" w:cstheme="minorBidi"/>
            <w:kern w:val="2"/>
            <w:sz w:val="24"/>
            <w:szCs w:val="24"/>
            <w14:ligatures w14:val="standardContextual"/>
          </w:rPr>
          <w:tab/>
        </w:r>
        <w:r w:rsidRPr="003F6B37">
          <w:rPr>
            <w:rStyle w:val="Hyperlink"/>
            <w:rFonts w:cstheme="minorHAnsi"/>
            <w:sz w:val="24"/>
            <w:szCs w:val="24"/>
          </w:rPr>
          <w:t>PERFORMANCE MEASURES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_Toc184134085 \h </w:instrText>
        </w:r>
        <w:r w:rsidRPr="003F6B37">
          <w:rPr>
            <w:webHidden/>
            <w:sz w:val="24"/>
            <w:szCs w:val="24"/>
          </w:rPr>
        </w:r>
        <w:r w:rsidRPr="003F6B37">
          <w:rPr>
            <w:webHidden/>
            <w:sz w:val="24"/>
            <w:szCs w:val="24"/>
          </w:rPr>
          <w:fldChar w:fldCharType="separate"/>
        </w:r>
        <w:r w:rsidR="00B32807">
          <w:rPr>
            <w:webHidden/>
            <w:sz w:val="24"/>
            <w:szCs w:val="24"/>
          </w:rPr>
          <w:t>17</w:t>
        </w:r>
        <w:r w:rsidRPr="003F6B37">
          <w:rPr>
            <w:webHidden/>
            <w:sz w:val="24"/>
            <w:szCs w:val="24"/>
          </w:rPr>
          <w:fldChar w:fldCharType="end"/>
        </w:r>
      </w:hyperlink>
    </w:p>
    <w:p w14:paraId="7B8E45FF" w14:textId="132A10E2"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6" w:history="1">
        <w:r w:rsidRPr="003F6B37">
          <w:rPr>
            <w:rStyle w:val="Hyperlink"/>
            <w:sz w:val="24"/>
            <w:szCs w:val="24"/>
          </w:rPr>
          <w:t>J.</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BIDDERS CONFERENCE/VENDOR OUTREACH</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_Toc184134086 \h </w:instrText>
        </w:r>
        <w:r w:rsidRPr="003F6B37">
          <w:rPr>
            <w:webHidden/>
            <w:sz w:val="24"/>
            <w:szCs w:val="24"/>
          </w:rPr>
        </w:r>
        <w:r w:rsidRPr="003F6B37">
          <w:rPr>
            <w:webHidden/>
            <w:sz w:val="24"/>
            <w:szCs w:val="24"/>
          </w:rPr>
          <w:fldChar w:fldCharType="separate"/>
        </w:r>
        <w:r w:rsidR="00B32807">
          <w:rPr>
            <w:webHidden/>
            <w:sz w:val="24"/>
            <w:szCs w:val="24"/>
          </w:rPr>
          <w:t>17</w:t>
        </w:r>
        <w:r w:rsidRPr="003F6B37">
          <w:rPr>
            <w:webHidden/>
            <w:sz w:val="24"/>
            <w:szCs w:val="24"/>
          </w:rPr>
          <w:fldChar w:fldCharType="end"/>
        </w:r>
      </w:hyperlink>
    </w:p>
    <w:p w14:paraId="1C2046A5" w14:textId="259DEA6D" w:rsidR="004D7232" w:rsidRPr="003F6B37" w:rsidRDefault="004D7232">
      <w:pPr>
        <w:pStyle w:val="TOC1"/>
        <w:rPr>
          <w:rFonts w:asciiTheme="minorHAnsi" w:eastAsiaTheme="minorEastAsia" w:hAnsiTheme="minorHAnsi" w:cstheme="minorBidi"/>
          <w:b w:val="0"/>
          <w:caps w:val="0"/>
          <w:kern w:val="2"/>
          <w:sz w:val="24"/>
          <w:szCs w:val="24"/>
          <w14:ligatures w14:val="standardContextual"/>
        </w:rPr>
      </w:pPr>
      <w:hyperlink w:anchor="_Toc184134087" w:history="1">
        <w:r w:rsidRPr="003F6B37">
          <w:rPr>
            <w:rStyle w:val="Hyperlink"/>
            <w:sz w:val="24"/>
            <w:szCs w:val="24"/>
          </w:rPr>
          <w:t>II.</w:t>
        </w:r>
        <w:r w:rsidRPr="003F6B37">
          <w:rPr>
            <w:rFonts w:asciiTheme="minorHAnsi" w:eastAsiaTheme="minorEastAsia" w:hAnsiTheme="minorHAnsi" w:cstheme="minorBidi"/>
            <w:b w:val="0"/>
            <w:caps w:val="0"/>
            <w:kern w:val="2"/>
            <w:sz w:val="24"/>
            <w:szCs w:val="24"/>
            <w14:ligatures w14:val="standardContextual"/>
          </w:rPr>
          <w:tab/>
        </w:r>
        <w:r w:rsidRPr="003F6B37">
          <w:rPr>
            <w:rStyle w:val="Hyperlink"/>
            <w:sz w:val="24"/>
            <w:szCs w:val="24"/>
          </w:rPr>
          <w:t>COUNTY PROCEDURES, TERMS, AND CONDITIONS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_Toc184134087 \h </w:instrText>
        </w:r>
        <w:r w:rsidRPr="003F6B37">
          <w:rPr>
            <w:webHidden/>
            <w:sz w:val="24"/>
            <w:szCs w:val="24"/>
          </w:rPr>
        </w:r>
        <w:r w:rsidRPr="003F6B37">
          <w:rPr>
            <w:webHidden/>
            <w:sz w:val="24"/>
            <w:szCs w:val="24"/>
          </w:rPr>
          <w:fldChar w:fldCharType="separate"/>
        </w:r>
        <w:r w:rsidR="00B32807">
          <w:rPr>
            <w:webHidden/>
            <w:sz w:val="24"/>
            <w:szCs w:val="24"/>
          </w:rPr>
          <w:t>19</w:t>
        </w:r>
        <w:r w:rsidRPr="003F6B37">
          <w:rPr>
            <w:webHidden/>
            <w:sz w:val="24"/>
            <w:szCs w:val="24"/>
          </w:rPr>
          <w:fldChar w:fldCharType="end"/>
        </w:r>
      </w:hyperlink>
    </w:p>
    <w:p w14:paraId="1D42D6ED" w14:textId="37ABEF9A"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8" w:history="1">
        <w:r w:rsidRPr="003F6B37">
          <w:rPr>
            <w:rStyle w:val="Hyperlink"/>
            <w:sz w:val="24"/>
            <w:szCs w:val="24"/>
          </w:rPr>
          <w:t>K.</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EVALUATION CRITERIA / SELECTION COMMITTEE</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_Toc184134088 \h </w:instrText>
        </w:r>
        <w:r w:rsidRPr="003F6B37">
          <w:rPr>
            <w:webHidden/>
            <w:sz w:val="24"/>
            <w:szCs w:val="24"/>
          </w:rPr>
        </w:r>
        <w:r w:rsidRPr="003F6B37">
          <w:rPr>
            <w:webHidden/>
            <w:sz w:val="24"/>
            <w:szCs w:val="24"/>
          </w:rPr>
          <w:fldChar w:fldCharType="separate"/>
        </w:r>
        <w:r w:rsidR="00B32807">
          <w:rPr>
            <w:webHidden/>
            <w:sz w:val="24"/>
            <w:szCs w:val="24"/>
          </w:rPr>
          <w:t>19</w:t>
        </w:r>
        <w:r w:rsidRPr="003F6B37">
          <w:rPr>
            <w:webHidden/>
            <w:sz w:val="24"/>
            <w:szCs w:val="24"/>
          </w:rPr>
          <w:fldChar w:fldCharType="end"/>
        </w:r>
      </w:hyperlink>
    </w:p>
    <w:p w14:paraId="283BF14E" w14:textId="07CFDAF1"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89" w:history="1">
        <w:r w:rsidRPr="003F6B37">
          <w:rPr>
            <w:rStyle w:val="Hyperlink"/>
            <w:sz w:val="24"/>
            <w:szCs w:val="24"/>
          </w:rPr>
          <w:t>L.</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CONTRACT EVALUATION AND ASSESSMENT</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_Toc184134089 \h </w:instrText>
        </w:r>
        <w:r w:rsidRPr="003F6B37">
          <w:rPr>
            <w:webHidden/>
            <w:sz w:val="24"/>
            <w:szCs w:val="24"/>
          </w:rPr>
        </w:r>
        <w:r w:rsidRPr="003F6B37">
          <w:rPr>
            <w:webHidden/>
            <w:sz w:val="24"/>
            <w:szCs w:val="24"/>
          </w:rPr>
          <w:fldChar w:fldCharType="separate"/>
        </w:r>
        <w:r w:rsidR="00B32807">
          <w:rPr>
            <w:webHidden/>
            <w:sz w:val="24"/>
            <w:szCs w:val="24"/>
          </w:rPr>
          <w:t>25</w:t>
        </w:r>
        <w:r w:rsidRPr="003F6B37">
          <w:rPr>
            <w:webHidden/>
            <w:sz w:val="24"/>
            <w:szCs w:val="24"/>
          </w:rPr>
          <w:fldChar w:fldCharType="end"/>
        </w:r>
      </w:hyperlink>
    </w:p>
    <w:p w14:paraId="1EA50173" w14:textId="13EAC6BD"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0" w:history="1">
        <w:r w:rsidRPr="003F6B37">
          <w:rPr>
            <w:rStyle w:val="Hyperlink"/>
            <w:sz w:val="24"/>
            <w:szCs w:val="24"/>
          </w:rPr>
          <w:t>M.</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NOTICE OF INTENT TO AWARD</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_Toc184134090 \h </w:instrText>
        </w:r>
        <w:r w:rsidRPr="003F6B37">
          <w:rPr>
            <w:webHidden/>
            <w:sz w:val="24"/>
            <w:szCs w:val="24"/>
          </w:rPr>
        </w:r>
        <w:r w:rsidRPr="003F6B37">
          <w:rPr>
            <w:webHidden/>
            <w:sz w:val="24"/>
            <w:szCs w:val="24"/>
          </w:rPr>
          <w:fldChar w:fldCharType="separate"/>
        </w:r>
        <w:r w:rsidR="00B32807">
          <w:rPr>
            <w:webHidden/>
            <w:sz w:val="24"/>
            <w:szCs w:val="24"/>
          </w:rPr>
          <w:t>25</w:t>
        </w:r>
        <w:r w:rsidRPr="003F6B37">
          <w:rPr>
            <w:webHidden/>
            <w:sz w:val="24"/>
            <w:szCs w:val="24"/>
          </w:rPr>
          <w:fldChar w:fldCharType="end"/>
        </w:r>
      </w:hyperlink>
    </w:p>
    <w:p w14:paraId="3B355086" w14:textId="3B5101AB"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1" w:history="1">
        <w:r w:rsidRPr="003F6B37">
          <w:rPr>
            <w:rStyle w:val="Hyperlink"/>
            <w:sz w:val="24"/>
            <w:szCs w:val="24"/>
          </w:rPr>
          <w:t>N.</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BID PROTEST / APPEALS PROCESS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_Toc184134091 \h </w:instrText>
        </w:r>
        <w:r w:rsidRPr="003F6B37">
          <w:rPr>
            <w:webHidden/>
            <w:sz w:val="24"/>
            <w:szCs w:val="24"/>
          </w:rPr>
        </w:r>
        <w:r w:rsidRPr="003F6B37">
          <w:rPr>
            <w:webHidden/>
            <w:sz w:val="24"/>
            <w:szCs w:val="24"/>
          </w:rPr>
          <w:fldChar w:fldCharType="separate"/>
        </w:r>
        <w:r w:rsidR="00B32807">
          <w:rPr>
            <w:webHidden/>
            <w:sz w:val="24"/>
            <w:szCs w:val="24"/>
          </w:rPr>
          <w:t>26</w:t>
        </w:r>
        <w:r w:rsidRPr="003F6B37">
          <w:rPr>
            <w:webHidden/>
            <w:sz w:val="24"/>
            <w:szCs w:val="24"/>
          </w:rPr>
          <w:fldChar w:fldCharType="end"/>
        </w:r>
      </w:hyperlink>
    </w:p>
    <w:p w14:paraId="075F03EB" w14:textId="57BD2A84"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2" w:history="1">
        <w:r w:rsidRPr="003F6B37">
          <w:rPr>
            <w:rStyle w:val="Hyperlink"/>
            <w:sz w:val="24"/>
            <w:szCs w:val="24"/>
          </w:rPr>
          <w:t>O.</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TERM / TERMINATION / RENEWAL</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_Toc184134092 \h </w:instrText>
        </w:r>
        <w:r w:rsidRPr="003F6B37">
          <w:rPr>
            <w:webHidden/>
            <w:sz w:val="24"/>
            <w:szCs w:val="24"/>
          </w:rPr>
        </w:r>
        <w:r w:rsidRPr="003F6B37">
          <w:rPr>
            <w:webHidden/>
            <w:sz w:val="24"/>
            <w:szCs w:val="24"/>
          </w:rPr>
          <w:fldChar w:fldCharType="separate"/>
        </w:r>
        <w:r w:rsidR="00B32807">
          <w:rPr>
            <w:webHidden/>
            <w:sz w:val="24"/>
            <w:szCs w:val="24"/>
          </w:rPr>
          <w:t>28</w:t>
        </w:r>
        <w:r w:rsidRPr="003F6B37">
          <w:rPr>
            <w:webHidden/>
            <w:sz w:val="24"/>
            <w:szCs w:val="24"/>
          </w:rPr>
          <w:fldChar w:fldCharType="end"/>
        </w:r>
      </w:hyperlink>
    </w:p>
    <w:p w14:paraId="6325FCAD" w14:textId="6EAE2A32"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3" w:history="1">
        <w:r w:rsidRPr="003F6B37">
          <w:rPr>
            <w:rStyle w:val="Hyperlink"/>
            <w:sz w:val="24"/>
            <w:szCs w:val="24"/>
          </w:rPr>
          <w:t>P.</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BRAND NAMES AND APPROVED EQUIVALENTS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_Toc184134093 \h </w:instrText>
        </w:r>
        <w:r w:rsidRPr="003F6B37">
          <w:rPr>
            <w:webHidden/>
            <w:sz w:val="24"/>
            <w:szCs w:val="24"/>
          </w:rPr>
        </w:r>
        <w:r w:rsidRPr="003F6B37">
          <w:rPr>
            <w:webHidden/>
            <w:sz w:val="24"/>
            <w:szCs w:val="24"/>
          </w:rPr>
          <w:fldChar w:fldCharType="separate"/>
        </w:r>
        <w:r w:rsidR="00B32807">
          <w:rPr>
            <w:webHidden/>
            <w:sz w:val="24"/>
            <w:szCs w:val="24"/>
          </w:rPr>
          <w:t>29</w:t>
        </w:r>
        <w:r w:rsidRPr="003F6B37">
          <w:rPr>
            <w:webHidden/>
            <w:sz w:val="24"/>
            <w:szCs w:val="24"/>
          </w:rPr>
          <w:fldChar w:fldCharType="end"/>
        </w:r>
      </w:hyperlink>
    </w:p>
    <w:p w14:paraId="435B5C6D" w14:textId="6B432187"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4" w:history="1">
        <w:r w:rsidRPr="003F6B37">
          <w:rPr>
            <w:rStyle w:val="Hyperlink"/>
            <w:sz w:val="24"/>
            <w:szCs w:val="24"/>
          </w:rPr>
          <w:t>Q.</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QUANTITIES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_Toc184134094 \h </w:instrText>
        </w:r>
        <w:r w:rsidRPr="003F6B37">
          <w:rPr>
            <w:webHidden/>
            <w:sz w:val="24"/>
            <w:szCs w:val="24"/>
          </w:rPr>
        </w:r>
        <w:r w:rsidRPr="003F6B37">
          <w:rPr>
            <w:webHidden/>
            <w:sz w:val="24"/>
            <w:szCs w:val="24"/>
          </w:rPr>
          <w:fldChar w:fldCharType="separate"/>
        </w:r>
        <w:r w:rsidR="00B32807">
          <w:rPr>
            <w:webHidden/>
            <w:sz w:val="24"/>
            <w:szCs w:val="24"/>
          </w:rPr>
          <w:t>29</w:t>
        </w:r>
        <w:r w:rsidRPr="003F6B37">
          <w:rPr>
            <w:webHidden/>
            <w:sz w:val="24"/>
            <w:szCs w:val="24"/>
          </w:rPr>
          <w:fldChar w:fldCharType="end"/>
        </w:r>
      </w:hyperlink>
    </w:p>
    <w:p w14:paraId="22F5AACD" w14:textId="06AF00A6"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5" w:history="1">
        <w:r w:rsidRPr="003F6B37">
          <w:rPr>
            <w:rStyle w:val="Hyperlink"/>
            <w:sz w:val="24"/>
            <w:szCs w:val="24"/>
          </w:rPr>
          <w:t>R.</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PRICING</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_Toc184134095 \h </w:instrText>
        </w:r>
        <w:r w:rsidRPr="003F6B37">
          <w:rPr>
            <w:webHidden/>
            <w:sz w:val="24"/>
            <w:szCs w:val="24"/>
          </w:rPr>
        </w:r>
        <w:r w:rsidRPr="003F6B37">
          <w:rPr>
            <w:webHidden/>
            <w:sz w:val="24"/>
            <w:szCs w:val="24"/>
          </w:rPr>
          <w:fldChar w:fldCharType="separate"/>
        </w:r>
        <w:r w:rsidR="00B32807">
          <w:rPr>
            <w:webHidden/>
            <w:sz w:val="24"/>
            <w:szCs w:val="24"/>
          </w:rPr>
          <w:t>29</w:t>
        </w:r>
        <w:r w:rsidRPr="003F6B37">
          <w:rPr>
            <w:webHidden/>
            <w:sz w:val="24"/>
            <w:szCs w:val="24"/>
          </w:rPr>
          <w:fldChar w:fldCharType="end"/>
        </w:r>
      </w:hyperlink>
    </w:p>
    <w:p w14:paraId="45A62ED9" w14:textId="5F4BBE76"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6" w:history="1">
        <w:r w:rsidRPr="003F6B37">
          <w:rPr>
            <w:rStyle w:val="Hyperlink"/>
            <w:sz w:val="24"/>
            <w:szCs w:val="24"/>
          </w:rPr>
          <w:t>S.</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AWARD</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_Toc184134096 \h </w:instrText>
        </w:r>
        <w:r w:rsidRPr="003F6B37">
          <w:rPr>
            <w:webHidden/>
            <w:sz w:val="24"/>
            <w:szCs w:val="24"/>
          </w:rPr>
        </w:r>
        <w:r w:rsidRPr="003F6B37">
          <w:rPr>
            <w:webHidden/>
            <w:sz w:val="24"/>
            <w:szCs w:val="24"/>
          </w:rPr>
          <w:fldChar w:fldCharType="separate"/>
        </w:r>
        <w:r w:rsidR="00B32807">
          <w:rPr>
            <w:webHidden/>
            <w:sz w:val="24"/>
            <w:szCs w:val="24"/>
          </w:rPr>
          <w:t>30</w:t>
        </w:r>
        <w:r w:rsidRPr="003F6B37">
          <w:rPr>
            <w:webHidden/>
            <w:sz w:val="24"/>
            <w:szCs w:val="24"/>
          </w:rPr>
          <w:fldChar w:fldCharType="end"/>
        </w:r>
      </w:hyperlink>
    </w:p>
    <w:p w14:paraId="13601366" w14:textId="4437FA39"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7" w:history="1">
        <w:r w:rsidRPr="003F6B37">
          <w:rPr>
            <w:rStyle w:val="Hyperlink"/>
            <w:sz w:val="24"/>
            <w:szCs w:val="24"/>
          </w:rPr>
          <w:t>T.</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METHOD OF ORDERING</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_Toc184134097 \h </w:instrText>
        </w:r>
        <w:r w:rsidRPr="003F6B37">
          <w:rPr>
            <w:webHidden/>
            <w:sz w:val="24"/>
            <w:szCs w:val="24"/>
          </w:rPr>
        </w:r>
        <w:r w:rsidRPr="003F6B37">
          <w:rPr>
            <w:webHidden/>
            <w:sz w:val="24"/>
            <w:szCs w:val="24"/>
          </w:rPr>
          <w:fldChar w:fldCharType="separate"/>
        </w:r>
        <w:r w:rsidR="00B32807">
          <w:rPr>
            <w:webHidden/>
            <w:sz w:val="24"/>
            <w:szCs w:val="24"/>
          </w:rPr>
          <w:t>33</w:t>
        </w:r>
        <w:r w:rsidRPr="003F6B37">
          <w:rPr>
            <w:webHidden/>
            <w:sz w:val="24"/>
            <w:szCs w:val="24"/>
          </w:rPr>
          <w:fldChar w:fldCharType="end"/>
        </w:r>
      </w:hyperlink>
    </w:p>
    <w:p w14:paraId="67D4FE5A" w14:textId="5D98D9C1"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8" w:history="1">
        <w:r w:rsidRPr="003F6B37">
          <w:rPr>
            <w:rStyle w:val="Hyperlink"/>
            <w:sz w:val="24"/>
            <w:szCs w:val="24"/>
          </w:rPr>
          <w:t>U.</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INVOICING</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_Toc184134098 \h </w:instrText>
        </w:r>
        <w:r w:rsidRPr="003F6B37">
          <w:rPr>
            <w:webHidden/>
            <w:sz w:val="24"/>
            <w:szCs w:val="24"/>
          </w:rPr>
        </w:r>
        <w:r w:rsidRPr="003F6B37">
          <w:rPr>
            <w:webHidden/>
            <w:sz w:val="24"/>
            <w:szCs w:val="24"/>
          </w:rPr>
          <w:fldChar w:fldCharType="separate"/>
        </w:r>
        <w:r w:rsidR="00B32807">
          <w:rPr>
            <w:webHidden/>
            <w:sz w:val="24"/>
            <w:szCs w:val="24"/>
          </w:rPr>
          <w:t>33</w:t>
        </w:r>
        <w:r w:rsidRPr="003F6B37">
          <w:rPr>
            <w:webHidden/>
            <w:sz w:val="24"/>
            <w:szCs w:val="24"/>
          </w:rPr>
          <w:fldChar w:fldCharType="end"/>
        </w:r>
      </w:hyperlink>
    </w:p>
    <w:p w14:paraId="712EBBC7" w14:textId="189429AB"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099" w:history="1">
        <w:r w:rsidRPr="003F6B37">
          <w:rPr>
            <w:rStyle w:val="Hyperlink"/>
            <w:sz w:val="24"/>
            <w:szCs w:val="24"/>
          </w:rPr>
          <w:t>V.</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ACCOUNT MANAGER / SUPPORT STAFF</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_Toc184134099 \h </w:instrText>
        </w:r>
        <w:r w:rsidRPr="003F6B37">
          <w:rPr>
            <w:webHidden/>
            <w:sz w:val="24"/>
            <w:szCs w:val="24"/>
          </w:rPr>
        </w:r>
        <w:r w:rsidRPr="003F6B37">
          <w:rPr>
            <w:webHidden/>
            <w:sz w:val="24"/>
            <w:szCs w:val="24"/>
          </w:rPr>
          <w:fldChar w:fldCharType="separate"/>
        </w:r>
        <w:r w:rsidR="00B32807">
          <w:rPr>
            <w:webHidden/>
            <w:sz w:val="24"/>
            <w:szCs w:val="24"/>
          </w:rPr>
          <w:t>34</w:t>
        </w:r>
        <w:r w:rsidRPr="003F6B37">
          <w:rPr>
            <w:webHidden/>
            <w:sz w:val="24"/>
            <w:szCs w:val="24"/>
          </w:rPr>
          <w:fldChar w:fldCharType="end"/>
        </w:r>
      </w:hyperlink>
    </w:p>
    <w:p w14:paraId="28E6AF84" w14:textId="59E080BA" w:rsidR="004D7232" w:rsidRPr="003F6B37" w:rsidRDefault="004D7232">
      <w:pPr>
        <w:pStyle w:val="TOC1"/>
        <w:rPr>
          <w:rFonts w:asciiTheme="minorHAnsi" w:eastAsiaTheme="minorEastAsia" w:hAnsiTheme="minorHAnsi" w:cstheme="minorBidi"/>
          <w:b w:val="0"/>
          <w:caps w:val="0"/>
          <w:kern w:val="2"/>
          <w:sz w:val="24"/>
          <w:szCs w:val="24"/>
          <w14:ligatures w14:val="standardContextual"/>
        </w:rPr>
      </w:pPr>
      <w:hyperlink w:anchor="_Toc184134100" w:history="1">
        <w:r w:rsidRPr="003F6B37">
          <w:rPr>
            <w:rStyle w:val="Hyperlink"/>
            <w:sz w:val="24"/>
            <w:szCs w:val="24"/>
          </w:rPr>
          <w:t>III.</w:t>
        </w:r>
        <w:r w:rsidRPr="003F6B37">
          <w:rPr>
            <w:rFonts w:asciiTheme="minorHAnsi" w:eastAsiaTheme="minorEastAsia" w:hAnsiTheme="minorHAnsi" w:cstheme="minorBidi"/>
            <w:b w:val="0"/>
            <w:caps w:val="0"/>
            <w:kern w:val="2"/>
            <w:sz w:val="24"/>
            <w:szCs w:val="24"/>
            <w14:ligatures w14:val="standardContextual"/>
          </w:rPr>
          <w:tab/>
        </w:r>
        <w:r w:rsidRPr="003F6B37">
          <w:rPr>
            <w:rStyle w:val="Hyperlink"/>
            <w:sz w:val="24"/>
            <w:szCs w:val="24"/>
          </w:rPr>
          <w:t>INSTRUCTIONS TO BIDDERS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_Toc184134100 \h </w:instrText>
        </w:r>
        <w:r w:rsidRPr="003F6B37">
          <w:rPr>
            <w:webHidden/>
            <w:sz w:val="24"/>
            <w:szCs w:val="24"/>
          </w:rPr>
        </w:r>
        <w:r w:rsidRPr="003F6B37">
          <w:rPr>
            <w:webHidden/>
            <w:sz w:val="24"/>
            <w:szCs w:val="24"/>
          </w:rPr>
          <w:fldChar w:fldCharType="separate"/>
        </w:r>
        <w:r w:rsidR="00B32807">
          <w:rPr>
            <w:webHidden/>
            <w:sz w:val="24"/>
            <w:szCs w:val="24"/>
          </w:rPr>
          <w:t>34</w:t>
        </w:r>
        <w:r w:rsidRPr="003F6B37">
          <w:rPr>
            <w:webHidden/>
            <w:sz w:val="24"/>
            <w:szCs w:val="24"/>
          </w:rPr>
          <w:fldChar w:fldCharType="end"/>
        </w:r>
      </w:hyperlink>
    </w:p>
    <w:p w14:paraId="34E815EC" w14:textId="37115B68"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101" w:history="1">
        <w:r w:rsidRPr="003F6B37">
          <w:rPr>
            <w:rStyle w:val="Hyperlink"/>
            <w:sz w:val="24"/>
            <w:szCs w:val="24"/>
          </w:rPr>
          <w:t>W.</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COUNTY CONTACTS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_Toc184134101 \h </w:instrText>
        </w:r>
        <w:r w:rsidRPr="003F6B37">
          <w:rPr>
            <w:webHidden/>
            <w:sz w:val="24"/>
            <w:szCs w:val="24"/>
          </w:rPr>
        </w:r>
        <w:r w:rsidRPr="003F6B37">
          <w:rPr>
            <w:webHidden/>
            <w:sz w:val="24"/>
            <w:szCs w:val="24"/>
          </w:rPr>
          <w:fldChar w:fldCharType="separate"/>
        </w:r>
        <w:r w:rsidR="00B32807">
          <w:rPr>
            <w:webHidden/>
            <w:sz w:val="24"/>
            <w:szCs w:val="24"/>
          </w:rPr>
          <w:t>34</w:t>
        </w:r>
        <w:r w:rsidRPr="003F6B37">
          <w:rPr>
            <w:webHidden/>
            <w:sz w:val="24"/>
            <w:szCs w:val="24"/>
          </w:rPr>
          <w:fldChar w:fldCharType="end"/>
        </w:r>
      </w:hyperlink>
    </w:p>
    <w:p w14:paraId="469DD6B3" w14:textId="0C7E0F91" w:rsidR="004D7232" w:rsidRPr="003F6B37" w:rsidRDefault="004D7232">
      <w:pPr>
        <w:pStyle w:val="TOC2"/>
        <w:rPr>
          <w:rFonts w:asciiTheme="minorHAnsi" w:eastAsiaTheme="minorEastAsia" w:hAnsiTheme="minorHAnsi" w:cstheme="minorBidi"/>
          <w:kern w:val="2"/>
          <w:sz w:val="24"/>
          <w:szCs w:val="24"/>
          <w14:ligatures w14:val="standardContextual"/>
        </w:rPr>
      </w:pPr>
      <w:hyperlink w:anchor="_Toc184134102" w:history="1">
        <w:r w:rsidRPr="003F6B37">
          <w:rPr>
            <w:rStyle w:val="Hyperlink"/>
            <w:sz w:val="24"/>
            <w:szCs w:val="24"/>
          </w:rPr>
          <w:t>X.</w:t>
        </w:r>
        <w:r w:rsidRPr="003F6B37">
          <w:rPr>
            <w:rFonts w:asciiTheme="minorHAnsi" w:eastAsiaTheme="minorEastAsia" w:hAnsiTheme="minorHAnsi" w:cstheme="minorBidi"/>
            <w:kern w:val="2"/>
            <w:sz w:val="24"/>
            <w:szCs w:val="24"/>
            <w14:ligatures w14:val="standardContextual"/>
          </w:rPr>
          <w:tab/>
        </w:r>
        <w:r w:rsidRPr="003F6B37">
          <w:rPr>
            <w:rStyle w:val="Hyperlink"/>
            <w:sz w:val="24"/>
            <w:szCs w:val="24"/>
          </w:rPr>
          <w:t>SUBMITTAL OF PROPOSALS</w:t>
        </w:r>
        <w:r w:rsidRPr="003F6B37">
          <w:rPr>
            <w:webHidden/>
            <w:sz w:val="24"/>
            <w:szCs w:val="24"/>
          </w:rPr>
          <w:tab/>
        </w:r>
        <w:r w:rsidRPr="003F6B37">
          <w:rPr>
            <w:webHidden/>
            <w:sz w:val="24"/>
            <w:szCs w:val="24"/>
          </w:rPr>
          <w:fldChar w:fldCharType="begin"/>
        </w:r>
        <w:r w:rsidRPr="003F6B37">
          <w:rPr>
            <w:webHidden/>
            <w:sz w:val="24"/>
            <w:szCs w:val="24"/>
          </w:rPr>
          <w:instrText xml:space="preserve"> PAGEREF _Toc184134102 \h </w:instrText>
        </w:r>
        <w:r w:rsidRPr="003F6B37">
          <w:rPr>
            <w:webHidden/>
            <w:sz w:val="24"/>
            <w:szCs w:val="24"/>
          </w:rPr>
        </w:r>
        <w:r w:rsidRPr="003F6B37">
          <w:rPr>
            <w:webHidden/>
            <w:sz w:val="24"/>
            <w:szCs w:val="24"/>
          </w:rPr>
          <w:fldChar w:fldCharType="separate"/>
        </w:r>
        <w:r w:rsidR="00B32807">
          <w:rPr>
            <w:webHidden/>
            <w:sz w:val="24"/>
            <w:szCs w:val="24"/>
          </w:rPr>
          <w:t>35</w:t>
        </w:r>
        <w:r w:rsidRPr="003F6B37">
          <w:rPr>
            <w:webHidden/>
            <w:sz w:val="24"/>
            <w:szCs w:val="24"/>
          </w:rPr>
          <w:fldChar w:fldCharType="end"/>
        </w:r>
      </w:hyperlink>
    </w:p>
    <w:p w14:paraId="37ECD09F" w14:textId="3042744F" w:rsidR="00C268C5" w:rsidRPr="00C063D4" w:rsidRDefault="002C2B73" w:rsidP="00D14568">
      <w:pPr>
        <w:tabs>
          <w:tab w:val="left" w:pos="720"/>
          <w:tab w:val="left" w:pos="1440"/>
          <w:tab w:val="right" w:pos="10530"/>
          <w:tab w:val="right" w:leader="dot" w:pos="10800"/>
        </w:tabs>
        <w:rPr>
          <w:rFonts w:ascii="Calibri" w:hAnsi="Calibri" w:cs="Calibri"/>
          <w:sz w:val="24"/>
          <w:szCs w:val="24"/>
        </w:rPr>
      </w:pPr>
      <w:r w:rsidRPr="003F6B37">
        <w:rPr>
          <w:rFonts w:ascii="Calibri" w:hAnsi="Calibri" w:cs="Calibri"/>
          <w:b/>
          <w:spacing w:val="-3"/>
          <w:sz w:val="24"/>
          <w:szCs w:val="24"/>
        </w:rPr>
        <w:fldChar w:fldCharType="end"/>
      </w:r>
      <w:r w:rsidR="00F9006C" w:rsidRPr="00C063D4">
        <w:rPr>
          <w:rFonts w:ascii="Calibri" w:hAnsi="Calibri" w:cs="Calibri"/>
          <w:color w:val="FF0000"/>
          <w:spacing w:val="-3"/>
          <w:sz w:val="24"/>
          <w:szCs w:val="24"/>
        </w:rPr>
        <w:tab/>
      </w:r>
    </w:p>
    <w:p w14:paraId="55E3A2CA" w14:textId="6B3691CE" w:rsidR="00AA7995" w:rsidRPr="006D21BC" w:rsidRDefault="00F9006C" w:rsidP="003F6B37">
      <w:pPr>
        <w:pStyle w:val="RFP-QHeader1"/>
        <w:jc w:val="left"/>
        <w:rPr>
          <w:rFonts w:ascii="Calibri" w:hAnsi="Calibri" w:cs="Calibri"/>
          <w:b w:val="0"/>
        </w:rPr>
      </w:pPr>
      <w:r w:rsidRPr="00C063D4">
        <w:rPr>
          <w:rFonts w:ascii="Calibri" w:hAnsi="Calibri" w:cs="Calibri"/>
          <w:sz w:val="24"/>
          <w:szCs w:val="24"/>
        </w:rPr>
        <w:t>ATTACHMENTS</w:t>
      </w:r>
    </w:p>
    <w:p w14:paraId="18E915D9" w14:textId="77777777" w:rsidR="00A12E1C" w:rsidRDefault="005D4DD5" w:rsidP="006D21BC">
      <w:pPr>
        <w:tabs>
          <w:tab w:val="left" w:pos="-720"/>
        </w:tabs>
        <w:spacing w:line="276" w:lineRule="auto"/>
        <w:ind w:left="720"/>
        <w:rPr>
          <w:rFonts w:ascii="Calibri" w:hAnsi="Calibri" w:cs="Calibri"/>
          <w:color w:val="000000"/>
          <w:sz w:val="24"/>
          <w:szCs w:val="26"/>
        </w:rPr>
      </w:pPr>
      <w:r w:rsidRPr="00266DFB">
        <w:rPr>
          <w:rFonts w:ascii="Calibri" w:hAnsi="Calibri" w:cs="Calibri"/>
          <w:color w:val="000000"/>
          <w:sz w:val="24"/>
          <w:szCs w:val="26"/>
        </w:rPr>
        <w:fldChar w:fldCharType="begin"/>
      </w:r>
      <w:r w:rsidRPr="00266DFB">
        <w:rPr>
          <w:rFonts w:ascii="Calibri" w:hAnsi="Calibri" w:cs="Calibri"/>
          <w:color w:val="000000"/>
          <w:sz w:val="24"/>
          <w:szCs w:val="26"/>
        </w:rPr>
        <w:instrText xml:space="preserve"> REF _Ref342049922 \h  \* MERGEFORMAT </w:instrText>
      </w:r>
      <w:r w:rsidRPr="00266DFB">
        <w:rPr>
          <w:rFonts w:ascii="Calibri" w:hAnsi="Calibri" w:cs="Calibri"/>
          <w:color w:val="000000"/>
          <w:sz w:val="24"/>
          <w:szCs w:val="26"/>
        </w:rPr>
      </w:r>
      <w:r w:rsidRPr="00266DFB">
        <w:rPr>
          <w:rFonts w:ascii="Calibri" w:hAnsi="Calibri" w:cs="Calibri"/>
          <w:color w:val="000000"/>
          <w:sz w:val="24"/>
          <w:szCs w:val="26"/>
        </w:rPr>
        <w:fldChar w:fldCharType="separate"/>
      </w:r>
      <w:r w:rsidR="00255B8E" w:rsidRPr="00266DFB">
        <w:rPr>
          <w:rFonts w:ascii="Calibri" w:hAnsi="Calibri"/>
          <w:caps/>
          <w:sz w:val="24"/>
        </w:rPr>
        <w:t xml:space="preserve">EXHIBIT A </w:t>
      </w:r>
      <w:r w:rsidR="00255B8E" w:rsidRPr="00266DFB">
        <w:rPr>
          <w:rFonts w:ascii="Calibri" w:hAnsi="Calibri"/>
          <w:b/>
          <w:caps/>
          <w:sz w:val="24"/>
        </w:rPr>
        <w:t>BID</w:t>
      </w:r>
      <w:r w:rsidR="00294416" w:rsidRPr="00266DFB">
        <w:rPr>
          <w:rFonts w:ascii="Calibri" w:hAnsi="Calibri"/>
          <w:b/>
          <w:sz w:val="40"/>
          <w:szCs w:val="44"/>
        </w:rPr>
        <w:t xml:space="preserve"> </w:t>
      </w:r>
      <w:r w:rsidR="00255B8E" w:rsidRPr="00266DFB">
        <w:rPr>
          <w:rFonts w:ascii="Calibri" w:hAnsi="Calibri"/>
          <w:b/>
          <w:sz w:val="24"/>
          <w:szCs w:val="26"/>
        </w:rPr>
        <w:t>RESPONSE PACKET</w:t>
      </w:r>
      <w:r w:rsidRPr="00266DFB">
        <w:rPr>
          <w:rFonts w:ascii="Calibri" w:hAnsi="Calibri" w:cs="Calibri"/>
          <w:color w:val="000000"/>
          <w:sz w:val="24"/>
          <w:szCs w:val="26"/>
        </w:rPr>
        <w:fldChar w:fldCharType="end"/>
      </w:r>
    </w:p>
    <w:p w14:paraId="109C787C" w14:textId="77777777" w:rsidR="009709F6" w:rsidRPr="00E324D4" w:rsidRDefault="009709F6" w:rsidP="009709F6">
      <w:pPr>
        <w:tabs>
          <w:tab w:val="left" w:pos="-720"/>
        </w:tabs>
        <w:spacing w:line="276" w:lineRule="auto"/>
        <w:ind w:left="720"/>
        <w:rPr>
          <w:rFonts w:asciiTheme="minorHAnsi" w:hAnsiTheme="minorHAnsi" w:cstheme="minorHAnsi"/>
          <w:b/>
          <w:bCs/>
          <w:sz w:val="24"/>
          <w:szCs w:val="24"/>
        </w:rPr>
      </w:pPr>
      <w:r w:rsidRPr="009402FE">
        <w:rPr>
          <w:rFonts w:asciiTheme="minorHAnsi" w:hAnsiTheme="minorHAnsi" w:cstheme="minorHAnsi"/>
          <w:color w:val="000000"/>
          <w:sz w:val="24"/>
          <w:szCs w:val="24"/>
        </w:rPr>
        <w:t xml:space="preserve">EXHIBIT B </w:t>
      </w:r>
      <w:r w:rsidRPr="00E324D4">
        <w:rPr>
          <w:rFonts w:asciiTheme="minorHAnsi" w:hAnsiTheme="minorHAnsi" w:cstheme="minorHAnsi"/>
          <w:b/>
          <w:bCs/>
          <w:sz w:val="24"/>
          <w:szCs w:val="24"/>
        </w:rPr>
        <w:t>ACPD</w:t>
      </w:r>
      <w:r w:rsidRPr="00E324D4">
        <w:rPr>
          <w:rFonts w:asciiTheme="minorHAnsi" w:hAnsiTheme="minorHAnsi" w:cstheme="minorHAnsi"/>
          <w:sz w:val="24"/>
          <w:szCs w:val="24"/>
        </w:rPr>
        <w:t xml:space="preserve"> </w:t>
      </w:r>
      <w:r w:rsidRPr="00E324D4">
        <w:rPr>
          <w:rFonts w:asciiTheme="minorHAnsi" w:hAnsiTheme="minorHAnsi" w:cstheme="minorHAnsi"/>
          <w:b/>
          <w:bCs/>
          <w:sz w:val="24"/>
          <w:szCs w:val="24"/>
        </w:rPr>
        <w:t>POLICY 1372 (</w:t>
      </w:r>
      <w:r w:rsidRPr="00E324D4">
        <w:rPr>
          <w:rFonts w:asciiTheme="minorHAnsi" w:hAnsiTheme="minorHAnsi" w:cstheme="minorHAnsi"/>
          <w:b/>
          <w:sz w:val="24"/>
          <w:szCs w:val="24"/>
        </w:rPr>
        <w:t>PROGRAMS AND ACTIVITIES – RELIGIOUS PROGRAM</w:t>
      </w:r>
      <w:r w:rsidRPr="00E324D4">
        <w:rPr>
          <w:rFonts w:asciiTheme="minorHAnsi" w:hAnsiTheme="minorHAnsi" w:cstheme="minorHAnsi"/>
          <w:b/>
          <w:bCs/>
          <w:sz w:val="24"/>
          <w:szCs w:val="24"/>
        </w:rPr>
        <w:t xml:space="preserve">) </w:t>
      </w:r>
    </w:p>
    <w:p w14:paraId="5DC6F8F3" w14:textId="77777777" w:rsidR="009709F6" w:rsidRPr="00E324D4" w:rsidRDefault="009709F6" w:rsidP="009709F6">
      <w:pPr>
        <w:tabs>
          <w:tab w:val="left" w:pos="-720"/>
        </w:tabs>
        <w:spacing w:line="276" w:lineRule="auto"/>
        <w:ind w:left="720"/>
        <w:rPr>
          <w:rFonts w:asciiTheme="minorHAnsi" w:hAnsiTheme="minorHAnsi" w:cstheme="minorHAnsi"/>
          <w:sz w:val="24"/>
          <w:szCs w:val="24"/>
        </w:rPr>
      </w:pPr>
      <w:r w:rsidRPr="00E324D4">
        <w:rPr>
          <w:rFonts w:asciiTheme="minorHAnsi" w:hAnsiTheme="minorHAnsi" w:cstheme="minorHAnsi"/>
          <w:sz w:val="24"/>
          <w:szCs w:val="24"/>
        </w:rPr>
        <w:t xml:space="preserve">EXHIBIT C </w:t>
      </w:r>
      <w:r w:rsidRPr="00E324D4">
        <w:rPr>
          <w:rFonts w:asciiTheme="minorHAnsi" w:hAnsiTheme="minorHAnsi" w:cstheme="minorHAnsi"/>
          <w:b/>
          <w:bCs/>
          <w:sz w:val="24"/>
          <w:szCs w:val="24"/>
        </w:rPr>
        <w:t>ACPD</w:t>
      </w:r>
      <w:r w:rsidRPr="00E324D4">
        <w:rPr>
          <w:rFonts w:asciiTheme="minorHAnsi" w:hAnsiTheme="minorHAnsi" w:cstheme="minorHAnsi"/>
          <w:sz w:val="24"/>
          <w:szCs w:val="24"/>
        </w:rPr>
        <w:t xml:space="preserve"> </w:t>
      </w:r>
      <w:r w:rsidRPr="00E324D4">
        <w:rPr>
          <w:rFonts w:asciiTheme="minorHAnsi" w:hAnsiTheme="minorHAnsi" w:cstheme="minorHAnsi"/>
          <w:b/>
          <w:bCs/>
          <w:sz w:val="24"/>
          <w:szCs w:val="24"/>
        </w:rPr>
        <w:t>POLICY 1461 (FOOD – MINIMUM DIET AND NUTRITIONAL STANDARDS)</w:t>
      </w:r>
    </w:p>
    <w:p w14:paraId="35495C31" w14:textId="77777777" w:rsidR="009709F6" w:rsidRPr="009402FE" w:rsidRDefault="009709F6" w:rsidP="009709F6">
      <w:pPr>
        <w:tabs>
          <w:tab w:val="left" w:pos="-720"/>
        </w:tabs>
        <w:spacing w:line="276" w:lineRule="auto"/>
        <w:ind w:left="720"/>
        <w:rPr>
          <w:rFonts w:asciiTheme="minorHAnsi" w:hAnsiTheme="minorHAnsi" w:cstheme="minorHAnsi"/>
          <w:b/>
          <w:bCs/>
          <w:color w:val="000000"/>
          <w:sz w:val="24"/>
          <w:szCs w:val="24"/>
        </w:rPr>
      </w:pPr>
      <w:r w:rsidRPr="009402FE">
        <w:rPr>
          <w:rFonts w:asciiTheme="minorHAnsi" w:hAnsiTheme="minorHAnsi" w:cstheme="minorHAnsi"/>
          <w:color w:val="000000"/>
          <w:sz w:val="24"/>
          <w:szCs w:val="24"/>
        </w:rPr>
        <w:t xml:space="preserve">EXHIBIT D </w:t>
      </w:r>
      <w:r w:rsidRPr="009402FE">
        <w:rPr>
          <w:rFonts w:asciiTheme="minorHAnsi" w:hAnsiTheme="minorHAnsi" w:cstheme="minorHAnsi"/>
          <w:b/>
          <w:bCs/>
          <w:color w:val="000000"/>
          <w:sz w:val="24"/>
          <w:szCs w:val="24"/>
        </w:rPr>
        <w:t>PRISON RAPE ELIMINATION ACT (PREA) CERTIFICATION</w:t>
      </w:r>
    </w:p>
    <w:p w14:paraId="326F1431" w14:textId="30511013" w:rsidR="00952803" w:rsidRPr="009709F6" w:rsidRDefault="00F9006C" w:rsidP="00952803">
      <w:pPr>
        <w:pStyle w:val="Heading1"/>
        <w:spacing w:after="240"/>
        <w:rPr>
          <w:sz w:val="24"/>
        </w:rPr>
      </w:pPr>
      <w:bookmarkStart w:id="6" w:name="_Toc339364436"/>
      <w:bookmarkStart w:id="7" w:name="_Toc339364697"/>
      <w:bookmarkStart w:id="8" w:name="_Toc184134076"/>
      <w:r w:rsidRPr="00266DFB">
        <w:rPr>
          <w:sz w:val="24"/>
        </w:rPr>
        <w:lastRenderedPageBreak/>
        <w:t>STATEMENT OF WORK</w:t>
      </w:r>
      <w:bookmarkEnd w:id="6"/>
      <w:bookmarkEnd w:id="7"/>
      <w:bookmarkEnd w:id="8"/>
    </w:p>
    <w:p w14:paraId="6A666F6B" w14:textId="77777777" w:rsidR="00F9006C" w:rsidRPr="00266DFB" w:rsidRDefault="00F9006C" w:rsidP="00DA3700">
      <w:pPr>
        <w:pStyle w:val="Heading2"/>
        <w:rPr>
          <w:sz w:val="24"/>
        </w:rPr>
      </w:pPr>
      <w:bookmarkStart w:id="9" w:name="_Toc339364437"/>
      <w:bookmarkStart w:id="10" w:name="_Toc339364698"/>
      <w:bookmarkStart w:id="11" w:name="_Toc184134077"/>
      <w:r w:rsidRPr="00266DFB">
        <w:rPr>
          <w:sz w:val="24"/>
        </w:rPr>
        <w:t>INTENT</w:t>
      </w:r>
      <w:bookmarkEnd w:id="9"/>
      <w:bookmarkEnd w:id="10"/>
      <w:bookmarkEnd w:id="11"/>
    </w:p>
    <w:p w14:paraId="12C8F09D" w14:textId="7263535A" w:rsidR="009709F6" w:rsidRDefault="00F9006C" w:rsidP="009709F6">
      <w:pPr>
        <w:pStyle w:val="BodyText"/>
        <w:ind w:left="1440" w:right="363"/>
        <w:rPr>
          <w:rFonts w:asciiTheme="minorHAnsi" w:hAnsiTheme="minorHAnsi" w:cstheme="minorHAnsi"/>
          <w:sz w:val="24"/>
          <w:szCs w:val="24"/>
        </w:rPr>
      </w:pPr>
      <w:r w:rsidRPr="00266DFB">
        <w:rPr>
          <w:rFonts w:ascii="Calibri" w:hAnsi="Calibri" w:cs="Calibri"/>
          <w:sz w:val="24"/>
        </w:rPr>
        <w:t xml:space="preserve">It </w:t>
      </w:r>
      <w:r w:rsidR="009709F6" w:rsidRPr="00B5043E">
        <w:rPr>
          <w:rFonts w:asciiTheme="minorHAnsi" w:hAnsiTheme="minorHAnsi" w:cstheme="minorHAnsi"/>
          <w:sz w:val="24"/>
          <w:szCs w:val="24"/>
        </w:rPr>
        <w:t>is the intent of these specifications, terms and conditions to describe the Religious Services Program being requested by the Alameda County Probation Department (ACPD).</w:t>
      </w:r>
      <w:r w:rsidR="009709F6" w:rsidRPr="00B5043E">
        <w:rPr>
          <w:rFonts w:asciiTheme="minorHAnsi" w:hAnsiTheme="minorHAnsi" w:cstheme="minorHAnsi"/>
          <w:spacing w:val="40"/>
          <w:sz w:val="24"/>
          <w:szCs w:val="24"/>
        </w:rPr>
        <w:t xml:space="preserve"> </w:t>
      </w:r>
      <w:r w:rsidR="009709F6" w:rsidRPr="00B5043E">
        <w:rPr>
          <w:rFonts w:asciiTheme="minorHAnsi" w:hAnsiTheme="minorHAnsi" w:cstheme="minorHAnsi"/>
          <w:sz w:val="24"/>
          <w:szCs w:val="24"/>
        </w:rPr>
        <w:t>ACPD recognizes the critical and diverse spiritual needs of juvenile and adult (transition-age youth) clients and staff</w:t>
      </w:r>
      <w:r w:rsidR="004859EB">
        <w:rPr>
          <w:rFonts w:asciiTheme="minorHAnsi" w:hAnsiTheme="minorHAnsi" w:cstheme="minorHAnsi"/>
          <w:sz w:val="24"/>
          <w:szCs w:val="24"/>
        </w:rPr>
        <w:t xml:space="preserve"> at </w:t>
      </w:r>
      <w:r w:rsidR="00292F86">
        <w:rPr>
          <w:rFonts w:asciiTheme="minorHAnsi" w:hAnsiTheme="minorHAnsi" w:cstheme="minorHAnsi"/>
          <w:sz w:val="24"/>
          <w:szCs w:val="24"/>
        </w:rPr>
        <w:t>j</w:t>
      </w:r>
      <w:r w:rsidR="003D11E9">
        <w:rPr>
          <w:rFonts w:asciiTheme="minorHAnsi" w:hAnsiTheme="minorHAnsi" w:cstheme="minorHAnsi"/>
          <w:sz w:val="24"/>
          <w:szCs w:val="24"/>
        </w:rPr>
        <w:t xml:space="preserve">uvenile </w:t>
      </w:r>
      <w:r w:rsidR="00292F86">
        <w:rPr>
          <w:rFonts w:asciiTheme="minorHAnsi" w:hAnsiTheme="minorHAnsi" w:cstheme="minorHAnsi"/>
          <w:sz w:val="24"/>
          <w:szCs w:val="24"/>
        </w:rPr>
        <w:t>f</w:t>
      </w:r>
      <w:r w:rsidR="003D11E9">
        <w:rPr>
          <w:rFonts w:asciiTheme="minorHAnsi" w:hAnsiTheme="minorHAnsi" w:cstheme="minorHAnsi"/>
          <w:sz w:val="24"/>
          <w:szCs w:val="24"/>
        </w:rPr>
        <w:t>acilities</w:t>
      </w:r>
      <w:r w:rsidR="009709F6" w:rsidRPr="00B5043E">
        <w:rPr>
          <w:rFonts w:asciiTheme="minorHAnsi" w:hAnsiTheme="minorHAnsi" w:cstheme="minorHAnsi"/>
          <w:sz w:val="24"/>
          <w:szCs w:val="24"/>
        </w:rPr>
        <w:t>, and seeks to fill those needs with chaplaincy and worship services; religious programs; scripture study and educational courses; one-on-one counseling; distribution of religious materials; prayer and worship services; coordination of faith-based ceremonies, special events and activities; recognition</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of</w:t>
      </w:r>
      <w:r w:rsidR="009709F6" w:rsidRPr="00B5043E">
        <w:rPr>
          <w:rFonts w:asciiTheme="minorHAnsi" w:hAnsiTheme="minorHAnsi" w:cstheme="minorHAnsi"/>
          <w:spacing w:val="-5"/>
          <w:sz w:val="24"/>
          <w:szCs w:val="24"/>
        </w:rPr>
        <w:t xml:space="preserve"> </w:t>
      </w:r>
      <w:r w:rsidR="009709F6" w:rsidRPr="00B5043E">
        <w:rPr>
          <w:rFonts w:asciiTheme="minorHAnsi" w:hAnsiTheme="minorHAnsi" w:cstheme="minorHAnsi"/>
          <w:sz w:val="24"/>
          <w:szCs w:val="24"/>
        </w:rPr>
        <w:t>religious</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holidays;</w:t>
      </w:r>
      <w:r w:rsidR="009709F6" w:rsidRPr="00B5043E">
        <w:rPr>
          <w:rFonts w:asciiTheme="minorHAnsi" w:hAnsiTheme="minorHAnsi" w:cstheme="minorHAnsi"/>
          <w:spacing w:val="-3"/>
          <w:sz w:val="24"/>
          <w:szCs w:val="24"/>
        </w:rPr>
        <w:t xml:space="preserve"> </w:t>
      </w:r>
      <w:r w:rsidR="009709F6" w:rsidRPr="00B5043E">
        <w:rPr>
          <w:rFonts w:asciiTheme="minorHAnsi" w:hAnsiTheme="minorHAnsi" w:cstheme="minorHAnsi"/>
          <w:sz w:val="24"/>
          <w:szCs w:val="24"/>
        </w:rPr>
        <w:t>and</w:t>
      </w:r>
      <w:r w:rsidR="009709F6" w:rsidRPr="00B5043E">
        <w:rPr>
          <w:rFonts w:asciiTheme="minorHAnsi" w:hAnsiTheme="minorHAnsi" w:cstheme="minorHAnsi"/>
          <w:spacing w:val="-5"/>
          <w:sz w:val="24"/>
          <w:szCs w:val="24"/>
        </w:rPr>
        <w:t xml:space="preserve"> </w:t>
      </w:r>
      <w:r w:rsidR="009709F6" w:rsidRPr="00B5043E">
        <w:rPr>
          <w:rFonts w:asciiTheme="minorHAnsi" w:hAnsiTheme="minorHAnsi" w:cstheme="minorHAnsi"/>
          <w:sz w:val="24"/>
          <w:szCs w:val="24"/>
        </w:rPr>
        <w:t>any</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other</w:t>
      </w:r>
      <w:r w:rsidR="009709F6" w:rsidRPr="00B5043E">
        <w:rPr>
          <w:rFonts w:asciiTheme="minorHAnsi" w:hAnsiTheme="minorHAnsi" w:cstheme="minorHAnsi"/>
          <w:spacing w:val="-5"/>
          <w:sz w:val="24"/>
          <w:szCs w:val="24"/>
        </w:rPr>
        <w:t xml:space="preserve"> </w:t>
      </w:r>
      <w:r w:rsidR="009709F6" w:rsidRPr="00B5043E">
        <w:rPr>
          <w:rFonts w:asciiTheme="minorHAnsi" w:hAnsiTheme="minorHAnsi" w:cstheme="minorHAnsi"/>
          <w:sz w:val="24"/>
          <w:szCs w:val="24"/>
        </w:rPr>
        <w:t>non-denominational</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services</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as</w:t>
      </w:r>
      <w:r w:rsidR="009709F6" w:rsidRPr="00B5043E">
        <w:rPr>
          <w:rFonts w:asciiTheme="minorHAnsi" w:hAnsiTheme="minorHAnsi" w:cstheme="minorHAnsi"/>
          <w:spacing w:val="-4"/>
          <w:sz w:val="24"/>
          <w:szCs w:val="24"/>
        </w:rPr>
        <w:t xml:space="preserve"> </w:t>
      </w:r>
      <w:r w:rsidR="009709F6" w:rsidRPr="00B5043E">
        <w:rPr>
          <w:rFonts w:asciiTheme="minorHAnsi" w:hAnsiTheme="minorHAnsi" w:cstheme="minorHAnsi"/>
          <w:sz w:val="24"/>
          <w:szCs w:val="24"/>
        </w:rPr>
        <w:t xml:space="preserve">needed. The successful </w:t>
      </w:r>
      <w:r w:rsidR="007C5C58">
        <w:rPr>
          <w:rFonts w:asciiTheme="minorHAnsi" w:hAnsiTheme="minorHAnsi" w:cstheme="minorHAnsi"/>
          <w:sz w:val="24"/>
          <w:szCs w:val="24"/>
        </w:rPr>
        <w:t>B</w:t>
      </w:r>
      <w:r w:rsidR="007C5C58" w:rsidRPr="00B5043E">
        <w:rPr>
          <w:rFonts w:asciiTheme="minorHAnsi" w:hAnsiTheme="minorHAnsi" w:cstheme="minorHAnsi"/>
          <w:sz w:val="24"/>
          <w:szCs w:val="24"/>
        </w:rPr>
        <w:t xml:space="preserve">idder </w:t>
      </w:r>
      <w:r w:rsidR="009709F6" w:rsidRPr="00B5043E">
        <w:rPr>
          <w:rFonts w:asciiTheme="minorHAnsi" w:hAnsiTheme="minorHAnsi" w:cstheme="minorHAnsi"/>
          <w:sz w:val="24"/>
          <w:szCs w:val="24"/>
        </w:rPr>
        <w:t xml:space="preserve">will need to coordinate, facilitate, and ensure effective implementation of spiritual services as requested </w:t>
      </w:r>
      <w:r w:rsidR="00882518">
        <w:rPr>
          <w:rFonts w:asciiTheme="minorHAnsi" w:hAnsiTheme="minorHAnsi" w:cstheme="minorHAnsi"/>
          <w:sz w:val="24"/>
          <w:szCs w:val="24"/>
        </w:rPr>
        <w:t>by</w:t>
      </w:r>
      <w:r w:rsidR="00882518" w:rsidRPr="00B5043E">
        <w:rPr>
          <w:rFonts w:asciiTheme="minorHAnsi" w:hAnsiTheme="minorHAnsi" w:cstheme="minorHAnsi"/>
          <w:sz w:val="24"/>
          <w:szCs w:val="24"/>
        </w:rPr>
        <w:t xml:space="preserve"> </w:t>
      </w:r>
      <w:r w:rsidR="009709F6" w:rsidRPr="00B5043E">
        <w:rPr>
          <w:rFonts w:asciiTheme="minorHAnsi" w:hAnsiTheme="minorHAnsi" w:cstheme="minorHAnsi"/>
          <w:sz w:val="24"/>
          <w:szCs w:val="24"/>
        </w:rPr>
        <w:t>clients and staff.</w:t>
      </w:r>
    </w:p>
    <w:p w14:paraId="41C37407" w14:textId="77777777" w:rsidR="009709F6" w:rsidRPr="000B2866" w:rsidRDefault="009709F6" w:rsidP="009709F6">
      <w:pPr>
        <w:pStyle w:val="BodyText"/>
        <w:ind w:left="1440" w:right="363"/>
        <w:rPr>
          <w:rFonts w:asciiTheme="minorHAnsi" w:hAnsiTheme="minorHAnsi" w:cstheme="minorHAnsi"/>
          <w:sz w:val="24"/>
          <w:szCs w:val="24"/>
        </w:rPr>
      </w:pPr>
    </w:p>
    <w:p w14:paraId="0A83A721" w14:textId="207D7A3A" w:rsidR="00F9006C" w:rsidRPr="009709F6" w:rsidRDefault="009709F6" w:rsidP="009709F6">
      <w:pPr>
        <w:spacing w:after="240"/>
        <w:ind w:left="1440"/>
        <w:rPr>
          <w:rFonts w:asciiTheme="minorHAnsi" w:hAnsiTheme="minorHAnsi" w:cstheme="minorHAnsi"/>
          <w:color w:val="008000"/>
          <w:sz w:val="24"/>
          <w:szCs w:val="24"/>
        </w:rPr>
      </w:pPr>
      <w:r w:rsidRPr="00266DFB">
        <w:rPr>
          <w:rFonts w:ascii="Calibri" w:hAnsi="Calibri" w:cs="Calibri"/>
          <w:sz w:val="24"/>
        </w:rPr>
        <w:t xml:space="preserve">The County intends to </w:t>
      </w:r>
      <w:r w:rsidRPr="002676A3">
        <w:rPr>
          <w:rFonts w:ascii="Calibri" w:hAnsi="Calibri" w:cs="Calibri"/>
          <w:color w:val="000000" w:themeColor="text1"/>
          <w:sz w:val="24"/>
        </w:rPr>
        <w:t xml:space="preserve">award a three-year contract (with the option to renew for up to two additional years) to the Bidder </w:t>
      </w:r>
      <w:r w:rsidRPr="00266DFB">
        <w:rPr>
          <w:rFonts w:ascii="Calibri" w:hAnsi="Calibri" w:cs="Calibri"/>
          <w:color w:val="000000"/>
          <w:sz w:val="24"/>
          <w:szCs w:val="26"/>
        </w:rPr>
        <w:t>selected as the most responsible Bidde</w:t>
      </w:r>
      <w:r w:rsidRPr="001215F1">
        <w:rPr>
          <w:rFonts w:ascii="Calibri" w:hAnsi="Calibri" w:cs="Calibri"/>
          <w:sz w:val="24"/>
          <w:szCs w:val="26"/>
        </w:rPr>
        <w:t>r</w:t>
      </w:r>
      <w:r w:rsidRPr="00266DFB">
        <w:rPr>
          <w:rFonts w:ascii="Calibri" w:hAnsi="Calibri" w:cs="Calibri"/>
          <w:color w:val="000000"/>
          <w:sz w:val="24"/>
          <w:szCs w:val="26"/>
        </w:rPr>
        <w:t xml:space="preserve"> whose </w:t>
      </w:r>
      <w:r w:rsidRPr="009709F6">
        <w:rPr>
          <w:rFonts w:asciiTheme="minorHAnsi" w:hAnsiTheme="minorHAnsi" w:cstheme="minorHAnsi"/>
          <w:color w:val="000000"/>
          <w:sz w:val="24"/>
          <w:szCs w:val="24"/>
        </w:rPr>
        <w:t xml:space="preserve">response conforms to the RFP and meets the County’s </w:t>
      </w:r>
      <w:r w:rsidRPr="009709F6">
        <w:rPr>
          <w:rFonts w:asciiTheme="minorHAnsi" w:hAnsiTheme="minorHAnsi" w:cstheme="minorHAnsi"/>
          <w:color w:val="000000" w:themeColor="text1"/>
          <w:sz w:val="24"/>
          <w:szCs w:val="24"/>
        </w:rPr>
        <w:t>requirements.</w:t>
      </w:r>
    </w:p>
    <w:p w14:paraId="77AF41B3" w14:textId="1B52832C" w:rsidR="00F9006C" w:rsidRPr="009709F6" w:rsidRDefault="00F9006C" w:rsidP="000352A4">
      <w:pPr>
        <w:pStyle w:val="Heading2"/>
        <w:rPr>
          <w:rFonts w:asciiTheme="minorHAnsi" w:hAnsiTheme="minorHAnsi" w:cstheme="minorHAnsi"/>
          <w:sz w:val="24"/>
          <w:szCs w:val="24"/>
        </w:rPr>
      </w:pPr>
      <w:bookmarkStart w:id="12" w:name="_Toc339364438"/>
      <w:bookmarkStart w:id="13" w:name="_Toc339364699"/>
      <w:bookmarkStart w:id="14" w:name="_Toc184134078"/>
      <w:r w:rsidRPr="009709F6">
        <w:rPr>
          <w:rFonts w:asciiTheme="minorHAnsi" w:hAnsiTheme="minorHAnsi" w:cstheme="minorHAnsi"/>
          <w:sz w:val="24"/>
          <w:szCs w:val="24"/>
        </w:rPr>
        <w:t>SCOPE</w:t>
      </w:r>
      <w:bookmarkEnd w:id="12"/>
      <w:bookmarkEnd w:id="13"/>
      <w:r w:rsidR="009709F6">
        <w:rPr>
          <w:rFonts w:asciiTheme="minorHAnsi" w:hAnsiTheme="minorHAnsi" w:cstheme="minorHAnsi"/>
          <w:sz w:val="24"/>
          <w:szCs w:val="24"/>
        </w:rPr>
        <w:t>/BACKGROUND</w:t>
      </w:r>
      <w:bookmarkEnd w:id="14"/>
    </w:p>
    <w:p w14:paraId="727DBAB0" w14:textId="77777777" w:rsidR="009709F6" w:rsidRPr="009709F6" w:rsidRDefault="009709F6" w:rsidP="009709F6">
      <w:pPr>
        <w:spacing w:after="240"/>
        <w:ind w:left="1440"/>
        <w:rPr>
          <w:rFonts w:asciiTheme="minorHAnsi" w:hAnsiTheme="minorHAnsi" w:cstheme="minorHAnsi"/>
          <w:color w:val="000000" w:themeColor="text1"/>
          <w:sz w:val="24"/>
          <w:szCs w:val="24"/>
        </w:rPr>
      </w:pPr>
      <w:r w:rsidRPr="009709F6">
        <w:rPr>
          <w:rFonts w:asciiTheme="minorHAnsi" w:hAnsiTheme="minorHAnsi" w:cstheme="minorHAnsi"/>
          <w:color w:val="000000" w:themeColor="text1"/>
          <w:sz w:val="24"/>
          <w:szCs w:val="24"/>
        </w:rPr>
        <w:t>ACPD Religious</w:t>
      </w:r>
      <w:r w:rsidRPr="009709F6">
        <w:rPr>
          <w:rFonts w:asciiTheme="minorHAnsi" w:hAnsiTheme="minorHAnsi" w:cstheme="minorHAnsi"/>
          <w:color w:val="000000" w:themeColor="text1"/>
          <w:spacing w:val="-4"/>
          <w:sz w:val="24"/>
          <w:szCs w:val="24"/>
        </w:rPr>
        <w:t xml:space="preserve"> </w:t>
      </w:r>
      <w:r w:rsidRPr="009709F6">
        <w:rPr>
          <w:rFonts w:asciiTheme="minorHAnsi" w:hAnsiTheme="minorHAnsi" w:cstheme="minorHAnsi"/>
          <w:color w:val="000000" w:themeColor="text1"/>
          <w:sz w:val="24"/>
          <w:szCs w:val="24"/>
        </w:rPr>
        <w:t>Services</w:t>
      </w:r>
      <w:r w:rsidRPr="009709F6">
        <w:rPr>
          <w:rFonts w:asciiTheme="minorHAnsi" w:hAnsiTheme="minorHAnsi" w:cstheme="minorHAnsi"/>
          <w:color w:val="000000" w:themeColor="text1"/>
          <w:spacing w:val="-4"/>
          <w:sz w:val="24"/>
          <w:szCs w:val="24"/>
        </w:rPr>
        <w:t xml:space="preserve"> </w:t>
      </w:r>
      <w:r w:rsidRPr="009709F6">
        <w:rPr>
          <w:rFonts w:asciiTheme="minorHAnsi" w:hAnsiTheme="minorHAnsi" w:cstheme="minorHAnsi"/>
          <w:color w:val="000000" w:themeColor="text1"/>
          <w:sz w:val="24"/>
          <w:szCs w:val="24"/>
        </w:rPr>
        <w:t>Program</w:t>
      </w:r>
      <w:r w:rsidRPr="009709F6">
        <w:rPr>
          <w:rFonts w:asciiTheme="minorHAnsi" w:hAnsiTheme="minorHAnsi" w:cstheme="minorHAnsi"/>
          <w:color w:val="000000" w:themeColor="text1"/>
          <w:spacing w:val="-6"/>
          <w:sz w:val="24"/>
          <w:szCs w:val="24"/>
        </w:rPr>
        <w:t xml:space="preserve"> </w:t>
      </w:r>
      <w:r w:rsidRPr="009709F6">
        <w:rPr>
          <w:rFonts w:asciiTheme="minorHAnsi" w:hAnsiTheme="minorHAnsi" w:cstheme="minorHAnsi"/>
          <w:color w:val="000000" w:themeColor="text1"/>
          <w:sz w:val="24"/>
          <w:szCs w:val="24"/>
        </w:rPr>
        <w:t>serves</w:t>
      </w:r>
      <w:r w:rsidRPr="009709F6">
        <w:rPr>
          <w:rFonts w:asciiTheme="minorHAnsi" w:hAnsiTheme="minorHAnsi" w:cstheme="minorHAnsi"/>
          <w:color w:val="000000" w:themeColor="text1"/>
          <w:spacing w:val="-6"/>
          <w:sz w:val="24"/>
          <w:szCs w:val="24"/>
        </w:rPr>
        <w:t xml:space="preserve"> </w:t>
      </w:r>
      <w:r w:rsidRPr="009709F6">
        <w:rPr>
          <w:rFonts w:asciiTheme="minorHAnsi" w:hAnsiTheme="minorHAnsi" w:cstheme="minorHAnsi"/>
          <w:color w:val="000000" w:themeColor="text1"/>
          <w:sz w:val="24"/>
          <w:szCs w:val="24"/>
        </w:rPr>
        <w:t>to</w:t>
      </w:r>
      <w:r w:rsidRPr="009709F6">
        <w:rPr>
          <w:rFonts w:asciiTheme="minorHAnsi" w:hAnsiTheme="minorHAnsi" w:cstheme="minorHAnsi"/>
          <w:color w:val="000000" w:themeColor="text1"/>
          <w:spacing w:val="-3"/>
          <w:sz w:val="24"/>
          <w:szCs w:val="24"/>
        </w:rPr>
        <w:t xml:space="preserve"> </w:t>
      </w:r>
      <w:r w:rsidRPr="009709F6">
        <w:rPr>
          <w:rFonts w:asciiTheme="minorHAnsi" w:hAnsiTheme="minorHAnsi" w:cstheme="minorHAnsi"/>
          <w:color w:val="000000" w:themeColor="text1"/>
          <w:sz w:val="24"/>
          <w:szCs w:val="24"/>
        </w:rPr>
        <w:t>adhere</w:t>
      </w:r>
      <w:r w:rsidRPr="009709F6">
        <w:rPr>
          <w:rFonts w:asciiTheme="minorHAnsi" w:hAnsiTheme="minorHAnsi" w:cstheme="minorHAnsi"/>
          <w:color w:val="000000" w:themeColor="text1"/>
          <w:spacing w:val="-5"/>
          <w:sz w:val="24"/>
          <w:szCs w:val="24"/>
        </w:rPr>
        <w:t xml:space="preserve"> </w:t>
      </w:r>
      <w:r w:rsidRPr="009709F6">
        <w:rPr>
          <w:rFonts w:asciiTheme="minorHAnsi" w:hAnsiTheme="minorHAnsi" w:cstheme="minorHAnsi"/>
          <w:color w:val="000000" w:themeColor="text1"/>
          <w:sz w:val="24"/>
          <w:szCs w:val="24"/>
        </w:rPr>
        <w:t>to</w:t>
      </w:r>
      <w:r w:rsidRPr="009709F6">
        <w:rPr>
          <w:rFonts w:asciiTheme="minorHAnsi" w:hAnsiTheme="minorHAnsi" w:cstheme="minorHAnsi"/>
          <w:color w:val="000000" w:themeColor="text1"/>
          <w:spacing w:val="-6"/>
          <w:sz w:val="24"/>
          <w:szCs w:val="24"/>
        </w:rPr>
        <w:t xml:space="preserve"> </w:t>
      </w:r>
      <w:r w:rsidRPr="009709F6">
        <w:rPr>
          <w:rFonts w:asciiTheme="minorHAnsi" w:hAnsiTheme="minorHAnsi" w:cstheme="minorHAnsi"/>
          <w:color w:val="000000" w:themeColor="text1"/>
          <w:sz w:val="24"/>
          <w:szCs w:val="24"/>
        </w:rPr>
        <w:t xml:space="preserve">the </w:t>
      </w:r>
      <w:hyperlink r:id="rId35" w:history="1">
        <w:r w:rsidRPr="009709F6">
          <w:rPr>
            <w:rStyle w:val="Hyperlink"/>
            <w:rFonts w:asciiTheme="minorHAnsi" w:hAnsiTheme="minorHAnsi" w:cstheme="minorHAnsi"/>
            <w:sz w:val="24"/>
            <w:szCs w:val="24"/>
          </w:rPr>
          <w:t>California</w:t>
        </w:r>
        <w:r w:rsidRPr="009709F6">
          <w:rPr>
            <w:rStyle w:val="Hyperlink"/>
            <w:rFonts w:asciiTheme="minorHAnsi" w:hAnsiTheme="minorHAnsi" w:cstheme="minorHAnsi"/>
            <w:spacing w:val="-2"/>
            <w:sz w:val="24"/>
            <w:szCs w:val="24"/>
          </w:rPr>
          <w:t xml:space="preserve"> </w:t>
        </w:r>
        <w:r w:rsidRPr="009709F6">
          <w:rPr>
            <w:rStyle w:val="Hyperlink"/>
            <w:rFonts w:asciiTheme="minorHAnsi" w:hAnsiTheme="minorHAnsi" w:cstheme="minorHAnsi"/>
            <w:sz w:val="24"/>
            <w:szCs w:val="24"/>
          </w:rPr>
          <w:t>Board</w:t>
        </w:r>
        <w:r w:rsidRPr="009709F6">
          <w:rPr>
            <w:rStyle w:val="Hyperlink"/>
            <w:rFonts w:asciiTheme="minorHAnsi" w:hAnsiTheme="minorHAnsi" w:cstheme="minorHAnsi"/>
            <w:spacing w:val="-2"/>
            <w:sz w:val="24"/>
            <w:szCs w:val="24"/>
          </w:rPr>
          <w:t xml:space="preserve"> </w:t>
        </w:r>
        <w:r w:rsidRPr="009709F6">
          <w:rPr>
            <w:rStyle w:val="Hyperlink"/>
            <w:rFonts w:asciiTheme="minorHAnsi" w:hAnsiTheme="minorHAnsi" w:cstheme="minorHAnsi"/>
            <w:sz w:val="24"/>
            <w:szCs w:val="24"/>
          </w:rPr>
          <w:t>and</w:t>
        </w:r>
        <w:r w:rsidRPr="009709F6">
          <w:rPr>
            <w:rStyle w:val="Hyperlink"/>
            <w:rFonts w:asciiTheme="minorHAnsi" w:hAnsiTheme="minorHAnsi" w:cstheme="minorHAnsi"/>
            <w:spacing w:val="-5"/>
            <w:sz w:val="24"/>
            <w:szCs w:val="24"/>
          </w:rPr>
          <w:t xml:space="preserve"> </w:t>
        </w:r>
        <w:r w:rsidRPr="009709F6">
          <w:rPr>
            <w:rStyle w:val="Hyperlink"/>
            <w:rFonts w:asciiTheme="minorHAnsi" w:hAnsiTheme="minorHAnsi" w:cstheme="minorHAnsi"/>
            <w:sz w:val="24"/>
            <w:szCs w:val="24"/>
          </w:rPr>
          <w:t>State of Community Corrections (BSCC) Title 15. Minimum Standards for Juvenile Facilities Section 1372: Religious Programs</w:t>
        </w:r>
      </w:hyperlink>
      <w:r w:rsidRPr="009709F6">
        <w:rPr>
          <w:rFonts w:asciiTheme="minorHAnsi" w:hAnsiTheme="minorHAnsi" w:cstheme="minorHAnsi"/>
          <w:color w:val="000000" w:themeColor="text1"/>
          <w:sz w:val="24"/>
          <w:szCs w:val="24"/>
        </w:rPr>
        <w:t>.</w:t>
      </w:r>
    </w:p>
    <w:p w14:paraId="5C6FE8B3" w14:textId="57DC22FB" w:rsidR="009709F6" w:rsidRPr="000B2866" w:rsidRDefault="009709F6" w:rsidP="009709F6">
      <w:pPr>
        <w:spacing w:after="240"/>
        <w:ind w:left="1440"/>
        <w:rPr>
          <w:rFonts w:asciiTheme="minorHAnsi" w:hAnsiTheme="minorHAnsi" w:cstheme="minorHAnsi"/>
          <w:color w:val="000000" w:themeColor="text1"/>
          <w:sz w:val="24"/>
          <w:szCs w:val="24"/>
        </w:rPr>
      </w:pPr>
      <w:r w:rsidRPr="000B2866">
        <w:rPr>
          <w:rFonts w:ascii="Calibri" w:hAnsi="Calibri" w:cs="Calibri"/>
          <w:color w:val="000000" w:themeColor="text1"/>
          <w:sz w:val="24"/>
          <w:szCs w:val="24"/>
        </w:rPr>
        <w:t xml:space="preserve">ACPD </w:t>
      </w:r>
      <w:r w:rsidRPr="000B2866">
        <w:rPr>
          <w:rFonts w:asciiTheme="minorHAnsi" w:hAnsiTheme="minorHAnsi" w:cstheme="minorHAnsi"/>
          <w:color w:val="000000" w:themeColor="text1"/>
          <w:sz w:val="24"/>
          <w:szCs w:val="24"/>
        </w:rPr>
        <w:t>requires a vendor to</w:t>
      </w:r>
      <w:r w:rsidRPr="000B2866">
        <w:rPr>
          <w:rFonts w:asciiTheme="minorHAnsi" w:hAnsiTheme="minorHAnsi" w:cstheme="minorHAnsi"/>
          <w:color w:val="000000" w:themeColor="text1"/>
          <w:spacing w:val="40"/>
          <w:sz w:val="24"/>
          <w:szCs w:val="24"/>
        </w:rPr>
        <w:t xml:space="preserve"> </w:t>
      </w:r>
      <w:r w:rsidRPr="000B2866">
        <w:rPr>
          <w:rFonts w:asciiTheme="minorHAnsi" w:hAnsiTheme="minorHAnsi" w:cstheme="minorHAnsi"/>
          <w:color w:val="000000" w:themeColor="text1"/>
          <w:sz w:val="24"/>
          <w:szCs w:val="24"/>
        </w:rPr>
        <w:t xml:space="preserve">effectively administer spiritual services which </w:t>
      </w:r>
      <w:proofErr w:type="gramStart"/>
      <w:r w:rsidRPr="000B2866">
        <w:rPr>
          <w:rFonts w:asciiTheme="minorHAnsi" w:hAnsiTheme="minorHAnsi" w:cstheme="minorHAnsi"/>
          <w:color w:val="000000" w:themeColor="text1"/>
          <w:sz w:val="24"/>
          <w:szCs w:val="24"/>
        </w:rPr>
        <w:t>includes:</w:t>
      </w:r>
      <w:proofErr w:type="gramEnd"/>
      <w:r w:rsidRPr="000B2866">
        <w:rPr>
          <w:rFonts w:asciiTheme="minorHAnsi" w:hAnsiTheme="minorHAnsi" w:cstheme="minorHAnsi"/>
          <w:color w:val="000000" w:themeColor="text1"/>
          <w:spacing w:val="-4"/>
          <w:sz w:val="24"/>
          <w:szCs w:val="24"/>
        </w:rPr>
        <w:t xml:space="preserve"> </w:t>
      </w:r>
      <w:r w:rsidRPr="000B2866">
        <w:rPr>
          <w:rFonts w:asciiTheme="minorHAnsi" w:hAnsiTheme="minorHAnsi" w:cstheme="minorHAnsi"/>
          <w:color w:val="000000" w:themeColor="text1"/>
          <w:sz w:val="24"/>
          <w:szCs w:val="24"/>
        </w:rPr>
        <w:t>manag</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pacing w:val="-6"/>
          <w:sz w:val="24"/>
          <w:szCs w:val="24"/>
        </w:rPr>
        <w:t xml:space="preserve"> </w:t>
      </w:r>
      <w:r w:rsidRPr="000B2866">
        <w:rPr>
          <w:rFonts w:asciiTheme="minorHAnsi" w:hAnsiTheme="minorHAnsi" w:cstheme="minorHAnsi"/>
          <w:color w:val="000000" w:themeColor="text1"/>
          <w:sz w:val="24"/>
          <w:szCs w:val="24"/>
        </w:rPr>
        <w:t>volunteers,</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ensur</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 xml:space="preserve"> diversity of service provision to meet client needs, ensur</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 xml:space="preserve"> inclusiveness of services, identify</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 xml:space="preserve"> client outcomes, track</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 xml:space="preserve"> client satisfaction, and collect</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/track</w:t>
      </w:r>
      <w:r w:rsidR="000C6F9E">
        <w:rPr>
          <w:rFonts w:asciiTheme="minorHAnsi" w:hAnsiTheme="minorHAnsi" w:cstheme="minorHAnsi"/>
          <w:color w:val="000000" w:themeColor="text1"/>
          <w:sz w:val="24"/>
          <w:szCs w:val="24"/>
        </w:rPr>
        <w:t>ing</w:t>
      </w:r>
      <w:r w:rsidRPr="000B2866">
        <w:rPr>
          <w:rFonts w:asciiTheme="minorHAnsi" w:hAnsiTheme="minorHAnsi" w:cstheme="minorHAnsi"/>
          <w:color w:val="000000" w:themeColor="text1"/>
          <w:sz w:val="24"/>
          <w:szCs w:val="24"/>
        </w:rPr>
        <w:t xml:space="preserve"> outcome data.</w:t>
      </w:r>
    </w:p>
    <w:p w14:paraId="4C3EF11F" w14:textId="77777777" w:rsidR="009709F6" w:rsidRPr="000B2866" w:rsidRDefault="009709F6" w:rsidP="00AF4DE6">
      <w:pPr>
        <w:spacing w:after="240"/>
        <w:ind w:left="1440"/>
        <w:rPr>
          <w:rFonts w:asciiTheme="minorHAnsi" w:hAnsiTheme="minorHAnsi" w:cstheme="minorHAnsi"/>
          <w:color w:val="000000" w:themeColor="text1"/>
          <w:sz w:val="24"/>
          <w:szCs w:val="24"/>
        </w:rPr>
      </w:pPr>
      <w:r>
        <w:rPr>
          <w:rFonts w:ascii="Calibri" w:hAnsi="Calibri" w:cs="Calibri"/>
          <w:color w:val="000000" w:themeColor="text1"/>
          <w:sz w:val="24"/>
          <w:szCs w:val="24"/>
        </w:rPr>
        <w:t>ACPD</w:t>
      </w:r>
      <w:r w:rsidRPr="000B2866">
        <w:rPr>
          <w:rFonts w:asciiTheme="minorHAnsi" w:hAnsiTheme="minorHAnsi" w:cstheme="minorHAnsi"/>
          <w:color w:val="000000" w:themeColor="text1"/>
          <w:sz w:val="24"/>
          <w:szCs w:val="24"/>
        </w:rPr>
        <w:t xml:space="preserve"> </w:t>
      </w:r>
      <w:r>
        <w:rPr>
          <w:rFonts w:asciiTheme="minorHAnsi" w:hAnsiTheme="minorHAnsi" w:cstheme="minorHAnsi"/>
          <w:color w:val="000000" w:themeColor="text1"/>
          <w:sz w:val="24"/>
          <w:szCs w:val="24"/>
        </w:rPr>
        <w:t>must</w:t>
      </w:r>
      <w:r w:rsidRPr="000B2866">
        <w:rPr>
          <w:rFonts w:asciiTheme="minorHAnsi" w:hAnsiTheme="minorHAnsi" w:cstheme="minorHAnsi"/>
          <w:color w:val="000000" w:themeColor="text1"/>
          <w:sz w:val="24"/>
          <w:szCs w:val="24"/>
        </w:rPr>
        <w:t xml:space="preserve"> provide access to religious services and/or religious counseling.</w:t>
      </w:r>
      <w:r w:rsidRPr="000B2866">
        <w:rPr>
          <w:rFonts w:asciiTheme="minorHAnsi" w:hAnsiTheme="minorHAnsi" w:cstheme="minorHAnsi"/>
          <w:color w:val="000000" w:themeColor="text1"/>
          <w:spacing w:val="40"/>
          <w:sz w:val="24"/>
          <w:szCs w:val="24"/>
        </w:rPr>
        <w:t xml:space="preserve"> </w:t>
      </w:r>
      <w:r w:rsidRPr="000B2866">
        <w:rPr>
          <w:rFonts w:asciiTheme="minorHAnsi" w:hAnsiTheme="minorHAnsi" w:cstheme="minorHAnsi"/>
          <w:color w:val="000000" w:themeColor="text1"/>
          <w:sz w:val="24"/>
          <w:szCs w:val="24"/>
        </w:rPr>
        <w:t>Attendance</w:t>
      </w:r>
      <w:r w:rsidRPr="000B2866">
        <w:rPr>
          <w:rFonts w:asciiTheme="minorHAnsi" w:hAnsiTheme="minorHAnsi" w:cstheme="minorHAnsi"/>
          <w:color w:val="000000" w:themeColor="text1"/>
          <w:spacing w:val="-4"/>
          <w:sz w:val="24"/>
          <w:szCs w:val="24"/>
        </w:rPr>
        <w:t xml:space="preserve"> </w:t>
      </w:r>
      <w:r>
        <w:rPr>
          <w:rFonts w:asciiTheme="minorHAnsi" w:hAnsiTheme="minorHAnsi" w:cstheme="minorHAnsi"/>
          <w:color w:val="000000" w:themeColor="text1"/>
          <w:sz w:val="24"/>
          <w:szCs w:val="24"/>
        </w:rPr>
        <w:t>must</w:t>
      </w:r>
      <w:r w:rsidRPr="000B2866">
        <w:rPr>
          <w:rFonts w:asciiTheme="minorHAnsi" w:hAnsiTheme="minorHAnsi" w:cstheme="minorHAnsi"/>
          <w:color w:val="000000" w:themeColor="text1"/>
          <w:spacing w:val="-2"/>
          <w:sz w:val="24"/>
          <w:szCs w:val="24"/>
        </w:rPr>
        <w:t xml:space="preserve"> </w:t>
      </w:r>
      <w:r w:rsidRPr="000B2866">
        <w:rPr>
          <w:rFonts w:asciiTheme="minorHAnsi" w:hAnsiTheme="minorHAnsi" w:cstheme="minorHAnsi"/>
          <w:color w:val="000000" w:themeColor="text1"/>
          <w:sz w:val="24"/>
          <w:szCs w:val="24"/>
        </w:rPr>
        <w:t>be</w:t>
      </w:r>
      <w:r w:rsidRPr="000B2866">
        <w:rPr>
          <w:rFonts w:asciiTheme="minorHAnsi" w:hAnsiTheme="minorHAnsi" w:cstheme="minorHAnsi"/>
          <w:color w:val="000000" w:themeColor="text1"/>
          <w:spacing w:val="-2"/>
          <w:sz w:val="24"/>
          <w:szCs w:val="24"/>
        </w:rPr>
        <w:t xml:space="preserve"> </w:t>
      </w:r>
      <w:r w:rsidRPr="000B2866">
        <w:rPr>
          <w:rFonts w:asciiTheme="minorHAnsi" w:hAnsiTheme="minorHAnsi" w:cstheme="minorHAnsi"/>
          <w:color w:val="000000" w:themeColor="text1"/>
          <w:sz w:val="24"/>
          <w:szCs w:val="24"/>
        </w:rPr>
        <w:t>voluntary.</w:t>
      </w:r>
      <w:r w:rsidRPr="000B2866">
        <w:rPr>
          <w:rFonts w:asciiTheme="minorHAnsi" w:hAnsiTheme="minorHAnsi" w:cstheme="minorHAnsi"/>
          <w:color w:val="000000" w:themeColor="text1"/>
          <w:spacing w:val="40"/>
          <w:sz w:val="24"/>
          <w:szCs w:val="24"/>
        </w:rPr>
        <w:t xml:space="preserve"> </w:t>
      </w:r>
      <w:r w:rsidRPr="000B2866">
        <w:rPr>
          <w:rFonts w:asciiTheme="minorHAnsi" w:hAnsiTheme="minorHAnsi" w:cstheme="minorHAnsi"/>
          <w:color w:val="000000" w:themeColor="text1"/>
          <w:sz w:val="24"/>
          <w:szCs w:val="24"/>
        </w:rPr>
        <w:t>A</w:t>
      </w:r>
      <w:r w:rsidRPr="000B2866">
        <w:rPr>
          <w:rFonts w:asciiTheme="minorHAnsi" w:hAnsiTheme="minorHAnsi" w:cstheme="minorHAnsi"/>
          <w:color w:val="000000" w:themeColor="text1"/>
          <w:spacing w:val="-1"/>
          <w:sz w:val="24"/>
          <w:szCs w:val="24"/>
        </w:rPr>
        <w:t xml:space="preserve"> </w:t>
      </w:r>
      <w:r w:rsidRPr="000B2866">
        <w:rPr>
          <w:rFonts w:asciiTheme="minorHAnsi" w:hAnsiTheme="minorHAnsi" w:cstheme="minorHAnsi"/>
          <w:color w:val="000000" w:themeColor="text1"/>
          <w:sz w:val="24"/>
          <w:szCs w:val="24"/>
        </w:rPr>
        <w:t>youth</w:t>
      </w:r>
      <w:r w:rsidRPr="000B2866">
        <w:rPr>
          <w:rFonts w:asciiTheme="minorHAnsi" w:hAnsiTheme="minorHAnsi" w:cstheme="minorHAnsi"/>
          <w:color w:val="000000" w:themeColor="text1"/>
          <w:spacing w:val="-1"/>
          <w:sz w:val="24"/>
          <w:szCs w:val="24"/>
        </w:rPr>
        <w:t xml:space="preserve"> </w:t>
      </w:r>
      <w:r>
        <w:rPr>
          <w:rFonts w:asciiTheme="minorHAnsi" w:hAnsiTheme="minorHAnsi" w:cstheme="minorHAnsi"/>
          <w:color w:val="000000" w:themeColor="text1"/>
          <w:sz w:val="24"/>
          <w:szCs w:val="24"/>
        </w:rPr>
        <w:t>must</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be</w:t>
      </w:r>
      <w:r w:rsidRPr="000B2866">
        <w:rPr>
          <w:rFonts w:asciiTheme="minorHAnsi" w:hAnsiTheme="minorHAnsi" w:cstheme="minorHAnsi"/>
          <w:color w:val="000000" w:themeColor="text1"/>
          <w:spacing w:val="-2"/>
          <w:sz w:val="24"/>
          <w:szCs w:val="24"/>
        </w:rPr>
        <w:t xml:space="preserve"> </w:t>
      </w:r>
      <w:r w:rsidRPr="000B2866">
        <w:rPr>
          <w:rFonts w:asciiTheme="minorHAnsi" w:hAnsiTheme="minorHAnsi" w:cstheme="minorHAnsi"/>
          <w:color w:val="000000" w:themeColor="text1"/>
          <w:sz w:val="24"/>
          <w:szCs w:val="24"/>
        </w:rPr>
        <w:t>allowed</w:t>
      </w:r>
      <w:r w:rsidRPr="000B2866">
        <w:rPr>
          <w:rFonts w:asciiTheme="minorHAnsi" w:hAnsiTheme="minorHAnsi" w:cstheme="minorHAnsi"/>
          <w:color w:val="000000" w:themeColor="text1"/>
          <w:spacing w:val="-4"/>
          <w:sz w:val="24"/>
          <w:szCs w:val="24"/>
        </w:rPr>
        <w:t xml:space="preserve"> </w:t>
      </w:r>
      <w:r w:rsidRPr="000B2866">
        <w:rPr>
          <w:rFonts w:asciiTheme="minorHAnsi" w:hAnsiTheme="minorHAnsi" w:cstheme="minorHAnsi"/>
          <w:color w:val="000000" w:themeColor="text1"/>
          <w:sz w:val="24"/>
          <w:szCs w:val="24"/>
        </w:rPr>
        <w:t>to</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participate</w:t>
      </w:r>
      <w:r w:rsidRPr="000B2866">
        <w:rPr>
          <w:rFonts w:asciiTheme="minorHAnsi" w:hAnsiTheme="minorHAnsi" w:cstheme="minorHAnsi"/>
          <w:color w:val="000000" w:themeColor="text1"/>
          <w:spacing w:val="-2"/>
          <w:sz w:val="24"/>
          <w:szCs w:val="24"/>
        </w:rPr>
        <w:t xml:space="preserve"> </w:t>
      </w:r>
      <w:r w:rsidRPr="000B2866">
        <w:rPr>
          <w:rFonts w:asciiTheme="minorHAnsi" w:hAnsiTheme="minorHAnsi" w:cstheme="minorHAnsi"/>
          <w:color w:val="000000" w:themeColor="text1"/>
          <w:sz w:val="24"/>
          <w:szCs w:val="24"/>
        </w:rPr>
        <w:t>in other program activities if he/she elects not to participate in a religious program.</w:t>
      </w:r>
    </w:p>
    <w:p w14:paraId="25B500CA" w14:textId="77777777" w:rsidR="009709F6" w:rsidRPr="00B5043E" w:rsidRDefault="009709F6" w:rsidP="009709F6">
      <w:pPr>
        <w:pStyle w:val="BodyText"/>
        <w:spacing w:before="239"/>
        <w:ind w:left="1440" w:right="330"/>
        <w:rPr>
          <w:rFonts w:asciiTheme="minorHAnsi" w:hAnsiTheme="minorHAnsi" w:cstheme="minorHAnsi"/>
          <w:sz w:val="24"/>
          <w:szCs w:val="24"/>
        </w:rPr>
      </w:pPr>
      <w:r w:rsidRPr="000B2866">
        <w:rPr>
          <w:rFonts w:ascii="Calibri" w:hAnsi="Calibri" w:cs="Calibri"/>
          <w:color w:val="000000" w:themeColor="text1"/>
          <w:sz w:val="24"/>
          <w:szCs w:val="24"/>
        </w:rPr>
        <w:t xml:space="preserve">The </w:t>
      </w:r>
      <w:r w:rsidRPr="000B2866">
        <w:rPr>
          <w:rFonts w:asciiTheme="minorHAnsi" w:hAnsiTheme="minorHAnsi" w:cstheme="minorHAnsi"/>
          <w:color w:val="000000" w:themeColor="text1"/>
          <w:sz w:val="24"/>
          <w:szCs w:val="24"/>
        </w:rPr>
        <w:t>religious</w:t>
      </w:r>
      <w:r w:rsidRPr="000B2866">
        <w:rPr>
          <w:rFonts w:asciiTheme="minorHAnsi" w:hAnsiTheme="minorHAnsi" w:cstheme="minorHAnsi"/>
          <w:color w:val="000000" w:themeColor="text1"/>
          <w:spacing w:val="-4"/>
          <w:sz w:val="24"/>
          <w:szCs w:val="24"/>
        </w:rPr>
        <w:t xml:space="preserve"> </w:t>
      </w:r>
      <w:r w:rsidRPr="000B2866">
        <w:rPr>
          <w:rFonts w:asciiTheme="minorHAnsi" w:hAnsiTheme="minorHAnsi" w:cstheme="minorHAnsi"/>
          <w:color w:val="000000" w:themeColor="text1"/>
          <w:sz w:val="24"/>
          <w:szCs w:val="24"/>
        </w:rPr>
        <w:t>program</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must</w:t>
      </w:r>
      <w:r w:rsidRPr="000B2866">
        <w:rPr>
          <w:rFonts w:asciiTheme="minorHAnsi" w:hAnsiTheme="minorHAnsi" w:cstheme="minorHAnsi"/>
          <w:color w:val="000000" w:themeColor="text1"/>
          <w:spacing w:val="-5"/>
          <w:sz w:val="24"/>
          <w:szCs w:val="24"/>
        </w:rPr>
        <w:t xml:space="preserve"> </w:t>
      </w:r>
      <w:r w:rsidRPr="00B5043E">
        <w:rPr>
          <w:rFonts w:asciiTheme="minorHAnsi" w:hAnsiTheme="minorHAnsi" w:cstheme="minorHAnsi"/>
          <w:spacing w:val="-2"/>
          <w:sz w:val="24"/>
          <w:szCs w:val="24"/>
        </w:rPr>
        <w:t>provide:</w:t>
      </w:r>
    </w:p>
    <w:p w14:paraId="2BEC06A6" w14:textId="77777777" w:rsidR="009709F6" w:rsidRPr="00B5043E" w:rsidRDefault="009709F6" w:rsidP="009709F6">
      <w:pPr>
        <w:pStyle w:val="ListParagraph"/>
        <w:widowControl w:val="0"/>
        <w:numPr>
          <w:ilvl w:val="3"/>
          <w:numId w:val="39"/>
        </w:numPr>
        <w:tabs>
          <w:tab w:val="left" w:pos="2970"/>
        </w:tabs>
        <w:autoSpaceDE w:val="0"/>
        <w:autoSpaceDN w:val="0"/>
        <w:spacing w:before="240"/>
        <w:ind w:left="2160"/>
        <w:rPr>
          <w:rFonts w:asciiTheme="minorHAnsi" w:hAnsiTheme="minorHAnsi" w:cstheme="minorHAnsi"/>
          <w:sz w:val="24"/>
          <w:szCs w:val="24"/>
        </w:rPr>
      </w:pPr>
      <w:bookmarkStart w:id="15" w:name="(a)__Opportunity_for_religious_services;"/>
      <w:bookmarkEnd w:id="15"/>
      <w:r w:rsidRPr="00B5043E">
        <w:rPr>
          <w:rFonts w:asciiTheme="minorHAnsi" w:hAnsiTheme="minorHAnsi" w:cstheme="minorHAnsi"/>
          <w:sz w:val="24"/>
          <w:szCs w:val="24"/>
        </w:rPr>
        <w:t>Opportunity</w:t>
      </w:r>
      <w:r w:rsidRPr="00B5043E">
        <w:rPr>
          <w:rFonts w:asciiTheme="minorHAnsi" w:hAnsiTheme="minorHAnsi" w:cstheme="minorHAnsi"/>
          <w:spacing w:val="-7"/>
          <w:sz w:val="24"/>
          <w:szCs w:val="24"/>
        </w:rPr>
        <w:t xml:space="preserve"> </w:t>
      </w:r>
      <w:r w:rsidRPr="00B5043E">
        <w:rPr>
          <w:rFonts w:asciiTheme="minorHAnsi" w:hAnsiTheme="minorHAnsi" w:cstheme="minorHAnsi"/>
          <w:sz w:val="24"/>
          <w:szCs w:val="24"/>
        </w:rPr>
        <w:t>for</w:t>
      </w:r>
      <w:r w:rsidRPr="00B5043E">
        <w:rPr>
          <w:rFonts w:asciiTheme="minorHAnsi" w:hAnsiTheme="minorHAnsi" w:cstheme="minorHAnsi"/>
          <w:spacing w:val="-5"/>
          <w:sz w:val="24"/>
          <w:szCs w:val="24"/>
        </w:rPr>
        <w:t xml:space="preserve"> </w:t>
      </w:r>
      <w:r w:rsidRPr="00B5043E">
        <w:rPr>
          <w:rFonts w:asciiTheme="minorHAnsi" w:hAnsiTheme="minorHAnsi" w:cstheme="minorHAnsi"/>
          <w:sz w:val="24"/>
          <w:szCs w:val="24"/>
        </w:rPr>
        <w:t>religious</w:t>
      </w:r>
      <w:r w:rsidRPr="00B5043E">
        <w:rPr>
          <w:rFonts w:asciiTheme="minorHAnsi" w:hAnsiTheme="minorHAnsi" w:cstheme="minorHAnsi"/>
          <w:spacing w:val="-3"/>
          <w:sz w:val="24"/>
          <w:szCs w:val="24"/>
        </w:rPr>
        <w:t xml:space="preserve"> </w:t>
      </w:r>
      <w:proofErr w:type="gramStart"/>
      <w:r w:rsidRPr="00B5043E">
        <w:rPr>
          <w:rFonts w:asciiTheme="minorHAnsi" w:hAnsiTheme="minorHAnsi" w:cstheme="minorHAnsi"/>
          <w:spacing w:val="-2"/>
          <w:sz w:val="24"/>
          <w:szCs w:val="24"/>
        </w:rPr>
        <w:t>services;</w:t>
      </w:r>
      <w:proofErr w:type="gramEnd"/>
    </w:p>
    <w:p w14:paraId="18C7C9CD" w14:textId="77777777" w:rsidR="009709F6" w:rsidRPr="000B2866" w:rsidRDefault="009709F6" w:rsidP="009709F6">
      <w:pPr>
        <w:pStyle w:val="ListParagraph"/>
        <w:widowControl w:val="0"/>
        <w:numPr>
          <w:ilvl w:val="3"/>
          <w:numId w:val="39"/>
        </w:numPr>
        <w:tabs>
          <w:tab w:val="left" w:pos="2160"/>
          <w:tab w:val="left" w:pos="2970"/>
        </w:tabs>
        <w:autoSpaceDE w:val="0"/>
        <w:autoSpaceDN w:val="0"/>
        <w:spacing w:before="240"/>
        <w:ind w:left="1440" w:firstLine="0"/>
        <w:rPr>
          <w:rFonts w:asciiTheme="minorHAnsi" w:hAnsiTheme="minorHAnsi" w:cstheme="minorHAnsi"/>
          <w:color w:val="000000" w:themeColor="text1"/>
          <w:sz w:val="24"/>
          <w:szCs w:val="24"/>
        </w:rPr>
      </w:pPr>
      <w:bookmarkStart w:id="16" w:name="(b)_Access_to_clergy;_and"/>
      <w:bookmarkEnd w:id="16"/>
      <w:r w:rsidRPr="000B2866">
        <w:rPr>
          <w:rFonts w:asciiTheme="minorHAnsi" w:hAnsiTheme="minorHAnsi" w:cstheme="minorHAnsi"/>
          <w:color w:val="000000" w:themeColor="text1"/>
          <w:sz w:val="24"/>
          <w:szCs w:val="24"/>
        </w:rPr>
        <w:t>Access</w:t>
      </w:r>
      <w:r w:rsidRPr="000B2866">
        <w:rPr>
          <w:rFonts w:asciiTheme="minorHAnsi" w:hAnsiTheme="minorHAnsi" w:cstheme="minorHAnsi"/>
          <w:color w:val="000000" w:themeColor="text1"/>
          <w:spacing w:val="-2"/>
          <w:sz w:val="24"/>
          <w:szCs w:val="24"/>
        </w:rPr>
        <w:t xml:space="preserve"> </w:t>
      </w:r>
      <w:r w:rsidRPr="000B2866">
        <w:rPr>
          <w:rFonts w:asciiTheme="minorHAnsi" w:hAnsiTheme="minorHAnsi" w:cstheme="minorHAnsi"/>
          <w:color w:val="000000" w:themeColor="text1"/>
          <w:sz w:val="24"/>
          <w:szCs w:val="24"/>
        </w:rPr>
        <w:t>to</w:t>
      </w:r>
      <w:r w:rsidRPr="000B2866">
        <w:rPr>
          <w:rFonts w:asciiTheme="minorHAnsi" w:hAnsiTheme="minorHAnsi" w:cstheme="minorHAnsi"/>
          <w:color w:val="000000" w:themeColor="text1"/>
          <w:spacing w:val="-1"/>
          <w:sz w:val="24"/>
          <w:szCs w:val="24"/>
        </w:rPr>
        <w:t xml:space="preserve"> </w:t>
      </w:r>
      <w:r w:rsidRPr="000B2866">
        <w:rPr>
          <w:rFonts w:asciiTheme="minorHAnsi" w:hAnsiTheme="minorHAnsi" w:cstheme="minorHAnsi"/>
          <w:color w:val="000000" w:themeColor="text1"/>
          <w:sz w:val="24"/>
          <w:szCs w:val="24"/>
        </w:rPr>
        <w:t>clergy;</w:t>
      </w:r>
      <w:r w:rsidRPr="000B2866">
        <w:rPr>
          <w:rFonts w:asciiTheme="minorHAnsi" w:hAnsiTheme="minorHAnsi" w:cstheme="minorHAnsi"/>
          <w:color w:val="000000" w:themeColor="text1"/>
          <w:spacing w:val="-3"/>
          <w:sz w:val="24"/>
          <w:szCs w:val="24"/>
        </w:rPr>
        <w:t xml:space="preserve"> </w:t>
      </w:r>
      <w:r w:rsidRPr="000B2866">
        <w:rPr>
          <w:rFonts w:asciiTheme="minorHAnsi" w:hAnsiTheme="minorHAnsi" w:cstheme="minorHAnsi"/>
          <w:color w:val="000000" w:themeColor="text1"/>
          <w:spacing w:val="-5"/>
          <w:sz w:val="24"/>
          <w:szCs w:val="24"/>
        </w:rPr>
        <w:t>and</w:t>
      </w:r>
    </w:p>
    <w:p w14:paraId="4395797E" w14:textId="77777777" w:rsidR="009709F6" w:rsidRPr="000B2866" w:rsidRDefault="009709F6" w:rsidP="009709F6">
      <w:pPr>
        <w:pStyle w:val="ListParagraph"/>
        <w:widowControl w:val="0"/>
        <w:numPr>
          <w:ilvl w:val="3"/>
          <w:numId w:val="39"/>
        </w:numPr>
        <w:tabs>
          <w:tab w:val="left" w:pos="2970"/>
        </w:tabs>
        <w:autoSpaceDE w:val="0"/>
        <w:autoSpaceDN w:val="0"/>
        <w:spacing w:before="240" w:after="240"/>
        <w:ind w:left="2160"/>
        <w:rPr>
          <w:rFonts w:ascii="Calibri" w:hAnsi="Calibri" w:cs="Calibri"/>
          <w:color w:val="000000" w:themeColor="text1"/>
          <w:sz w:val="24"/>
          <w:szCs w:val="24"/>
        </w:rPr>
      </w:pPr>
      <w:bookmarkStart w:id="17" w:name="(c)_Recommendations_for_religious_meals"/>
      <w:bookmarkEnd w:id="17"/>
      <w:r w:rsidRPr="000B2866">
        <w:rPr>
          <w:rFonts w:asciiTheme="minorHAnsi" w:hAnsiTheme="minorHAnsi" w:cstheme="minorHAnsi"/>
          <w:color w:val="000000" w:themeColor="text1"/>
          <w:sz w:val="24"/>
          <w:szCs w:val="24"/>
        </w:rPr>
        <w:t>Recommendations</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for</w:t>
      </w:r>
      <w:r w:rsidRPr="000B2866">
        <w:rPr>
          <w:rFonts w:asciiTheme="minorHAnsi" w:hAnsiTheme="minorHAnsi" w:cstheme="minorHAnsi"/>
          <w:color w:val="000000" w:themeColor="text1"/>
          <w:spacing w:val="-5"/>
          <w:sz w:val="24"/>
          <w:szCs w:val="24"/>
        </w:rPr>
        <w:t xml:space="preserve"> </w:t>
      </w:r>
      <w:r w:rsidRPr="000B2866">
        <w:rPr>
          <w:rFonts w:asciiTheme="minorHAnsi" w:hAnsiTheme="minorHAnsi" w:cstheme="minorHAnsi"/>
          <w:color w:val="000000" w:themeColor="text1"/>
          <w:sz w:val="24"/>
          <w:szCs w:val="24"/>
        </w:rPr>
        <w:t>religious</w:t>
      </w:r>
      <w:r w:rsidRPr="000B2866">
        <w:rPr>
          <w:rFonts w:asciiTheme="minorHAnsi" w:hAnsiTheme="minorHAnsi" w:cstheme="minorHAnsi"/>
          <w:color w:val="000000" w:themeColor="text1"/>
          <w:spacing w:val="-6"/>
          <w:sz w:val="24"/>
          <w:szCs w:val="24"/>
        </w:rPr>
        <w:t xml:space="preserve"> </w:t>
      </w:r>
      <w:r w:rsidRPr="000B2866">
        <w:rPr>
          <w:rFonts w:asciiTheme="minorHAnsi" w:hAnsiTheme="minorHAnsi" w:cstheme="minorHAnsi"/>
          <w:color w:val="000000" w:themeColor="text1"/>
          <w:spacing w:val="-2"/>
          <w:sz w:val="24"/>
          <w:szCs w:val="24"/>
        </w:rPr>
        <w:t>meals.</w:t>
      </w:r>
    </w:p>
    <w:p w14:paraId="58629D34" w14:textId="2F6AA315" w:rsidR="009709F6" w:rsidRPr="000B2866" w:rsidRDefault="009709F6" w:rsidP="009709F6">
      <w:pPr>
        <w:spacing w:after="240"/>
        <w:ind w:left="1440"/>
        <w:rPr>
          <w:rFonts w:asciiTheme="minorHAnsi" w:hAnsiTheme="minorHAnsi" w:cstheme="minorHAnsi"/>
          <w:sz w:val="24"/>
          <w:szCs w:val="24"/>
        </w:rPr>
      </w:pPr>
      <w:r w:rsidRPr="000B2866">
        <w:rPr>
          <w:rFonts w:ascii="Calibri" w:hAnsi="Calibri" w:cs="Calibri"/>
          <w:color w:val="000000" w:themeColor="text1"/>
          <w:sz w:val="24"/>
          <w:szCs w:val="24"/>
        </w:rPr>
        <w:t xml:space="preserve">ACPD </w:t>
      </w:r>
      <w:r w:rsidRPr="000B2866">
        <w:rPr>
          <w:rFonts w:asciiTheme="minorHAnsi" w:hAnsiTheme="minorHAnsi" w:cstheme="minorHAnsi"/>
          <w:color w:val="000000" w:themeColor="text1"/>
          <w:sz w:val="24"/>
          <w:szCs w:val="24"/>
        </w:rPr>
        <w:t>recognizes that there are numerous religious and spiritual affiliations claimed by clients and staff</w:t>
      </w:r>
      <w:r w:rsidRPr="000B2866">
        <w:rPr>
          <w:rFonts w:asciiTheme="minorHAnsi" w:hAnsiTheme="minorHAnsi" w:cstheme="minorHAnsi"/>
          <w:sz w:val="24"/>
          <w:szCs w:val="24"/>
        </w:rPr>
        <w:t>, and that the spiritual needs of individuals are diverse.</w:t>
      </w:r>
      <w:r w:rsidRPr="000B2866">
        <w:rPr>
          <w:rFonts w:asciiTheme="minorHAnsi" w:hAnsiTheme="minorHAnsi" w:cstheme="minorHAnsi"/>
          <w:spacing w:val="40"/>
          <w:sz w:val="24"/>
          <w:szCs w:val="24"/>
        </w:rPr>
        <w:t xml:space="preserve"> </w:t>
      </w:r>
      <w:r w:rsidRPr="000B2866">
        <w:rPr>
          <w:rFonts w:asciiTheme="minorHAnsi" w:hAnsiTheme="minorHAnsi" w:cstheme="minorHAnsi"/>
          <w:sz w:val="24"/>
          <w:szCs w:val="24"/>
        </w:rPr>
        <w:t xml:space="preserve">The faith and </w:t>
      </w:r>
      <w:r w:rsidRPr="000B2866">
        <w:rPr>
          <w:rFonts w:asciiTheme="minorHAnsi" w:hAnsiTheme="minorHAnsi" w:cstheme="minorHAnsi"/>
          <w:sz w:val="24"/>
          <w:szCs w:val="24"/>
        </w:rPr>
        <w:lastRenderedPageBreak/>
        <w:t>spiritual</w:t>
      </w:r>
      <w:r w:rsidRPr="000B2866">
        <w:rPr>
          <w:rFonts w:asciiTheme="minorHAnsi" w:hAnsiTheme="minorHAnsi" w:cstheme="minorHAnsi"/>
          <w:spacing w:val="-5"/>
          <w:sz w:val="24"/>
          <w:szCs w:val="24"/>
        </w:rPr>
        <w:t xml:space="preserve"> </w:t>
      </w:r>
      <w:r w:rsidRPr="000B2866">
        <w:rPr>
          <w:rFonts w:asciiTheme="minorHAnsi" w:hAnsiTheme="minorHAnsi" w:cstheme="minorHAnsi"/>
          <w:sz w:val="24"/>
          <w:szCs w:val="24"/>
        </w:rPr>
        <w:t>practices</w:t>
      </w:r>
      <w:r w:rsidRPr="000B2866">
        <w:rPr>
          <w:rFonts w:asciiTheme="minorHAnsi" w:hAnsiTheme="minorHAnsi" w:cstheme="minorHAnsi"/>
          <w:spacing w:val="-3"/>
          <w:sz w:val="24"/>
          <w:szCs w:val="24"/>
        </w:rPr>
        <w:t xml:space="preserve"> </w:t>
      </w:r>
      <w:r w:rsidRPr="000B2866">
        <w:rPr>
          <w:rFonts w:asciiTheme="minorHAnsi" w:hAnsiTheme="minorHAnsi" w:cstheme="minorHAnsi"/>
          <w:sz w:val="24"/>
          <w:szCs w:val="24"/>
        </w:rPr>
        <w:t>represented</w:t>
      </w:r>
      <w:r w:rsidRPr="000B2866">
        <w:rPr>
          <w:rFonts w:asciiTheme="minorHAnsi" w:hAnsiTheme="minorHAnsi" w:cstheme="minorHAnsi"/>
          <w:spacing w:val="-2"/>
          <w:sz w:val="24"/>
          <w:szCs w:val="24"/>
        </w:rPr>
        <w:t xml:space="preserve"> </w:t>
      </w:r>
      <w:r w:rsidRPr="000B2866">
        <w:rPr>
          <w:rFonts w:asciiTheme="minorHAnsi" w:hAnsiTheme="minorHAnsi" w:cstheme="minorHAnsi"/>
          <w:sz w:val="24"/>
          <w:szCs w:val="24"/>
        </w:rPr>
        <w:t>at</w:t>
      </w:r>
      <w:r w:rsidRPr="000B2866">
        <w:rPr>
          <w:rFonts w:asciiTheme="minorHAnsi" w:hAnsiTheme="minorHAnsi" w:cstheme="minorHAnsi"/>
          <w:spacing w:val="-4"/>
          <w:sz w:val="24"/>
          <w:szCs w:val="24"/>
        </w:rPr>
        <w:t xml:space="preserve"> </w:t>
      </w:r>
      <w:r w:rsidRPr="000B2866">
        <w:rPr>
          <w:rFonts w:asciiTheme="minorHAnsi" w:hAnsiTheme="minorHAnsi" w:cstheme="minorHAnsi"/>
          <w:sz w:val="24"/>
          <w:szCs w:val="24"/>
        </w:rPr>
        <w:t>the</w:t>
      </w:r>
      <w:r w:rsidRPr="000B2866">
        <w:rPr>
          <w:rFonts w:asciiTheme="minorHAnsi" w:hAnsiTheme="minorHAnsi" w:cstheme="minorHAnsi"/>
          <w:spacing w:val="-5"/>
          <w:sz w:val="24"/>
          <w:szCs w:val="24"/>
        </w:rPr>
        <w:t xml:space="preserve"> </w:t>
      </w:r>
      <w:r w:rsidRPr="000B2866">
        <w:rPr>
          <w:rFonts w:asciiTheme="minorHAnsi" w:hAnsiTheme="minorHAnsi" w:cstheme="minorHAnsi"/>
          <w:sz w:val="24"/>
          <w:szCs w:val="24"/>
        </w:rPr>
        <w:t>juvenile</w:t>
      </w:r>
      <w:r w:rsidRPr="000B2866">
        <w:rPr>
          <w:rFonts w:asciiTheme="minorHAnsi" w:hAnsiTheme="minorHAnsi" w:cstheme="minorHAnsi"/>
          <w:spacing w:val="-5"/>
          <w:sz w:val="24"/>
          <w:szCs w:val="24"/>
        </w:rPr>
        <w:t xml:space="preserve"> </w:t>
      </w:r>
      <w:r w:rsidRPr="000B2866">
        <w:rPr>
          <w:rFonts w:asciiTheme="minorHAnsi" w:hAnsiTheme="minorHAnsi" w:cstheme="minorHAnsi"/>
          <w:sz w:val="24"/>
          <w:szCs w:val="24"/>
        </w:rPr>
        <w:t>facilities</w:t>
      </w:r>
      <w:r w:rsidRPr="000B2866">
        <w:rPr>
          <w:rFonts w:asciiTheme="minorHAnsi" w:hAnsiTheme="minorHAnsi" w:cstheme="minorHAnsi"/>
          <w:spacing w:val="-3"/>
          <w:sz w:val="24"/>
          <w:szCs w:val="24"/>
        </w:rPr>
        <w:t xml:space="preserve"> </w:t>
      </w:r>
      <w:r w:rsidRPr="000B2866">
        <w:rPr>
          <w:rFonts w:asciiTheme="minorHAnsi" w:hAnsiTheme="minorHAnsi" w:cstheme="minorHAnsi"/>
          <w:sz w:val="24"/>
          <w:szCs w:val="24"/>
        </w:rPr>
        <w:t>can</w:t>
      </w:r>
      <w:r w:rsidRPr="000B2866">
        <w:rPr>
          <w:rFonts w:asciiTheme="minorHAnsi" w:hAnsiTheme="minorHAnsi" w:cstheme="minorHAnsi"/>
          <w:spacing w:val="-4"/>
          <w:sz w:val="24"/>
          <w:szCs w:val="24"/>
        </w:rPr>
        <w:t xml:space="preserve"> </w:t>
      </w:r>
      <w:r w:rsidRPr="000B2866">
        <w:rPr>
          <w:rFonts w:asciiTheme="minorHAnsi" w:hAnsiTheme="minorHAnsi" w:cstheme="minorHAnsi"/>
          <w:sz w:val="24"/>
          <w:szCs w:val="24"/>
        </w:rPr>
        <w:t>include,</w:t>
      </w:r>
      <w:r w:rsidRPr="000B2866">
        <w:rPr>
          <w:rFonts w:asciiTheme="minorHAnsi" w:hAnsiTheme="minorHAnsi" w:cstheme="minorHAnsi"/>
          <w:spacing w:val="-5"/>
          <w:sz w:val="24"/>
          <w:szCs w:val="24"/>
        </w:rPr>
        <w:t xml:space="preserve"> </w:t>
      </w:r>
      <w:r w:rsidRPr="000B2866">
        <w:rPr>
          <w:rFonts w:asciiTheme="minorHAnsi" w:hAnsiTheme="minorHAnsi" w:cstheme="minorHAnsi"/>
          <w:sz w:val="24"/>
          <w:szCs w:val="24"/>
        </w:rPr>
        <w:t>but</w:t>
      </w:r>
      <w:r w:rsidRPr="000B2866">
        <w:rPr>
          <w:rFonts w:asciiTheme="minorHAnsi" w:hAnsiTheme="minorHAnsi" w:cstheme="minorHAnsi"/>
          <w:spacing w:val="-4"/>
          <w:sz w:val="24"/>
          <w:szCs w:val="24"/>
        </w:rPr>
        <w:t xml:space="preserve"> </w:t>
      </w:r>
      <w:r w:rsidR="002E6371" w:rsidRPr="000B2866">
        <w:rPr>
          <w:rFonts w:asciiTheme="minorHAnsi" w:hAnsiTheme="minorHAnsi" w:cstheme="minorHAnsi"/>
          <w:sz w:val="24"/>
          <w:szCs w:val="24"/>
        </w:rPr>
        <w:t>are</w:t>
      </w:r>
      <w:r w:rsidRPr="000B2866">
        <w:rPr>
          <w:rFonts w:asciiTheme="minorHAnsi" w:hAnsiTheme="minorHAnsi" w:cstheme="minorHAnsi"/>
          <w:spacing w:val="-3"/>
          <w:sz w:val="24"/>
          <w:szCs w:val="24"/>
        </w:rPr>
        <w:t xml:space="preserve"> </w:t>
      </w:r>
      <w:r w:rsidRPr="000B2866">
        <w:rPr>
          <w:rFonts w:asciiTheme="minorHAnsi" w:hAnsiTheme="minorHAnsi" w:cstheme="minorHAnsi"/>
          <w:sz w:val="24"/>
          <w:szCs w:val="24"/>
        </w:rPr>
        <w:t>not</w:t>
      </w:r>
      <w:r w:rsidRPr="000B2866">
        <w:rPr>
          <w:rFonts w:asciiTheme="minorHAnsi" w:hAnsiTheme="minorHAnsi" w:cstheme="minorHAnsi"/>
          <w:spacing w:val="-1"/>
          <w:sz w:val="24"/>
          <w:szCs w:val="24"/>
        </w:rPr>
        <w:t xml:space="preserve"> </w:t>
      </w:r>
      <w:r w:rsidRPr="000B2866">
        <w:rPr>
          <w:rFonts w:asciiTheme="minorHAnsi" w:hAnsiTheme="minorHAnsi" w:cstheme="minorHAnsi"/>
          <w:sz w:val="24"/>
          <w:szCs w:val="24"/>
        </w:rPr>
        <w:t>limited</w:t>
      </w:r>
      <w:r w:rsidRPr="000B2866">
        <w:rPr>
          <w:rFonts w:asciiTheme="minorHAnsi" w:hAnsiTheme="minorHAnsi" w:cstheme="minorHAnsi"/>
          <w:spacing w:val="-4"/>
          <w:sz w:val="24"/>
          <w:szCs w:val="24"/>
        </w:rPr>
        <w:t xml:space="preserve"> </w:t>
      </w:r>
      <w:r w:rsidRPr="000B2866">
        <w:rPr>
          <w:rFonts w:asciiTheme="minorHAnsi" w:hAnsiTheme="minorHAnsi" w:cstheme="minorHAnsi"/>
          <w:sz w:val="24"/>
          <w:szCs w:val="24"/>
        </w:rPr>
        <w:t>to, the following:</w:t>
      </w:r>
    </w:p>
    <w:p w14:paraId="5A35CA33" w14:textId="77777777" w:rsidR="009709F6" w:rsidRPr="000B2866" w:rsidRDefault="009709F6" w:rsidP="009709F6">
      <w:pPr>
        <w:pStyle w:val="Item1"/>
        <w:rPr>
          <w:sz w:val="24"/>
          <w:szCs w:val="24"/>
        </w:rPr>
      </w:pPr>
      <w:proofErr w:type="gramStart"/>
      <w:r w:rsidRPr="000B2866">
        <w:rPr>
          <w:sz w:val="24"/>
          <w:szCs w:val="24"/>
        </w:rPr>
        <w:t>Agnostic</w:t>
      </w:r>
      <w:r>
        <w:rPr>
          <w:sz w:val="24"/>
          <w:szCs w:val="24"/>
        </w:rPr>
        <w:t>;</w:t>
      </w:r>
      <w:proofErr w:type="gramEnd"/>
    </w:p>
    <w:p w14:paraId="5C9AFF76" w14:textId="77777777" w:rsidR="009709F6" w:rsidRPr="000B2866" w:rsidRDefault="009709F6" w:rsidP="009709F6">
      <w:pPr>
        <w:pStyle w:val="Item1"/>
        <w:rPr>
          <w:sz w:val="24"/>
          <w:szCs w:val="24"/>
        </w:rPr>
      </w:pPr>
      <w:proofErr w:type="gramStart"/>
      <w:r w:rsidRPr="000B2866">
        <w:rPr>
          <w:sz w:val="24"/>
          <w:szCs w:val="24"/>
        </w:rPr>
        <w:t>Atheist</w:t>
      </w:r>
      <w:r>
        <w:rPr>
          <w:sz w:val="24"/>
          <w:szCs w:val="24"/>
        </w:rPr>
        <w:t>;</w:t>
      </w:r>
      <w:proofErr w:type="gramEnd"/>
    </w:p>
    <w:p w14:paraId="41473226" w14:textId="77777777" w:rsidR="009709F6" w:rsidRPr="000B2866" w:rsidRDefault="009709F6" w:rsidP="009709F6">
      <w:pPr>
        <w:pStyle w:val="Item1"/>
        <w:rPr>
          <w:sz w:val="24"/>
          <w:szCs w:val="24"/>
        </w:rPr>
      </w:pPr>
      <w:proofErr w:type="gramStart"/>
      <w:r w:rsidRPr="000B2866">
        <w:rPr>
          <w:sz w:val="24"/>
          <w:szCs w:val="24"/>
        </w:rPr>
        <w:t>Baptist</w:t>
      </w:r>
      <w:r>
        <w:rPr>
          <w:sz w:val="24"/>
          <w:szCs w:val="24"/>
        </w:rPr>
        <w:t>;</w:t>
      </w:r>
      <w:proofErr w:type="gramEnd"/>
    </w:p>
    <w:p w14:paraId="635BC54D" w14:textId="77777777" w:rsidR="009709F6" w:rsidRPr="000B2866" w:rsidRDefault="009709F6" w:rsidP="009709F6">
      <w:pPr>
        <w:pStyle w:val="Item1"/>
        <w:rPr>
          <w:sz w:val="24"/>
          <w:szCs w:val="24"/>
        </w:rPr>
      </w:pPr>
      <w:proofErr w:type="gramStart"/>
      <w:r w:rsidRPr="000B2866">
        <w:rPr>
          <w:sz w:val="24"/>
          <w:szCs w:val="24"/>
        </w:rPr>
        <w:t>Buddhist</w:t>
      </w:r>
      <w:r>
        <w:rPr>
          <w:sz w:val="24"/>
          <w:szCs w:val="24"/>
        </w:rPr>
        <w:t>;</w:t>
      </w:r>
      <w:proofErr w:type="gramEnd"/>
    </w:p>
    <w:p w14:paraId="52AD1195" w14:textId="77777777" w:rsidR="009709F6" w:rsidRPr="000B2866" w:rsidRDefault="009709F6" w:rsidP="009709F6">
      <w:pPr>
        <w:pStyle w:val="Item1"/>
        <w:rPr>
          <w:sz w:val="24"/>
          <w:szCs w:val="24"/>
        </w:rPr>
      </w:pPr>
      <w:proofErr w:type="gramStart"/>
      <w:r w:rsidRPr="000B2866">
        <w:rPr>
          <w:sz w:val="24"/>
          <w:szCs w:val="24"/>
        </w:rPr>
        <w:t>Catholic</w:t>
      </w:r>
      <w:r>
        <w:rPr>
          <w:sz w:val="24"/>
          <w:szCs w:val="24"/>
        </w:rPr>
        <w:t>;</w:t>
      </w:r>
      <w:proofErr w:type="gramEnd"/>
    </w:p>
    <w:p w14:paraId="54886F93" w14:textId="77777777" w:rsidR="009709F6" w:rsidRPr="000B2866" w:rsidRDefault="009709F6" w:rsidP="009709F6">
      <w:pPr>
        <w:pStyle w:val="Item1"/>
        <w:rPr>
          <w:sz w:val="24"/>
          <w:szCs w:val="24"/>
        </w:rPr>
      </w:pPr>
      <w:proofErr w:type="gramStart"/>
      <w:r w:rsidRPr="000B2866">
        <w:rPr>
          <w:sz w:val="24"/>
          <w:szCs w:val="24"/>
        </w:rPr>
        <w:t>Christian</w:t>
      </w:r>
      <w:r>
        <w:rPr>
          <w:sz w:val="24"/>
          <w:szCs w:val="24"/>
        </w:rPr>
        <w:t>;</w:t>
      </w:r>
      <w:proofErr w:type="gramEnd"/>
    </w:p>
    <w:p w14:paraId="112D2A34" w14:textId="77777777" w:rsidR="009709F6" w:rsidRPr="000B2866" w:rsidRDefault="009709F6" w:rsidP="009709F6">
      <w:pPr>
        <w:pStyle w:val="Item1"/>
        <w:rPr>
          <w:sz w:val="24"/>
          <w:szCs w:val="24"/>
        </w:rPr>
      </w:pPr>
      <w:r w:rsidRPr="000B2866">
        <w:rPr>
          <w:sz w:val="24"/>
          <w:szCs w:val="24"/>
        </w:rPr>
        <w:t>Islam/</w:t>
      </w:r>
      <w:proofErr w:type="gramStart"/>
      <w:r w:rsidRPr="000B2866">
        <w:rPr>
          <w:sz w:val="24"/>
          <w:szCs w:val="24"/>
        </w:rPr>
        <w:t>Muslim</w:t>
      </w:r>
      <w:r>
        <w:rPr>
          <w:sz w:val="24"/>
          <w:szCs w:val="24"/>
        </w:rPr>
        <w:t>;</w:t>
      </w:r>
      <w:proofErr w:type="gramEnd"/>
    </w:p>
    <w:p w14:paraId="0CB8D187" w14:textId="77777777" w:rsidR="009709F6" w:rsidRPr="000B2866" w:rsidRDefault="009709F6" w:rsidP="009709F6">
      <w:pPr>
        <w:pStyle w:val="Item1"/>
        <w:rPr>
          <w:sz w:val="24"/>
          <w:szCs w:val="24"/>
        </w:rPr>
      </w:pPr>
      <w:r w:rsidRPr="000B2866">
        <w:rPr>
          <w:sz w:val="24"/>
          <w:szCs w:val="24"/>
        </w:rPr>
        <w:t xml:space="preserve">Jehovah’s </w:t>
      </w:r>
      <w:proofErr w:type="gramStart"/>
      <w:r w:rsidRPr="000B2866">
        <w:rPr>
          <w:sz w:val="24"/>
          <w:szCs w:val="24"/>
        </w:rPr>
        <w:t>Witness</w:t>
      </w:r>
      <w:r>
        <w:rPr>
          <w:sz w:val="24"/>
          <w:szCs w:val="24"/>
        </w:rPr>
        <w:t>;</w:t>
      </w:r>
      <w:proofErr w:type="gramEnd"/>
    </w:p>
    <w:p w14:paraId="294AEA35" w14:textId="77777777" w:rsidR="009709F6" w:rsidRPr="000B2866" w:rsidRDefault="009709F6" w:rsidP="009709F6">
      <w:pPr>
        <w:pStyle w:val="Item1"/>
        <w:rPr>
          <w:sz w:val="24"/>
          <w:szCs w:val="24"/>
        </w:rPr>
      </w:pPr>
      <w:proofErr w:type="gramStart"/>
      <w:r w:rsidRPr="000B2866">
        <w:rPr>
          <w:sz w:val="24"/>
          <w:szCs w:val="24"/>
        </w:rPr>
        <w:t>Jewish</w:t>
      </w:r>
      <w:r>
        <w:rPr>
          <w:sz w:val="24"/>
          <w:szCs w:val="24"/>
        </w:rPr>
        <w:t>;</w:t>
      </w:r>
      <w:proofErr w:type="gramEnd"/>
    </w:p>
    <w:p w14:paraId="3A07B5A4" w14:textId="77777777" w:rsidR="009709F6" w:rsidRPr="000B2866" w:rsidRDefault="009709F6" w:rsidP="009709F6">
      <w:pPr>
        <w:pStyle w:val="Item1"/>
        <w:rPr>
          <w:sz w:val="24"/>
          <w:szCs w:val="24"/>
        </w:rPr>
      </w:pPr>
      <w:r w:rsidRPr="000B2866">
        <w:rPr>
          <w:sz w:val="24"/>
          <w:szCs w:val="24"/>
        </w:rPr>
        <w:t>Latter-Day Saints/</w:t>
      </w:r>
      <w:proofErr w:type="gramStart"/>
      <w:r w:rsidRPr="000B2866">
        <w:rPr>
          <w:sz w:val="24"/>
          <w:szCs w:val="24"/>
        </w:rPr>
        <w:t>Mormon</w:t>
      </w:r>
      <w:r>
        <w:rPr>
          <w:sz w:val="24"/>
          <w:szCs w:val="24"/>
        </w:rPr>
        <w:t>;</w:t>
      </w:r>
      <w:proofErr w:type="gramEnd"/>
    </w:p>
    <w:p w14:paraId="54D02BDE" w14:textId="77777777" w:rsidR="009709F6" w:rsidRPr="000B2866" w:rsidRDefault="009709F6" w:rsidP="009709F6">
      <w:pPr>
        <w:pStyle w:val="Item1"/>
        <w:rPr>
          <w:sz w:val="24"/>
          <w:szCs w:val="24"/>
        </w:rPr>
      </w:pPr>
      <w:proofErr w:type="gramStart"/>
      <w:r w:rsidRPr="000B2866">
        <w:rPr>
          <w:sz w:val="24"/>
          <w:szCs w:val="24"/>
        </w:rPr>
        <w:t>Lutheran</w:t>
      </w:r>
      <w:r>
        <w:rPr>
          <w:sz w:val="24"/>
          <w:szCs w:val="24"/>
        </w:rPr>
        <w:t>;</w:t>
      </w:r>
      <w:proofErr w:type="gramEnd"/>
    </w:p>
    <w:p w14:paraId="512FD4F0" w14:textId="77777777" w:rsidR="009709F6" w:rsidRPr="000B2866" w:rsidRDefault="009709F6" w:rsidP="009709F6">
      <w:pPr>
        <w:pStyle w:val="Item1"/>
        <w:rPr>
          <w:sz w:val="24"/>
          <w:szCs w:val="24"/>
        </w:rPr>
      </w:pPr>
      <w:proofErr w:type="gramStart"/>
      <w:r w:rsidRPr="000B2866">
        <w:rPr>
          <w:sz w:val="24"/>
          <w:szCs w:val="24"/>
        </w:rPr>
        <w:t>Methodist</w:t>
      </w:r>
      <w:r>
        <w:rPr>
          <w:sz w:val="24"/>
          <w:szCs w:val="24"/>
        </w:rPr>
        <w:t>;</w:t>
      </w:r>
      <w:proofErr w:type="gramEnd"/>
    </w:p>
    <w:p w14:paraId="3308ED9B" w14:textId="77777777" w:rsidR="009709F6" w:rsidRPr="000B2866" w:rsidRDefault="009709F6" w:rsidP="009709F6">
      <w:pPr>
        <w:pStyle w:val="Item1"/>
        <w:rPr>
          <w:sz w:val="24"/>
          <w:szCs w:val="24"/>
        </w:rPr>
      </w:pPr>
      <w:r w:rsidRPr="000B2866">
        <w:rPr>
          <w:sz w:val="24"/>
          <w:szCs w:val="24"/>
        </w:rPr>
        <w:t xml:space="preserve">Native </w:t>
      </w:r>
      <w:proofErr w:type="gramStart"/>
      <w:r w:rsidRPr="000B2866">
        <w:rPr>
          <w:sz w:val="24"/>
          <w:szCs w:val="24"/>
        </w:rPr>
        <w:t>American</w:t>
      </w:r>
      <w:r>
        <w:rPr>
          <w:sz w:val="24"/>
          <w:szCs w:val="24"/>
        </w:rPr>
        <w:t>;</w:t>
      </w:r>
      <w:proofErr w:type="gramEnd"/>
    </w:p>
    <w:p w14:paraId="789014CB" w14:textId="77777777" w:rsidR="009709F6" w:rsidRPr="000B2866" w:rsidRDefault="009709F6" w:rsidP="009709F6">
      <w:pPr>
        <w:pStyle w:val="Item1"/>
        <w:rPr>
          <w:sz w:val="24"/>
          <w:szCs w:val="24"/>
        </w:rPr>
      </w:pPr>
      <w:proofErr w:type="gramStart"/>
      <w:r w:rsidRPr="000B2866">
        <w:rPr>
          <w:sz w:val="24"/>
          <w:szCs w:val="24"/>
        </w:rPr>
        <w:t>Pentecostal</w:t>
      </w:r>
      <w:r>
        <w:rPr>
          <w:sz w:val="24"/>
          <w:szCs w:val="24"/>
        </w:rPr>
        <w:t>;</w:t>
      </w:r>
      <w:proofErr w:type="gramEnd"/>
    </w:p>
    <w:p w14:paraId="4A7AA682" w14:textId="77777777" w:rsidR="009709F6" w:rsidRPr="007532F6" w:rsidRDefault="009709F6" w:rsidP="009709F6">
      <w:pPr>
        <w:pStyle w:val="Item1"/>
        <w:rPr>
          <w:rFonts w:asciiTheme="minorHAnsi" w:hAnsiTheme="minorHAnsi" w:cstheme="minorHAnsi"/>
          <w:sz w:val="24"/>
          <w:szCs w:val="24"/>
        </w:rPr>
      </w:pPr>
      <w:r w:rsidRPr="007532F6">
        <w:rPr>
          <w:rFonts w:asciiTheme="minorHAnsi" w:hAnsiTheme="minorHAnsi" w:cstheme="minorHAnsi"/>
          <w:sz w:val="24"/>
          <w:szCs w:val="24"/>
        </w:rPr>
        <w:t>Protestant; and</w:t>
      </w:r>
    </w:p>
    <w:p w14:paraId="5E529F51" w14:textId="77777777" w:rsidR="009709F6" w:rsidRDefault="009709F6" w:rsidP="009709F6">
      <w:pPr>
        <w:pStyle w:val="Item1"/>
        <w:rPr>
          <w:rFonts w:asciiTheme="minorHAnsi" w:hAnsiTheme="minorHAnsi" w:cstheme="minorHAnsi"/>
          <w:sz w:val="24"/>
          <w:szCs w:val="24"/>
        </w:rPr>
      </w:pPr>
      <w:r w:rsidRPr="007532F6">
        <w:rPr>
          <w:rFonts w:asciiTheme="minorHAnsi" w:hAnsiTheme="minorHAnsi" w:cstheme="minorHAnsi"/>
          <w:sz w:val="24"/>
          <w:szCs w:val="24"/>
        </w:rPr>
        <w:t>Wiccan.</w:t>
      </w:r>
    </w:p>
    <w:p w14:paraId="3F162364" w14:textId="01C1D061" w:rsidR="002C1BD5" w:rsidRPr="00F34760" w:rsidRDefault="002C1BD5" w:rsidP="002C1BD5">
      <w:pPr>
        <w:pStyle w:val="Item1"/>
        <w:numPr>
          <w:ilvl w:val="0"/>
          <w:numId w:val="0"/>
        </w:numPr>
        <w:ind w:left="1440"/>
        <w:rPr>
          <w:rFonts w:asciiTheme="minorHAnsi" w:hAnsiTheme="minorHAnsi" w:cstheme="minorHAnsi"/>
          <w:color w:val="000000" w:themeColor="text1"/>
          <w:sz w:val="24"/>
          <w:szCs w:val="24"/>
        </w:rPr>
      </w:pPr>
      <w:r>
        <w:rPr>
          <w:rFonts w:asciiTheme="minorHAnsi" w:hAnsiTheme="minorHAnsi" w:cstheme="minorHAnsi"/>
          <w:sz w:val="24"/>
          <w:szCs w:val="24"/>
        </w:rPr>
        <w:t xml:space="preserve">The faith </w:t>
      </w:r>
      <w:r w:rsidRPr="00F34760">
        <w:rPr>
          <w:rFonts w:asciiTheme="minorHAnsi" w:hAnsiTheme="minorHAnsi" w:cstheme="minorHAnsi"/>
          <w:color w:val="000000" w:themeColor="text1"/>
          <w:sz w:val="24"/>
          <w:szCs w:val="24"/>
        </w:rPr>
        <w:t>percentages are the following: Christian 60%, Catholic Christian 20%, Jehovah’s Witness 10%, other 10%.</w:t>
      </w:r>
    </w:p>
    <w:p w14:paraId="418BCC36" w14:textId="76542637" w:rsidR="00F34760" w:rsidRDefault="002C1BD5" w:rsidP="002C1BD5">
      <w:pPr>
        <w:pStyle w:val="Item1"/>
        <w:numPr>
          <w:ilvl w:val="0"/>
          <w:numId w:val="0"/>
        </w:numPr>
        <w:ind w:left="1440"/>
        <w:rPr>
          <w:rFonts w:asciiTheme="minorHAnsi" w:hAnsiTheme="minorHAnsi" w:cstheme="minorHAnsi"/>
          <w:color w:val="000000" w:themeColor="text1"/>
          <w:sz w:val="24"/>
          <w:szCs w:val="24"/>
        </w:rPr>
      </w:pPr>
      <w:r w:rsidRPr="00F34760">
        <w:rPr>
          <w:rFonts w:asciiTheme="minorHAnsi" w:hAnsiTheme="minorHAnsi" w:cstheme="minorHAnsi"/>
          <w:color w:val="000000" w:themeColor="text1"/>
          <w:sz w:val="24"/>
          <w:szCs w:val="24"/>
        </w:rPr>
        <w:t xml:space="preserve">As of </w:t>
      </w:r>
      <w:r w:rsidR="00F34760" w:rsidRPr="00F34760">
        <w:rPr>
          <w:rFonts w:asciiTheme="minorHAnsi" w:hAnsiTheme="minorHAnsi" w:cstheme="minorHAnsi"/>
          <w:color w:val="000000" w:themeColor="text1"/>
          <w:sz w:val="24"/>
          <w:szCs w:val="24"/>
        </w:rPr>
        <w:t>December 20, 2024</w:t>
      </w:r>
      <w:r w:rsidRPr="00F34760">
        <w:rPr>
          <w:rFonts w:asciiTheme="minorHAnsi" w:hAnsiTheme="minorHAnsi" w:cstheme="minorHAnsi"/>
          <w:color w:val="000000" w:themeColor="text1"/>
          <w:sz w:val="24"/>
          <w:szCs w:val="24"/>
        </w:rPr>
        <w:t>, the population</w:t>
      </w:r>
      <w:r w:rsidR="00F34760">
        <w:rPr>
          <w:rFonts w:asciiTheme="minorHAnsi" w:hAnsiTheme="minorHAnsi" w:cstheme="minorHAnsi"/>
          <w:color w:val="000000" w:themeColor="text1"/>
          <w:sz w:val="24"/>
          <w:szCs w:val="24"/>
        </w:rPr>
        <w:t xml:space="preserve"> in each facility is as follows: </w:t>
      </w:r>
    </w:p>
    <w:p w14:paraId="38B982D8" w14:textId="321617C2" w:rsidR="00F34760" w:rsidRPr="00F34760" w:rsidRDefault="002C1BD5" w:rsidP="00F34760">
      <w:pPr>
        <w:pStyle w:val="Item1"/>
        <w:numPr>
          <w:ilvl w:val="2"/>
          <w:numId w:val="46"/>
        </w:numPr>
        <w:rPr>
          <w:sz w:val="24"/>
          <w:szCs w:val="24"/>
        </w:rPr>
      </w:pPr>
      <w:r w:rsidRPr="00F34760">
        <w:rPr>
          <w:sz w:val="24"/>
          <w:szCs w:val="24"/>
        </w:rPr>
        <w:t>Juvenile Hall</w:t>
      </w:r>
      <w:r w:rsidR="00F34760" w:rsidRPr="00F34760">
        <w:rPr>
          <w:sz w:val="24"/>
          <w:szCs w:val="24"/>
        </w:rPr>
        <w:t>: 51</w:t>
      </w:r>
      <w:r w:rsidRPr="00F34760">
        <w:rPr>
          <w:sz w:val="24"/>
          <w:szCs w:val="24"/>
        </w:rPr>
        <w:t xml:space="preserve"> clients, with </w:t>
      </w:r>
      <w:r w:rsidR="00F34760" w:rsidRPr="00F34760">
        <w:rPr>
          <w:sz w:val="24"/>
          <w:szCs w:val="24"/>
        </w:rPr>
        <w:t>45</w:t>
      </w:r>
      <w:r w:rsidRPr="00F34760">
        <w:rPr>
          <w:sz w:val="24"/>
          <w:szCs w:val="24"/>
        </w:rPr>
        <w:t xml:space="preserve"> males and </w:t>
      </w:r>
      <w:r w:rsidR="00F34760" w:rsidRPr="00F34760">
        <w:rPr>
          <w:sz w:val="24"/>
          <w:szCs w:val="24"/>
        </w:rPr>
        <w:t>6</w:t>
      </w:r>
      <w:r w:rsidRPr="00F34760">
        <w:rPr>
          <w:sz w:val="24"/>
          <w:szCs w:val="24"/>
        </w:rPr>
        <w:t xml:space="preserve"> </w:t>
      </w:r>
      <w:proofErr w:type="gramStart"/>
      <w:r w:rsidRPr="00F34760">
        <w:rPr>
          <w:sz w:val="24"/>
          <w:szCs w:val="24"/>
        </w:rPr>
        <w:t>females</w:t>
      </w:r>
      <w:r w:rsidR="00F34760" w:rsidRPr="00F34760">
        <w:rPr>
          <w:sz w:val="24"/>
          <w:szCs w:val="24"/>
        </w:rPr>
        <w:t>;</w:t>
      </w:r>
      <w:proofErr w:type="gramEnd"/>
      <w:r w:rsidRPr="00F34760">
        <w:rPr>
          <w:sz w:val="24"/>
          <w:szCs w:val="24"/>
        </w:rPr>
        <w:t xml:space="preserve"> </w:t>
      </w:r>
    </w:p>
    <w:p w14:paraId="084ED76C" w14:textId="6B0149AB" w:rsidR="00F34760" w:rsidRPr="00F34760" w:rsidRDefault="002C1BD5" w:rsidP="00F34760">
      <w:pPr>
        <w:pStyle w:val="Item1"/>
        <w:numPr>
          <w:ilvl w:val="2"/>
          <w:numId w:val="46"/>
        </w:numPr>
        <w:rPr>
          <w:sz w:val="24"/>
          <w:szCs w:val="24"/>
        </w:rPr>
      </w:pPr>
      <w:r w:rsidRPr="00F34760">
        <w:rPr>
          <w:sz w:val="24"/>
          <w:szCs w:val="24"/>
        </w:rPr>
        <w:t>Camp Sweeney</w:t>
      </w:r>
      <w:r w:rsidR="00F34760" w:rsidRPr="00F34760">
        <w:rPr>
          <w:sz w:val="24"/>
          <w:szCs w:val="24"/>
        </w:rPr>
        <w:t>: 14</w:t>
      </w:r>
      <w:r w:rsidRPr="00F34760">
        <w:rPr>
          <w:sz w:val="24"/>
          <w:szCs w:val="24"/>
        </w:rPr>
        <w:t xml:space="preserve"> clients, all of whom are male</w:t>
      </w:r>
      <w:r w:rsidR="00F34760" w:rsidRPr="00F34760">
        <w:rPr>
          <w:sz w:val="24"/>
          <w:szCs w:val="24"/>
        </w:rPr>
        <w:t>; and</w:t>
      </w:r>
    </w:p>
    <w:p w14:paraId="604A8B89" w14:textId="2271B48D" w:rsidR="002C1BD5" w:rsidRPr="00F34760" w:rsidRDefault="00F34760" w:rsidP="00F34760">
      <w:pPr>
        <w:pStyle w:val="Item1"/>
        <w:numPr>
          <w:ilvl w:val="2"/>
          <w:numId w:val="46"/>
        </w:numPr>
        <w:rPr>
          <w:sz w:val="24"/>
          <w:szCs w:val="24"/>
        </w:rPr>
      </w:pPr>
      <w:proofErr w:type="gramStart"/>
      <w:r w:rsidRPr="00F34760">
        <w:rPr>
          <w:sz w:val="24"/>
          <w:szCs w:val="24"/>
        </w:rPr>
        <w:t>Total</w:t>
      </w:r>
      <w:proofErr w:type="gramEnd"/>
      <w:r w:rsidRPr="00F34760">
        <w:rPr>
          <w:sz w:val="24"/>
          <w:szCs w:val="24"/>
        </w:rPr>
        <w:t xml:space="preserve"> population of adult</w:t>
      </w:r>
      <w:r w:rsidR="002C1BD5" w:rsidRPr="00F34760">
        <w:rPr>
          <w:sz w:val="24"/>
          <w:szCs w:val="24"/>
        </w:rPr>
        <w:t xml:space="preserve"> transition-aged youth is </w:t>
      </w:r>
      <w:r w:rsidRPr="00F34760">
        <w:rPr>
          <w:sz w:val="24"/>
          <w:szCs w:val="24"/>
        </w:rPr>
        <w:t>18</w:t>
      </w:r>
      <w:r w:rsidR="002C1BD5" w:rsidRPr="00F34760">
        <w:rPr>
          <w:sz w:val="24"/>
          <w:szCs w:val="24"/>
        </w:rPr>
        <w:t xml:space="preserve"> at Juvenile Hall and </w:t>
      </w:r>
      <w:r w:rsidRPr="00F34760">
        <w:rPr>
          <w:sz w:val="24"/>
          <w:szCs w:val="24"/>
        </w:rPr>
        <w:t>5</w:t>
      </w:r>
      <w:r w:rsidR="002C1BD5" w:rsidRPr="00F34760">
        <w:rPr>
          <w:sz w:val="24"/>
          <w:szCs w:val="24"/>
        </w:rPr>
        <w:t xml:space="preserve"> at Camp Sweeney.</w:t>
      </w:r>
    </w:p>
    <w:p w14:paraId="3ED16CAE" w14:textId="77777777" w:rsidR="00F9006C" w:rsidRPr="00266DFB" w:rsidRDefault="00502F47" w:rsidP="004516E7">
      <w:pPr>
        <w:pStyle w:val="Heading2"/>
        <w:rPr>
          <w:sz w:val="24"/>
        </w:rPr>
      </w:pPr>
      <w:bookmarkStart w:id="18" w:name="_Toc339364440"/>
      <w:bookmarkStart w:id="19" w:name="_Toc339364701"/>
      <w:bookmarkStart w:id="20" w:name="_Toc184134079"/>
      <w:r w:rsidRPr="00266DFB">
        <w:rPr>
          <w:sz w:val="24"/>
        </w:rPr>
        <w:lastRenderedPageBreak/>
        <w:t>BIDDER</w:t>
      </w:r>
      <w:r w:rsidR="00F9006C" w:rsidRPr="00266DFB">
        <w:rPr>
          <w:sz w:val="24"/>
        </w:rPr>
        <w:t xml:space="preserve"> QUALIFICATIONS</w:t>
      </w:r>
      <w:bookmarkEnd w:id="18"/>
      <w:bookmarkEnd w:id="19"/>
      <w:bookmarkEnd w:id="20"/>
    </w:p>
    <w:p w14:paraId="656FA6CD" w14:textId="77777777" w:rsidR="009709F6" w:rsidRPr="007532F6" w:rsidRDefault="00502F47" w:rsidP="009709F6">
      <w:pPr>
        <w:pStyle w:val="Item1"/>
        <w:rPr>
          <w:rFonts w:asciiTheme="minorHAnsi" w:hAnsiTheme="minorHAnsi" w:cstheme="minorHAnsi"/>
          <w:sz w:val="24"/>
          <w:szCs w:val="24"/>
        </w:rPr>
      </w:pPr>
      <w:r w:rsidRPr="00266DFB">
        <w:rPr>
          <w:sz w:val="24"/>
        </w:rPr>
        <w:t>BIDDER</w:t>
      </w:r>
      <w:r w:rsidR="00F9006C" w:rsidRPr="00266DFB">
        <w:rPr>
          <w:sz w:val="24"/>
        </w:rPr>
        <w:t xml:space="preserve"> </w:t>
      </w:r>
      <w:bookmarkStart w:id="21" w:name="_Hlk106375751"/>
      <w:r w:rsidR="009709F6" w:rsidRPr="007532F6">
        <w:rPr>
          <w:rFonts w:asciiTheme="minorHAnsi" w:hAnsiTheme="minorHAnsi" w:cstheme="minorHAnsi"/>
          <w:sz w:val="24"/>
          <w:szCs w:val="24"/>
        </w:rPr>
        <w:t>Minimum Qualifications</w:t>
      </w:r>
    </w:p>
    <w:p w14:paraId="075F03FB" w14:textId="77777777" w:rsidR="009709F6" w:rsidRPr="007532F6" w:rsidRDefault="009709F6" w:rsidP="009709F6">
      <w:pPr>
        <w:pStyle w:val="Itema"/>
        <w:numPr>
          <w:ilvl w:val="0"/>
          <w:numId w:val="22"/>
        </w:numPr>
        <w:ind w:hanging="720"/>
        <w:rPr>
          <w:rFonts w:asciiTheme="minorHAnsi" w:hAnsiTheme="minorHAnsi" w:cstheme="minorHAnsi"/>
          <w:sz w:val="24"/>
          <w:szCs w:val="24"/>
        </w:rPr>
      </w:pPr>
      <w:r w:rsidRPr="007532F6">
        <w:rPr>
          <w:rFonts w:asciiTheme="minorHAnsi" w:hAnsiTheme="minorHAnsi" w:cstheme="minorHAnsi"/>
          <w:sz w:val="24"/>
          <w:szCs w:val="24"/>
        </w:rPr>
        <w:t xml:space="preserve">Bidder must be </w:t>
      </w:r>
      <w:r w:rsidRPr="007532F6">
        <w:rPr>
          <w:rFonts w:asciiTheme="minorHAnsi" w:hAnsiTheme="minorHAnsi" w:cstheme="minorHAnsi"/>
          <w:color w:val="000000" w:themeColor="text1"/>
          <w:sz w:val="24"/>
          <w:szCs w:val="24"/>
        </w:rPr>
        <w:t xml:space="preserve">regularly and continuously engaged in the business of providing </w:t>
      </w:r>
      <w:r w:rsidRPr="000B045B">
        <w:rPr>
          <w:rFonts w:asciiTheme="minorHAnsi" w:hAnsiTheme="minorHAnsi" w:cstheme="minorHAnsi"/>
          <w:color w:val="000000" w:themeColor="text1"/>
          <w:sz w:val="24"/>
          <w:szCs w:val="24"/>
        </w:rPr>
        <w:t xml:space="preserve">spiritual and/or religious services or programs for at least two (2) years, which must </w:t>
      </w:r>
      <w:r w:rsidRPr="000B045B">
        <w:rPr>
          <w:rFonts w:asciiTheme="minorHAnsi" w:hAnsiTheme="minorHAnsi" w:cstheme="minorHAnsi"/>
          <w:sz w:val="24"/>
          <w:szCs w:val="24"/>
        </w:rPr>
        <w:t>be clearly stated or demonstrated in the Bid Response Packet.</w:t>
      </w:r>
    </w:p>
    <w:p w14:paraId="6328712C" w14:textId="77777777" w:rsidR="009709F6" w:rsidRDefault="009709F6" w:rsidP="009709F6">
      <w:pPr>
        <w:pStyle w:val="Itema"/>
        <w:numPr>
          <w:ilvl w:val="0"/>
          <w:numId w:val="22"/>
        </w:numPr>
        <w:ind w:hanging="720"/>
        <w:rPr>
          <w:rFonts w:asciiTheme="minorHAnsi" w:hAnsiTheme="minorHAnsi" w:cstheme="minorHAnsi"/>
          <w:sz w:val="24"/>
          <w:szCs w:val="24"/>
        </w:rPr>
      </w:pPr>
      <w:r w:rsidRPr="007532F6">
        <w:rPr>
          <w:rFonts w:asciiTheme="minorHAnsi" w:hAnsiTheme="minorHAnsi" w:cstheme="minorHAnsi"/>
          <w:sz w:val="24"/>
          <w:szCs w:val="24"/>
        </w:rPr>
        <w:t xml:space="preserve">Bidder </w:t>
      </w:r>
      <w:proofErr w:type="gramStart"/>
      <w:r w:rsidRPr="007532F6">
        <w:rPr>
          <w:rFonts w:asciiTheme="minorHAnsi" w:hAnsiTheme="minorHAnsi" w:cstheme="minorHAnsi"/>
          <w:sz w:val="24"/>
          <w:szCs w:val="24"/>
        </w:rPr>
        <w:t>must have,</w:t>
      </w:r>
      <w:proofErr w:type="gramEnd"/>
      <w:r w:rsidRPr="007532F6">
        <w:rPr>
          <w:rFonts w:asciiTheme="minorHAnsi" w:hAnsiTheme="minorHAnsi" w:cstheme="minorHAnsi"/>
          <w:sz w:val="24"/>
          <w:szCs w:val="24"/>
        </w:rPr>
        <w:t xml:space="preserve"> at minimum, one Agency Head, Program Director, or on-site Religious Service Coordinator employed who possesses a bachelor’s, master’s, or higher degree in theology, social services, or religious studies</w:t>
      </w:r>
      <w:r>
        <w:rPr>
          <w:rFonts w:asciiTheme="minorHAnsi" w:hAnsiTheme="minorHAnsi" w:cstheme="minorHAnsi"/>
          <w:sz w:val="24"/>
          <w:szCs w:val="24"/>
        </w:rPr>
        <w:t>, which</w:t>
      </w:r>
      <w:r w:rsidRPr="00F034B7">
        <w:rPr>
          <w:rFonts w:asciiTheme="minorHAnsi" w:hAnsiTheme="minorHAnsi" w:cstheme="minorHAnsi"/>
          <w:sz w:val="24"/>
          <w:szCs w:val="24"/>
        </w:rPr>
        <w:t xml:space="preserve"> must be clearly </w:t>
      </w:r>
      <w:r>
        <w:rPr>
          <w:rFonts w:asciiTheme="minorHAnsi" w:hAnsiTheme="minorHAnsi" w:cstheme="minorHAnsi"/>
          <w:sz w:val="24"/>
          <w:szCs w:val="24"/>
        </w:rPr>
        <w:t xml:space="preserve">stated or demonstrated in the Bid Response Packet or </w:t>
      </w:r>
      <w:r w:rsidRPr="00F034B7">
        <w:rPr>
          <w:rFonts w:asciiTheme="minorHAnsi" w:hAnsiTheme="minorHAnsi" w:cstheme="minorHAnsi"/>
          <w:sz w:val="24"/>
          <w:szCs w:val="24"/>
        </w:rPr>
        <w:t xml:space="preserve">identified on the </w:t>
      </w:r>
      <w:r w:rsidRPr="000B045B">
        <w:rPr>
          <w:rFonts w:asciiTheme="minorHAnsi" w:hAnsiTheme="minorHAnsi" w:cstheme="minorHAnsi"/>
          <w:sz w:val="24"/>
          <w:szCs w:val="24"/>
        </w:rPr>
        <w:t>table</w:t>
      </w:r>
      <w:r w:rsidRPr="00F034B7">
        <w:rPr>
          <w:rFonts w:asciiTheme="minorHAnsi" w:hAnsiTheme="minorHAnsi" w:cstheme="minorHAnsi"/>
          <w:sz w:val="24"/>
          <w:szCs w:val="24"/>
        </w:rPr>
        <w:t xml:space="preserve"> included in </w:t>
      </w:r>
      <w:r w:rsidRPr="000B045B">
        <w:rPr>
          <w:rFonts w:asciiTheme="minorHAnsi" w:hAnsiTheme="minorHAnsi" w:cstheme="minorHAnsi"/>
          <w:sz w:val="24"/>
          <w:szCs w:val="24"/>
        </w:rPr>
        <w:t>Exhibit A – Bid Response Packet</w:t>
      </w:r>
      <w:r w:rsidRPr="00F034B7">
        <w:rPr>
          <w:rFonts w:asciiTheme="minorHAnsi" w:hAnsiTheme="minorHAnsi" w:cstheme="minorHAnsi"/>
          <w:sz w:val="24"/>
          <w:szCs w:val="24"/>
        </w:rPr>
        <w:t>.</w:t>
      </w:r>
    </w:p>
    <w:p w14:paraId="0CA8E1E1" w14:textId="53DF80F1" w:rsidR="00F9006C" w:rsidRPr="009709F6" w:rsidRDefault="009709F6" w:rsidP="009709F6">
      <w:pPr>
        <w:pStyle w:val="Itema"/>
        <w:numPr>
          <w:ilvl w:val="0"/>
          <w:numId w:val="22"/>
        </w:numPr>
        <w:ind w:hanging="720"/>
        <w:rPr>
          <w:rFonts w:asciiTheme="minorHAnsi" w:hAnsiTheme="minorHAnsi" w:cstheme="minorHAnsi"/>
          <w:sz w:val="24"/>
          <w:szCs w:val="24"/>
        </w:rPr>
      </w:pPr>
      <w:r w:rsidRPr="009709F6">
        <w:rPr>
          <w:rFonts w:asciiTheme="minorHAnsi" w:hAnsiTheme="minorHAnsi" w:cstheme="minorHAnsi"/>
          <w:sz w:val="24"/>
          <w:szCs w:val="24"/>
        </w:rPr>
        <w:t>Bidder must also possess all permits, licenses, and professional credentials necessary to supply products and perform services specified under this RFP.  Unless noted otherwise in the RFP, for example the items stated above, including any Addendum, Bidder is not required to submit copies or verification of the permits, licenses and credentials; however, Bidder must provide such proof if requested by County</w:t>
      </w:r>
      <w:r w:rsidR="00EC02DC" w:rsidRPr="009709F6">
        <w:rPr>
          <w:sz w:val="24"/>
        </w:rPr>
        <w:t>.</w:t>
      </w:r>
      <w:bookmarkEnd w:id="21"/>
      <w:r w:rsidR="00AF625B" w:rsidRPr="009709F6">
        <w:rPr>
          <w:sz w:val="24"/>
          <w:szCs w:val="18"/>
        </w:rPr>
        <w:t xml:space="preserve"> </w:t>
      </w:r>
    </w:p>
    <w:p w14:paraId="45EE2C09" w14:textId="0FF6F1BF" w:rsidR="00F9006C" w:rsidRPr="00266DFB" w:rsidRDefault="00F9006C" w:rsidP="000352A4">
      <w:pPr>
        <w:pStyle w:val="Heading2"/>
        <w:rPr>
          <w:sz w:val="24"/>
        </w:rPr>
      </w:pPr>
      <w:bookmarkStart w:id="22" w:name="_Toc184134080"/>
      <w:bookmarkStart w:id="23" w:name="_Hlk191972377"/>
      <w:r w:rsidRPr="00266DFB">
        <w:rPr>
          <w:sz w:val="24"/>
        </w:rPr>
        <w:t>S</w:t>
      </w:r>
      <w:r w:rsidR="00017184" w:rsidRPr="00266DFB">
        <w:rPr>
          <w:sz w:val="24"/>
        </w:rPr>
        <w:t>PECIFIC REQUIREMENTS</w:t>
      </w:r>
      <w:bookmarkEnd w:id="22"/>
    </w:p>
    <w:p w14:paraId="61328FED" w14:textId="77777777" w:rsidR="009709F6" w:rsidRPr="00A3230A" w:rsidRDefault="009709F6" w:rsidP="009709F6">
      <w:pPr>
        <w:spacing w:after="240"/>
        <w:ind w:left="1440"/>
        <w:rPr>
          <w:rFonts w:asciiTheme="minorHAnsi" w:eastAsia="Calibri" w:hAnsiTheme="minorHAnsi" w:cstheme="minorHAnsi"/>
          <w:color w:val="000000" w:themeColor="text1"/>
          <w:sz w:val="24"/>
          <w:szCs w:val="24"/>
        </w:rPr>
      </w:pPr>
      <w:r w:rsidRPr="00A3230A">
        <w:rPr>
          <w:rFonts w:asciiTheme="minorHAnsi" w:hAnsiTheme="minorHAnsi" w:cstheme="minorHAnsi"/>
          <w:color w:val="000000" w:themeColor="text1"/>
          <w:sz w:val="24"/>
          <w:szCs w:val="24"/>
        </w:rPr>
        <w:t xml:space="preserve">For </w:t>
      </w:r>
      <w:r w:rsidRPr="00A3230A">
        <w:rPr>
          <w:rFonts w:asciiTheme="minorHAnsi" w:eastAsia="Calibri" w:hAnsiTheme="minorHAnsi" w:cstheme="minorHAnsi"/>
          <w:color w:val="000000" w:themeColor="text1"/>
          <w:sz w:val="24"/>
          <w:szCs w:val="24"/>
        </w:rPr>
        <w:t>all services or programs, the Contractor must utilize and/or incorporate evidence- based</w:t>
      </w:r>
      <w:r w:rsidRPr="00A3230A">
        <w:rPr>
          <w:rFonts w:asciiTheme="minorHAnsi" w:eastAsia="Calibri" w:hAnsiTheme="minorHAnsi" w:cstheme="minorHAnsi"/>
          <w:color w:val="000000" w:themeColor="text1"/>
          <w:spacing w:val="-5"/>
          <w:sz w:val="24"/>
          <w:szCs w:val="24"/>
        </w:rPr>
        <w:t xml:space="preserve"> </w:t>
      </w:r>
      <w:r w:rsidRPr="00A3230A">
        <w:rPr>
          <w:rFonts w:asciiTheme="minorHAnsi" w:eastAsia="Calibri" w:hAnsiTheme="minorHAnsi" w:cstheme="minorHAnsi"/>
          <w:color w:val="000000" w:themeColor="text1"/>
          <w:sz w:val="24"/>
          <w:szCs w:val="24"/>
        </w:rPr>
        <w:t>correctional</w:t>
      </w:r>
      <w:r w:rsidRPr="00A3230A">
        <w:rPr>
          <w:rFonts w:asciiTheme="minorHAnsi" w:eastAsia="Calibri" w:hAnsiTheme="minorHAnsi" w:cstheme="minorHAnsi"/>
          <w:color w:val="000000" w:themeColor="text1"/>
          <w:spacing w:val="-6"/>
          <w:sz w:val="24"/>
          <w:szCs w:val="24"/>
        </w:rPr>
        <w:t xml:space="preserve"> </w:t>
      </w:r>
      <w:r w:rsidRPr="00A3230A">
        <w:rPr>
          <w:rFonts w:asciiTheme="minorHAnsi" w:eastAsia="Calibri" w:hAnsiTheme="minorHAnsi" w:cstheme="minorHAnsi"/>
          <w:color w:val="000000" w:themeColor="text1"/>
          <w:sz w:val="24"/>
          <w:szCs w:val="24"/>
        </w:rPr>
        <w:t>and/or</w:t>
      </w:r>
      <w:r w:rsidRPr="00A3230A">
        <w:rPr>
          <w:rFonts w:asciiTheme="minorHAnsi" w:eastAsia="Calibri" w:hAnsiTheme="minorHAnsi" w:cstheme="minorHAnsi"/>
          <w:color w:val="000000" w:themeColor="text1"/>
          <w:spacing w:val="-3"/>
          <w:sz w:val="24"/>
          <w:szCs w:val="24"/>
        </w:rPr>
        <w:t xml:space="preserve"> </w:t>
      </w:r>
      <w:r w:rsidRPr="00A3230A">
        <w:rPr>
          <w:rFonts w:asciiTheme="minorHAnsi" w:eastAsia="Calibri" w:hAnsiTheme="minorHAnsi" w:cstheme="minorHAnsi"/>
          <w:color w:val="000000" w:themeColor="text1"/>
          <w:sz w:val="24"/>
          <w:szCs w:val="24"/>
        </w:rPr>
        <w:t>spiritual</w:t>
      </w:r>
      <w:r w:rsidRPr="00A3230A">
        <w:rPr>
          <w:rFonts w:asciiTheme="minorHAnsi" w:eastAsia="Calibri" w:hAnsiTheme="minorHAnsi" w:cstheme="minorHAnsi"/>
          <w:color w:val="000000" w:themeColor="text1"/>
          <w:spacing w:val="-6"/>
          <w:sz w:val="24"/>
          <w:szCs w:val="24"/>
        </w:rPr>
        <w:t xml:space="preserve"> </w:t>
      </w:r>
      <w:r w:rsidRPr="00A3230A">
        <w:rPr>
          <w:rFonts w:asciiTheme="minorHAnsi" w:eastAsia="Calibri" w:hAnsiTheme="minorHAnsi" w:cstheme="minorHAnsi"/>
          <w:color w:val="000000" w:themeColor="text1"/>
          <w:sz w:val="24"/>
          <w:szCs w:val="24"/>
        </w:rPr>
        <w:t>practice(s)</w:t>
      </w:r>
      <w:r w:rsidRPr="00A3230A">
        <w:rPr>
          <w:rFonts w:asciiTheme="minorHAnsi" w:eastAsia="Calibri" w:hAnsiTheme="minorHAnsi" w:cstheme="minorHAnsi"/>
          <w:color w:val="000000" w:themeColor="text1"/>
          <w:spacing w:val="-5"/>
          <w:sz w:val="24"/>
          <w:szCs w:val="24"/>
        </w:rPr>
        <w:t xml:space="preserve"> </w:t>
      </w:r>
      <w:r w:rsidRPr="00A3230A">
        <w:rPr>
          <w:rFonts w:asciiTheme="minorHAnsi" w:eastAsia="Calibri" w:hAnsiTheme="minorHAnsi" w:cstheme="minorHAnsi"/>
          <w:color w:val="000000" w:themeColor="text1"/>
          <w:sz w:val="24"/>
          <w:szCs w:val="24"/>
        </w:rPr>
        <w:t>that</w:t>
      </w:r>
      <w:r w:rsidRPr="00A3230A">
        <w:rPr>
          <w:rFonts w:asciiTheme="minorHAnsi" w:eastAsia="Calibri" w:hAnsiTheme="minorHAnsi" w:cstheme="minorHAnsi"/>
          <w:color w:val="000000" w:themeColor="text1"/>
          <w:spacing w:val="-3"/>
          <w:sz w:val="24"/>
          <w:szCs w:val="24"/>
        </w:rPr>
        <w:t xml:space="preserve"> </w:t>
      </w:r>
      <w:r w:rsidRPr="00A3230A">
        <w:rPr>
          <w:rFonts w:asciiTheme="minorHAnsi" w:eastAsia="Calibri" w:hAnsiTheme="minorHAnsi" w:cstheme="minorHAnsi"/>
          <w:color w:val="000000" w:themeColor="text1"/>
          <w:sz w:val="24"/>
          <w:szCs w:val="24"/>
        </w:rPr>
        <w:t>are</w:t>
      </w:r>
      <w:r w:rsidRPr="00A3230A">
        <w:rPr>
          <w:rFonts w:asciiTheme="minorHAnsi" w:eastAsia="Calibri" w:hAnsiTheme="minorHAnsi" w:cstheme="minorHAnsi"/>
          <w:color w:val="000000" w:themeColor="text1"/>
          <w:spacing w:val="-5"/>
          <w:sz w:val="24"/>
          <w:szCs w:val="24"/>
        </w:rPr>
        <w:t xml:space="preserve"> </w:t>
      </w:r>
      <w:r w:rsidRPr="00A3230A">
        <w:rPr>
          <w:rFonts w:asciiTheme="minorHAnsi" w:eastAsia="Calibri" w:hAnsiTheme="minorHAnsi" w:cstheme="minorHAnsi"/>
          <w:color w:val="000000" w:themeColor="text1"/>
          <w:sz w:val="24"/>
          <w:szCs w:val="24"/>
        </w:rPr>
        <w:t>widely</w:t>
      </w:r>
      <w:r w:rsidRPr="00A3230A">
        <w:rPr>
          <w:rFonts w:asciiTheme="minorHAnsi" w:eastAsia="Calibri" w:hAnsiTheme="minorHAnsi" w:cstheme="minorHAnsi"/>
          <w:color w:val="000000" w:themeColor="text1"/>
          <w:spacing w:val="-4"/>
          <w:sz w:val="24"/>
          <w:szCs w:val="24"/>
        </w:rPr>
        <w:t xml:space="preserve"> </w:t>
      </w:r>
      <w:r w:rsidRPr="00A3230A">
        <w:rPr>
          <w:rFonts w:asciiTheme="minorHAnsi" w:eastAsia="Calibri" w:hAnsiTheme="minorHAnsi" w:cstheme="minorHAnsi"/>
          <w:color w:val="000000" w:themeColor="text1"/>
          <w:sz w:val="24"/>
          <w:szCs w:val="24"/>
        </w:rPr>
        <w:t>accepted</w:t>
      </w:r>
      <w:r w:rsidRPr="00A3230A">
        <w:rPr>
          <w:rFonts w:asciiTheme="minorHAnsi" w:eastAsia="Calibri" w:hAnsiTheme="minorHAnsi" w:cstheme="minorHAnsi"/>
          <w:color w:val="000000" w:themeColor="text1"/>
          <w:spacing w:val="-3"/>
          <w:sz w:val="24"/>
          <w:szCs w:val="24"/>
        </w:rPr>
        <w:t xml:space="preserve"> </w:t>
      </w:r>
      <w:r w:rsidRPr="00A3230A">
        <w:rPr>
          <w:rFonts w:asciiTheme="minorHAnsi" w:eastAsia="Calibri" w:hAnsiTheme="minorHAnsi" w:cstheme="minorHAnsi"/>
          <w:color w:val="000000" w:themeColor="text1"/>
          <w:sz w:val="24"/>
          <w:szCs w:val="24"/>
        </w:rPr>
        <w:t>as</w:t>
      </w:r>
      <w:r w:rsidRPr="00A3230A">
        <w:rPr>
          <w:rFonts w:asciiTheme="minorHAnsi" w:eastAsia="Calibri" w:hAnsiTheme="minorHAnsi" w:cstheme="minorHAnsi"/>
          <w:color w:val="000000" w:themeColor="text1"/>
          <w:spacing w:val="-6"/>
          <w:sz w:val="24"/>
          <w:szCs w:val="24"/>
        </w:rPr>
        <w:t xml:space="preserve"> </w:t>
      </w:r>
      <w:r w:rsidRPr="00A3230A">
        <w:rPr>
          <w:rFonts w:asciiTheme="minorHAnsi" w:eastAsia="Calibri" w:hAnsiTheme="minorHAnsi" w:cstheme="minorHAnsi"/>
          <w:color w:val="000000" w:themeColor="text1"/>
          <w:sz w:val="24"/>
          <w:szCs w:val="24"/>
        </w:rPr>
        <w:t>strategies</w:t>
      </w:r>
      <w:r w:rsidRPr="00A3230A">
        <w:rPr>
          <w:rFonts w:asciiTheme="minorHAnsi" w:eastAsia="Calibri" w:hAnsiTheme="minorHAnsi" w:cstheme="minorHAnsi"/>
          <w:color w:val="000000" w:themeColor="text1"/>
          <w:spacing w:val="-4"/>
          <w:sz w:val="24"/>
          <w:szCs w:val="24"/>
        </w:rPr>
        <w:t xml:space="preserve"> </w:t>
      </w:r>
      <w:r w:rsidRPr="00A3230A">
        <w:rPr>
          <w:rFonts w:asciiTheme="minorHAnsi" w:eastAsia="Calibri" w:hAnsiTheme="minorHAnsi" w:cstheme="minorHAnsi"/>
          <w:color w:val="000000" w:themeColor="text1"/>
          <w:sz w:val="24"/>
          <w:szCs w:val="24"/>
        </w:rPr>
        <w:t>to improve client mental health and behavioral outcomes.</w:t>
      </w:r>
    </w:p>
    <w:p w14:paraId="6BC85DBF" w14:textId="5024AA29" w:rsidR="009709F6" w:rsidRPr="00A3230A" w:rsidRDefault="009709F6" w:rsidP="009709F6">
      <w:pPr>
        <w:spacing w:after="240"/>
        <w:ind w:left="1440"/>
        <w:rPr>
          <w:rFonts w:asciiTheme="minorHAnsi" w:eastAsia="Calibri" w:hAnsiTheme="minorHAnsi" w:cstheme="minorHAnsi"/>
          <w:sz w:val="24"/>
          <w:szCs w:val="24"/>
        </w:rPr>
      </w:pPr>
      <w:r w:rsidRPr="00A3230A">
        <w:rPr>
          <w:rFonts w:asciiTheme="minorHAnsi" w:hAnsiTheme="minorHAnsi" w:cstheme="minorHAnsi"/>
          <w:color w:val="000000" w:themeColor="text1"/>
          <w:sz w:val="24"/>
          <w:szCs w:val="24"/>
        </w:rPr>
        <w:t xml:space="preserve">Descriptions </w:t>
      </w:r>
      <w:r w:rsidRPr="00A3230A">
        <w:rPr>
          <w:rFonts w:asciiTheme="minorHAnsi" w:eastAsia="Calibri" w:hAnsiTheme="minorHAnsi" w:cstheme="minorHAnsi"/>
          <w:color w:val="000000" w:themeColor="text1"/>
          <w:sz w:val="24"/>
          <w:szCs w:val="24"/>
        </w:rPr>
        <w:t xml:space="preserve">and examples of what are considered best practices in corrections can be found in the </w:t>
      </w:r>
      <w:r w:rsidR="00A051C6">
        <w:rPr>
          <w:rFonts w:asciiTheme="minorHAnsi" w:eastAsia="Calibri" w:hAnsiTheme="minorHAnsi" w:cstheme="minorHAnsi"/>
          <w:color w:val="000000" w:themeColor="text1"/>
          <w:sz w:val="24"/>
          <w:szCs w:val="24"/>
        </w:rPr>
        <w:t>Evidence-Based Professionals Society’s</w:t>
      </w:r>
      <w:r w:rsidRPr="00A3230A">
        <w:rPr>
          <w:rFonts w:asciiTheme="minorHAnsi" w:eastAsia="Calibri" w:hAnsiTheme="minorHAnsi" w:cstheme="minorHAnsi"/>
          <w:sz w:val="24"/>
          <w:szCs w:val="24"/>
        </w:rPr>
        <w:t xml:space="preserve"> description of</w:t>
      </w:r>
      <w:r w:rsidR="00A051C6">
        <w:rPr>
          <w:rFonts w:asciiTheme="minorHAnsi" w:eastAsia="Calibri" w:hAnsiTheme="minorHAnsi" w:cstheme="minorHAnsi"/>
          <w:sz w:val="24"/>
          <w:szCs w:val="24"/>
        </w:rPr>
        <w:t xml:space="preserve"> </w:t>
      </w:r>
      <w:hyperlink r:id="rId36" w:anchor=":~:text=In%20corrections%2C%20there%20are%20eight,social%20influences%2C%20adhering%20to%20program" w:history="1">
        <w:r w:rsidR="00A051C6" w:rsidRPr="00A051C6">
          <w:rPr>
            <w:rStyle w:val="Hyperlink"/>
            <w:rFonts w:asciiTheme="minorHAnsi" w:eastAsia="Calibri" w:hAnsiTheme="minorHAnsi" w:cstheme="minorHAnsi"/>
            <w:sz w:val="24"/>
            <w:szCs w:val="24"/>
          </w:rPr>
          <w:t>Evidence-Based Practices in Co</w:t>
        </w:r>
        <w:r w:rsidR="00A051C6" w:rsidRPr="00A051C6">
          <w:rPr>
            <w:rStyle w:val="Hyperlink"/>
            <w:rFonts w:asciiTheme="minorHAnsi" w:eastAsia="Calibri" w:hAnsiTheme="minorHAnsi" w:cstheme="minorHAnsi"/>
            <w:sz w:val="24"/>
            <w:szCs w:val="24"/>
          </w:rPr>
          <w:t>r</w:t>
        </w:r>
        <w:r w:rsidR="00A051C6" w:rsidRPr="00A051C6">
          <w:rPr>
            <w:rStyle w:val="Hyperlink"/>
            <w:rFonts w:asciiTheme="minorHAnsi" w:eastAsia="Calibri" w:hAnsiTheme="minorHAnsi" w:cstheme="minorHAnsi"/>
            <w:sz w:val="24"/>
            <w:szCs w:val="24"/>
          </w:rPr>
          <w:t>rections</w:t>
        </w:r>
      </w:hyperlink>
      <w:r w:rsidR="00A051C6">
        <w:rPr>
          <w:rFonts w:asciiTheme="minorHAnsi" w:eastAsia="Calibri" w:hAnsiTheme="minorHAnsi" w:cstheme="minorHAnsi"/>
          <w:sz w:val="24"/>
          <w:szCs w:val="24"/>
        </w:rPr>
        <w:t>.</w:t>
      </w:r>
      <w:r w:rsidRPr="00A3230A">
        <w:rPr>
          <w:rFonts w:asciiTheme="minorHAnsi" w:eastAsia="Calibri" w:hAnsiTheme="minorHAnsi" w:cstheme="minorHAnsi"/>
          <w:spacing w:val="40"/>
          <w:sz w:val="24"/>
          <w:szCs w:val="24"/>
        </w:rPr>
        <w:t xml:space="preserve"> </w:t>
      </w:r>
      <w:r w:rsidRPr="00A3230A">
        <w:rPr>
          <w:rFonts w:asciiTheme="minorHAnsi" w:eastAsia="Calibri" w:hAnsiTheme="minorHAnsi" w:cstheme="minorHAnsi"/>
          <w:sz w:val="24"/>
          <w:szCs w:val="24"/>
        </w:rPr>
        <w:t>These</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guidelines</w:t>
      </w:r>
      <w:r w:rsidRPr="00A3230A">
        <w:rPr>
          <w:rFonts w:asciiTheme="minorHAnsi" w:eastAsia="Calibri" w:hAnsiTheme="minorHAnsi" w:cstheme="minorHAnsi"/>
          <w:spacing w:val="-3"/>
          <w:sz w:val="24"/>
          <w:szCs w:val="24"/>
        </w:rPr>
        <w:t xml:space="preserve"> </w:t>
      </w:r>
      <w:r w:rsidRPr="00A3230A">
        <w:rPr>
          <w:rFonts w:asciiTheme="minorHAnsi" w:eastAsia="Calibri" w:hAnsiTheme="minorHAnsi" w:cstheme="minorHAnsi"/>
          <w:sz w:val="24"/>
          <w:szCs w:val="24"/>
        </w:rPr>
        <w:t>will</w:t>
      </w:r>
      <w:r w:rsidRPr="00A3230A">
        <w:rPr>
          <w:rFonts w:asciiTheme="minorHAnsi" w:eastAsia="Calibri" w:hAnsiTheme="minorHAnsi" w:cstheme="minorHAnsi"/>
          <w:spacing w:val="-5"/>
          <w:sz w:val="24"/>
          <w:szCs w:val="24"/>
        </w:rPr>
        <w:t xml:space="preserve"> </w:t>
      </w:r>
      <w:r w:rsidRPr="00A3230A">
        <w:rPr>
          <w:rFonts w:asciiTheme="minorHAnsi" w:eastAsia="Calibri" w:hAnsiTheme="minorHAnsi" w:cstheme="minorHAnsi"/>
          <w:sz w:val="24"/>
          <w:szCs w:val="24"/>
        </w:rPr>
        <w:t>be</w:t>
      </w:r>
      <w:r w:rsidRPr="00A3230A">
        <w:rPr>
          <w:rFonts w:asciiTheme="minorHAnsi" w:eastAsia="Calibri" w:hAnsiTheme="minorHAnsi" w:cstheme="minorHAnsi"/>
          <w:spacing w:val="-4"/>
          <w:sz w:val="24"/>
          <w:szCs w:val="24"/>
        </w:rPr>
        <w:t xml:space="preserve"> </w:t>
      </w:r>
      <w:r w:rsidRPr="00A3230A">
        <w:rPr>
          <w:rFonts w:asciiTheme="minorHAnsi" w:eastAsia="Calibri" w:hAnsiTheme="minorHAnsi" w:cstheme="minorHAnsi"/>
          <w:sz w:val="24"/>
          <w:szCs w:val="24"/>
        </w:rPr>
        <w:t>used</w:t>
      </w:r>
      <w:r w:rsidRPr="00A3230A">
        <w:rPr>
          <w:rFonts w:asciiTheme="minorHAnsi" w:eastAsia="Calibri" w:hAnsiTheme="minorHAnsi" w:cstheme="minorHAnsi"/>
          <w:spacing w:val="-4"/>
          <w:sz w:val="24"/>
          <w:szCs w:val="24"/>
        </w:rPr>
        <w:t xml:space="preserve"> </w:t>
      </w:r>
      <w:r w:rsidRPr="00A3230A">
        <w:rPr>
          <w:rFonts w:asciiTheme="minorHAnsi" w:eastAsia="Calibri" w:hAnsiTheme="minorHAnsi" w:cstheme="minorHAnsi"/>
          <w:sz w:val="24"/>
          <w:szCs w:val="24"/>
        </w:rPr>
        <w:t>to</w:t>
      </w:r>
      <w:r w:rsidRPr="00A3230A">
        <w:rPr>
          <w:rFonts w:asciiTheme="minorHAnsi" w:eastAsia="Calibri" w:hAnsiTheme="minorHAnsi" w:cstheme="minorHAnsi"/>
          <w:spacing w:val="-4"/>
          <w:sz w:val="24"/>
          <w:szCs w:val="24"/>
        </w:rPr>
        <w:t xml:space="preserve"> </w:t>
      </w:r>
      <w:r w:rsidRPr="00A3230A">
        <w:rPr>
          <w:rFonts w:asciiTheme="minorHAnsi" w:eastAsia="Calibri" w:hAnsiTheme="minorHAnsi" w:cstheme="minorHAnsi"/>
          <w:sz w:val="24"/>
          <w:szCs w:val="24"/>
        </w:rPr>
        <w:t>establish</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if</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the successful bidder’s intervention, program, or service qualifies as a best practice.</w:t>
      </w:r>
    </w:p>
    <w:p w14:paraId="00C162C0" w14:textId="2647A238" w:rsidR="009709F6" w:rsidRPr="00A3230A" w:rsidRDefault="009709F6" w:rsidP="009709F6">
      <w:pPr>
        <w:widowControl w:val="0"/>
        <w:numPr>
          <w:ilvl w:val="0"/>
          <w:numId w:val="40"/>
        </w:numPr>
        <w:tabs>
          <w:tab w:val="left" w:pos="2160"/>
        </w:tabs>
        <w:autoSpaceDE w:val="0"/>
        <w:autoSpaceDN w:val="0"/>
        <w:spacing w:before="241"/>
        <w:ind w:left="2160" w:right="343"/>
        <w:rPr>
          <w:rFonts w:asciiTheme="minorHAnsi" w:eastAsia="Calibri" w:hAnsiTheme="minorHAnsi" w:cstheme="minorHAnsi"/>
          <w:sz w:val="24"/>
          <w:szCs w:val="24"/>
        </w:rPr>
      </w:pPr>
      <w:r w:rsidRPr="00A3230A">
        <w:rPr>
          <w:rFonts w:asciiTheme="minorHAnsi" w:eastAsia="Calibri" w:hAnsiTheme="minorHAnsi" w:cstheme="minorHAnsi"/>
          <w:bCs/>
          <w:sz w:val="24"/>
          <w:szCs w:val="24"/>
        </w:rPr>
        <w:t>Principles of Evidence-Based Correctional Practice:</w:t>
      </w:r>
      <w:r w:rsidRPr="00A3230A">
        <w:rPr>
          <w:rFonts w:asciiTheme="minorHAnsi" w:eastAsia="Calibri" w:hAnsiTheme="minorHAnsi" w:cstheme="minorHAnsi"/>
          <w:b/>
          <w:spacing w:val="40"/>
          <w:sz w:val="24"/>
          <w:szCs w:val="24"/>
        </w:rPr>
        <w:t xml:space="preserve"> </w:t>
      </w:r>
      <w:r w:rsidRPr="00A3230A">
        <w:rPr>
          <w:rFonts w:asciiTheme="minorHAnsi" w:eastAsia="Calibri" w:hAnsiTheme="minorHAnsi" w:cstheme="minorHAnsi"/>
          <w:sz w:val="24"/>
          <w:szCs w:val="24"/>
        </w:rPr>
        <w:t>The following principles of Evidence Based Correctional Practices are established by the Office of Justice Programs and provide an outline for best practices in the field.</w:t>
      </w:r>
      <w:r w:rsidRPr="00A3230A">
        <w:rPr>
          <w:rFonts w:asciiTheme="minorHAnsi" w:eastAsia="Calibri" w:hAnsiTheme="minorHAnsi" w:cstheme="minorHAnsi"/>
          <w:spacing w:val="40"/>
          <w:sz w:val="24"/>
          <w:szCs w:val="24"/>
        </w:rPr>
        <w:t xml:space="preserve"> </w:t>
      </w:r>
      <w:r w:rsidRPr="00A3230A">
        <w:rPr>
          <w:rFonts w:asciiTheme="minorHAnsi" w:eastAsia="Calibri" w:hAnsiTheme="minorHAnsi" w:cstheme="minorHAnsi"/>
          <w:sz w:val="24"/>
          <w:szCs w:val="24"/>
        </w:rPr>
        <w:t>Based upon</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reliable</w:t>
      </w:r>
      <w:r w:rsidRPr="00A3230A">
        <w:rPr>
          <w:rFonts w:asciiTheme="minorHAnsi" w:eastAsia="Calibri" w:hAnsiTheme="minorHAnsi" w:cstheme="minorHAnsi"/>
          <w:spacing w:val="-5"/>
          <w:sz w:val="24"/>
          <w:szCs w:val="24"/>
        </w:rPr>
        <w:t xml:space="preserve"> </w:t>
      </w:r>
      <w:r w:rsidRPr="00A3230A">
        <w:rPr>
          <w:rFonts w:asciiTheme="minorHAnsi" w:eastAsia="Calibri" w:hAnsiTheme="minorHAnsi" w:cstheme="minorHAnsi"/>
          <w:sz w:val="24"/>
          <w:szCs w:val="24"/>
        </w:rPr>
        <w:t>research</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findings,</w:t>
      </w:r>
      <w:r w:rsidRPr="00A3230A">
        <w:rPr>
          <w:rFonts w:asciiTheme="minorHAnsi" w:eastAsia="Calibri" w:hAnsiTheme="minorHAnsi" w:cstheme="minorHAnsi"/>
          <w:spacing w:val="-6"/>
          <w:sz w:val="24"/>
          <w:szCs w:val="24"/>
        </w:rPr>
        <w:t xml:space="preserve"> </w:t>
      </w:r>
      <w:r w:rsidRPr="00A3230A">
        <w:rPr>
          <w:rFonts w:asciiTheme="minorHAnsi" w:eastAsia="Calibri" w:hAnsiTheme="minorHAnsi" w:cstheme="minorHAnsi"/>
          <w:sz w:val="24"/>
          <w:szCs w:val="24"/>
        </w:rPr>
        <w:t>there</w:t>
      </w:r>
      <w:r w:rsidRPr="00A3230A">
        <w:rPr>
          <w:rFonts w:asciiTheme="minorHAnsi" w:eastAsia="Calibri" w:hAnsiTheme="minorHAnsi" w:cstheme="minorHAnsi"/>
          <w:spacing w:val="-5"/>
          <w:sz w:val="24"/>
          <w:szCs w:val="24"/>
        </w:rPr>
        <w:t xml:space="preserve"> </w:t>
      </w:r>
      <w:r w:rsidRPr="00A3230A">
        <w:rPr>
          <w:rFonts w:asciiTheme="minorHAnsi" w:eastAsia="Calibri" w:hAnsiTheme="minorHAnsi" w:cstheme="minorHAnsi"/>
          <w:sz w:val="24"/>
          <w:szCs w:val="24"/>
        </w:rPr>
        <w:t>are</w:t>
      </w:r>
      <w:r w:rsidRPr="00A3230A">
        <w:rPr>
          <w:rFonts w:asciiTheme="minorHAnsi" w:eastAsia="Calibri" w:hAnsiTheme="minorHAnsi" w:cstheme="minorHAnsi"/>
          <w:spacing w:val="-2"/>
          <w:sz w:val="24"/>
          <w:szCs w:val="24"/>
        </w:rPr>
        <w:t xml:space="preserve"> </w:t>
      </w:r>
      <w:r w:rsidRPr="00A3230A">
        <w:rPr>
          <w:rFonts w:asciiTheme="minorHAnsi" w:eastAsia="Calibri" w:hAnsiTheme="minorHAnsi" w:cstheme="minorHAnsi"/>
          <w:sz w:val="24"/>
          <w:szCs w:val="24"/>
        </w:rPr>
        <w:t>eight</w:t>
      </w:r>
      <w:r w:rsidRPr="00A3230A">
        <w:rPr>
          <w:rFonts w:asciiTheme="minorHAnsi" w:eastAsia="Calibri" w:hAnsiTheme="minorHAnsi" w:cstheme="minorHAnsi"/>
          <w:spacing w:val="-6"/>
          <w:sz w:val="24"/>
          <w:szCs w:val="24"/>
        </w:rPr>
        <w:t xml:space="preserve"> </w:t>
      </w:r>
      <w:r w:rsidRPr="00A3230A">
        <w:rPr>
          <w:rFonts w:asciiTheme="minorHAnsi" w:eastAsia="Calibri" w:hAnsiTheme="minorHAnsi" w:cstheme="minorHAnsi"/>
          <w:sz w:val="24"/>
          <w:szCs w:val="24"/>
        </w:rPr>
        <w:t>fundamental</w:t>
      </w:r>
      <w:r w:rsidRPr="00A3230A">
        <w:rPr>
          <w:rFonts w:asciiTheme="minorHAnsi" w:eastAsia="Calibri" w:hAnsiTheme="minorHAnsi" w:cstheme="minorHAnsi"/>
          <w:spacing w:val="-5"/>
          <w:sz w:val="24"/>
          <w:szCs w:val="24"/>
        </w:rPr>
        <w:t xml:space="preserve"> </w:t>
      </w:r>
      <w:r w:rsidRPr="00A3230A">
        <w:rPr>
          <w:rFonts w:asciiTheme="minorHAnsi" w:eastAsia="Calibri" w:hAnsiTheme="minorHAnsi" w:cstheme="minorHAnsi"/>
          <w:sz w:val="24"/>
          <w:szCs w:val="24"/>
        </w:rPr>
        <w:t>principles</w:t>
      </w:r>
      <w:r w:rsidRPr="00A3230A">
        <w:rPr>
          <w:rFonts w:asciiTheme="minorHAnsi" w:eastAsia="Calibri" w:hAnsiTheme="minorHAnsi" w:cstheme="minorHAnsi"/>
          <w:spacing w:val="-5"/>
          <w:sz w:val="24"/>
          <w:szCs w:val="24"/>
        </w:rPr>
        <w:t xml:space="preserve"> </w:t>
      </w:r>
      <w:r w:rsidRPr="00A3230A">
        <w:rPr>
          <w:rFonts w:asciiTheme="minorHAnsi" w:eastAsia="Calibri" w:hAnsiTheme="minorHAnsi" w:cstheme="minorHAnsi"/>
          <w:sz w:val="24"/>
          <w:szCs w:val="24"/>
        </w:rPr>
        <w:t>of</w:t>
      </w:r>
      <w:r w:rsidRPr="00A3230A">
        <w:rPr>
          <w:rFonts w:asciiTheme="minorHAnsi" w:eastAsia="Calibri" w:hAnsiTheme="minorHAnsi" w:cstheme="minorHAnsi"/>
          <w:spacing w:val="-3"/>
          <w:sz w:val="24"/>
          <w:szCs w:val="24"/>
        </w:rPr>
        <w:t xml:space="preserve"> </w:t>
      </w:r>
      <w:r w:rsidRPr="00A3230A">
        <w:rPr>
          <w:rFonts w:asciiTheme="minorHAnsi" w:eastAsia="Calibri" w:hAnsiTheme="minorHAnsi" w:cstheme="minorHAnsi"/>
          <w:sz w:val="24"/>
          <w:szCs w:val="24"/>
        </w:rPr>
        <w:t>evidence-based correctional practice that are widely accepted as strategies to reduce future criminal behavior.</w:t>
      </w:r>
    </w:p>
    <w:p w14:paraId="15F604B1"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sz w:val="24"/>
          <w:szCs w:val="24"/>
        </w:rPr>
      </w:pPr>
      <w:r w:rsidRPr="00A3230A">
        <w:rPr>
          <w:rFonts w:asciiTheme="minorHAnsi" w:eastAsia="Calibri" w:hAnsiTheme="minorHAnsi" w:cstheme="minorHAnsi"/>
          <w:bCs/>
          <w:sz w:val="24"/>
          <w:szCs w:val="24"/>
        </w:rPr>
        <w:t xml:space="preserve">Assess </w:t>
      </w:r>
      <w:r w:rsidRPr="00A3230A">
        <w:rPr>
          <w:rFonts w:asciiTheme="minorHAnsi" w:eastAsia="Calibri" w:hAnsiTheme="minorHAnsi" w:cstheme="minorHAnsi"/>
          <w:sz w:val="24"/>
          <w:szCs w:val="24"/>
        </w:rPr>
        <w:t xml:space="preserve">actuarial risk/needs: Use assessments to guide case decisions by applying actuarial tools that describe the who (who will most likely respond to interventions), the what (the specific needs that must be addressed to reduce re-offense) and the how (matching the </w:t>
      </w:r>
      <w:bookmarkEnd w:id="23"/>
      <w:r w:rsidRPr="00A3230A">
        <w:rPr>
          <w:rFonts w:asciiTheme="minorHAnsi" w:eastAsia="Calibri" w:hAnsiTheme="minorHAnsi" w:cstheme="minorHAnsi"/>
          <w:sz w:val="24"/>
          <w:szCs w:val="24"/>
        </w:rPr>
        <w:lastRenderedPageBreak/>
        <w:t>intervention with the traits of the individual).</w:t>
      </w:r>
    </w:p>
    <w:p w14:paraId="1A1EC2D6"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bCs/>
          <w:sz w:val="24"/>
          <w:szCs w:val="24"/>
        </w:rPr>
        <w:t xml:space="preserve">Enhance </w:t>
      </w:r>
      <w:r w:rsidRPr="00A3230A">
        <w:rPr>
          <w:rFonts w:asciiTheme="minorHAnsi" w:eastAsia="Calibri" w:hAnsiTheme="minorHAnsi" w:cstheme="minorHAnsi"/>
          <w:sz w:val="24"/>
          <w:szCs w:val="24"/>
        </w:rPr>
        <w:t>intrinsic motivation: Get offenders treatment ready and keep them engaged (by using motivational interviewing, strength-based approaches, and rewards and sanctions).</w:t>
      </w:r>
    </w:p>
    <w:p w14:paraId="29254421"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bCs/>
          <w:sz w:val="24"/>
          <w:szCs w:val="24"/>
        </w:rPr>
        <w:t xml:space="preserve">Target </w:t>
      </w:r>
      <w:r w:rsidRPr="00A3230A">
        <w:rPr>
          <w:rFonts w:asciiTheme="minorHAnsi" w:eastAsia="Calibri" w:hAnsiTheme="minorHAnsi" w:cstheme="minorHAnsi"/>
          <w:sz w:val="24"/>
          <w:szCs w:val="24"/>
        </w:rPr>
        <w:t>intervention: risk, need, responsivity, dosage, intensity - Apply a laser-like focus on factors that promote law abiding behavior (by addressing ones proven to be linked to future crime).</w:t>
      </w:r>
    </w:p>
    <w:p w14:paraId="15B3608C"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bCs/>
          <w:sz w:val="24"/>
          <w:szCs w:val="24"/>
        </w:rPr>
        <w:t xml:space="preserve">Skill </w:t>
      </w:r>
      <w:proofErr w:type="gramStart"/>
      <w:r w:rsidRPr="00A3230A">
        <w:rPr>
          <w:rFonts w:asciiTheme="minorHAnsi" w:eastAsia="Calibri" w:hAnsiTheme="minorHAnsi" w:cstheme="minorHAnsi"/>
          <w:sz w:val="24"/>
          <w:szCs w:val="24"/>
        </w:rPr>
        <w:t>train</w:t>
      </w:r>
      <w:proofErr w:type="gramEnd"/>
      <w:r w:rsidRPr="00A3230A">
        <w:rPr>
          <w:rFonts w:asciiTheme="minorHAnsi" w:eastAsia="Calibri" w:hAnsiTheme="minorHAnsi" w:cstheme="minorHAnsi"/>
          <w:sz w:val="24"/>
          <w:szCs w:val="24"/>
        </w:rPr>
        <w:t xml:space="preserve"> with directed practice: Match the offender traits with the right intervention (by paying attention to the offender’s risk level, criminogenic needs, motivation, offender and intervention traits, and proper dosage/intensity).</w:t>
      </w:r>
    </w:p>
    <w:p w14:paraId="1D8B9FAF"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sz w:val="24"/>
          <w:szCs w:val="24"/>
        </w:rPr>
        <w:t>Increase positive reinforcement: Use cognitive behavioral techniques for the medium and high-risk offenders who meet referral criteria. Train the corrections professional in reinforcing lesson plans in cognitive restructuring and skill curricula.</w:t>
      </w:r>
    </w:p>
    <w:p w14:paraId="1079BCFA" w14:textId="77777777"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sz w:val="24"/>
          <w:szCs w:val="24"/>
        </w:rPr>
        <w:t>Engage ongoing support in natural communities: Strengthen the influence of the pro-social community in the offender’s life and help stabilize the offender.</w:t>
      </w:r>
    </w:p>
    <w:p w14:paraId="29538E16" w14:textId="7BC909F0" w:rsidR="009709F6" w:rsidRPr="00A3230A"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sz w:val="24"/>
          <w:szCs w:val="24"/>
        </w:rPr>
        <w:t xml:space="preserve">Measure relevant processes and practices: Ensure that those who give direct service </w:t>
      </w:r>
      <w:proofErr w:type="gramStart"/>
      <w:r w:rsidR="00650B91">
        <w:rPr>
          <w:rFonts w:asciiTheme="minorHAnsi" w:eastAsia="Calibri" w:hAnsiTheme="minorHAnsi" w:cstheme="minorHAnsi"/>
          <w:sz w:val="24"/>
          <w:szCs w:val="24"/>
        </w:rPr>
        <w:t xml:space="preserve">are </w:t>
      </w:r>
      <w:r w:rsidR="0091025F" w:rsidRPr="00A3230A">
        <w:rPr>
          <w:rFonts w:asciiTheme="minorHAnsi" w:eastAsia="Calibri" w:hAnsiTheme="minorHAnsi" w:cstheme="minorHAnsi"/>
          <w:sz w:val="24"/>
          <w:szCs w:val="24"/>
        </w:rPr>
        <w:t>deliver</w:t>
      </w:r>
      <w:r w:rsidR="00650B91">
        <w:rPr>
          <w:rFonts w:asciiTheme="minorHAnsi" w:eastAsia="Calibri" w:hAnsiTheme="minorHAnsi" w:cstheme="minorHAnsi"/>
          <w:sz w:val="24"/>
          <w:szCs w:val="24"/>
        </w:rPr>
        <w:t>ing</w:t>
      </w:r>
      <w:proofErr w:type="gramEnd"/>
      <w:r w:rsidRPr="00A3230A">
        <w:rPr>
          <w:rFonts w:asciiTheme="minorHAnsi" w:eastAsia="Calibri" w:hAnsiTheme="minorHAnsi" w:cstheme="minorHAnsi"/>
          <w:sz w:val="24"/>
          <w:szCs w:val="24"/>
        </w:rPr>
        <w:t xml:space="preserve"> service with techniques that are true to the model (by proper training of direct service staff, adherence to fidelity principles, and partnering with vendors).</w:t>
      </w:r>
    </w:p>
    <w:p w14:paraId="2AB10E36" w14:textId="574DC0F6" w:rsidR="009709F6" w:rsidRPr="004D7232" w:rsidRDefault="009709F6" w:rsidP="009709F6">
      <w:pPr>
        <w:pStyle w:val="ListParagraph"/>
        <w:widowControl w:val="0"/>
        <w:numPr>
          <w:ilvl w:val="1"/>
          <w:numId w:val="40"/>
        </w:numPr>
        <w:tabs>
          <w:tab w:val="left" w:pos="2160"/>
        </w:tabs>
        <w:autoSpaceDE w:val="0"/>
        <w:autoSpaceDN w:val="0"/>
        <w:spacing w:before="241"/>
        <w:ind w:left="2880" w:right="343" w:hanging="720"/>
        <w:rPr>
          <w:rFonts w:asciiTheme="minorHAnsi" w:eastAsia="Calibri" w:hAnsiTheme="minorHAnsi" w:cstheme="minorHAnsi"/>
          <w:bCs/>
          <w:sz w:val="24"/>
          <w:szCs w:val="24"/>
        </w:rPr>
      </w:pPr>
      <w:r w:rsidRPr="00A3230A">
        <w:rPr>
          <w:rFonts w:asciiTheme="minorHAnsi" w:eastAsia="Calibri" w:hAnsiTheme="minorHAnsi" w:cstheme="minorHAnsi"/>
          <w:sz w:val="24"/>
          <w:szCs w:val="24"/>
        </w:rPr>
        <w:t>Provide measurement feedback: Use data to guide actions (by evaluating programs and making mid-course adjustments).</w:t>
      </w:r>
    </w:p>
    <w:p w14:paraId="1493CBE2" w14:textId="77777777" w:rsidR="004D7232" w:rsidRPr="004D7232" w:rsidRDefault="004D7232" w:rsidP="004D7232">
      <w:pPr>
        <w:widowControl w:val="0"/>
        <w:tabs>
          <w:tab w:val="left" w:pos="2160"/>
        </w:tabs>
        <w:autoSpaceDE w:val="0"/>
        <w:autoSpaceDN w:val="0"/>
        <w:ind w:right="343"/>
        <w:rPr>
          <w:rFonts w:asciiTheme="minorHAnsi" w:eastAsia="Calibri" w:hAnsiTheme="minorHAnsi" w:cstheme="minorHAnsi"/>
          <w:bCs/>
          <w:sz w:val="24"/>
          <w:szCs w:val="24"/>
        </w:rPr>
      </w:pPr>
    </w:p>
    <w:p w14:paraId="5E2E6F95" w14:textId="77777777" w:rsidR="00A3230A" w:rsidRPr="00A3230A" w:rsidRDefault="00A3230A" w:rsidP="00A3230A">
      <w:pPr>
        <w:pStyle w:val="Heading2"/>
        <w:rPr>
          <w:rFonts w:asciiTheme="minorHAnsi" w:hAnsiTheme="minorHAnsi" w:cstheme="minorHAnsi"/>
          <w:sz w:val="24"/>
          <w:szCs w:val="24"/>
        </w:rPr>
      </w:pPr>
      <w:bookmarkStart w:id="24" w:name="_Toc166231099"/>
      <w:bookmarkStart w:id="25" w:name="_Toc184134081"/>
      <w:r w:rsidRPr="00A3230A">
        <w:rPr>
          <w:rFonts w:asciiTheme="minorHAnsi" w:hAnsiTheme="minorHAnsi" w:cstheme="minorHAnsi"/>
          <w:sz w:val="24"/>
          <w:szCs w:val="24"/>
        </w:rPr>
        <w:t>PROGRAM REQUIREMENTS</w:t>
      </w:r>
      <w:bookmarkEnd w:id="24"/>
      <w:bookmarkEnd w:id="25"/>
    </w:p>
    <w:p w14:paraId="367B805F" w14:textId="77777777" w:rsidR="00A3230A" w:rsidRPr="00A3230A" w:rsidRDefault="00A3230A" w:rsidP="00A3230A">
      <w:pPr>
        <w:pStyle w:val="Item1"/>
        <w:rPr>
          <w:rFonts w:asciiTheme="minorHAnsi" w:hAnsiTheme="minorHAnsi" w:cstheme="minorHAnsi"/>
          <w:sz w:val="24"/>
          <w:szCs w:val="24"/>
        </w:rPr>
      </w:pPr>
      <w:r w:rsidRPr="00A3230A">
        <w:rPr>
          <w:rFonts w:asciiTheme="minorHAnsi" w:hAnsiTheme="minorHAnsi" w:cstheme="minorHAnsi"/>
          <w:sz w:val="24"/>
          <w:szCs w:val="24"/>
        </w:rPr>
        <w:t>Bidder must provide a comprehensive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summary in their bid response</w:t>
      </w:r>
      <w:r w:rsidRPr="00A3230A">
        <w:rPr>
          <w:rFonts w:asciiTheme="minorHAnsi" w:hAnsiTheme="minorHAnsi" w:cstheme="minorHAnsi"/>
          <w:spacing w:val="-4"/>
          <w:sz w:val="24"/>
          <w:szCs w:val="24"/>
        </w:rPr>
        <w:t xml:space="preserve"> listing which </w:t>
      </w:r>
      <w:r w:rsidRPr="00A3230A">
        <w:rPr>
          <w:rFonts w:asciiTheme="minorHAnsi" w:hAnsiTheme="minorHAnsi" w:cstheme="minorHAnsi"/>
          <w:sz w:val="24"/>
          <w:szCs w:val="24"/>
        </w:rPr>
        <w:t>faiths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 xml:space="preserve">and </w:t>
      </w:r>
      <w:r w:rsidRPr="00A3230A">
        <w:rPr>
          <w:rFonts w:asciiTheme="minorHAnsi" w:hAnsiTheme="minorHAnsi" w:cstheme="minorHAnsi"/>
          <w:spacing w:val="-2"/>
          <w:sz w:val="24"/>
          <w:szCs w:val="24"/>
        </w:rPr>
        <w:t>religions they serve.</w:t>
      </w:r>
    </w:p>
    <w:p w14:paraId="3AF87CCD" w14:textId="0E81A9CE" w:rsidR="00A3230A" w:rsidRPr="00A3230A" w:rsidRDefault="00A3230A" w:rsidP="00A3230A">
      <w:pPr>
        <w:pStyle w:val="Item1"/>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coordinate the delivery of a comprehensive, multilingual, and inclusive (i.e.,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race,</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sexual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orientation,</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etc.)</w:t>
      </w:r>
      <w:r w:rsidRPr="00A3230A">
        <w:rPr>
          <w:rFonts w:asciiTheme="minorHAnsi" w:hAnsiTheme="minorHAnsi" w:cstheme="minorHAnsi"/>
          <w:spacing w:val="40"/>
          <w:sz w:val="24"/>
          <w:szCs w:val="24"/>
        </w:rPr>
        <w:t xml:space="preserve"> </w:t>
      </w:r>
      <w:r w:rsidRPr="00A3230A">
        <w:rPr>
          <w:rFonts w:asciiTheme="minorHAnsi" w:hAnsiTheme="minorHAnsi" w:cstheme="minorHAnsi"/>
          <w:sz w:val="24"/>
          <w:szCs w:val="24"/>
        </w:rPr>
        <w:t>Religious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Services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Program</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to</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juvenile clients in ACPD’s Juvenile Hall and Camp Sweeney:</w:t>
      </w:r>
    </w:p>
    <w:p w14:paraId="69D89877"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actively participate</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in</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the</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delivery</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spiritual</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services</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for</w:t>
      </w:r>
      <w:r w:rsidRPr="00A3230A">
        <w:rPr>
          <w:rFonts w:asciiTheme="minorHAnsi" w:hAnsiTheme="minorHAnsi" w:cstheme="minorHAnsi"/>
          <w:spacing w:val="-1"/>
          <w:sz w:val="24"/>
          <w:szCs w:val="24"/>
        </w:rPr>
        <w:t xml:space="preserve"> </w:t>
      </w:r>
      <w:r w:rsidRPr="00A3230A">
        <w:rPr>
          <w:rFonts w:asciiTheme="minorHAnsi" w:hAnsiTheme="minorHAnsi" w:cstheme="minorHAnsi"/>
          <w:spacing w:val="-2"/>
          <w:sz w:val="24"/>
          <w:szCs w:val="24"/>
        </w:rPr>
        <w:t>youth.</w:t>
      </w:r>
    </w:p>
    <w:p w14:paraId="355DFED3"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lastRenderedPageBreak/>
        <w:t>Contractor</w:t>
      </w:r>
      <w:proofErr w:type="gramEnd"/>
      <w:r w:rsidRPr="00A3230A">
        <w:rPr>
          <w:rFonts w:asciiTheme="minorHAnsi" w:hAnsiTheme="minorHAnsi" w:cstheme="minorHAnsi"/>
          <w:sz w:val="24"/>
          <w:szCs w:val="24"/>
        </w:rPr>
        <w:t xml:space="preserve"> must ensure that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all</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requests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for</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spiritual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support</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are</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responded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to as soon as possible, but no later than three (3) hours from the time of request.</w:t>
      </w:r>
    </w:p>
    <w:p w14:paraId="7205A636"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ensure that</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appropriate</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worship</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opportunities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are provided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that directly meet the needs of the client.</w:t>
      </w:r>
    </w:p>
    <w:p w14:paraId="5DC66358"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coordinate the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addition</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volunteer</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paid</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religious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 xml:space="preserve">services provider during the term of any contract awarded </w:t>
      </w:r>
      <w:proofErr w:type="gramStart"/>
      <w:r w:rsidRPr="00A3230A">
        <w:rPr>
          <w:rFonts w:asciiTheme="minorHAnsi" w:hAnsiTheme="minorHAnsi" w:cstheme="minorHAnsi"/>
          <w:sz w:val="24"/>
          <w:szCs w:val="24"/>
        </w:rPr>
        <w:t>as a result of</w:t>
      </w:r>
      <w:proofErr w:type="gramEnd"/>
      <w:r w:rsidRPr="00A3230A">
        <w:rPr>
          <w:rFonts w:asciiTheme="minorHAnsi" w:hAnsiTheme="minorHAnsi" w:cstheme="minorHAnsi"/>
          <w:sz w:val="24"/>
          <w:szCs w:val="24"/>
        </w:rPr>
        <w:t xml:space="preserve"> this RFP, including any amendments.</w:t>
      </w:r>
    </w:p>
    <w:p w14:paraId="1EDE1F62"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provide </w:t>
      </w:r>
      <w:proofErr w:type="gramStart"/>
      <w:r w:rsidRPr="00A3230A">
        <w:rPr>
          <w:rFonts w:asciiTheme="minorHAnsi" w:hAnsiTheme="minorHAnsi" w:cstheme="minorHAnsi"/>
          <w:sz w:val="24"/>
          <w:szCs w:val="24"/>
        </w:rPr>
        <w:t>any and all</w:t>
      </w:r>
      <w:proofErr w:type="gramEnd"/>
      <w:r w:rsidRPr="00A3230A">
        <w:rPr>
          <w:rFonts w:asciiTheme="minorHAnsi" w:hAnsiTheme="minorHAnsi" w:cstheme="minorHAnsi"/>
          <w:sz w:val="24"/>
          <w:szCs w:val="24"/>
        </w:rPr>
        <w:t xml:space="preserve"> requested religious and/or spiritual information</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materials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(e.g.,</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religious</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text,</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scriptures,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and/or holy books, etc.)</w:t>
      </w:r>
    </w:p>
    <w:p w14:paraId="4A66A21B"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maintain positive</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professional</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relationships</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with</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staff,</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clients, and stakeholders.</w:t>
      </w:r>
    </w:p>
    <w:p w14:paraId="5E65C5CA" w14:textId="0B253871"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interact with visiting family members in support of clients’ spiritual needs. </w:t>
      </w:r>
      <w:proofErr w:type="gramStart"/>
      <w:r w:rsidR="00AF4DE6">
        <w:rPr>
          <w:rFonts w:asciiTheme="minorHAnsi" w:hAnsiTheme="minorHAnsi" w:cstheme="minorHAnsi"/>
          <w:sz w:val="24"/>
          <w:szCs w:val="24"/>
        </w:rPr>
        <w:t>Contractor</w:t>
      </w:r>
      <w:proofErr w:type="gramEnd"/>
      <w:r w:rsidR="00AF4DE6">
        <w:rPr>
          <w:rFonts w:asciiTheme="minorHAnsi" w:hAnsiTheme="minorHAnsi" w:cstheme="minorHAnsi"/>
          <w:sz w:val="24"/>
          <w:szCs w:val="24"/>
        </w:rPr>
        <w:t xml:space="preserve"> must s</w:t>
      </w:r>
      <w:r w:rsidRPr="00A3230A">
        <w:rPr>
          <w:rFonts w:asciiTheme="minorHAnsi" w:hAnsiTheme="minorHAnsi" w:cstheme="minorHAnsi"/>
          <w:sz w:val="24"/>
          <w:szCs w:val="24"/>
        </w:rPr>
        <w:t>hare spiritual needs with the family for continuity of care with client’s consent during family visiting hours (weekends and evenings).</w:t>
      </w:r>
    </w:p>
    <w:p w14:paraId="0161CA60" w14:textId="0FBA3014"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 xml:space="preserve">Contractor must have the ability to handle client stress associated with ministering to clients and their loved </w:t>
      </w:r>
      <w:r w:rsidR="00061D5A" w:rsidRPr="00A3230A">
        <w:rPr>
          <w:rFonts w:asciiTheme="minorHAnsi" w:hAnsiTheme="minorHAnsi" w:cstheme="minorHAnsi"/>
          <w:sz w:val="24"/>
          <w:szCs w:val="24"/>
        </w:rPr>
        <w:t>on</w:t>
      </w:r>
      <w:r w:rsidR="00061D5A">
        <w:rPr>
          <w:rFonts w:asciiTheme="minorHAnsi" w:hAnsiTheme="minorHAnsi" w:cstheme="minorHAnsi"/>
          <w:sz w:val="24"/>
          <w:szCs w:val="24"/>
        </w:rPr>
        <w:t>es</w:t>
      </w:r>
      <w:r w:rsidR="00061D5A" w:rsidRPr="00A3230A">
        <w:rPr>
          <w:rFonts w:asciiTheme="minorHAnsi" w:hAnsiTheme="minorHAnsi" w:cstheme="minorHAnsi"/>
          <w:sz w:val="24"/>
          <w:szCs w:val="24"/>
        </w:rPr>
        <w:t xml:space="preserve"> </w:t>
      </w:r>
      <w:r w:rsidRPr="00A3230A">
        <w:rPr>
          <w:rFonts w:asciiTheme="minorHAnsi" w:hAnsiTheme="minorHAnsi" w:cstheme="minorHAnsi"/>
          <w:sz w:val="24"/>
          <w:szCs w:val="24"/>
        </w:rPr>
        <w:t>who experience pain, suffering, death, and grief.</w:t>
      </w:r>
    </w:p>
    <w:p w14:paraId="1F9D7F3F"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have the capacity to deliver services, or coordinate the delivery of services, in any language (e.g., use of a third-party interpretation</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service).</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Languages</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include,</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but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are</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not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limited</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to English, Spanish, Mandarin, Cantonese, Vietnamese, Farsi, Tagalog, etc.</w:t>
      </w:r>
    </w:p>
    <w:p w14:paraId="78275A78" w14:textId="77777777"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Contractor must provide programs that support religious/spiritual needs, (e.g. Holiday concerts, special program, Martin Luther King, Juneteenth, singing, gospel reading, individual and/or group guidance) to</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assist</w:t>
      </w:r>
      <w:r w:rsidRPr="00A3230A">
        <w:rPr>
          <w:rFonts w:asciiTheme="minorHAnsi" w:hAnsiTheme="minorHAnsi" w:cstheme="minorHAnsi"/>
          <w:spacing w:val="-7"/>
          <w:sz w:val="24"/>
          <w:szCs w:val="24"/>
        </w:rPr>
        <w:t xml:space="preserve"> the </w:t>
      </w:r>
      <w:r w:rsidRPr="00A3230A">
        <w:rPr>
          <w:rFonts w:asciiTheme="minorHAnsi" w:hAnsiTheme="minorHAnsi" w:cstheme="minorHAnsi"/>
          <w:sz w:val="24"/>
          <w:szCs w:val="24"/>
        </w:rPr>
        <w:t>Juvenile</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Institutional</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Officer</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(JIO)</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when</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requested in facilitating programs.</w:t>
      </w:r>
    </w:p>
    <w:p w14:paraId="18C696FC" w14:textId="0BD6BE85"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Bidder must provide an implementation plan and schedule for the</w:t>
      </w:r>
      <w:r w:rsidR="00FF7B02">
        <w:rPr>
          <w:rFonts w:asciiTheme="minorHAnsi" w:hAnsiTheme="minorHAnsi" w:cstheme="minorHAnsi"/>
          <w:sz w:val="24"/>
          <w:szCs w:val="24"/>
        </w:rPr>
        <w:t xml:space="preserve"> contract start date</w:t>
      </w:r>
      <w:r w:rsidR="0053280E">
        <w:rPr>
          <w:rFonts w:asciiTheme="minorHAnsi" w:hAnsiTheme="minorHAnsi" w:cstheme="minorHAnsi"/>
          <w:sz w:val="24"/>
          <w:szCs w:val="24"/>
        </w:rPr>
        <w:t xml:space="preserve"> (as indicated in the Calendar of Events)</w:t>
      </w:r>
      <w:r w:rsidRPr="00A3230A">
        <w:rPr>
          <w:rFonts w:asciiTheme="minorHAnsi" w:hAnsiTheme="minorHAnsi" w:cstheme="minorHAnsi"/>
          <w:sz w:val="24"/>
          <w:szCs w:val="24"/>
        </w:rPr>
        <w:t xml:space="preserve"> in their bid response.</w:t>
      </w:r>
    </w:p>
    <w:p w14:paraId="159AF447" w14:textId="77777777" w:rsidR="00A3230A" w:rsidRPr="00A3230A" w:rsidRDefault="00A3230A" w:rsidP="00A3230A">
      <w:pPr>
        <w:pStyle w:val="Item1"/>
        <w:rPr>
          <w:rFonts w:asciiTheme="minorHAnsi" w:hAnsiTheme="minorHAnsi" w:cstheme="minorHAnsi"/>
          <w:sz w:val="24"/>
          <w:szCs w:val="24"/>
        </w:rPr>
      </w:pPr>
      <w:bookmarkStart w:id="26" w:name="_Hlk168387028"/>
      <w:r w:rsidRPr="00A3230A">
        <w:rPr>
          <w:rFonts w:asciiTheme="minorHAnsi" w:hAnsiTheme="minorHAnsi" w:cstheme="minorHAnsi"/>
          <w:sz w:val="24"/>
          <w:szCs w:val="24"/>
        </w:rPr>
        <w:t>Contractor must manage and</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supervise</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the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work</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all</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individuals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delivering</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Religious Services Programming to clients including volunteers and chaplains.</w:t>
      </w:r>
    </w:p>
    <w:p w14:paraId="7499FA24" w14:textId="7B091BC1"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lastRenderedPageBreak/>
        <w:t>Contractor must ensure volunteer program adheres to all state and federal regulations,</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4"/>
          <w:sz w:val="24"/>
          <w:szCs w:val="24"/>
        </w:rPr>
        <w:t xml:space="preserve"> </w:t>
      </w:r>
      <w:hyperlink w:anchor="ExB" w:history="1">
        <w:r w:rsidR="00F36A18" w:rsidRPr="00143B72">
          <w:rPr>
            <w:rStyle w:val="Hyperlink"/>
            <w:rFonts w:asciiTheme="minorHAnsi" w:hAnsiTheme="minorHAnsi" w:cstheme="minorHAnsi"/>
            <w:spacing w:val="-4"/>
            <w:sz w:val="24"/>
            <w:szCs w:val="24"/>
          </w:rPr>
          <w:t xml:space="preserve">Exhibit B - </w:t>
        </w:r>
        <w:r w:rsidRPr="00143B72">
          <w:rPr>
            <w:rStyle w:val="Hyperlink"/>
            <w:rFonts w:asciiTheme="minorHAnsi" w:hAnsiTheme="minorHAnsi" w:cstheme="minorHAnsi"/>
            <w:sz w:val="24"/>
            <w:szCs w:val="24"/>
          </w:rPr>
          <w:t>ACPD Policy 1372 (Programs and Activities – Religious Program</w:t>
        </w:r>
      </w:hyperlink>
      <w:r w:rsidRPr="00A3230A">
        <w:rPr>
          <w:rFonts w:asciiTheme="minorHAnsi" w:hAnsiTheme="minorHAnsi" w:cstheme="minorHAnsi"/>
          <w:sz w:val="24"/>
          <w:szCs w:val="24"/>
        </w:rPr>
        <w:t xml:space="preserve">), including all applicable religious dietary and nutrition standards included in </w:t>
      </w:r>
      <w:hyperlink w:anchor="ExC" w:history="1">
        <w:r w:rsidR="00143B72" w:rsidRPr="00143B72">
          <w:rPr>
            <w:rStyle w:val="Hyperlink"/>
            <w:rFonts w:asciiTheme="minorHAnsi" w:hAnsiTheme="minorHAnsi" w:cstheme="minorHAnsi"/>
            <w:sz w:val="24"/>
            <w:szCs w:val="24"/>
          </w:rPr>
          <w:t xml:space="preserve">Exhibit C - </w:t>
        </w:r>
        <w:r w:rsidRPr="00143B72">
          <w:rPr>
            <w:rStyle w:val="Hyperlink"/>
            <w:rFonts w:asciiTheme="minorHAnsi" w:hAnsiTheme="minorHAnsi" w:cstheme="minorHAnsi"/>
            <w:sz w:val="24"/>
            <w:szCs w:val="24"/>
          </w:rPr>
          <w:t>ACPD Policy 1461 (Food – Minimum Diet and Nutritional Standards</w:t>
        </w:r>
      </w:hyperlink>
      <w:r w:rsidRPr="00A3230A">
        <w:rPr>
          <w:rFonts w:asciiTheme="minorHAnsi" w:hAnsiTheme="minorHAnsi" w:cstheme="minorHAnsi"/>
          <w:sz w:val="24"/>
          <w:szCs w:val="24"/>
        </w:rPr>
        <w:t xml:space="preserve">). </w:t>
      </w:r>
    </w:p>
    <w:p w14:paraId="521E39AD" w14:textId="3AFDB43D"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 xml:space="preserve">Contractor must provide religious orientation and training according to </w:t>
      </w:r>
      <w:hyperlink w:anchor="ExB" w:history="1">
        <w:r w:rsidR="002A7154" w:rsidRPr="00143B72">
          <w:rPr>
            <w:rStyle w:val="Hyperlink"/>
            <w:rFonts w:asciiTheme="minorHAnsi" w:hAnsiTheme="minorHAnsi" w:cstheme="minorHAnsi"/>
            <w:spacing w:val="-4"/>
            <w:sz w:val="24"/>
            <w:szCs w:val="24"/>
          </w:rPr>
          <w:t xml:space="preserve">Exhibit B - </w:t>
        </w:r>
        <w:r w:rsidR="002A7154" w:rsidRPr="00143B72">
          <w:rPr>
            <w:rStyle w:val="Hyperlink"/>
            <w:rFonts w:asciiTheme="minorHAnsi" w:hAnsiTheme="minorHAnsi" w:cstheme="minorHAnsi"/>
            <w:sz w:val="24"/>
            <w:szCs w:val="24"/>
          </w:rPr>
          <w:t>ACPD Policy 1372 (Programs and Activities – Religious Program</w:t>
        </w:r>
      </w:hyperlink>
      <w:r w:rsidR="002A7154" w:rsidRPr="00A3230A">
        <w:rPr>
          <w:rFonts w:asciiTheme="minorHAnsi" w:hAnsiTheme="minorHAnsi" w:cstheme="minorHAnsi"/>
          <w:sz w:val="24"/>
          <w:szCs w:val="24"/>
        </w:rPr>
        <w:t>)</w:t>
      </w:r>
      <w:r w:rsidRPr="00A3230A">
        <w:rPr>
          <w:rFonts w:asciiTheme="minorHAnsi" w:hAnsiTheme="minorHAnsi" w:cstheme="minorHAnsi"/>
          <w:sz w:val="24"/>
          <w:szCs w:val="24"/>
        </w:rPr>
        <w:t xml:space="preserve">, including all applicable religious dietary and nutrition standards included in </w:t>
      </w:r>
      <w:hyperlink w:anchor="ExC" w:history="1">
        <w:r w:rsidR="002A7154" w:rsidRPr="00143B72">
          <w:rPr>
            <w:rStyle w:val="Hyperlink"/>
            <w:rFonts w:asciiTheme="minorHAnsi" w:hAnsiTheme="minorHAnsi" w:cstheme="minorHAnsi"/>
            <w:sz w:val="24"/>
            <w:szCs w:val="24"/>
          </w:rPr>
          <w:t>Exhibit C - ACPD Policy 1461 (Food – Minimum Diet and Nutritional Standards</w:t>
        </w:r>
      </w:hyperlink>
      <w:r w:rsidR="002A7154" w:rsidRPr="00A3230A">
        <w:rPr>
          <w:rFonts w:asciiTheme="minorHAnsi" w:hAnsiTheme="minorHAnsi" w:cstheme="minorHAnsi"/>
          <w:sz w:val="24"/>
          <w:szCs w:val="24"/>
        </w:rPr>
        <w:t>)</w:t>
      </w:r>
      <w:r w:rsidRPr="00A3230A">
        <w:rPr>
          <w:rFonts w:asciiTheme="minorHAnsi" w:hAnsiTheme="minorHAnsi" w:cstheme="minorHAnsi"/>
          <w:sz w:val="24"/>
          <w:szCs w:val="24"/>
        </w:rPr>
        <w:t xml:space="preserve">. </w:t>
      </w:r>
    </w:p>
    <w:p w14:paraId="6C9792C3"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conduct semi-annual performance reviews as appropriate.</w:t>
      </w:r>
    </w:p>
    <w:bookmarkEnd w:id="26"/>
    <w:p w14:paraId="0DE638C8"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monitor days away and ensure adequate staffing.</w:t>
      </w:r>
    </w:p>
    <w:p w14:paraId="541D0089" w14:textId="77777777"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Contractor must conduct volunteer recruitment to ensure that programming and volunteers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address</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the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diverse</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needs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clients</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(e.g.,</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multi-lingual volunteers,</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programming</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for</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Lesbian,</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Gay,</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Bisexual,</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Transgender, &amp; Queer (LGBTQ) clients, etc.).</w:t>
      </w:r>
    </w:p>
    <w:p w14:paraId="77AA643A" w14:textId="77777777" w:rsidR="00A3230A" w:rsidRPr="00A3230A" w:rsidRDefault="00A3230A" w:rsidP="00A3230A">
      <w:pPr>
        <w:pStyle w:val="Item1"/>
        <w:rPr>
          <w:rFonts w:asciiTheme="minorHAnsi" w:hAnsiTheme="minorHAnsi" w:cstheme="minorHAnsi"/>
          <w:sz w:val="24"/>
          <w:szCs w:val="24"/>
        </w:rPr>
      </w:pPr>
      <w:r w:rsidRPr="00A3230A">
        <w:rPr>
          <w:rFonts w:asciiTheme="minorHAnsi" w:hAnsiTheme="minorHAnsi" w:cstheme="minorHAnsi"/>
          <w:sz w:val="24"/>
          <w:szCs w:val="24"/>
        </w:rPr>
        <w:t>Contractor must coordinate clergy,</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pastoral</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visitors,</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volunteers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from</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diverse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 xml:space="preserve">religious </w:t>
      </w:r>
      <w:r w:rsidRPr="00A3230A">
        <w:rPr>
          <w:rFonts w:asciiTheme="minorHAnsi" w:hAnsiTheme="minorHAnsi" w:cstheme="minorHAnsi"/>
          <w:spacing w:val="-2"/>
          <w:sz w:val="24"/>
          <w:szCs w:val="24"/>
        </w:rPr>
        <w:t>communities.</w:t>
      </w:r>
    </w:p>
    <w:p w14:paraId="5ED40AD1"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orient these personnel to</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policies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procedures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that</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affect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their</w:t>
      </w:r>
      <w:r w:rsidRPr="00A3230A">
        <w:rPr>
          <w:rFonts w:asciiTheme="minorHAnsi" w:hAnsiTheme="minorHAnsi" w:cstheme="minorHAnsi"/>
          <w:spacing w:val="-2"/>
          <w:sz w:val="24"/>
          <w:szCs w:val="24"/>
        </w:rPr>
        <w:t xml:space="preserve"> visiting.</w:t>
      </w:r>
    </w:p>
    <w:p w14:paraId="07AFD69C"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provide resources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including</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patient</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lists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according</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to</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 xml:space="preserve">institutional </w:t>
      </w:r>
      <w:r w:rsidRPr="00A3230A">
        <w:rPr>
          <w:rFonts w:asciiTheme="minorHAnsi" w:hAnsiTheme="minorHAnsi" w:cstheme="minorHAnsi"/>
          <w:spacing w:val="-2"/>
          <w:sz w:val="24"/>
          <w:szCs w:val="24"/>
        </w:rPr>
        <w:t>policy.</w:t>
      </w:r>
    </w:p>
    <w:p w14:paraId="7FC8DA9C"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provide liaison</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with</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institutional</w:t>
      </w:r>
      <w:r w:rsidRPr="00A3230A">
        <w:rPr>
          <w:rFonts w:asciiTheme="minorHAnsi" w:hAnsiTheme="minorHAnsi" w:cstheme="minorHAnsi"/>
          <w:spacing w:val="-6"/>
          <w:sz w:val="24"/>
          <w:szCs w:val="24"/>
        </w:rPr>
        <w:t xml:space="preserve"> </w:t>
      </w:r>
      <w:r w:rsidRPr="00A3230A">
        <w:rPr>
          <w:rFonts w:asciiTheme="minorHAnsi" w:hAnsiTheme="minorHAnsi" w:cstheme="minorHAnsi"/>
          <w:spacing w:val="-2"/>
          <w:sz w:val="24"/>
          <w:szCs w:val="24"/>
        </w:rPr>
        <w:t>personnel.</w:t>
      </w:r>
    </w:p>
    <w:p w14:paraId="57779EDD"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oversee all</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religious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services</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volunteers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in</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the</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facility</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at</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any</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 xml:space="preserve">given </w:t>
      </w:r>
      <w:r w:rsidRPr="00A3230A">
        <w:rPr>
          <w:rFonts w:asciiTheme="minorHAnsi" w:hAnsiTheme="minorHAnsi" w:cstheme="minorHAnsi"/>
          <w:spacing w:val="-2"/>
          <w:sz w:val="24"/>
          <w:szCs w:val="24"/>
        </w:rPr>
        <w:t>time.</w:t>
      </w:r>
    </w:p>
    <w:p w14:paraId="2316586F"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support an inclusive and interdisciplinary approach to spiritual and religious services.</w:t>
      </w:r>
    </w:p>
    <w:p w14:paraId="2B4B4D21"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regularly assess client spiritual needs.</w:t>
      </w:r>
    </w:p>
    <w:p w14:paraId="02DAA450"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ensure provision of services that are diverse and inclusionary. This must include:</w:t>
      </w:r>
    </w:p>
    <w:p w14:paraId="18DE42D1" w14:textId="77777777" w:rsidR="00A3230A" w:rsidRPr="00A3230A" w:rsidRDefault="00A3230A" w:rsidP="00A3230A">
      <w:pPr>
        <w:pStyle w:val="Item10"/>
        <w:rPr>
          <w:rFonts w:asciiTheme="minorHAnsi" w:hAnsiTheme="minorHAnsi" w:cstheme="minorHAnsi"/>
          <w:sz w:val="24"/>
          <w:szCs w:val="24"/>
        </w:rPr>
      </w:pPr>
      <w:r w:rsidRPr="00A3230A">
        <w:rPr>
          <w:rFonts w:asciiTheme="minorHAnsi" w:hAnsiTheme="minorHAnsi" w:cstheme="minorHAnsi"/>
          <w:sz w:val="24"/>
          <w:szCs w:val="24"/>
        </w:rPr>
        <w:t xml:space="preserve">Multilingual </w:t>
      </w:r>
      <w:proofErr w:type="gramStart"/>
      <w:r w:rsidRPr="00A3230A">
        <w:rPr>
          <w:rFonts w:asciiTheme="minorHAnsi" w:hAnsiTheme="minorHAnsi" w:cstheme="minorHAnsi"/>
          <w:sz w:val="24"/>
          <w:szCs w:val="24"/>
        </w:rPr>
        <w:t>services;</w:t>
      </w:r>
      <w:proofErr w:type="gramEnd"/>
    </w:p>
    <w:p w14:paraId="21B616C9" w14:textId="77777777" w:rsidR="00A3230A" w:rsidRPr="00A3230A" w:rsidRDefault="00A3230A" w:rsidP="00A3230A">
      <w:pPr>
        <w:pStyle w:val="Item10"/>
        <w:rPr>
          <w:rFonts w:asciiTheme="minorHAnsi" w:hAnsiTheme="minorHAnsi" w:cstheme="minorHAnsi"/>
          <w:sz w:val="24"/>
          <w:szCs w:val="24"/>
        </w:rPr>
      </w:pPr>
      <w:r w:rsidRPr="00A3230A">
        <w:rPr>
          <w:rFonts w:asciiTheme="minorHAnsi" w:hAnsiTheme="minorHAnsi" w:cstheme="minorHAnsi"/>
          <w:sz w:val="24"/>
          <w:szCs w:val="24"/>
        </w:rPr>
        <w:lastRenderedPageBreak/>
        <w:t xml:space="preserve">Services for all religious and spiritual affiliations as </w:t>
      </w:r>
      <w:proofErr w:type="gramStart"/>
      <w:r w:rsidRPr="00A3230A">
        <w:rPr>
          <w:rFonts w:asciiTheme="minorHAnsi" w:hAnsiTheme="minorHAnsi" w:cstheme="minorHAnsi"/>
          <w:sz w:val="24"/>
          <w:szCs w:val="24"/>
        </w:rPr>
        <w:t>requested;</w:t>
      </w:r>
      <w:proofErr w:type="gramEnd"/>
    </w:p>
    <w:p w14:paraId="6194D2BE" w14:textId="77777777" w:rsidR="00A3230A" w:rsidRPr="00A3230A" w:rsidRDefault="00A3230A" w:rsidP="00A3230A">
      <w:pPr>
        <w:pStyle w:val="Item10"/>
        <w:rPr>
          <w:rFonts w:asciiTheme="minorHAnsi" w:hAnsiTheme="minorHAnsi" w:cstheme="minorHAnsi"/>
          <w:sz w:val="24"/>
          <w:szCs w:val="24"/>
        </w:rPr>
      </w:pPr>
      <w:r w:rsidRPr="00A3230A">
        <w:rPr>
          <w:rFonts w:asciiTheme="minorHAnsi" w:hAnsiTheme="minorHAnsi" w:cstheme="minorHAnsi"/>
          <w:sz w:val="24"/>
          <w:szCs w:val="24"/>
        </w:rPr>
        <w:t>Services for all LGBTQ clients; and</w:t>
      </w:r>
    </w:p>
    <w:p w14:paraId="2565A5EE" w14:textId="77777777" w:rsidR="00A3230A" w:rsidRPr="00A3230A" w:rsidRDefault="00A3230A" w:rsidP="00A3230A">
      <w:pPr>
        <w:pStyle w:val="Item10"/>
        <w:rPr>
          <w:rFonts w:asciiTheme="minorHAnsi" w:hAnsiTheme="minorHAnsi" w:cstheme="minorHAnsi"/>
          <w:sz w:val="24"/>
          <w:szCs w:val="24"/>
        </w:rPr>
      </w:pPr>
      <w:r w:rsidRPr="00A3230A">
        <w:rPr>
          <w:rFonts w:asciiTheme="minorHAnsi" w:hAnsiTheme="minorHAnsi" w:cstheme="minorHAnsi"/>
          <w:sz w:val="24"/>
          <w:szCs w:val="24"/>
        </w:rPr>
        <w:t>Inclusionary spiritual opportunities for non-religious clients.</w:t>
      </w:r>
    </w:p>
    <w:p w14:paraId="479B6C4F" w14:textId="3ACB832B" w:rsidR="00A3230A" w:rsidRPr="00A3230A" w:rsidRDefault="00A3230A" w:rsidP="00A3230A">
      <w:pPr>
        <w:pStyle w:val="Item1"/>
        <w:rPr>
          <w:rFonts w:asciiTheme="minorHAnsi" w:hAnsiTheme="minorHAnsi" w:cstheme="minorHAnsi"/>
          <w:sz w:val="24"/>
          <w:szCs w:val="24"/>
        </w:rPr>
      </w:pPr>
      <w:bookmarkStart w:id="27" w:name="_Hlk168387052"/>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ensure that </w:t>
      </w:r>
      <w:r w:rsidR="004249B5">
        <w:rPr>
          <w:rFonts w:asciiTheme="minorHAnsi" w:hAnsiTheme="minorHAnsi" w:cstheme="minorHAnsi"/>
          <w:sz w:val="24"/>
          <w:szCs w:val="24"/>
        </w:rPr>
        <w:t xml:space="preserve">service </w:t>
      </w:r>
      <w:r w:rsidRPr="00A3230A">
        <w:rPr>
          <w:rFonts w:asciiTheme="minorHAnsi" w:hAnsiTheme="minorHAnsi" w:cstheme="minorHAnsi"/>
          <w:sz w:val="24"/>
          <w:szCs w:val="24"/>
        </w:rPr>
        <w:t>providers utilize an interdisciplinary approach to spiritual care</w:t>
      </w:r>
      <w:bookmarkEnd w:id="27"/>
      <w:r w:rsidRPr="00A3230A">
        <w:rPr>
          <w:rFonts w:asciiTheme="minorHAnsi" w:hAnsiTheme="minorHAnsi" w:cstheme="minorHAnsi"/>
          <w:sz w:val="24"/>
          <w:szCs w:val="24"/>
        </w:rPr>
        <w:t>.</w:t>
      </w:r>
    </w:p>
    <w:p w14:paraId="3096EC2A" w14:textId="77777777" w:rsidR="00A3230A" w:rsidRPr="00A3230A" w:rsidRDefault="00A3230A" w:rsidP="00A3230A">
      <w:pPr>
        <w:pStyle w:val="Item1"/>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develop and maintain proper administration procedures for ACPD in accordance with the following:</w:t>
      </w:r>
    </w:p>
    <w:p w14:paraId="28EEDC74" w14:textId="77777777" w:rsidR="00A3230A" w:rsidRPr="00A3230A" w:rsidRDefault="00A3230A" w:rsidP="00A3230A">
      <w:pPr>
        <w:pStyle w:val="Itema"/>
        <w:rPr>
          <w:rFonts w:asciiTheme="minorHAnsi" w:hAnsiTheme="minorHAnsi" w:cstheme="minorHAnsi"/>
          <w:sz w:val="24"/>
          <w:szCs w:val="24"/>
        </w:rPr>
      </w:pPr>
      <w:bookmarkStart w:id="28" w:name="_Hlk168387160"/>
      <w:r w:rsidRPr="00A3230A">
        <w:rPr>
          <w:rFonts w:asciiTheme="minorHAnsi" w:hAnsiTheme="minorHAnsi" w:cstheme="minorHAnsi"/>
          <w:sz w:val="24"/>
          <w:szCs w:val="24"/>
        </w:rPr>
        <w:t>Contractor must identify service</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provider</w:t>
      </w:r>
      <w:r w:rsidRPr="00A3230A">
        <w:rPr>
          <w:rFonts w:asciiTheme="minorHAnsi" w:hAnsiTheme="minorHAnsi" w:cstheme="minorHAnsi"/>
          <w:spacing w:val="-8"/>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client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outcomes</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that</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should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be</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collected and tracked to report to ACPD’s Provider Portal.</w:t>
      </w:r>
    </w:p>
    <w:p w14:paraId="6E8C15C5"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develop and maintain procedures to keep records of volunteer, staff and chaplain activity, client mental health and behavioral outcomes, and other data as required to communicate with other members of the department and report to ACPD.</w:t>
      </w:r>
    </w:p>
    <w:p w14:paraId="0F2C1949"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develop and administer ACPD’s plan for continuous quality improvement in the provision of spiritual and religious services.</w:t>
      </w:r>
    </w:p>
    <w:p w14:paraId="29D2BC98" w14:textId="77777777" w:rsidR="00A3230A" w:rsidRPr="00A3230A" w:rsidRDefault="00A3230A" w:rsidP="00A3230A">
      <w:pPr>
        <w:pStyle w:val="Item1"/>
        <w:rPr>
          <w:rFonts w:asciiTheme="minorHAnsi" w:hAnsiTheme="minorHAnsi" w:cstheme="minorHAnsi"/>
          <w:sz w:val="24"/>
          <w:szCs w:val="24"/>
        </w:rPr>
      </w:pPr>
      <w:bookmarkStart w:id="29" w:name="_Hlk168387188"/>
      <w:bookmarkEnd w:id="28"/>
      <w:r w:rsidRPr="00A3230A">
        <w:rPr>
          <w:rFonts w:asciiTheme="minorHAnsi" w:hAnsiTheme="minorHAnsi" w:cstheme="minorHAnsi"/>
          <w:sz w:val="24"/>
          <w:szCs w:val="24"/>
        </w:rPr>
        <w:t>Evaluation and Assessment</w:t>
      </w:r>
    </w:p>
    <w:p w14:paraId="1499DA1B"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ensure provision</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effective</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impactful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programs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by</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regularly assessing and evaluating services and programs provided.</w:t>
      </w:r>
    </w:p>
    <w:p w14:paraId="6D50EAD7"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collect and evaluate data on client satisfaction, diversity of services provided,</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mental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health</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behavioral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outcomes,</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other</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critical</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data that will demonstrate the effectiveness of the overall program.</w:t>
      </w:r>
    </w:p>
    <w:p w14:paraId="544E1A50"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report findings to ACPD on a semi-annual basis.</w:t>
      </w:r>
    </w:p>
    <w:bookmarkEnd w:id="29"/>
    <w:p w14:paraId="53545198" w14:textId="77777777" w:rsidR="00A3230A" w:rsidRPr="00A3230A" w:rsidRDefault="00A3230A" w:rsidP="00A3230A">
      <w:pPr>
        <w:pStyle w:val="Item1"/>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provide connectivity and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contribute</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to</w:t>
      </w:r>
      <w:r w:rsidRPr="00A3230A">
        <w:rPr>
          <w:rFonts w:asciiTheme="minorHAnsi" w:hAnsiTheme="minorHAnsi" w:cstheme="minorHAnsi"/>
          <w:spacing w:val="-6"/>
          <w:sz w:val="24"/>
          <w:szCs w:val="24"/>
        </w:rPr>
        <w:t xml:space="preserve"> </w:t>
      </w:r>
      <w:r w:rsidRPr="00A3230A">
        <w:rPr>
          <w:rFonts w:asciiTheme="minorHAnsi" w:hAnsiTheme="minorHAnsi" w:cstheme="minorHAnsi"/>
          <w:sz w:val="24"/>
          <w:szCs w:val="24"/>
        </w:rPr>
        <w:t>the</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wider</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spiritual</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and</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 xml:space="preserve">religious </w:t>
      </w:r>
      <w:r w:rsidRPr="00A3230A">
        <w:rPr>
          <w:rFonts w:asciiTheme="minorHAnsi" w:hAnsiTheme="minorHAnsi" w:cstheme="minorHAnsi"/>
          <w:spacing w:val="-2"/>
          <w:sz w:val="24"/>
          <w:szCs w:val="24"/>
        </w:rPr>
        <w:t>community.</w:t>
      </w:r>
    </w:p>
    <w:p w14:paraId="64CB0896"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participate in meetings in the community that will connect with new volunteers, providers, and services that might be beneficial to ACPD.</w:t>
      </w:r>
    </w:p>
    <w:p w14:paraId="5C15508F"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if authorized by ACPD, participate in research relevant to the field.</w:t>
      </w:r>
    </w:p>
    <w:p w14:paraId="38C077A2" w14:textId="77777777" w:rsidR="00A3230A" w:rsidRPr="00A3230A" w:rsidRDefault="00A3230A" w:rsidP="00A3230A">
      <w:pPr>
        <w:pStyle w:val="Item1"/>
        <w:rPr>
          <w:rFonts w:asciiTheme="minorHAnsi" w:hAnsiTheme="minorHAnsi" w:cstheme="minorHAnsi"/>
          <w:sz w:val="24"/>
          <w:szCs w:val="24"/>
        </w:rPr>
      </w:pPr>
      <w:proofErr w:type="gramStart"/>
      <w:r w:rsidRPr="00A3230A">
        <w:rPr>
          <w:rFonts w:asciiTheme="minorHAnsi" w:hAnsiTheme="minorHAnsi" w:cstheme="minorHAnsi"/>
          <w:sz w:val="24"/>
          <w:szCs w:val="24"/>
        </w:rPr>
        <w:lastRenderedPageBreak/>
        <w:t>Contractor</w:t>
      </w:r>
      <w:proofErr w:type="gramEnd"/>
      <w:r w:rsidRPr="00A3230A">
        <w:rPr>
          <w:rFonts w:asciiTheme="minorHAnsi" w:hAnsiTheme="minorHAnsi" w:cstheme="minorHAnsi"/>
          <w:sz w:val="24"/>
          <w:szCs w:val="24"/>
        </w:rPr>
        <w:t xml:space="preserve"> must participate in programs and administrative activities of the institution.</w:t>
      </w:r>
    </w:p>
    <w:p w14:paraId="4ABA5B17"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participate in staff meetings when requested by ACPD.</w:t>
      </w:r>
    </w:p>
    <w:p w14:paraId="6A456801" w14:textId="77777777" w:rsidR="00A3230A" w:rsidRPr="00A3230A" w:rsidRDefault="00A3230A" w:rsidP="00A3230A">
      <w:pPr>
        <w:pStyle w:val="Itema"/>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participate in planning meetings with ACPD when requested. </w:t>
      </w:r>
    </w:p>
    <w:p w14:paraId="03B3E8BA" w14:textId="77777777" w:rsidR="00A3230A" w:rsidRPr="00A3230A" w:rsidRDefault="00A3230A" w:rsidP="00A3230A">
      <w:pPr>
        <w:pStyle w:val="Item1"/>
        <w:rPr>
          <w:rFonts w:asciiTheme="minorHAnsi" w:hAnsiTheme="minorHAnsi" w:cstheme="minorHAnsi"/>
          <w:sz w:val="24"/>
          <w:szCs w:val="24"/>
        </w:rPr>
      </w:pPr>
      <w:r w:rsidRPr="00A3230A">
        <w:rPr>
          <w:rFonts w:asciiTheme="minorHAnsi" w:hAnsiTheme="minorHAnsi" w:cstheme="minorHAnsi"/>
          <w:sz w:val="24"/>
          <w:szCs w:val="24"/>
        </w:rPr>
        <w:t>Minimum hour coverage</w:t>
      </w:r>
    </w:p>
    <w:p w14:paraId="27F3CC70" w14:textId="48637172" w:rsidR="00A3230A" w:rsidRPr="00A3230A" w:rsidRDefault="00A3230A" w:rsidP="00A3230A">
      <w:pPr>
        <w:pStyle w:val="Itema"/>
        <w:rPr>
          <w:rFonts w:asciiTheme="minorHAnsi" w:hAnsiTheme="minorHAnsi" w:cstheme="minorHAnsi"/>
          <w:sz w:val="24"/>
          <w:szCs w:val="24"/>
        </w:rPr>
      </w:pPr>
      <w:r w:rsidRPr="00A3230A">
        <w:rPr>
          <w:rFonts w:asciiTheme="minorHAnsi" w:hAnsiTheme="minorHAnsi" w:cstheme="minorHAnsi"/>
          <w:sz w:val="24"/>
          <w:szCs w:val="24"/>
        </w:rPr>
        <w:t xml:space="preserve">Juvenile </w:t>
      </w:r>
      <w:r w:rsidR="00F31937">
        <w:rPr>
          <w:rFonts w:asciiTheme="minorHAnsi" w:hAnsiTheme="minorHAnsi" w:cstheme="minorHAnsi"/>
          <w:sz w:val="24"/>
          <w:szCs w:val="24"/>
        </w:rPr>
        <w:t>Hall</w:t>
      </w:r>
    </w:p>
    <w:p w14:paraId="4EF6A640" w14:textId="77777777" w:rsidR="00A3230A" w:rsidRPr="00A3230A" w:rsidRDefault="00A3230A" w:rsidP="00A3230A">
      <w:pPr>
        <w:pStyle w:val="Item10"/>
        <w:rPr>
          <w:rFonts w:asciiTheme="minorHAnsi" w:hAnsiTheme="minorHAnsi" w:cstheme="minorHAnsi"/>
          <w:sz w:val="24"/>
          <w:szCs w:val="24"/>
        </w:rPr>
      </w:pPr>
      <w:proofErr w:type="gramStart"/>
      <w:r w:rsidRPr="00A3230A">
        <w:rPr>
          <w:rFonts w:asciiTheme="minorHAnsi" w:hAnsiTheme="minorHAnsi" w:cstheme="minorHAnsi"/>
          <w:sz w:val="24"/>
          <w:szCs w:val="24"/>
        </w:rPr>
        <w:t>Contractor</w:t>
      </w:r>
      <w:proofErr w:type="gramEnd"/>
      <w:r w:rsidRPr="00A3230A">
        <w:rPr>
          <w:rFonts w:asciiTheme="minorHAnsi" w:hAnsiTheme="minorHAnsi" w:cstheme="minorHAnsi"/>
          <w:sz w:val="24"/>
          <w:szCs w:val="24"/>
        </w:rPr>
        <w:t xml:space="preserve"> must provide a minimum of thirty (30) hours of on-site coverage per week.</w:t>
      </w:r>
    </w:p>
    <w:p w14:paraId="6754BC9D" w14:textId="6832CB71" w:rsidR="00A3230A" w:rsidRPr="00A3230A" w:rsidRDefault="00A3230A" w:rsidP="00A3230A">
      <w:pPr>
        <w:pStyle w:val="Item10"/>
        <w:rPr>
          <w:rFonts w:asciiTheme="minorHAnsi" w:hAnsiTheme="minorHAnsi" w:cstheme="minorHAnsi"/>
          <w:color w:val="000000" w:themeColor="text1"/>
          <w:sz w:val="24"/>
          <w:szCs w:val="24"/>
        </w:rPr>
      </w:pPr>
      <w:r w:rsidRPr="00A3230A">
        <w:rPr>
          <w:rFonts w:asciiTheme="minorHAnsi" w:hAnsiTheme="minorHAnsi" w:cstheme="minorHAnsi"/>
          <w:sz w:val="24"/>
          <w:szCs w:val="24"/>
        </w:rPr>
        <w:t>Clients who are experiencing an immediate need for religious service, guidance, or consultation may also request services on an as-</w:t>
      </w:r>
      <w:r w:rsidRPr="00A3230A">
        <w:rPr>
          <w:rFonts w:asciiTheme="minorHAnsi" w:hAnsiTheme="minorHAnsi" w:cstheme="minorHAnsi"/>
          <w:color w:val="000000" w:themeColor="text1"/>
          <w:sz w:val="24"/>
          <w:szCs w:val="24"/>
        </w:rPr>
        <w:t xml:space="preserve">needed basis. Contractor must respond to these requests within three (3) hours, with standard coverage Monday through Friday between the hours of 8:00 a.m. and 5:00 p.m., excluding </w:t>
      </w:r>
      <w:hyperlink r:id="rId37" w:anchor=":~:text=County%20Holidays%201%20New%20Year%27s%20Day%20Monday%2C%20January,Labor%20Day%20Observed%2C%20Monday%2C%20September%202%20More%20items" w:history="1">
        <w:r w:rsidR="005C70DE" w:rsidRPr="000C6F9E">
          <w:rPr>
            <w:rStyle w:val="Hyperlink"/>
            <w:rFonts w:asciiTheme="minorHAnsi" w:hAnsiTheme="minorHAnsi" w:cstheme="minorHAnsi"/>
            <w:sz w:val="24"/>
            <w:szCs w:val="24"/>
          </w:rPr>
          <w:t>County Holidays</w:t>
        </w:r>
      </w:hyperlink>
      <w:r w:rsidRPr="00A3230A">
        <w:rPr>
          <w:rFonts w:asciiTheme="minorHAnsi" w:hAnsiTheme="minorHAnsi" w:cstheme="minorHAnsi"/>
          <w:color w:val="000000" w:themeColor="text1"/>
          <w:sz w:val="24"/>
          <w:szCs w:val="24"/>
        </w:rPr>
        <w:t xml:space="preserve">. As-needed services may also be requested during non-traditional hours, which are outside the standard coverage hours, on weekends, or on County </w:t>
      </w:r>
      <w:r w:rsidR="00C17319">
        <w:rPr>
          <w:rFonts w:asciiTheme="minorHAnsi" w:hAnsiTheme="minorHAnsi" w:cstheme="minorHAnsi"/>
          <w:color w:val="000000" w:themeColor="text1"/>
          <w:sz w:val="24"/>
          <w:szCs w:val="24"/>
        </w:rPr>
        <w:t>H</w:t>
      </w:r>
      <w:r w:rsidRPr="00A3230A">
        <w:rPr>
          <w:rFonts w:asciiTheme="minorHAnsi" w:hAnsiTheme="minorHAnsi" w:cstheme="minorHAnsi"/>
          <w:color w:val="000000" w:themeColor="text1"/>
          <w:sz w:val="24"/>
          <w:szCs w:val="24"/>
        </w:rPr>
        <w:t>olidays.</w:t>
      </w:r>
    </w:p>
    <w:p w14:paraId="38D4CB4C" w14:textId="554DA3C1" w:rsidR="00A3230A" w:rsidRPr="00A3230A" w:rsidRDefault="00A3230A" w:rsidP="00A3230A">
      <w:pPr>
        <w:pStyle w:val="Itema"/>
        <w:rPr>
          <w:rFonts w:asciiTheme="minorHAnsi" w:hAnsiTheme="minorHAnsi" w:cstheme="minorHAnsi"/>
          <w:color w:val="000000" w:themeColor="text1"/>
          <w:sz w:val="24"/>
          <w:szCs w:val="24"/>
        </w:rPr>
      </w:pPr>
      <w:r w:rsidRPr="00A3230A">
        <w:rPr>
          <w:rFonts w:asciiTheme="minorHAnsi" w:hAnsiTheme="minorHAnsi" w:cstheme="minorHAnsi"/>
          <w:color w:val="000000" w:themeColor="text1"/>
          <w:sz w:val="24"/>
          <w:szCs w:val="24"/>
        </w:rPr>
        <w:t>Camp Sweeney</w:t>
      </w:r>
    </w:p>
    <w:p w14:paraId="5687EA8A" w14:textId="77777777" w:rsidR="00A3230A" w:rsidRPr="00A3230A" w:rsidRDefault="00A3230A" w:rsidP="00A3230A">
      <w:pPr>
        <w:pStyle w:val="Item10"/>
        <w:rPr>
          <w:rFonts w:asciiTheme="minorHAnsi" w:hAnsiTheme="minorHAnsi" w:cstheme="minorHAnsi"/>
          <w:color w:val="000000" w:themeColor="text1"/>
          <w:sz w:val="24"/>
          <w:szCs w:val="24"/>
        </w:rPr>
      </w:pPr>
      <w:proofErr w:type="gramStart"/>
      <w:r w:rsidRPr="00A3230A">
        <w:rPr>
          <w:rFonts w:asciiTheme="minorHAnsi" w:hAnsiTheme="minorHAnsi" w:cstheme="minorHAnsi"/>
          <w:color w:val="000000" w:themeColor="text1"/>
          <w:sz w:val="24"/>
          <w:szCs w:val="24"/>
        </w:rPr>
        <w:t>Contractor</w:t>
      </w:r>
      <w:proofErr w:type="gramEnd"/>
      <w:r w:rsidRPr="00A3230A">
        <w:rPr>
          <w:rFonts w:asciiTheme="minorHAnsi" w:hAnsiTheme="minorHAnsi" w:cstheme="minorHAnsi"/>
          <w:color w:val="000000" w:themeColor="text1"/>
          <w:sz w:val="24"/>
          <w:szCs w:val="24"/>
        </w:rPr>
        <w:t xml:space="preserve"> must provide a minimum of ten (10) hours of on-site coverage per week.</w:t>
      </w:r>
    </w:p>
    <w:p w14:paraId="373D985C" w14:textId="63491F18" w:rsidR="00A3230A" w:rsidRPr="000C6F9E" w:rsidRDefault="00A3230A" w:rsidP="00A3230A">
      <w:pPr>
        <w:pStyle w:val="Item10"/>
        <w:rPr>
          <w:rFonts w:asciiTheme="minorHAnsi" w:hAnsiTheme="minorHAnsi" w:cstheme="minorHAnsi"/>
          <w:sz w:val="24"/>
          <w:szCs w:val="24"/>
        </w:rPr>
      </w:pPr>
      <w:r w:rsidRPr="00A3230A">
        <w:rPr>
          <w:rFonts w:asciiTheme="minorHAnsi" w:hAnsiTheme="minorHAnsi" w:cstheme="minorHAnsi"/>
          <w:color w:val="000000" w:themeColor="text1"/>
          <w:sz w:val="24"/>
          <w:szCs w:val="24"/>
        </w:rPr>
        <w:t xml:space="preserve">Clients </w:t>
      </w:r>
      <w:r w:rsidRPr="00A3230A">
        <w:rPr>
          <w:rFonts w:asciiTheme="minorHAnsi" w:hAnsiTheme="minorHAnsi" w:cstheme="minorHAnsi"/>
          <w:sz w:val="24"/>
          <w:szCs w:val="24"/>
        </w:rPr>
        <w:t>who are experiencing an immediate need for religious service, guidance, or consultation may also request services on an as-</w:t>
      </w:r>
      <w:r w:rsidRPr="00A3230A">
        <w:rPr>
          <w:rFonts w:asciiTheme="minorHAnsi" w:hAnsiTheme="minorHAnsi" w:cstheme="minorHAnsi"/>
          <w:color w:val="000000" w:themeColor="text1"/>
          <w:sz w:val="24"/>
          <w:szCs w:val="24"/>
        </w:rPr>
        <w:t xml:space="preserve">needed basis. </w:t>
      </w:r>
      <w:proofErr w:type="gramStart"/>
      <w:r w:rsidRPr="00A3230A">
        <w:rPr>
          <w:rFonts w:asciiTheme="minorHAnsi" w:hAnsiTheme="minorHAnsi" w:cstheme="minorHAnsi"/>
          <w:color w:val="000000" w:themeColor="text1"/>
          <w:sz w:val="24"/>
          <w:szCs w:val="24"/>
        </w:rPr>
        <w:t>Contractor</w:t>
      </w:r>
      <w:proofErr w:type="gramEnd"/>
      <w:r w:rsidRPr="00A3230A">
        <w:rPr>
          <w:rFonts w:asciiTheme="minorHAnsi" w:hAnsiTheme="minorHAnsi" w:cstheme="minorHAnsi"/>
          <w:color w:val="000000" w:themeColor="text1"/>
          <w:sz w:val="24"/>
          <w:szCs w:val="24"/>
        </w:rPr>
        <w:t xml:space="preserve"> must respond to these requests within three (3) hours, with standard coverage Monday through Friday between the hours of 8:00 a.m. and 5:00 p.m., excluding County </w:t>
      </w:r>
      <w:r w:rsidR="00C17319">
        <w:rPr>
          <w:rFonts w:asciiTheme="minorHAnsi" w:hAnsiTheme="minorHAnsi" w:cstheme="minorHAnsi"/>
          <w:color w:val="000000" w:themeColor="text1"/>
          <w:sz w:val="24"/>
          <w:szCs w:val="24"/>
        </w:rPr>
        <w:t>H</w:t>
      </w:r>
      <w:r w:rsidRPr="00A3230A">
        <w:rPr>
          <w:rFonts w:asciiTheme="minorHAnsi" w:hAnsiTheme="minorHAnsi" w:cstheme="minorHAnsi"/>
          <w:color w:val="000000" w:themeColor="text1"/>
          <w:sz w:val="24"/>
          <w:szCs w:val="24"/>
        </w:rPr>
        <w:t xml:space="preserve">olidays. As-needed services may also be requested during non-traditional hours, which are outside the standard coverage hours, on weekends, or on County </w:t>
      </w:r>
      <w:r w:rsidR="00C17319">
        <w:rPr>
          <w:rFonts w:asciiTheme="minorHAnsi" w:hAnsiTheme="minorHAnsi" w:cstheme="minorHAnsi"/>
          <w:color w:val="000000" w:themeColor="text1"/>
          <w:sz w:val="24"/>
          <w:szCs w:val="24"/>
        </w:rPr>
        <w:t>H</w:t>
      </w:r>
      <w:r w:rsidRPr="00A3230A">
        <w:rPr>
          <w:rFonts w:asciiTheme="minorHAnsi" w:hAnsiTheme="minorHAnsi" w:cstheme="minorHAnsi"/>
          <w:color w:val="000000" w:themeColor="text1"/>
          <w:sz w:val="24"/>
          <w:szCs w:val="24"/>
        </w:rPr>
        <w:t>olidays.</w:t>
      </w:r>
    </w:p>
    <w:p w14:paraId="78065A59" w14:textId="488565FC" w:rsidR="00A3230A" w:rsidRPr="00AF4DE6" w:rsidRDefault="00A3230A" w:rsidP="00AF4DE6">
      <w:pPr>
        <w:pStyle w:val="Itema"/>
        <w:rPr>
          <w:rStyle w:val="Hyperlink"/>
          <w:color w:val="auto"/>
          <w:u w:val="none"/>
        </w:rPr>
      </w:pPr>
      <w:r w:rsidRPr="000C6F9E">
        <w:rPr>
          <w:rFonts w:asciiTheme="minorHAnsi" w:hAnsiTheme="minorHAnsi" w:cstheme="minorHAnsi"/>
          <w:sz w:val="24"/>
          <w:szCs w:val="24"/>
        </w:rPr>
        <w:t xml:space="preserve">County Holidays: A list of County </w:t>
      </w:r>
      <w:r w:rsidR="00C17319">
        <w:rPr>
          <w:rFonts w:asciiTheme="minorHAnsi" w:hAnsiTheme="minorHAnsi" w:cstheme="minorHAnsi"/>
          <w:sz w:val="24"/>
          <w:szCs w:val="24"/>
        </w:rPr>
        <w:t>H</w:t>
      </w:r>
      <w:r w:rsidRPr="000C6F9E">
        <w:rPr>
          <w:rFonts w:asciiTheme="minorHAnsi" w:hAnsiTheme="minorHAnsi" w:cstheme="minorHAnsi"/>
          <w:sz w:val="24"/>
          <w:szCs w:val="24"/>
        </w:rPr>
        <w:t xml:space="preserve">olidays can be found at this link: </w:t>
      </w:r>
      <w:hyperlink r:id="rId38" w:anchor=":~:text=County%20Holidays%201%20New%20Year%27s%20Day%20Monday%2C%20January,Labor%20Day%20Observed%2C%20Monday%2C%20September%202%20More%20items" w:history="1">
        <w:r w:rsidRPr="000C6F9E">
          <w:rPr>
            <w:rStyle w:val="Hyperlink"/>
            <w:rFonts w:asciiTheme="minorHAnsi" w:hAnsiTheme="minorHAnsi" w:cstheme="minorHAnsi"/>
            <w:sz w:val="24"/>
            <w:szCs w:val="24"/>
          </w:rPr>
          <w:t>County Holidays</w:t>
        </w:r>
      </w:hyperlink>
      <w:r w:rsidRPr="000C6F9E">
        <w:rPr>
          <w:rStyle w:val="Hyperlink"/>
          <w:rFonts w:asciiTheme="minorHAnsi" w:hAnsiTheme="minorHAnsi" w:cstheme="minorHAnsi"/>
          <w:color w:val="000000" w:themeColor="text1"/>
          <w:sz w:val="24"/>
          <w:szCs w:val="24"/>
          <w:u w:val="none"/>
        </w:rPr>
        <w:t>.</w:t>
      </w:r>
    </w:p>
    <w:p w14:paraId="53BB6D32" w14:textId="6F390059" w:rsidR="00AF4DE6" w:rsidRDefault="00AF4DE6" w:rsidP="00AF4DE6">
      <w:pPr>
        <w:pStyle w:val="Itema"/>
        <w:tabs>
          <w:tab w:val="left" w:pos="2160"/>
        </w:tabs>
        <w:spacing w:after="0"/>
        <w:rPr>
          <w:rStyle w:val="Hyperlink"/>
          <w:color w:val="auto"/>
          <w:sz w:val="24"/>
          <w:szCs w:val="24"/>
          <w:u w:val="none"/>
        </w:rPr>
      </w:pPr>
      <w:r w:rsidRPr="000C6F9E">
        <w:rPr>
          <w:rStyle w:val="Hyperlink"/>
          <w:color w:val="auto"/>
          <w:sz w:val="24"/>
          <w:szCs w:val="24"/>
          <w:u w:val="none"/>
        </w:rPr>
        <w:t xml:space="preserve">Weekend services are from 9:00 a.m. to 3:00 p.m. </w:t>
      </w:r>
      <w:r>
        <w:rPr>
          <w:rStyle w:val="Hyperlink"/>
          <w:color w:val="auto"/>
          <w:sz w:val="24"/>
          <w:szCs w:val="24"/>
          <w:u w:val="none"/>
        </w:rPr>
        <w:t>in</w:t>
      </w:r>
      <w:r w:rsidRPr="000C6F9E">
        <w:rPr>
          <w:rStyle w:val="Hyperlink"/>
          <w:color w:val="auto"/>
          <w:sz w:val="24"/>
          <w:szCs w:val="24"/>
          <w:u w:val="none"/>
        </w:rPr>
        <w:t xml:space="preserve"> </w:t>
      </w:r>
      <w:proofErr w:type="gramStart"/>
      <w:r w:rsidRPr="000C6F9E">
        <w:rPr>
          <w:rStyle w:val="Hyperlink"/>
          <w:color w:val="auto"/>
          <w:sz w:val="24"/>
          <w:szCs w:val="24"/>
          <w:u w:val="none"/>
        </w:rPr>
        <w:t>60-90 minute</w:t>
      </w:r>
      <w:proofErr w:type="gramEnd"/>
      <w:r w:rsidRPr="000C6F9E">
        <w:rPr>
          <w:rStyle w:val="Hyperlink"/>
          <w:color w:val="auto"/>
          <w:sz w:val="24"/>
          <w:szCs w:val="24"/>
          <w:u w:val="none"/>
        </w:rPr>
        <w:t xml:space="preserve"> increments. Weekdays are available for one-on-one services for youths.</w:t>
      </w:r>
    </w:p>
    <w:p w14:paraId="538242F2" w14:textId="77777777" w:rsidR="00AF4DE6" w:rsidRPr="00AF4DE6" w:rsidRDefault="00AF4DE6" w:rsidP="00AF4DE6">
      <w:pPr>
        <w:pStyle w:val="Itema"/>
        <w:numPr>
          <w:ilvl w:val="0"/>
          <w:numId w:val="0"/>
        </w:numPr>
        <w:tabs>
          <w:tab w:val="left" w:pos="2160"/>
        </w:tabs>
        <w:spacing w:after="0"/>
        <w:ind w:left="2880"/>
        <w:rPr>
          <w:rStyle w:val="Hyperlink"/>
          <w:color w:val="auto"/>
          <w:sz w:val="24"/>
          <w:szCs w:val="24"/>
          <w:u w:val="none"/>
        </w:rPr>
      </w:pPr>
    </w:p>
    <w:p w14:paraId="4AAB8473" w14:textId="77777777" w:rsidR="00A3230A" w:rsidRPr="00040042" w:rsidRDefault="00A3230A" w:rsidP="00A3230A">
      <w:pPr>
        <w:pStyle w:val="Heading2"/>
        <w:rPr>
          <w:rFonts w:asciiTheme="minorHAnsi" w:hAnsiTheme="minorHAnsi" w:cstheme="minorHAnsi"/>
          <w:sz w:val="24"/>
          <w:szCs w:val="24"/>
        </w:rPr>
      </w:pPr>
      <w:bookmarkStart w:id="30" w:name="_Toc184134082"/>
      <w:r w:rsidRPr="00040042">
        <w:rPr>
          <w:rFonts w:asciiTheme="minorHAnsi" w:hAnsiTheme="minorHAnsi" w:cstheme="minorHAnsi"/>
          <w:sz w:val="24"/>
          <w:szCs w:val="24"/>
        </w:rPr>
        <w:lastRenderedPageBreak/>
        <w:t>ADMINISTRATIVE REQUIREMENTS</w:t>
      </w:r>
      <w:bookmarkEnd w:id="30"/>
    </w:p>
    <w:p w14:paraId="3104FF21" w14:textId="77777777" w:rsidR="00A3230A" w:rsidRPr="00040042" w:rsidRDefault="00A3230A" w:rsidP="00A3230A">
      <w:pPr>
        <w:pStyle w:val="Item1"/>
        <w:rPr>
          <w:sz w:val="24"/>
          <w:szCs w:val="24"/>
        </w:rPr>
      </w:pPr>
      <w:r w:rsidRPr="00040042">
        <w:rPr>
          <w:sz w:val="24"/>
          <w:szCs w:val="24"/>
        </w:rPr>
        <w:t>Background Checks</w:t>
      </w:r>
    </w:p>
    <w:p w14:paraId="27BC562D" w14:textId="32CA1C15" w:rsidR="00A3230A" w:rsidRPr="00040042" w:rsidRDefault="00344EF4" w:rsidP="00A3230A">
      <w:pPr>
        <w:pStyle w:val="Itema"/>
        <w:rPr>
          <w:sz w:val="24"/>
          <w:szCs w:val="24"/>
        </w:rPr>
      </w:pPr>
      <w:r>
        <w:rPr>
          <w:sz w:val="24"/>
          <w:szCs w:val="24"/>
        </w:rPr>
        <w:t xml:space="preserve">Upon </w:t>
      </w:r>
      <w:proofErr w:type="gramStart"/>
      <w:r>
        <w:rPr>
          <w:sz w:val="24"/>
          <w:szCs w:val="24"/>
        </w:rPr>
        <w:t>award of</w:t>
      </w:r>
      <w:proofErr w:type="gramEnd"/>
      <w:r>
        <w:rPr>
          <w:sz w:val="24"/>
          <w:szCs w:val="24"/>
        </w:rPr>
        <w:t xml:space="preserve"> any contract awarded </w:t>
      </w:r>
      <w:proofErr w:type="gramStart"/>
      <w:r>
        <w:rPr>
          <w:sz w:val="24"/>
          <w:szCs w:val="24"/>
        </w:rPr>
        <w:t>as a result of</w:t>
      </w:r>
      <w:proofErr w:type="gramEnd"/>
      <w:r>
        <w:rPr>
          <w:sz w:val="24"/>
          <w:szCs w:val="24"/>
        </w:rPr>
        <w:t xml:space="preserve"> this RFP, all </w:t>
      </w:r>
      <w:r w:rsidR="00A3230A" w:rsidRPr="00040042">
        <w:rPr>
          <w:sz w:val="24"/>
          <w:szCs w:val="24"/>
        </w:rPr>
        <w:t xml:space="preserve">Contractor staff </w:t>
      </w:r>
      <w:r>
        <w:rPr>
          <w:sz w:val="24"/>
          <w:szCs w:val="24"/>
        </w:rPr>
        <w:t xml:space="preserve">who will perform </w:t>
      </w:r>
      <w:r w:rsidR="00EC0746">
        <w:rPr>
          <w:sz w:val="24"/>
          <w:szCs w:val="24"/>
        </w:rPr>
        <w:t xml:space="preserve">services at </w:t>
      </w:r>
      <w:r w:rsidR="00B46672">
        <w:rPr>
          <w:sz w:val="24"/>
          <w:szCs w:val="24"/>
        </w:rPr>
        <w:t xml:space="preserve">juvenile facilities must </w:t>
      </w:r>
      <w:r w:rsidR="00A3230A" w:rsidRPr="00040042">
        <w:rPr>
          <w:sz w:val="24"/>
          <w:szCs w:val="24"/>
        </w:rPr>
        <w:t>submit to and pass all necessary background checks required by ACPD.</w:t>
      </w:r>
      <w:r w:rsidR="00A3230A">
        <w:rPr>
          <w:sz w:val="24"/>
          <w:szCs w:val="24"/>
        </w:rPr>
        <w:t xml:space="preserve"> These checks must be performed on all </w:t>
      </w:r>
      <w:proofErr w:type="gramStart"/>
      <w:r w:rsidR="00A3230A">
        <w:rPr>
          <w:sz w:val="24"/>
          <w:szCs w:val="24"/>
        </w:rPr>
        <w:t>contractor</w:t>
      </w:r>
      <w:proofErr w:type="gramEnd"/>
      <w:r w:rsidR="00A3230A">
        <w:rPr>
          <w:sz w:val="24"/>
          <w:szCs w:val="24"/>
        </w:rPr>
        <w:t xml:space="preserve"> staff every three (3) years. Any new Contractor staff</w:t>
      </w:r>
      <w:r w:rsidR="00B46672">
        <w:rPr>
          <w:sz w:val="24"/>
          <w:szCs w:val="24"/>
        </w:rPr>
        <w:t xml:space="preserve"> who will perform services at juvenile facilities</w:t>
      </w:r>
      <w:r w:rsidR="00A3230A">
        <w:rPr>
          <w:sz w:val="24"/>
          <w:szCs w:val="24"/>
        </w:rPr>
        <w:t xml:space="preserve"> must submit to and pass all necessary background checks before they can perform services for the County.</w:t>
      </w:r>
    </w:p>
    <w:p w14:paraId="7F42D73B" w14:textId="77777777" w:rsidR="00A3230A" w:rsidRPr="00040042" w:rsidRDefault="00A3230A" w:rsidP="00A3230A">
      <w:pPr>
        <w:pStyle w:val="Itema"/>
        <w:rPr>
          <w:sz w:val="24"/>
          <w:szCs w:val="24"/>
        </w:rPr>
      </w:pPr>
      <w:proofErr w:type="gramStart"/>
      <w:r w:rsidRPr="00040042">
        <w:rPr>
          <w:sz w:val="24"/>
          <w:szCs w:val="24"/>
        </w:rPr>
        <w:t>Contractor</w:t>
      </w:r>
      <w:proofErr w:type="gramEnd"/>
      <w:r w:rsidRPr="00040042">
        <w:rPr>
          <w:sz w:val="24"/>
          <w:szCs w:val="24"/>
        </w:rPr>
        <w:t xml:space="preserve"> must coordinate with ACPD VIP </w:t>
      </w:r>
      <w:r>
        <w:rPr>
          <w:sz w:val="24"/>
          <w:szCs w:val="24"/>
        </w:rPr>
        <w:t>C</w:t>
      </w:r>
      <w:r w:rsidRPr="00040042">
        <w:rPr>
          <w:sz w:val="24"/>
          <w:szCs w:val="24"/>
        </w:rPr>
        <w:t xml:space="preserve">learance </w:t>
      </w:r>
      <w:r>
        <w:rPr>
          <w:sz w:val="24"/>
          <w:szCs w:val="24"/>
        </w:rPr>
        <w:t>U</w:t>
      </w:r>
      <w:r w:rsidRPr="00040042">
        <w:rPr>
          <w:sz w:val="24"/>
          <w:szCs w:val="24"/>
        </w:rPr>
        <w:t>nit to ensure all religious volunteers, employees, or contractors complete live scan and any</w:t>
      </w:r>
      <w:r w:rsidRPr="00040042">
        <w:rPr>
          <w:spacing w:val="-4"/>
          <w:sz w:val="24"/>
          <w:szCs w:val="24"/>
        </w:rPr>
        <w:t xml:space="preserve"> </w:t>
      </w:r>
      <w:r w:rsidRPr="00040042">
        <w:rPr>
          <w:sz w:val="24"/>
          <w:szCs w:val="24"/>
        </w:rPr>
        <w:t>other</w:t>
      </w:r>
      <w:r w:rsidRPr="00040042">
        <w:rPr>
          <w:spacing w:val="-5"/>
          <w:sz w:val="24"/>
          <w:szCs w:val="24"/>
        </w:rPr>
        <w:t xml:space="preserve"> </w:t>
      </w:r>
      <w:r w:rsidRPr="00040042">
        <w:rPr>
          <w:sz w:val="24"/>
          <w:szCs w:val="24"/>
        </w:rPr>
        <w:t>background</w:t>
      </w:r>
      <w:r w:rsidRPr="00040042">
        <w:rPr>
          <w:spacing w:val="-5"/>
          <w:sz w:val="24"/>
          <w:szCs w:val="24"/>
        </w:rPr>
        <w:t xml:space="preserve"> </w:t>
      </w:r>
      <w:r w:rsidRPr="00040042">
        <w:rPr>
          <w:sz w:val="24"/>
          <w:szCs w:val="24"/>
        </w:rPr>
        <w:t>and</w:t>
      </w:r>
      <w:r w:rsidRPr="00040042">
        <w:rPr>
          <w:spacing w:val="-3"/>
          <w:sz w:val="24"/>
          <w:szCs w:val="24"/>
        </w:rPr>
        <w:t xml:space="preserve"> </w:t>
      </w:r>
      <w:r w:rsidRPr="00040042">
        <w:rPr>
          <w:sz w:val="24"/>
          <w:szCs w:val="24"/>
        </w:rPr>
        <w:t>clearance</w:t>
      </w:r>
      <w:r w:rsidRPr="00040042">
        <w:rPr>
          <w:spacing w:val="-3"/>
          <w:sz w:val="24"/>
          <w:szCs w:val="24"/>
        </w:rPr>
        <w:t xml:space="preserve"> </w:t>
      </w:r>
      <w:r w:rsidRPr="00040042">
        <w:rPr>
          <w:sz w:val="24"/>
          <w:szCs w:val="24"/>
        </w:rPr>
        <w:t>required</w:t>
      </w:r>
      <w:r w:rsidRPr="00040042">
        <w:rPr>
          <w:spacing w:val="-5"/>
          <w:sz w:val="24"/>
          <w:szCs w:val="24"/>
        </w:rPr>
        <w:t xml:space="preserve"> </w:t>
      </w:r>
      <w:r w:rsidRPr="00040042">
        <w:rPr>
          <w:sz w:val="24"/>
          <w:szCs w:val="24"/>
        </w:rPr>
        <w:t>by</w:t>
      </w:r>
      <w:r w:rsidRPr="00040042">
        <w:rPr>
          <w:spacing w:val="-7"/>
          <w:sz w:val="24"/>
          <w:szCs w:val="24"/>
        </w:rPr>
        <w:t xml:space="preserve"> </w:t>
      </w:r>
      <w:r w:rsidRPr="00040042">
        <w:rPr>
          <w:sz w:val="24"/>
          <w:szCs w:val="24"/>
        </w:rPr>
        <w:t>ACPD</w:t>
      </w:r>
      <w:r w:rsidRPr="00040042">
        <w:rPr>
          <w:spacing w:val="-3"/>
          <w:sz w:val="24"/>
          <w:szCs w:val="24"/>
        </w:rPr>
        <w:t xml:space="preserve"> </w:t>
      </w:r>
      <w:r w:rsidRPr="00040042">
        <w:rPr>
          <w:sz w:val="24"/>
          <w:szCs w:val="24"/>
        </w:rPr>
        <w:t>prior</w:t>
      </w:r>
      <w:r w:rsidRPr="00040042">
        <w:rPr>
          <w:spacing w:val="-6"/>
          <w:sz w:val="24"/>
          <w:szCs w:val="24"/>
        </w:rPr>
        <w:t xml:space="preserve"> </w:t>
      </w:r>
      <w:r w:rsidRPr="00040042">
        <w:rPr>
          <w:sz w:val="24"/>
          <w:szCs w:val="24"/>
        </w:rPr>
        <w:t>to</w:t>
      </w:r>
      <w:r w:rsidRPr="00040042">
        <w:rPr>
          <w:spacing w:val="-6"/>
          <w:sz w:val="24"/>
          <w:szCs w:val="24"/>
        </w:rPr>
        <w:t xml:space="preserve"> </w:t>
      </w:r>
      <w:r w:rsidRPr="00040042">
        <w:rPr>
          <w:sz w:val="24"/>
          <w:szCs w:val="24"/>
        </w:rPr>
        <w:t>entering a juvenile facility.</w:t>
      </w:r>
    </w:p>
    <w:p w14:paraId="4247FF4D" w14:textId="77777777" w:rsidR="00A3230A" w:rsidRPr="00040042" w:rsidRDefault="00A3230A" w:rsidP="00A3230A">
      <w:pPr>
        <w:pStyle w:val="Itema"/>
        <w:rPr>
          <w:sz w:val="24"/>
          <w:szCs w:val="24"/>
        </w:rPr>
      </w:pPr>
      <w:r w:rsidRPr="00040042">
        <w:rPr>
          <w:sz w:val="24"/>
          <w:szCs w:val="24"/>
        </w:rPr>
        <w:t>As appropriate to job functions, Contractor must also</w:t>
      </w:r>
      <w:r w:rsidRPr="00040042">
        <w:rPr>
          <w:spacing w:val="-4"/>
          <w:sz w:val="24"/>
          <w:szCs w:val="24"/>
        </w:rPr>
        <w:t xml:space="preserve"> </w:t>
      </w:r>
      <w:r w:rsidRPr="00040042">
        <w:rPr>
          <w:sz w:val="24"/>
          <w:szCs w:val="24"/>
        </w:rPr>
        <w:t>include</w:t>
      </w:r>
      <w:r w:rsidRPr="00040042">
        <w:rPr>
          <w:spacing w:val="-4"/>
          <w:sz w:val="24"/>
          <w:szCs w:val="24"/>
        </w:rPr>
        <w:t xml:space="preserve"> </w:t>
      </w:r>
      <w:r w:rsidRPr="00040042">
        <w:rPr>
          <w:sz w:val="24"/>
          <w:szCs w:val="24"/>
        </w:rPr>
        <w:t>verification of educational credentials and employment experience.</w:t>
      </w:r>
    </w:p>
    <w:p w14:paraId="5F19F307" w14:textId="77777777" w:rsidR="00A3230A" w:rsidRPr="00040042" w:rsidRDefault="00A3230A" w:rsidP="00A3230A">
      <w:pPr>
        <w:pStyle w:val="Item1"/>
        <w:rPr>
          <w:sz w:val="24"/>
          <w:szCs w:val="24"/>
        </w:rPr>
      </w:pPr>
      <w:r w:rsidRPr="00040042">
        <w:rPr>
          <w:sz w:val="24"/>
          <w:szCs w:val="24"/>
        </w:rPr>
        <w:t>Staff Development and Training Plan</w:t>
      </w:r>
    </w:p>
    <w:p w14:paraId="018D4D61" w14:textId="4808E27F" w:rsidR="00A3230A" w:rsidRPr="00D55699" w:rsidRDefault="00A3230A" w:rsidP="00A3230A">
      <w:pPr>
        <w:pStyle w:val="Itema"/>
        <w:rPr>
          <w:rFonts w:asciiTheme="minorHAnsi" w:hAnsiTheme="minorHAnsi" w:cstheme="minorHAnsi"/>
          <w:sz w:val="24"/>
          <w:szCs w:val="24"/>
        </w:rPr>
      </w:pPr>
      <w:proofErr w:type="gramStart"/>
      <w:r w:rsidRPr="00D55699">
        <w:rPr>
          <w:rFonts w:asciiTheme="minorHAnsi" w:hAnsiTheme="minorHAnsi" w:cstheme="minorHAnsi"/>
          <w:sz w:val="24"/>
          <w:szCs w:val="24"/>
        </w:rPr>
        <w:t>Contractor</w:t>
      </w:r>
      <w:proofErr w:type="gramEnd"/>
      <w:r w:rsidRPr="00D55699">
        <w:rPr>
          <w:rFonts w:asciiTheme="minorHAnsi" w:hAnsiTheme="minorHAnsi" w:cstheme="minorHAnsi"/>
          <w:sz w:val="24"/>
          <w:szCs w:val="24"/>
        </w:rPr>
        <w:t xml:space="preserve"> must agree to provide staff and volunteers with all trainings required by ACPD. Funding for staff development and training must be reflected in the Bid </w:t>
      </w:r>
      <w:r w:rsidR="00264CB1">
        <w:rPr>
          <w:rFonts w:asciiTheme="minorHAnsi" w:hAnsiTheme="minorHAnsi" w:cstheme="minorHAnsi"/>
          <w:sz w:val="24"/>
          <w:szCs w:val="24"/>
        </w:rPr>
        <w:t>Form</w:t>
      </w:r>
      <w:r w:rsidRPr="00D55699">
        <w:rPr>
          <w:rFonts w:asciiTheme="minorHAnsi" w:hAnsiTheme="minorHAnsi" w:cstheme="minorHAnsi"/>
          <w:sz w:val="24"/>
          <w:szCs w:val="24"/>
        </w:rPr>
        <w:t>.</w:t>
      </w:r>
    </w:p>
    <w:p w14:paraId="24DE430E" w14:textId="77777777" w:rsidR="00A3230A" w:rsidRPr="00D55699" w:rsidRDefault="00A3230A" w:rsidP="00A3230A">
      <w:pPr>
        <w:pStyle w:val="Itema"/>
        <w:rPr>
          <w:rFonts w:asciiTheme="minorHAnsi" w:hAnsiTheme="minorHAnsi" w:cstheme="minorHAnsi"/>
          <w:sz w:val="24"/>
          <w:szCs w:val="24"/>
        </w:rPr>
      </w:pPr>
      <w:r w:rsidRPr="00D55699">
        <w:rPr>
          <w:rFonts w:asciiTheme="minorHAnsi" w:hAnsiTheme="minorHAnsi" w:cstheme="minorHAnsi"/>
          <w:sz w:val="24"/>
          <w:szCs w:val="24"/>
        </w:rPr>
        <w:t>Contractor must be responsible for verifying</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theological</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degrees</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and credentials of staff and employees at Contractor’s cost.</w:t>
      </w:r>
    </w:p>
    <w:p w14:paraId="7DBF2821" w14:textId="77777777" w:rsidR="00A3230A" w:rsidRPr="00D55699" w:rsidRDefault="00A3230A" w:rsidP="00A3230A">
      <w:pPr>
        <w:pStyle w:val="Item1"/>
        <w:rPr>
          <w:rFonts w:asciiTheme="minorHAnsi" w:hAnsiTheme="minorHAnsi" w:cstheme="minorHAnsi"/>
          <w:sz w:val="24"/>
          <w:szCs w:val="24"/>
        </w:rPr>
      </w:pPr>
      <w:r w:rsidRPr="00D55699">
        <w:rPr>
          <w:rFonts w:asciiTheme="minorHAnsi" w:hAnsiTheme="minorHAnsi" w:cstheme="minorHAnsi"/>
          <w:sz w:val="24"/>
          <w:szCs w:val="24"/>
        </w:rPr>
        <w:t xml:space="preserve">ACPD Required Training: ACPD aims to support the Contractor’s efforts to continuously improve their practices, programs, and services. ACPD may require training in a variety of subjects. The various required training and professional development opportunities may be conducted by ACPD or other organizations. </w:t>
      </w:r>
      <w:proofErr w:type="gramStart"/>
      <w:r w:rsidRPr="00D55699">
        <w:rPr>
          <w:rFonts w:asciiTheme="minorHAnsi" w:hAnsiTheme="minorHAnsi" w:cstheme="minorHAnsi"/>
          <w:sz w:val="24"/>
          <w:szCs w:val="24"/>
        </w:rPr>
        <w:t>Contractor</w:t>
      </w:r>
      <w:proofErr w:type="gramEnd"/>
      <w:r w:rsidRPr="00D55699">
        <w:rPr>
          <w:rFonts w:asciiTheme="minorHAnsi" w:hAnsiTheme="minorHAnsi" w:cstheme="minorHAnsi"/>
          <w:sz w:val="24"/>
          <w:szCs w:val="24"/>
        </w:rPr>
        <w:t xml:space="preserve"> must ensure appropriate staff members attend these trainings. Examples of other </w:t>
      </w:r>
      <w:proofErr w:type="gramStart"/>
      <w:r w:rsidRPr="00D55699">
        <w:rPr>
          <w:rFonts w:asciiTheme="minorHAnsi" w:hAnsiTheme="minorHAnsi" w:cstheme="minorHAnsi"/>
          <w:sz w:val="24"/>
          <w:szCs w:val="24"/>
        </w:rPr>
        <w:t>trainings</w:t>
      </w:r>
      <w:proofErr w:type="gramEnd"/>
      <w:r w:rsidRPr="00D55699">
        <w:rPr>
          <w:rFonts w:asciiTheme="minorHAnsi" w:hAnsiTheme="minorHAnsi" w:cstheme="minorHAnsi"/>
          <w:sz w:val="24"/>
          <w:szCs w:val="24"/>
        </w:rPr>
        <w:t xml:space="preserve"> include, but are not limited to, the following: Core Competencies for working with criminal justice involved individuals, Evidence-Based Practices, and overdose prevention</w:t>
      </w:r>
      <w:r>
        <w:rPr>
          <w:rFonts w:asciiTheme="minorHAnsi" w:hAnsiTheme="minorHAnsi" w:cstheme="minorHAnsi"/>
          <w:sz w:val="24"/>
          <w:szCs w:val="24"/>
        </w:rPr>
        <w:t>.</w:t>
      </w:r>
      <w:r w:rsidRPr="00D55699">
        <w:rPr>
          <w:rFonts w:asciiTheme="minorHAnsi" w:hAnsiTheme="minorHAnsi" w:cstheme="minorHAnsi"/>
          <w:sz w:val="24"/>
          <w:szCs w:val="24"/>
        </w:rPr>
        <w:t xml:space="preserve"> </w:t>
      </w:r>
    </w:p>
    <w:p w14:paraId="29738099" w14:textId="77777777" w:rsidR="00A3230A" w:rsidRPr="00D55699" w:rsidRDefault="00A3230A" w:rsidP="00A3230A">
      <w:pPr>
        <w:pStyle w:val="Itema"/>
        <w:rPr>
          <w:rFonts w:asciiTheme="minorHAnsi" w:hAnsiTheme="minorHAnsi" w:cstheme="minorHAnsi"/>
          <w:sz w:val="24"/>
          <w:szCs w:val="24"/>
        </w:rPr>
      </w:pPr>
      <w:r w:rsidRPr="00D55699">
        <w:rPr>
          <w:rFonts w:asciiTheme="minorHAnsi" w:hAnsiTheme="minorHAnsi" w:cstheme="minorHAnsi"/>
          <w:sz w:val="24"/>
          <w:szCs w:val="24"/>
        </w:rPr>
        <w:t xml:space="preserve">All ACPD-offered training provided at no cost to the Contractor must be completed by appropriate staff </w:t>
      </w:r>
      <w:r>
        <w:rPr>
          <w:rFonts w:asciiTheme="minorHAnsi" w:hAnsiTheme="minorHAnsi" w:cstheme="minorHAnsi"/>
          <w:sz w:val="24"/>
          <w:szCs w:val="24"/>
        </w:rPr>
        <w:t>at an ACPD facility</w:t>
      </w:r>
      <w:r w:rsidRPr="00D55699">
        <w:rPr>
          <w:rFonts w:asciiTheme="minorHAnsi" w:hAnsiTheme="minorHAnsi" w:cstheme="minorHAnsi"/>
          <w:sz w:val="24"/>
          <w:szCs w:val="24"/>
        </w:rPr>
        <w:t xml:space="preserve"> to be determined by the training provider.</w:t>
      </w:r>
    </w:p>
    <w:p w14:paraId="4F194087" w14:textId="740A623C" w:rsidR="00A3230A" w:rsidRDefault="00A3230A" w:rsidP="00A3230A">
      <w:pPr>
        <w:pStyle w:val="Itema"/>
        <w:rPr>
          <w:rFonts w:asciiTheme="minorHAnsi" w:hAnsiTheme="minorHAnsi" w:cstheme="minorHAnsi"/>
          <w:sz w:val="24"/>
          <w:szCs w:val="24"/>
        </w:rPr>
      </w:pPr>
      <w:r w:rsidRPr="00D55699">
        <w:rPr>
          <w:rFonts w:asciiTheme="minorHAnsi" w:hAnsiTheme="minorHAnsi" w:cstheme="minorHAnsi"/>
          <w:sz w:val="24"/>
          <w:szCs w:val="24"/>
        </w:rPr>
        <w:t>Enterprise Supervision</w:t>
      </w:r>
      <w:r w:rsidR="009E518E">
        <w:rPr>
          <w:rFonts w:asciiTheme="minorHAnsi" w:hAnsiTheme="minorHAnsi" w:cstheme="minorHAnsi"/>
          <w:sz w:val="24"/>
          <w:szCs w:val="24"/>
        </w:rPr>
        <w:t xml:space="preserve"> training</w:t>
      </w:r>
      <w:r w:rsidRPr="00D55699">
        <w:rPr>
          <w:rFonts w:asciiTheme="minorHAnsi" w:hAnsiTheme="minorHAnsi" w:cstheme="minorHAnsi"/>
          <w:sz w:val="24"/>
          <w:szCs w:val="24"/>
        </w:rPr>
        <w:t xml:space="preserve"> will be provided by ACPD at no cost to the Contractor. </w:t>
      </w:r>
      <w:proofErr w:type="gramStart"/>
      <w:r w:rsidRPr="00D55699">
        <w:rPr>
          <w:rFonts w:asciiTheme="minorHAnsi" w:hAnsiTheme="minorHAnsi" w:cstheme="minorHAnsi"/>
          <w:sz w:val="24"/>
          <w:szCs w:val="24"/>
        </w:rPr>
        <w:t>Contractor</w:t>
      </w:r>
      <w:proofErr w:type="gramEnd"/>
      <w:r w:rsidRPr="00D55699">
        <w:rPr>
          <w:rFonts w:asciiTheme="minorHAnsi" w:hAnsiTheme="minorHAnsi" w:cstheme="minorHAnsi"/>
          <w:sz w:val="24"/>
          <w:szCs w:val="24"/>
        </w:rPr>
        <w:t xml:space="preserve"> must make all necessary staff available for </w:t>
      </w:r>
      <w:r w:rsidRPr="00D55699">
        <w:rPr>
          <w:rFonts w:asciiTheme="minorHAnsi" w:hAnsiTheme="minorHAnsi" w:cstheme="minorHAnsi"/>
          <w:sz w:val="24"/>
          <w:szCs w:val="24"/>
        </w:rPr>
        <w:lastRenderedPageBreak/>
        <w:t xml:space="preserve">training on </w:t>
      </w:r>
      <w:r w:rsidRPr="0036775B">
        <w:rPr>
          <w:rFonts w:asciiTheme="minorHAnsi" w:hAnsiTheme="minorHAnsi" w:cstheme="minorHAnsi"/>
          <w:sz w:val="24"/>
          <w:szCs w:val="24"/>
        </w:rPr>
        <w:t>ACPD’s</w:t>
      </w:r>
      <w:r>
        <w:rPr>
          <w:rFonts w:asciiTheme="minorHAnsi" w:hAnsiTheme="minorHAnsi" w:cstheme="minorHAnsi"/>
          <w:sz w:val="24"/>
          <w:szCs w:val="24"/>
        </w:rPr>
        <w:t xml:space="preserve"> </w:t>
      </w:r>
      <w:r w:rsidRPr="00EA460E">
        <w:rPr>
          <w:rFonts w:asciiTheme="minorHAnsi" w:hAnsiTheme="minorHAnsi" w:cstheme="minorHAnsi"/>
          <w:sz w:val="24"/>
          <w:szCs w:val="24"/>
        </w:rPr>
        <w:t xml:space="preserve">Provider Portal after execution of </w:t>
      </w:r>
      <w:r>
        <w:rPr>
          <w:rFonts w:asciiTheme="minorHAnsi" w:hAnsiTheme="minorHAnsi" w:cstheme="minorHAnsi"/>
          <w:sz w:val="24"/>
          <w:szCs w:val="24"/>
        </w:rPr>
        <w:t>any</w:t>
      </w:r>
      <w:r w:rsidRPr="00EA460E">
        <w:rPr>
          <w:rFonts w:asciiTheme="minorHAnsi" w:hAnsiTheme="minorHAnsi" w:cstheme="minorHAnsi"/>
          <w:sz w:val="24"/>
          <w:szCs w:val="24"/>
        </w:rPr>
        <w:t xml:space="preserve"> contract</w:t>
      </w:r>
      <w:r>
        <w:rPr>
          <w:rFonts w:asciiTheme="minorHAnsi" w:hAnsiTheme="minorHAnsi" w:cstheme="minorHAnsi"/>
          <w:sz w:val="24"/>
          <w:szCs w:val="24"/>
        </w:rPr>
        <w:t xml:space="preserve"> awarded </w:t>
      </w:r>
      <w:proofErr w:type="gramStart"/>
      <w:r>
        <w:rPr>
          <w:rFonts w:asciiTheme="minorHAnsi" w:hAnsiTheme="minorHAnsi" w:cstheme="minorHAnsi"/>
          <w:sz w:val="24"/>
          <w:szCs w:val="24"/>
        </w:rPr>
        <w:t>as a result of</w:t>
      </w:r>
      <w:proofErr w:type="gramEnd"/>
      <w:r>
        <w:rPr>
          <w:rFonts w:asciiTheme="minorHAnsi" w:hAnsiTheme="minorHAnsi" w:cstheme="minorHAnsi"/>
          <w:sz w:val="24"/>
          <w:szCs w:val="24"/>
        </w:rPr>
        <w:t xml:space="preserve"> this RFP, including any amendments</w:t>
      </w:r>
      <w:r w:rsidRPr="00EA460E">
        <w:rPr>
          <w:rFonts w:asciiTheme="minorHAnsi" w:hAnsiTheme="minorHAnsi" w:cstheme="minorHAnsi"/>
          <w:sz w:val="24"/>
          <w:szCs w:val="24"/>
        </w:rPr>
        <w:t>.</w:t>
      </w:r>
    </w:p>
    <w:p w14:paraId="6959AF03" w14:textId="18EFCBED" w:rsidR="009E518E" w:rsidRPr="00D55699" w:rsidRDefault="009E518E" w:rsidP="00A3230A">
      <w:pPr>
        <w:pStyle w:val="Itema"/>
        <w:rPr>
          <w:rFonts w:asciiTheme="minorHAnsi" w:hAnsiTheme="minorHAnsi" w:cstheme="minorHAnsi"/>
          <w:sz w:val="24"/>
          <w:szCs w:val="24"/>
        </w:rPr>
      </w:pPr>
      <w:r>
        <w:rPr>
          <w:rFonts w:asciiTheme="minorHAnsi" w:hAnsiTheme="minorHAnsi" w:cstheme="minorHAnsi"/>
          <w:sz w:val="24"/>
          <w:szCs w:val="24"/>
        </w:rPr>
        <w:t xml:space="preserve">Enterprise Supervision training will be approximately four (4) </w:t>
      </w:r>
      <w:proofErr w:type="gramStart"/>
      <w:r>
        <w:rPr>
          <w:rFonts w:asciiTheme="minorHAnsi" w:hAnsiTheme="minorHAnsi" w:cstheme="minorHAnsi"/>
          <w:sz w:val="24"/>
          <w:szCs w:val="24"/>
        </w:rPr>
        <w:t>hours, and</w:t>
      </w:r>
      <w:proofErr w:type="gramEnd"/>
      <w:r>
        <w:rPr>
          <w:rFonts w:asciiTheme="minorHAnsi" w:hAnsiTheme="minorHAnsi" w:cstheme="minorHAnsi"/>
          <w:sz w:val="24"/>
          <w:szCs w:val="24"/>
        </w:rPr>
        <w:t xml:space="preserve"> may include online and in-person training.</w:t>
      </w:r>
    </w:p>
    <w:p w14:paraId="16CD57CF" w14:textId="77777777" w:rsidR="00A3230A" w:rsidRPr="00D55699" w:rsidRDefault="00A3230A" w:rsidP="00A3230A">
      <w:pPr>
        <w:pStyle w:val="Item1"/>
        <w:rPr>
          <w:rFonts w:asciiTheme="minorHAnsi" w:hAnsiTheme="minorHAnsi" w:cstheme="minorHAnsi"/>
          <w:sz w:val="24"/>
          <w:szCs w:val="24"/>
        </w:rPr>
      </w:pPr>
      <w:r w:rsidRPr="00D55699">
        <w:rPr>
          <w:rFonts w:asciiTheme="minorHAnsi" w:hAnsiTheme="minorHAnsi" w:cstheme="minorHAnsi"/>
          <w:sz w:val="24"/>
          <w:szCs w:val="24"/>
        </w:rPr>
        <w:t>Re-Entry Hiring Initiative: In 2016,</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Board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of</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supervisors</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and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a</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host</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of</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community</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advocates</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established the Reentry Hiring Program. The program focuses on facilitating employment opportunities of the hardest to employ, which includes individuals previously supervised by the ACPD. In support of these initiatives, ACPD needs the assistance of its contractors, to monitor and report on how many individuals with criminal justice involvement are being employed by businesses under contract with ACPD. Contracting agencies will play an integral role in us tracking this information</w:t>
      </w:r>
      <w:proofErr w:type="gramStart"/>
      <w:r w:rsidRPr="00D55699">
        <w:rPr>
          <w:rFonts w:asciiTheme="minorHAnsi" w:hAnsiTheme="minorHAnsi" w:cstheme="minorHAnsi"/>
          <w:sz w:val="24"/>
          <w:szCs w:val="24"/>
        </w:rPr>
        <w:t>, as</w:t>
      </w:r>
      <w:proofErr w:type="gramEnd"/>
      <w:r w:rsidRPr="00D55699">
        <w:rPr>
          <w:rFonts w:asciiTheme="minorHAnsi" w:hAnsiTheme="minorHAnsi" w:cstheme="minorHAnsi"/>
          <w:sz w:val="24"/>
          <w:szCs w:val="24"/>
        </w:rPr>
        <w:t xml:space="preserve"> such, agencies who contract with ACPD will need to</w:t>
      </w:r>
      <w:r w:rsidRPr="00D55699">
        <w:rPr>
          <w:rFonts w:asciiTheme="minorHAnsi" w:hAnsiTheme="minorHAnsi" w:cstheme="minorHAnsi"/>
          <w:spacing w:val="40"/>
          <w:sz w:val="24"/>
          <w:szCs w:val="24"/>
        </w:rPr>
        <w:t xml:space="preserve"> </w:t>
      </w:r>
      <w:r w:rsidRPr="00D55699">
        <w:rPr>
          <w:rFonts w:asciiTheme="minorHAnsi" w:hAnsiTheme="minorHAnsi" w:cstheme="minorHAnsi"/>
          <w:sz w:val="24"/>
          <w:szCs w:val="24"/>
        </w:rPr>
        <w:t>complete a web-based</w:t>
      </w:r>
      <w:r w:rsidRPr="00D55699">
        <w:rPr>
          <w:rFonts w:asciiTheme="minorHAnsi" w:hAnsiTheme="minorHAnsi" w:cstheme="minorHAnsi"/>
          <w:spacing w:val="-1"/>
          <w:sz w:val="24"/>
          <w:szCs w:val="24"/>
        </w:rPr>
        <w:t xml:space="preserve"> </w:t>
      </w:r>
      <w:r w:rsidRPr="00D55699">
        <w:rPr>
          <w:rFonts w:asciiTheme="minorHAnsi" w:hAnsiTheme="minorHAnsi" w:cstheme="minorHAnsi"/>
          <w:sz w:val="24"/>
          <w:szCs w:val="24"/>
        </w:rPr>
        <w:t>staffing report by</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the 10th</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of every month as</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part</w:t>
      </w:r>
      <w:r w:rsidRPr="00D55699">
        <w:rPr>
          <w:rFonts w:asciiTheme="minorHAnsi" w:hAnsiTheme="minorHAnsi" w:cstheme="minorHAnsi"/>
          <w:spacing w:val="-1"/>
          <w:sz w:val="24"/>
          <w:szCs w:val="24"/>
        </w:rPr>
        <w:t xml:space="preserve"> </w:t>
      </w:r>
      <w:r w:rsidRPr="00D55699">
        <w:rPr>
          <w:rFonts w:asciiTheme="minorHAnsi" w:hAnsiTheme="minorHAnsi" w:cstheme="minorHAnsi"/>
          <w:sz w:val="24"/>
          <w:szCs w:val="24"/>
        </w:rPr>
        <w:t xml:space="preserve">of your invoice submissions. </w:t>
      </w:r>
      <w:hyperlink r:id="rId39">
        <w:r w:rsidRPr="00D55699">
          <w:rPr>
            <w:rFonts w:asciiTheme="minorHAnsi" w:hAnsiTheme="minorHAnsi" w:cstheme="minorHAnsi"/>
            <w:color w:val="0000FF"/>
            <w:sz w:val="24"/>
            <w:szCs w:val="24"/>
            <w:u w:val="single" w:color="0000FF"/>
          </w:rPr>
          <w:t>Reentry Hiring Initiative Report Form</w:t>
        </w:r>
      </w:hyperlink>
      <w:r w:rsidRPr="00D55699">
        <w:rPr>
          <w:rFonts w:asciiTheme="minorHAnsi" w:hAnsiTheme="minorHAnsi" w:cstheme="minorHAnsi"/>
          <w:sz w:val="24"/>
          <w:szCs w:val="24"/>
        </w:rPr>
        <w:t>.</w:t>
      </w:r>
    </w:p>
    <w:p w14:paraId="5EAE4EBA" w14:textId="77777777" w:rsidR="00A3230A" w:rsidRPr="00D55699" w:rsidRDefault="00A3230A" w:rsidP="00A3230A">
      <w:pPr>
        <w:pStyle w:val="Item1"/>
        <w:rPr>
          <w:rFonts w:asciiTheme="minorHAnsi" w:hAnsiTheme="minorHAnsi" w:cstheme="minorHAnsi"/>
          <w:sz w:val="24"/>
          <w:szCs w:val="24"/>
        </w:rPr>
      </w:pPr>
      <w:r w:rsidRPr="00D55699">
        <w:rPr>
          <w:rFonts w:asciiTheme="minorHAnsi" w:hAnsiTheme="minorHAnsi" w:cstheme="minorHAnsi"/>
          <w:sz w:val="24"/>
          <w:szCs w:val="24"/>
        </w:rPr>
        <w:t>Release/Consent Information</w:t>
      </w:r>
    </w:p>
    <w:p w14:paraId="600F2E0E" w14:textId="77777777" w:rsidR="00A3230A" w:rsidRPr="00D55699" w:rsidRDefault="00A3230A" w:rsidP="00A3230A">
      <w:pPr>
        <w:pStyle w:val="Itema"/>
        <w:rPr>
          <w:rFonts w:asciiTheme="minorHAnsi" w:hAnsiTheme="minorHAnsi" w:cstheme="minorHAnsi"/>
          <w:sz w:val="24"/>
          <w:szCs w:val="24"/>
        </w:rPr>
      </w:pPr>
      <w:proofErr w:type="gramStart"/>
      <w:r w:rsidRPr="00D55699">
        <w:rPr>
          <w:rFonts w:asciiTheme="minorHAnsi" w:hAnsiTheme="minorHAnsi" w:cstheme="minorHAnsi"/>
          <w:sz w:val="24"/>
          <w:szCs w:val="24"/>
        </w:rPr>
        <w:t>Contractor</w:t>
      </w:r>
      <w:proofErr w:type="gramEnd"/>
      <w:r w:rsidRPr="00D55699">
        <w:rPr>
          <w:rFonts w:asciiTheme="minorHAnsi" w:hAnsiTheme="minorHAnsi" w:cstheme="minorHAnsi"/>
          <w:sz w:val="24"/>
          <w:szCs w:val="24"/>
        </w:rPr>
        <w:t xml:space="preserve"> must obtain releases from clients to collect client-level data and provide such data to ACPD, including identifying information. If Contractor cannot obtain a release from any client because an individual refuses to sign a release, Contractor must report the refusal to ACPD.</w:t>
      </w:r>
    </w:p>
    <w:p w14:paraId="4166ABEC" w14:textId="77777777" w:rsidR="00A3230A" w:rsidRPr="00D55699" w:rsidRDefault="00A3230A" w:rsidP="00A3230A">
      <w:pPr>
        <w:pStyle w:val="Itema"/>
        <w:rPr>
          <w:rFonts w:asciiTheme="minorHAnsi" w:hAnsiTheme="minorHAnsi" w:cstheme="minorHAnsi"/>
          <w:sz w:val="24"/>
          <w:szCs w:val="24"/>
        </w:rPr>
      </w:pPr>
      <w:r w:rsidRPr="00D55699">
        <w:rPr>
          <w:rFonts w:asciiTheme="minorHAnsi" w:hAnsiTheme="minorHAnsi" w:cstheme="minorHAnsi"/>
          <w:sz w:val="24"/>
          <w:szCs w:val="24"/>
        </w:rPr>
        <w:t>For any individual who refuses to sign a release to collect and release identifying</w:t>
      </w:r>
      <w:r w:rsidRPr="00D55699">
        <w:rPr>
          <w:rFonts w:asciiTheme="minorHAnsi" w:hAnsiTheme="minorHAnsi" w:cstheme="minorHAnsi"/>
          <w:spacing w:val="-8"/>
          <w:sz w:val="24"/>
          <w:szCs w:val="24"/>
        </w:rPr>
        <w:t xml:space="preserve"> </w:t>
      </w:r>
      <w:r w:rsidRPr="00D55699">
        <w:rPr>
          <w:rFonts w:asciiTheme="minorHAnsi" w:hAnsiTheme="minorHAnsi" w:cstheme="minorHAnsi"/>
          <w:sz w:val="24"/>
          <w:szCs w:val="24"/>
        </w:rPr>
        <w:t>information,</w:t>
      </w:r>
      <w:r w:rsidRPr="00D55699">
        <w:rPr>
          <w:rFonts w:asciiTheme="minorHAnsi" w:hAnsiTheme="minorHAnsi" w:cstheme="minorHAnsi"/>
          <w:spacing w:val="-8"/>
          <w:sz w:val="24"/>
          <w:szCs w:val="24"/>
        </w:rPr>
        <w:t xml:space="preserve"> </w:t>
      </w:r>
      <w:r w:rsidRPr="00D55699">
        <w:rPr>
          <w:rFonts w:asciiTheme="minorHAnsi" w:hAnsiTheme="minorHAnsi" w:cstheme="minorHAnsi"/>
          <w:sz w:val="24"/>
          <w:szCs w:val="24"/>
        </w:rPr>
        <w:t>Contractor</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must</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report</w:t>
      </w:r>
      <w:r w:rsidRPr="00D55699">
        <w:rPr>
          <w:rFonts w:asciiTheme="minorHAnsi" w:hAnsiTheme="minorHAnsi" w:cstheme="minorHAnsi"/>
          <w:spacing w:val="-7"/>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same</w:t>
      </w:r>
      <w:r w:rsidRPr="00D55699">
        <w:rPr>
          <w:rFonts w:asciiTheme="minorHAnsi" w:hAnsiTheme="minorHAnsi" w:cstheme="minorHAnsi"/>
          <w:spacing w:val="-7"/>
          <w:sz w:val="24"/>
          <w:szCs w:val="24"/>
        </w:rPr>
        <w:t xml:space="preserve"> </w:t>
      </w:r>
      <w:r w:rsidRPr="00D55699">
        <w:rPr>
          <w:rFonts w:asciiTheme="minorHAnsi" w:hAnsiTheme="minorHAnsi" w:cstheme="minorHAnsi"/>
          <w:sz w:val="24"/>
          <w:szCs w:val="24"/>
        </w:rPr>
        <w:t>information, including the Service Information, in a format that does not use the individual’s name or otherwise identify the individual.</w:t>
      </w:r>
    </w:p>
    <w:p w14:paraId="1ADE5899" w14:textId="77777777" w:rsidR="00A3230A" w:rsidRPr="00D55699" w:rsidRDefault="00A3230A" w:rsidP="00A3230A">
      <w:pPr>
        <w:pStyle w:val="Itema"/>
        <w:rPr>
          <w:rFonts w:asciiTheme="minorHAnsi" w:hAnsiTheme="minorHAnsi" w:cstheme="minorHAnsi"/>
          <w:sz w:val="24"/>
          <w:szCs w:val="24"/>
        </w:rPr>
      </w:pPr>
      <w:r w:rsidRPr="00D55699">
        <w:rPr>
          <w:rFonts w:asciiTheme="minorHAnsi" w:hAnsiTheme="minorHAnsi" w:cstheme="minorHAnsi"/>
          <w:sz w:val="24"/>
          <w:szCs w:val="24"/>
        </w:rPr>
        <w:t>The refusal of an individual to sign consent for release of information must not</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interfere</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with</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provision of</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services</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by</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Contractor</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or</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payment to Contractor for services provided.</w:t>
      </w:r>
    </w:p>
    <w:p w14:paraId="5EF9B395" w14:textId="77777777" w:rsidR="00A3230A" w:rsidRPr="00D55699" w:rsidRDefault="00A3230A" w:rsidP="00A3230A">
      <w:pPr>
        <w:pStyle w:val="Heading2"/>
        <w:rPr>
          <w:rFonts w:asciiTheme="minorHAnsi" w:hAnsiTheme="minorHAnsi" w:cstheme="minorHAnsi"/>
          <w:sz w:val="24"/>
          <w:szCs w:val="24"/>
        </w:rPr>
      </w:pPr>
      <w:bookmarkStart w:id="31" w:name="_Toc166231101"/>
      <w:bookmarkStart w:id="32" w:name="_Toc184134083"/>
      <w:r w:rsidRPr="00D55699">
        <w:rPr>
          <w:rFonts w:asciiTheme="minorHAnsi" w:hAnsiTheme="minorHAnsi" w:cstheme="minorHAnsi"/>
          <w:sz w:val="24"/>
          <w:szCs w:val="24"/>
        </w:rPr>
        <w:t>PRISON RAPE ELIMINATION ACT (PREA) REQUIREMENTS</w:t>
      </w:r>
      <w:bookmarkEnd w:id="31"/>
      <w:bookmarkEnd w:id="32"/>
    </w:p>
    <w:p w14:paraId="2C6B3857" w14:textId="77777777" w:rsidR="00A3230A" w:rsidRDefault="00A3230A" w:rsidP="00A3230A">
      <w:pPr>
        <w:pStyle w:val="ListParagraph"/>
        <w:numPr>
          <w:ilvl w:val="0"/>
          <w:numId w:val="41"/>
        </w:numPr>
        <w:ind w:left="2160" w:hanging="720"/>
        <w:rPr>
          <w:rFonts w:asciiTheme="minorHAnsi" w:hAnsiTheme="minorHAnsi" w:cstheme="minorHAnsi"/>
          <w:sz w:val="24"/>
          <w:szCs w:val="24"/>
        </w:rPr>
      </w:pPr>
      <w:r w:rsidRPr="00D55699">
        <w:rPr>
          <w:rFonts w:asciiTheme="minorHAnsi" w:hAnsiTheme="minorHAnsi" w:cstheme="minorHAnsi"/>
          <w:sz w:val="24"/>
          <w:szCs w:val="24"/>
        </w:rPr>
        <w:t xml:space="preserve">All Contractor staff, at the time any contract is awarded </w:t>
      </w:r>
      <w:proofErr w:type="gramStart"/>
      <w:r w:rsidRPr="00D55699">
        <w:rPr>
          <w:rFonts w:asciiTheme="minorHAnsi" w:hAnsiTheme="minorHAnsi" w:cstheme="minorHAnsi"/>
          <w:sz w:val="24"/>
          <w:szCs w:val="24"/>
        </w:rPr>
        <w:t>as a result of</w:t>
      </w:r>
      <w:proofErr w:type="gramEnd"/>
      <w:r w:rsidRPr="00D55699">
        <w:rPr>
          <w:rFonts w:asciiTheme="minorHAnsi" w:hAnsiTheme="minorHAnsi" w:cstheme="minorHAnsi"/>
          <w:sz w:val="24"/>
          <w:szCs w:val="24"/>
        </w:rPr>
        <w:t xml:space="preserve"> this RFP, must be PREA certified through ACPD.</w:t>
      </w:r>
    </w:p>
    <w:p w14:paraId="285D39F3" w14:textId="77777777" w:rsidR="00A3230A" w:rsidRPr="00D55699" w:rsidRDefault="00A3230A" w:rsidP="00A3230A">
      <w:pPr>
        <w:pStyle w:val="ListParagraph"/>
        <w:ind w:left="2160" w:hanging="720"/>
        <w:rPr>
          <w:rFonts w:asciiTheme="minorHAnsi" w:hAnsiTheme="minorHAnsi" w:cstheme="minorHAnsi"/>
          <w:sz w:val="24"/>
          <w:szCs w:val="24"/>
        </w:rPr>
      </w:pPr>
    </w:p>
    <w:p w14:paraId="1B84D8AD" w14:textId="1ADEDD80" w:rsidR="00A3230A" w:rsidRPr="00D55699" w:rsidRDefault="00A3230A" w:rsidP="00A3230A">
      <w:pPr>
        <w:pStyle w:val="ListParagraph"/>
        <w:numPr>
          <w:ilvl w:val="0"/>
          <w:numId w:val="41"/>
        </w:numPr>
        <w:ind w:left="2160" w:hanging="720"/>
        <w:rPr>
          <w:rFonts w:asciiTheme="minorHAnsi" w:hAnsiTheme="minorHAnsi" w:cstheme="minorHAnsi"/>
          <w:sz w:val="24"/>
          <w:szCs w:val="24"/>
        </w:rPr>
      </w:pPr>
      <w:r w:rsidRPr="00D55699">
        <w:rPr>
          <w:rFonts w:asciiTheme="minorHAnsi" w:hAnsiTheme="minorHAnsi" w:cstheme="minorHAnsi"/>
          <w:sz w:val="24"/>
          <w:szCs w:val="24"/>
        </w:rPr>
        <w:t xml:space="preserve">Background Check: ACPD is required by PREA (28 CFR § 115.317[d]) to perform a criminal background records check, and consult applicable child abuse registries, before enlisting the services of any Contractor who may have contact with youth in the </w:t>
      </w:r>
      <w:r w:rsidR="008976C2">
        <w:rPr>
          <w:rFonts w:asciiTheme="minorHAnsi" w:hAnsiTheme="minorHAnsi" w:cstheme="minorHAnsi"/>
          <w:sz w:val="24"/>
          <w:szCs w:val="24"/>
        </w:rPr>
        <w:t>j</w:t>
      </w:r>
      <w:r w:rsidRPr="00D55699">
        <w:rPr>
          <w:rFonts w:asciiTheme="minorHAnsi" w:hAnsiTheme="minorHAnsi" w:cstheme="minorHAnsi"/>
          <w:sz w:val="24"/>
          <w:szCs w:val="24"/>
        </w:rPr>
        <w:t xml:space="preserve">uvenile </w:t>
      </w:r>
      <w:r w:rsidR="008976C2">
        <w:rPr>
          <w:rFonts w:asciiTheme="minorHAnsi" w:hAnsiTheme="minorHAnsi" w:cstheme="minorHAnsi"/>
          <w:sz w:val="24"/>
          <w:szCs w:val="24"/>
        </w:rPr>
        <w:t>f</w:t>
      </w:r>
      <w:r w:rsidRPr="00D55699">
        <w:rPr>
          <w:rFonts w:asciiTheme="minorHAnsi" w:hAnsiTheme="minorHAnsi" w:cstheme="minorHAnsi"/>
          <w:sz w:val="24"/>
          <w:szCs w:val="24"/>
        </w:rPr>
        <w:t xml:space="preserve">acilities (Juvenile Hall or Camp Sweeney). Upon the start of any contract awarded </w:t>
      </w:r>
      <w:proofErr w:type="gramStart"/>
      <w:r w:rsidRPr="00D55699">
        <w:rPr>
          <w:rFonts w:asciiTheme="minorHAnsi" w:hAnsiTheme="minorHAnsi" w:cstheme="minorHAnsi"/>
          <w:sz w:val="24"/>
          <w:szCs w:val="24"/>
        </w:rPr>
        <w:t>as a result of</w:t>
      </w:r>
      <w:proofErr w:type="gramEnd"/>
      <w:r w:rsidRPr="00D55699">
        <w:rPr>
          <w:rFonts w:asciiTheme="minorHAnsi" w:hAnsiTheme="minorHAnsi" w:cstheme="minorHAnsi"/>
          <w:sz w:val="24"/>
          <w:szCs w:val="24"/>
        </w:rPr>
        <w:t xml:space="preserve"> this RFP, Contractor must work with ACPD to ensure that their staff undergo a criminal background records check and child </w:t>
      </w:r>
      <w:r w:rsidRPr="00D55699">
        <w:rPr>
          <w:rFonts w:asciiTheme="minorHAnsi" w:hAnsiTheme="minorHAnsi" w:cstheme="minorHAnsi"/>
          <w:sz w:val="24"/>
          <w:szCs w:val="24"/>
        </w:rPr>
        <w:lastRenderedPageBreak/>
        <w:t>abuse registry check.</w:t>
      </w:r>
      <w:r>
        <w:rPr>
          <w:rFonts w:asciiTheme="minorHAnsi" w:hAnsiTheme="minorHAnsi" w:cstheme="minorHAnsi"/>
          <w:sz w:val="24"/>
          <w:szCs w:val="24"/>
        </w:rPr>
        <w:t xml:space="preserve"> These checks must be performed every three (3) years for all Contractor staff who may have contact with youth at </w:t>
      </w:r>
      <w:r w:rsidR="005C6A05">
        <w:rPr>
          <w:rFonts w:asciiTheme="minorHAnsi" w:hAnsiTheme="minorHAnsi" w:cstheme="minorHAnsi"/>
          <w:sz w:val="24"/>
          <w:szCs w:val="24"/>
        </w:rPr>
        <w:t>j</w:t>
      </w:r>
      <w:r>
        <w:rPr>
          <w:rFonts w:asciiTheme="minorHAnsi" w:hAnsiTheme="minorHAnsi" w:cstheme="minorHAnsi"/>
          <w:sz w:val="24"/>
          <w:szCs w:val="24"/>
        </w:rPr>
        <w:t xml:space="preserve">uvenile </w:t>
      </w:r>
      <w:r w:rsidR="005C6A05">
        <w:rPr>
          <w:rFonts w:asciiTheme="minorHAnsi" w:hAnsiTheme="minorHAnsi" w:cstheme="minorHAnsi"/>
          <w:sz w:val="24"/>
          <w:szCs w:val="24"/>
        </w:rPr>
        <w:t>f</w:t>
      </w:r>
      <w:r>
        <w:rPr>
          <w:rFonts w:asciiTheme="minorHAnsi" w:hAnsiTheme="minorHAnsi" w:cstheme="minorHAnsi"/>
          <w:sz w:val="24"/>
          <w:szCs w:val="24"/>
        </w:rPr>
        <w:t>acilities.</w:t>
      </w:r>
    </w:p>
    <w:p w14:paraId="52791D91" w14:textId="77777777" w:rsidR="00A3230A" w:rsidRPr="00D55699" w:rsidRDefault="00A3230A" w:rsidP="00A3230A">
      <w:pPr>
        <w:pStyle w:val="ListParagraph"/>
        <w:ind w:left="2160" w:hanging="720"/>
        <w:rPr>
          <w:rFonts w:asciiTheme="minorHAnsi" w:hAnsiTheme="minorHAnsi" w:cstheme="minorHAnsi"/>
          <w:sz w:val="24"/>
          <w:szCs w:val="24"/>
        </w:rPr>
      </w:pPr>
    </w:p>
    <w:p w14:paraId="0B7030C6" w14:textId="54062C5D" w:rsidR="00A3230A" w:rsidRPr="00FD1EF8" w:rsidRDefault="00A3230A" w:rsidP="00A3230A">
      <w:pPr>
        <w:pStyle w:val="ListParagraph"/>
        <w:numPr>
          <w:ilvl w:val="0"/>
          <w:numId w:val="41"/>
        </w:numPr>
        <w:ind w:left="2160" w:hanging="720"/>
        <w:rPr>
          <w:rFonts w:asciiTheme="minorHAnsi" w:hAnsiTheme="minorHAnsi" w:cstheme="minorHAnsi"/>
          <w:sz w:val="24"/>
          <w:szCs w:val="24"/>
        </w:rPr>
      </w:pPr>
      <w:r w:rsidRPr="00D55699">
        <w:rPr>
          <w:rFonts w:asciiTheme="minorHAnsi" w:hAnsiTheme="minorHAnsi" w:cstheme="minorHAnsi"/>
          <w:sz w:val="24"/>
          <w:szCs w:val="24"/>
        </w:rPr>
        <w:t xml:space="preserve">Training: ACPD is required by PREA (28 CFR § 115.332) to ensure that all Contractors who have contact with youth in the </w:t>
      </w:r>
      <w:r w:rsidR="005C6A05">
        <w:rPr>
          <w:rFonts w:asciiTheme="minorHAnsi" w:hAnsiTheme="minorHAnsi" w:cstheme="minorHAnsi"/>
          <w:sz w:val="24"/>
          <w:szCs w:val="24"/>
        </w:rPr>
        <w:t>juvenile facilities</w:t>
      </w:r>
      <w:r w:rsidRPr="00D55699">
        <w:rPr>
          <w:rFonts w:asciiTheme="minorHAnsi" w:hAnsiTheme="minorHAnsi" w:cstheme="minorHAnsi"/>
          <w:sz w:val="24"/>
          <w:szCs w:val="24"/>
        </w:rPr>
        <w:t xml:space="preserve"> have been trained on their responsibilities under ACPD’s sexual misconduct (including sexual assault, sexual abuse, sexual harassment, and voyeurism), prevention, detection, and response policies and procedures. The level</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and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type</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of</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training</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provided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will</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be</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determined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by</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ACPD</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and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will</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be based on the services provided and level of contact with youth</w:t>
      </w:r>
      <w:r>
        <w:rPr>
          <w:rFonts w:asciiTheme="minorHAnsi" w:hAnsiTheme="minorHAnsi" w:cstheme="minorHAnsi"/>
          <w:sz w:val="24"/>
          <w:szCs w:val="24"/>
        </w:rPr>
        <w:t xml:space="preserve">. This training must be conducted every three (3) years for all Contractor staff who may have contact with youth at </w:t>
      </w:r>
      <w:r w:rsidR="005C6A05" w:rsidRPr="005C6A05">
        <w:rPr>
          <w:rFonts w:asciiTheme="minorHAnsi" w:hAnsiTheme="minorHAnsi" w:cstheme="minorHAnsi"/>
          <w:sz w:val="24"/>
          <w:szCs w:val="24"/>
        </w:rPr>
        <w:t>juvenile facilities</w:t>
      </w:r>
      <w:r w:rsidRPr="00D55699">
        <w:rPr>
          <w:rFonts w:asciiTheme="minorHAnsi" w:hAnsiTheme="minorHAnsi" w:cstheme="minorHAnsi"/>
          <w:sz w:val="24"/>
          <w:szCs w:val="24"/>
        </w:rPr>
        <w:t>.</w:t>
      </w:r>
    </w:p>
    <w:p w14:paraId="6A0BE163" w14:textId="77777777" w:rsidR="00A3230A" w:rsidRPr="00D55699" w:rsidRDefault="00A3230A" w:rsidP="00A3230A">
      <w:pPr>
        <w:rPr>
          <w:rFonts w:asciiTheme="minorHAnsi" w:hAnsiTheme="minorHAnsi" w:cstheme="minorHAnsi"/>
          <w:sz w:val="24"/>
          <w:szCs w:val="24"/>
        </w:rPr>
      </w:pPr>
    </w:p>
    <w:p w14:paraId="64D27B6A" w14:textId="0BAB0889" w:rsidR="00A3230A" w:rsidRPr="00D55699" w:rsidRDefault="00A3230A" w:rsidP="00A3230A">
      <w:pPr>
        <w:pStyle w:val="Itema"/>
        <w:rPr>
          <w:rFonts w:asciiTheme="minorHAnsi" w:hAnsiTheme="minorHAnsi" w:cstheme="minorHAnsi"/>
          <w:spacing w:val="-2"/>
          <w:sz w:val="24"/>
          <w:szCs w:val="24"/>
        </w:rPr>
      </w:pPr>
      <w:r w:rsidRPr="00D55699">
        <w:rPr>
          <w:rFonts w:asciiTheme="minorHAnsi" w:hAnsiTheme="minorHAnsi" w:cstheme="minorHAnsi"/>
          <w:sz w:val="24"/>
          <w:szCs w:val="24"/>
        </w:rPr>
        <w:t xml:space="preserve">All Contractor staff who have contact with youth at the </w:t>
      </w:r>
      <w:r w:rsidR="005C6A05" w:rsidRPr="005C6A05">
        <w:rPr>
          <w:rFonts w:asciiTheme="minorHAnsi" w:hAnsiTheme="minorHAnsi" w:cstheme="minorHAnsi"/>
          <w:sz w:val="24"/>
          <w:szCs w:val="24"/>
        </w:rPr>
        <w:t>juvenile facilities</w:t>
      </w:r>
      <w:r w:rsidR="005C6A05">
        <w:rPr>
          <w:rFonts w:asciiTheme="minorHAnsi" w:hAnsiTheme="minorHAnsi" w:cstheme="minorHAnsi"/>
          <w:sz w:val="24"/>
          <w:szCs w:val="24"/>
        </w:rPr>
        <w:t xml:space="preserve"> </w:t>
      </w:r>
      <w:r w:rsidRPr="00D55699">
        <w:rPr>
          <w:rFonts w:asciiTheme="minorHAnsi" w:hAnsiTheme="minorHAnsi" w:cstheme="minorHAnsi"/>
          <w:sz w:val="24"/>
          <w:szCs w:val="24"/>
        </w:rPr>
        <w:t xml:space="preserve">must participate in such training and must be notified by the Contractor of ACPD's zero-tolerance policy regarding sexual misconduct and be informed how to report such </w:t>
      </w:r>
      <w:r w:rsidRPr="00D55699">
        <w:rPr>
          <w:rFonts w:asciiTheme="minorHAnsi" w:hAnsiTheme="minorHAnsi" w:cstheme="minorHAnsi"/>
          <w:spacing w:val="-2"/>
          <w:sz w:val="24"/>
          <w:szCs w:val="24"/>
        </w:rPr>
        <w:t>incidents.</w:t>
      </w:r>
    </w:p>
    <w:p w14:paraId="79D57349" w14:textId="77777777" w:rsidR="00A3230A" w:rsidRPr="00D55699" w:rsidRDefault="00A3230A" w:rsidP="00A3230A">
      <w:pPr>
        <w:pStyle w:val="Itema"/>
        <w:numPr>
          <w:ilvl w:val="0"/>
          <w:numId w:val="41"/>
        </w:numPr>
        <w:ind w:left="2160" w:hanging="720"/>
        <w:rPr>
          <w:rFonts w:asciiTheme="minorHAnsi" w:hAnsiTheme="minorHAnsi" w:cstheme="minorHAnsi"/>
          <w:sz w:val="24"/>
          <w:szCs w:val="24"/>
        </w:rPr>
      </w:pPr>
      <w:r w:rsidRPr="00D55699">
        <w:rPr>
          <w:rFonts w:asciiTheme="minorHAnsi" w:hAnsiTheme="minorHAnsi" w:cstheme="minorHAnsi"/>
          <w:sz w:val="24"/>
          <w:szCs w:val="24"/>
        </w:rPr>
        <w:t xml:space="preserve">Upon the start of any contract awarded </w:t>
      </w:r>
      <w:proofErr w:type="gramStart"/>
      <w:r w:rsidRPr="00D55699">
        <w:rPr>
          <w:rFonts w:asciiTheme="minorHAnsi" w:hAnsiTheme="minorHAnsi" w:cstheme="minorHAnsi"/>
          <w:sz w:val="24"/>
          <w:szCs w:val="24"/>
        </w:rPr>
        <w:t>as a result of</w:t>
      </w:r>
      <w:proofErr w:type="gramEnd"/>
      <w:r w:rsidRPr="00D55699">
        <w:rPr>
          <w:rFonts w:asciiTheme="minorHAnsi" w:hAnsiTheme="minorHAnsi" w:cstheme="minorHAnsi"/>
          <w:sz w:val="24"/>
          <w:szCs w:val="24"/>
        </w:rPr>
        <w:t xml:space="preserve"> this RFP, Contractor must work with ACPD to ensure the following:</w:t>
      </w:r>
    </w:p>
    <w:p w14:paraId="0CB4B94C" w14:textId="143DAEBE" w:rsidR="00A3230A" w:rsidRPr="00D55699" w:rsidRDefault="00A3230A" w:rsidP="00A3230A">
      <w:pPr>
        <w:pStyle w:val="Itema"/>
        <w:numPr>
          <w:ilvl w:val="0"/>
          <w:numId w:val="0"/>
        </w:numPr>
        <w:ind w:left="2880" w:hanging="720"/>
        <w:rPr>
          <w:rFonts w:asciiTheme="minorHAnsi" w:hAnsiTheme="minorHAnsi" w:cstheme="minorHAnsi"/>
          <w:sz w:val="24"/>
          <w:szCs w:val="24"/>
        </w:rPr>
      </w:pPr>
      <w:r w:rsidRPr="00D55699">
        <w:rPr>
          <w:rFonts w:asciiTheme="minorHAnsi" w:hAnsiTheme="minorHAnsi" w:cstheme="minorHAnsi"/>
          <w:sz w:val="24"/>
          <w:szCs w:val="24"/>
        </w:rPr>
        <w:t>a.</w:t>
      </w:r>
      <w:r w:rsidRPr="00D55699">
        <w:rPr>
          <w:rFonts w:asciiTheme="minorHAnsi" w:hAnsiTheme="minorHAnsi" w:cstheme="minorHAnsi"/>
          <w:sz w:val="24"/>
          <w:szCs w:val="24"/>
        </w:rPr>
        <w:tab/>
        <w:t xml:space="preserve">Contractor must provide ACPD with </w:t>
      </w:r>
      <w:r>
        <w:rPr>
          <w:rFonts w:asciiTheme="minorHAnsi" w:hAnsiTheme="minorHAnsi" w:cstheme="minorHAnsi"/>
          <w:sz w:val="24"/>
          <w:szCs w:val="24"/>
        </w:rPr>
        <w:t xml:space="preserve">a </w:t>
      </w:r>
      <w:r w:rsidRPr="00D55699">
        <w:rPr>
          <w:rFonts w:asciiTheme="minorHAnsi" w:hAnsiTheme="minorHAnsi" w:cstheme="minorHAnsi"/>
          <w:sz w:val="24"/>
          <w:szCs w:val="24"/>
        </w:rPr>
        <w:t xml:space="preserve">completed PREA </w:t>
      </w:r>
      <w:r w:rsidRPr="00340392">
        <w:rPr>
          <w:rFonts w:asciiTheme="minorHAnsi" w:hAnsiTheme="minorHAnsi" w:cstheme="minorHAnsi"/>
          <w:color w:val="000000" w:themeColor="text1"/>
          <w:sz w:val="24"/>
          <w:szCs w:val="24"/>
        </w:rPr>
        <w:t>certification</w:t>
      </w:r>
      <w:r w:rsidR="004E018E">
        <w:rPr>
          <w:rFonts w:asciiTheme="minorHAnsi" w:hAnsiTheme="minorHAnsi" w:cstheme="minorHAnsi"/>
          <w:color w:val="000000" w:themeColor="text1"/>
          <w:sz w:val="24"/>
          <w:szCs w:val="24"/>
        </w:rPr>
        <w:t xml:space="preserve"> form</w:t>
      </w:r>
      <w:r w:rsidRPr="00340392">
        <w:rPr>
          <w:rFonts w:asciiTheme="minorHAnsi" w:hAnsiTheme="minorHAnsi" w:cstheme="minorHAnsi"/>
          <w:color w:val="000000" w:themeColor="text1"/>
          <w:sz w:val="24"/>
          <w:szCs w:val="24"/>
        </w:rPr>
        <w:t xml:space="preserve"> (See </w:t>
      </w:r>
      <w:hyperlink w:anchor="ExD" w:history="1">
        <w:r w:rsidRPr="00A83F2C">
          <w:rPr>
            <w:rStyle w:val="Hyperlink"/>
            <w:rFonts w:asciiTheme="minorHAnsi" w:hAnsiTheme="minorHAnsi" w:cstheme="minorHAnsi"/>
            <w:sz w:val="24"/>
            <w:szCs w:val="24"/>
          </w:rPr>
          <w:t>Exhibit D</w:t>
        </w:r>
      </w:hyperlink>
      <w:r w:rsidRPr="00340392">
        <w:rPr>
          <w:rFonts w:asciiTheme="minorHAnsi" w:hAnsiTheme="minorHAnsi" w:cstheme="minorHAnsi"/>
          <w:color w:val="000000" w:themeColor="text1"/>
          <w:sz w:val="24"/>
          <w:szCs w:val="24"/>
        </w:rPr>
        <w:t xml:space="preserve">) for </w:t>
      </w:r>
      <w:proofErr w:type="gramStart"/>
      <w:r w:rsidRPr="00340392">
        <w:rPr>
          <w:rFonts w:asciiTheme="minorHAnsi" w:hAnsiTheme="minorHAnsi" w:cstheme="minorHAnsi"/>
          <w:color w:val="000000" w:themeColor="text1"/>
          <w:sz w:val="24"/>
          <w:szCs w:val="24"/>
        </w:rPr>
        <w:t>each individual</w:t>
      </w:r>
      <w:proofErr w:type="gramEnd"/>
      <w:r w:rsidRPr="00340392">
        <w:rPr>
          <w:rFonts w:asciiTheme="minorHAnsi" w:hAnsiTheme="minorHAnsi" w:cstheme="minorHAnsi"/>
          <w:color w:val="000000" w:themeColor="text1"/>
          <w:sz w:val="24"/>
          <w:szCs w:val="24"/>
        </w:rPr>
        <w:t xml:space="preserve"> who will plan to enter the </w:t>
      </w:r>
      <w:r w:rsidR="005C6A05" w:rsidRPr="005C6A05">
        <w:rPr>
          <w:rFonts w:asciiTheme="minorHAnsi" w:hAnsiTheme="minorHAnsi" w:cstheme="minorHAnsi"/>
          <w:color w:val="000000" w:themeColor="text1"/>
          <w:sz w:val="24"/>
          <w:szCs w:val="24"/>
        </w:rPr>
        <w:t>juvenile facilities</w:t>
      </w:r>
      <w:r w:rsidR="005C6A05">
        <w:rPr>
          <w:rFonts w:asciiTheme="minorHAnsi" w:hAnsiTheme="minorHAnsi" w:cstheme="minorHAnsi"/>
          <w:color w:val="000000" w:themeColor="text1"/>
          <w:sz w:val="24"/>
          <w:szCs w:val="24"/>
        </w:rPr>
        <w:t xml:space="preserve"> </w:t>
      </w:r>
      <w:r w:rsidRPr="00D55699">
        <w:rPr>
          <w:rFonts w:asciiTheme="minorHAnsi" w:hAnsiTheme="minorHAnsi" w:cstheme="minorHAnsi"/>
          <w:sz w:val="24"/>
          <w:szCs w:val="24"/>
        </w:rPr>
        <w:t>during the term of any contract awarded as a result of this RFP, including any amendments.</w:t>
      </w:r>
    </w:p>
    <w:p w14:paraId="0C35632B" w14:textId="710DCDA2" w:rsidR="00A3230A" w:rsidRPr="00D55699" w:rsidRDefault="00A3230A" w:rsidP="00A3230A">
      <w:pPr>
        <w:pStyle w:val="Itema"/>
        <w:numPr>
          <w:ilvl w:val="0"/>
          <w:numId w:val="0"/>
        </w:numPr>
        <w:ind w:left="2880" w:hanging="720"/>
        <w:rPr>
          <w:rFonts w:asciiTheme="minorHAnsi" w:hAnsiTheme="minorHAnsi" w:cstheme="minorHAnsi"/>
          <w:sz w:val="24"/>
          <w:szCs w:val="24"/>
        </w:rPr>
      </w:pPr>
      <w:r w:rsidRPr="00D55699">
        <w:rPr>
          <w:rFonts w:asciiTheme="minorHAnsi" w:hAnsiTheme="minorHAnsi" w:cstheme="minorHAnsi"/>
          <w:sz w:val="24"/>
          <w:szCs w:val="24"/>
        </w:rPr>
        <w:t>b.</w:t>
      </w:r>
      <w:r w:rsidRPr="00D55699">
        <w:rPr>
          <w:rFonts w:asciiTheme="minorHAnsi" w:hAnsiTheme="minorHAnsi" w:cstheme="minorHAnsi"/>
          <w:sz w:val="24"/>
          <w:szCs w:val="24"/>
        </w:rPr>
        <w:tab/>
        <w:t xml:space="preserve">Contractor staff must receive and understand the PREA training prior to entering the </w:t>
      </w:r>
      <w:r w:rsidR="005C6A05" w:rsidRPr="005C6A05">
        <w:rPr>
          <w:rFonts w:asciiTheme="minorHAnsi" w:hAnsiTheme="minorHAnsi" w:cstheme="minorHAnsi"/>
          <w:sz w:val="24"/>
          <w:szCs w:val="24"/>
        </w:rPr>
        <w:t>juvenile facilities</w:t>
      </w:r>
      <w:r w:rsidRPr="00D55699">
        <w:rPr>
          <w:rFonts w:asciiTheme="minorHAnsi" w:hAnsiTheme="minorHAnsi" w:cstheme="minorHAnsi"/>
          <w:sz w:val="24"/>
          <w:szCs w:val="24"/>
        </w:rPr>
        <w:t>.</w:t>
      </w:r>
    </w:p>
    <w:p w14:paraId="772A11D4" w14:textId="4BBCBCAB" w:rsidR="00A3230A" w:rsidRDefault="00A3230A" w:rsidP="00A3230A">
      <w:pPr>
        <w:pStyle w:val="Itema"/>
        <w:numPr>
          <w:ilvl w:val="0"/>
          <w:numId w:val="0"/>
        </w:numPr>
        <w:ind w:left="2880" w:hanging="720"/>
        <w:rPr>
          <w:rFonts w:asciiTheme="minorHAnsi" w:hAnsiTheme="minorHAnsi" w:cstheme="minorHAnsi"/>
          <w:sz w:val="24"/>
          <w:szCs w:val="24"/>
        </w:rPr>
      </w:pPr>
      <w:r w:rsidRPr="00D55699">
        <w:rPr>
          <w:rFonts w:asciiTheme="minorHAnsi" w:hAnsiTheme="minorHAnsi" w:cstheme="minorHAnsi"/>
          <w:sz w:val="24"/>
          <w:szCs w:val="24"/>
        </w:rPr>
        <w:t>c.</w:t>
      </w:r>
      <w:r w:rsidRPr="00D55699">
        <w:rPr>
          <w:rFonts w:asciiTheme="minorHAnsi" w:hAnsiTheme="minorHAnsi" w:cstheme="minorHAnsi"/>
          <w:sz w:val="24"/>
          <w:szCs w:val="24"/>
        </w:rPr>
        <w:tab/>
        <w:t xml:space="preserve">Contractor must maintain documentation and provide copies to ACPD’s Policy &amp; Standards Compliance Office and other designated ACPD staff a list of all Contractor staff personnel/positions who will or who plan to enter </w:t>
      </w:r>
      <w:r w:rsidR="005C6A05" w:rsidRPr="005C6A05">
        <w:rPr>
          <w:rFonts w:asciiTheme="minorHAnsi" w:hAnsiTheme="minorHAnsi" w:cstheme="minorHAnsi"/>
          <w:sz w:val="24"/>
          <w:szCs w:val="24"/>
        </w:rPr>
        <w:t>juvenile facilities</w:t>
      </w:r>
      <w:r w:rsidRPr="00D55699">
        <w:rPr>
          <w:rFonts w:asciiTheme="minorHAnsi" w:hAnsiTheme="minorHAnsi" w:cstheme="minorHAnsi"/>
          <w:sz w:val="24"/>
          <w:szCs w:val="24"/>
        </w:rPr>
        <w:t>.</w:t>
      </w:r>
    </w:p>
    <w:p w14:paraId="58A7DD2B" w14:textId="1AFDDB3F" w:rsidR="00A3230A" w:rsidRPr="000C6F9E" w:rsidRDefault="000C6F9E" w:rsidP="000C6F9E">
      <w:pPr>
        <w:pStyle w:val="Itema"/>
        <w:numPr>
          <w:ilvl w:val="0"/>
          <w:numId w:val="0"/>
        </w:numPr>
        <w:ind w:left="2880" w:hanging="720"/>
        <w:rPr>
          <w:rFonts w:asciiTheme="minorHAnsi" w:hAnsiTheme="minorHAnsi" w:cstheme="minorHAnsi"/>
          <w:sz w:val="24"/>
          <w:szCs w:val="24"/>
        </w:rPr>
      </w:pPr>
      <w:r>
        <w:rPr>
          <w:rFonts w:asciiTheme="minorHAnsi" w:hAnsiTheme="minorHAnsi" w:cstheme="minorHAnsi"/>
          <w:sz w:val="24"/>
          <w:szCs w:val="24"/>
        </w:rPr>
        <w:t>d.</w:t>
      </w:r>
      <w:r>
        <w:rPr>
          <w:rFonts w:asciiTheme="minorHAnsi" w:hAnsiTheme="minorHAnsi" w:cstheme="minorHAnsi"/>
          <w:sz w:val="24"/>
          <w:szCs w:val="24"/>
        </w:rPr>
        <w:tab/>
      </w:r>
      <w:r w:rsidR="00A3230A" w:rsidRPr="000C6F9E">
        <w:rPr>
          <w:rFonts w:asciiTheme="minorHAnsi" w:hAnsiTheme="minorHAnsi" w:cstheme="minorHAnsi"/>
          <w:sz w:val="24"/>
          <w:szCs w:val="24"/>
        </w:rPr>
        <w:t xml:space="preserve">PREA certification </w:t>
      </w:r>
      <w:r w:rsidR="001659F6">
        <w:rPr>
          <w:rFonts w:asciiTheme="minorHAnsi" w:hAnsiTheme="minorHAnsi" w:cstheme="minorHAnsi"/>
          <w:sz w:val="24"/>
          <w:szCs w:val="24"/>
        </w:rPr>
        <w:t>forms (</w:t>
      </w:r>
      <w:r w:rsidR="004E018E">
        <w:rPr>
          <w:rFonts w:asciiTheme="minorHAnsi" w:hAnsiTheme="minorHAnsi" w:cstheme="minorHAnsi"/>
          <w:sz w:val="24"/>
          <w:szCs w:val="24"/>
        </w:rPr>
        <w:t xml:space="preserve">see </w:t>
      </w:r>
      <w:hyperlink w:anchor="ExD" w:history="1">
        <w:r w:rsidR="001659F6" w:rsidRPr="004E018E">
          <w:rPr>
            <w:rStyle w:val="Hyperlink"/>
            <w:rFonts w:asciiTheme="minorHAnsi" w:hAnsiTheme="minorHAnsi" w:cstheme="minorHAnsi"/>
            <w:sz w:val="24"/>
            <w:szCs w:val="24"/>
          </w:rPr>
          <w:t>Exhibit D</w:t>
        </w:r>
      </w:hyperlink>
      <w:r w:rsidR="001659F6">
        <w:rPr>
          <w:rFonts w:asciiTheme="minorHAnsi" w:hAnsiTheme="minorHAnsi" w:cstheme="minorHAnsi"/>
          <w:sz w:val="24"/>
          <w:szCs w:val="24"/>
        </w:rPr>
        <w:t>)</w:t>
      </w:r>
      <w:r w:rsidR="001659F6" w:rsidRPr="000C6F9E">
        <w:rPr>
          <w:rFonts w:asciiTheme="minorHAnsi" w:hAnsiTheme="minorHAnsi" w:cstheme="minorHAnsi"/>
          <w:sz w:val="24"/>
          <w:szCs w:val="24"/>
        </w:rPr>
        <w:t xml:space="preserve"> </w:t>
      </w:r>
      <w:r w:rsidR="00A3230A" w:rsidRPr="000C6F9E">
        <w:rPr>
          <w:rFonts w:asciiTheme="minorHAnsi" w:hAnsiTheme="minorHAnsi" w:cstheme="minorHAnsi"/>
          <w:sz w:val="24"/>
          <w:szCs w:val="24"/>
        </w:rPr>
        <w:t xml:space="preserve">are due, upon the execution of any contract awarded </w:t>
      </w:r>
      <w:proofErr w:type="gramStart"/>
      <w:r w:rsidR="00A3230A" w:rsidRPr="000C6F9E">
        <w:rPr>
          <w:rFonts w:asciiTheme="minorHAnsi" w:hAnsiTheme="minorHAnsi" w:cstheme="minorHAnsi"/>
          <w:sz w:val="24"/>
          <w:szCs w:val="24"/>
        </w:rPr>
        <w:t>as a result of</w:t>
      </w:r>
      <w:proofErr w:type="gramEnd"/>
      <w:r w:rsidR="00A3230A" w:rsidRPr="000C6F9E">
        <w:rPr>
          <w:rFonts w:asciiTheme="minorHAnsi" w:hAnsiTheme="minorHAnsi" w:cstheme="minorHAnsi"/>
          <w:sz w:val="24"/>
          <w:szCs w:val="24"/>
        </w:rPr>
        <w:t xml:space="preserve"> this RFP, to ACPD’s Policy &amp; Standards Compliance Office, with copies to the ACPD </w:t>
      </w:r>
      <w:proofErr w:type="gramStart"/>
      <w:r w:rsidR="00A3230A" w:rsidRPr="000C6F9E">
        <w:rPr>
          <w:rFonts w:asciiTheme="minorHAnsi" w:hAnsiTheme="minorHAnsi" w:cstheme="minorHAnsi"/>
          <w:sz w:val="24"/>
          <w:szCs w:val="24"/>
        </w:rPr>
        <w:t>designee</w:t>
      </w:r>
      <w:proofErr w:type="gramEnd"/>
      <w:r w:rsidR="00A3230A" w:rsidRPr="000C6F9E">
        <w:rPr>
          <w:rFonts w:asciiTheme="minorHAnsi" w:hAnsiTheme="minorHAnsi" w:cstheme="minorHAnsi"/>
          <w:sz w:val="24"/>
          <w:szCs w:val="24"/>
        </w:rPr>
        <w:t>).</w:t>
      </w:r>
    </w:p>
    <w:p w14:paraId="3E76ED7F" w14:textId="77777777" w:rsidR="00F9006C" w:rsidRPr="00266DFB" w:rsidRDefault="00F9006C" w:rsidP="000352A4">
      <w:pPr>
        <w:pStyle w:val="Heading2"/>
        <w:rPr>
          <w:sz w:val="24"/>
        </w:rPr>
      </w:pPr>
      <w:bookmarkStart w:id="33" w:name="_Toc339364441"/>
      <w:bookmarkStart w:id="34" w:name="_Toc339364702"/>
      <w:bookmarkStart w:id="35" w:name="_Toc184134084"/>
      <w:r w:rsidRPr="00266DFB">
        <w:rPr>
          <w:sz w:val="24"/>
        </w:rPr>
        <w:t>DELIVERABLES</w:t>
      </w:r>
      <w:r w:rsidR="00C96DA3" w:rsidRPr="00266DFB">
        <w:rPr>
          <w:sz w:val="24"/>
        </w:rPr>
        <w:t xml:space="preserve"> </w:t>
      </w:r>
      <w:r w:rsidRPr="00266DFB">
        <w:rPr>
          <w:sz w:val="24"/>
        </w:rPr>
        <w:t>/</w:t>
      </w:r>
      <w:r w:rsidR="00C96DA3" w:rsidRPr="00266DFB">
        <w:rPr>
          <w:sz w:val="24"/>
        </w:rPr>
        <w:t xml:space="preserve"> </w:t>
      </w:r>
      <w:r w:rsidRPr="00266DFB">
        <w:rPr>
          <w:sz w:val="24"/>
        </w:rPr>
        <w:t>REPORTS</w:t>
      </w:r>
      <w:bookmarkEnd w:id="33"/>
      <w:bookmarkEnd w:id="34"/>
      <w:bookmarkEnd w:id="35"/>
    </w:p>
    <w:p w14:paraId="143708F2" w14:textId="77777777" w:rsidR="00A3230A" w:rsidRDefault="00A3230A" w:rsidP="00A3230A">
      <w:pPr>
        <w:pStyle w:val="Itema"/>
        <w:numPr>
          <w:ilvl w:val="0"/>
          <w:numId w:val="0"/>
        </w:numPr>
        <w:ind w:left="1440"/>
        <w:rPr>
          <w:spacing w:val="-2"/>
          <w:sz w:val="24"/>
          <w:szCs w:val="24"/>
        </w:rPr>
      </w:pPr>
      <w:r>
        <w:rPr>
          <w:sz w:val="24"/>
          <w:szCs w:val="18"/>
        </w:rPr>
        <w:t xml:space="preserve">Contractor </w:t>
      </w:r>
      <w:r w:rsidRPr="00D55699">
        <w:rPr>
          <w:rFonts w:asciiTheme="minorHAnsi" w:hAnsiTheme="minorHAnsi" w:cstheme="minorHAnsi"/>
          <w:sz w:val="24"/>
          <w:szCs w:val="24"/>
        </w:rPr>
        <w:t xml:space="preserve">must </w:t>
      </w:r>
      <w:r w:rsidRPr="00D55699">
        <w:rPr>
          <w:sz w:val="24"/>
          <w:szCs w:val="24"/>
        </w:rPr>
        <w:t>submit</w:t>
      </w:r>
      <w:r>
        <w:rPr>
          <w:sz w:val="24"/>
          <w:szCs w:val="24"/>
        </w:rPr>
        <w:t xml:space="preserve"> semi-annual </w:t>
      </w:r>
      <w:r w:rsidRPr="00D55699">
        <w:rPr>
          <w:sz w:val="24"/>
          <w:szCs w:val="24"/>
        </w:rPr>
        <w:t>reports on</w:t>
      </w:r>
      <w:r w:rsidRPr="00D55699">
        <w:rPr>
          <w:spacing w:val="-2"/>
          <w:sz w:val="24"/>
          <w:szCs w:val="24"/>
        </w:rPr>
        <w:t xml:space="preserve"> </w:t>
      </w:r>
      <w:r w:rsidRPr="00D55699">
        <w:rPr>
          <w:sz w:val="24"/>
          <w:szCs w:val="24"/>
        </w:rPr>
        <w:t>volunteer,</w:t>
      </w:r>
      <w:r>
        <w:rPr>
          <w:sz w:val="24"/>
          <w:szCs w:val="24"/>
        </w:rPr>
        <w:t xml:space="preserve"> Contractor</w:t>
      </w:r>
      <w:r w:rsidRPr="00D55699">
        <w:rPr>
          <w:spacing w:val="-6"/>
          <w:sz w:val="24"/>
          <w:szCs w:val="24"/>
        </w:rPr>
        <w:t xml:space="preserve"> </w:t>
      </w:r>
      <w:r w:rsidRPr="00D55699">
        <w:rPr>
          <w:sz w:val="24"/>
          <w:szCs w:val="24"/>
        </w:rPr>
        <w:t>staff,</w:t>
      </w:r>
      <w:r w:rsidRPr="00D55699">
        <w:rPr>
          <w:spacing w:val="-6"/>
          <w:sz w:val="24"/>
          <w:szCs w:val="24"/>
        </w:rPr>
        <w:t xml:space="preserve"> </w:t>
      </w:r>
      <w:r w:rsidRPr="00D55699">
        <w:rPr>
          <w:sz w:val="24"/>
          <w:szCs w:val="24"/>
        </w:rPr>
        <w:t>and</w:t>
      </w:r>
      <w:r w:rsidRPr="00D55699">
        <w:rPr>
          <w:spacing w:val="-3"/>
          <w:sz w:val="24"/>
          <w:szCs w:val="24"/>
        </w:rPr>
        <w:t xml:space="preserve"> </w:t>
      </w:r>
      <w:r w:rsidRPr="00D55699">
        <w:rPr>
          <w:sz w:val="24"/>
          <w:szCs w:val="24"/>
        </w:rPr>
        <w:t>chaplain</w:t>
      </w:r>
      <w:r w:rsidRPr="00D55699">
        <w:rPr>
          <w:spacing w:val="-3"/>
          <w:sz w:val="24"/>
          <w:szCs w:val="24"/>
        </w:rPr>
        <w:t xml:space="preserve"> </w:t>
      </w:r>
      <w:r w:rsidRPr="00D55699">
        <w:rPr>
          <w:sz w:val="24"/>
          <w:szCs w:val="24"/>
        </w:rPr>
        <w:t>activity,</w:t>
      </w:r>
      <w:r w:rsidRPr="00D55699">
        <w:rPr>
          <w:spacing w:val="-4"/>
          <w:sz w:val="24"/>
          <w:szCs w:val="24"/>
        </w:rPr>
        <w:t xml:space="preserve"> </w:t>
      </w:r>
      <w:r w:rsidRPr="00D55699">
        <w:rPr>
          <w:sz w:val="24"/>
          <w:szCs w:val="24"/>
        </w:rPr>
        <w:t>client</w:t>
      </w:r>
      <w:r w:rsidRPr="00D55699">
        <w:rPr>
          <w:spacing w:val="-5"/>
          <w:sz w:val="24"/>
          <w:szCs w:val="24"/>
        </w:rPr>
        <w:t xml:space="preserve"> </w:t>
      </w:r>
      <w:r w:rsidRPr="00D55699">
        <w:rPr>
          <w:sz w:val="24"/>
          <w:szCs w:val="24"/>
        </w:rPr>
        <w:t>outcomes,</w:t>
      </w:r>
      <w:r w:rsidRPr="00D55699">
        <w:rPr>
          <w:spacing w:val="-3"/>
          <w:sz w:val="24"/>
          <w:szCs w:val="24"/>
        </w:rPr>
        <w:t xml:space="preserve"> </w:t>
      </w:r>
      <w:r w:rsidRPr="00D55699">
        <w:rPr>
          <w:sz w:val="24"/>
          <w:szCs w:val="24"/>
        </w:rPr>
        <w:t>client</w:t>
      </w:r>
      <w:r w:rsidRPr="00D55699">
        <w:rPr>
          <w:spacing w:val="-5"/>
          <w:sz w:val="24"/>
          <w:szCs w:val="24"/>
        </w:rPr>
        <w:t xml:space="preserve"> </w:t>
      </w:r>
      <w:r w:rsidRPr="00D55699">
        <w:rPr>
          <w:sz w:val="24"/>
          <w:szCs w:val="24"/>
        </w:rPr>
        <w:t>satisfaction,</w:t>
      </w:r>
      <w:r w:rsidRPr="00D55699">
        <w:rPr>
          <w:spacing w:val="-4"/>
          <w:sz w:val="24"/>
          <w:szCs w:val="24"/>
        </w:rPr>
        <w:t xml:space="preserve"> </w:t>
      </w:r>
      <w:r w:rsidRPr="00D55699">
        <w:rPr>
          <w:sz w:val="24"/>
          <w:szCs w:val="24"/>
        </w:rPr>
        <w:t>and</w:t>
      </w:r>
      <w:r w:rsidRPr="00D55699">
        <w:rPr>
          <w:spacing w:val="-5"/>
          <w:sz w:val="24"/>
          <w:szCs w:val="24"/>
        </w:rPr>
        <w:t xml:space="preserve"> </w:t>
      </w:r>
      <w:r w:rsidRPr="00D55699">
        <w:rPr>
          <w:sz w:val="24"/>
          <w:szCs w:val="24"/>
        </w:rPr>
        <w:t>other data as needed by the Department.</w:t>
      </w:r>
      <w:r w:rsidRPr="00D55699">
        <w:rPr>
          <w:spacing w:val="40"/>
          <w:sz w:val="24"/>
          <w:szCs w:val="24"/>
        </w:rPr>
        <w:t xml:space="preserve"> </w:t>
      </w:r>
      <w:r w:rsidRPr="00D55699">
        <w:rPr>
          <w:sz w:val="24"/>
          <w:szCs w:val="24"/>
        </w:rPr>
        <w:t xml:space="preserve">Both measurable and anecdotal outcomes </w:t>
      </w:r>
      <w:r>
        <w:rPr>
          <w:sz w:val="24"/>
          <w:szCs w:val="24"/>
        </w:rPr>
        <w:t>are</w:t>
      </w:r>
      <w:r w:rsidRPr="00D55699">
        <w:rPr>
          <w:sz w:val="24"/>
          <w:szCs w:val="24"/>
        </w:rPr>
        <w:t xml:space="preserve"> </w:t>
      </w:r>
      <w:r w:rsidRPr="00D55699">
        <w:rPr>
          <w:spacing w:val="-2"/>
          <w:sz w:val="24"/>
          <w:szCs w:val="24"/>
        </w:rPr>
        <w:t>required.</w:t>
      </w:r>
    </w:p>
    <w:p w14:paraId="1E5ED773" w14:textId="77777777" w:rsidR="00A3230A" w:rsidRDefault="00A3230A" w:rsidP="00A3230A">
      <w:pPr>
        <w:pStyle w:val="Item1"/>
        <w:numPr>
          <w:ilvl w:val="2"/>
          <w:numId w:val="42"/>
        </w:numPr>
        <w:rPr>
          <w:spacing w:val="-2"/>
          <w:sz w:val="24"/>
          <w:szCs w:val="24"/>
        </w:rPr>
      </w:pPr>
      <w:r>
        <w:rPr>
          <w:b/>
          <w:bCs/>
          <w:spacing w:val="-2"/>
          <w:sz w:val="24"/>
          <w:szCs w:val="24"/>
        </w:rPr>
        <w:lastRenderedPageBreak/>
        <w:t xml:space="preserve">Semi-annual </w:t>
      </w:r>
      <w:r w:rsidRPr="00EA460E">
        <w:rPr>
          <w:b/>
          <w:bCs/>
          <w:spacing w:val="-2"/>
          <w:sz w:val="24"/>
          <w:szCs w:val="24"/>
        </w:rPr>
        <w:t>Progress Report</w:t>
      </w:r>
      <w:r>
        <w:rPr>
          <w:b/>
          <w:bCs/>
          <w:spacing w:val="-2"/>
          <w:sz w:val="24"/>
          <w:szCs w:val="24"/>
        </w:rPr>
        <w:t>(</w:t>
      </w:r>
      <w:r w:rsidRPr="00EA460E">
        <w:rPr>
          <w:b/>
          <w:bCs/>
          <w:spacing w:val="-2"/>
          <w:sz w:val="24"/>
          <w:szCs w:val="24"/>
        </w:rPr>
        <w:t>s</w:t>
      </w:r>
      <w:r>
        <w:rPr>
          <w:b/>
          <w:bCs/>
          <w:spacing w:val="-2"/>
          <w:sz w:val="24"/>
          <w:szCs w:val="24"/>
        </w:rPr>
        <w:t>)</w:t>
      </w:r>
      <w:r w:rsidRPr="00EA460E">
        <w:rPr>
          <w:b/>
          <w:bCs/>
          <w:spacing w:val="-2"/>
          <w:sz w:val="24"/>
          <w:szCs w:val="24"/>
        </w:rPr>
        <w:t>:</w:t>
      </w:r>
      <w:r w:rsidRPr="00EA460E">
        <w:rPr>
          <w:spacing w:val="-2"/>
          <w:sz w:val="24"/>
          <w:szCs w:val="24"/>
        </w:rPr>
        <w:t xml:space="preserve"> Contractor must submit a semi-annual narrative report to the designated ACPD staff. Semi-annual narrative reports will be due on: January 15th (July through December) and July 15th (January through June) </w:t>
      </w:r>
      <w:proofErr w:type="gramStart"/>
      <w:r w:rsidRPr="00EA460E">
        <w:rPr>
          <w:spacing w:val="-2"/>
          <w:sz w:val="24"/>
          <w:szCs w:val="24"/>
        </w:rPr>
        <w:t>of</w:t>
      </w:r>
      <w:proofErr w:type="gramEnd"/>
      <w:r w:rsidRPr="00EA460E">
        <w:rPr>
          <w:spacing w:val="-2"/>
          <w:sz w:val="24"/>
          <w:szCs w:val="24"/>
        </w:rPr>
        <w:t xml:space="preserve"> each fiscal year of the contract period.  </w:t>
      </w:r>
      <w:proofErr w:type="gramStart"/>
      <w:r>
        <w:rPr>
          <w:spacing w:val="-2"/>
          <w:sz w:val="24"/>
          <w:szCs w:val="24"/>
        </w:rPr>
        <w:t>Report</w:t>
      </w:r>
      <w:proofErr w:type="gramEnd"/>
      <w:r>
        <w:rPr>
          <w:spacing w:val="-2"/>
          <w:sz w:val="24"/>
          <w:szCs w:val="24"/>
        </w:rPr>
        <w:t xml:space="preserve"> must include, but not limited </w:t>
      </w:r>
      <w:proofErr w:type="gramStart"/>
      <w:r>
        <w:rPr>
          <w:spacing w:val="-2"/>
          <w:sz w:val="24"/>
          <w:szCs w:val="24"/>
        </w:rPr>
        <w:t>to ,</w:t>
      </w:r>
      <w:proofErr w:type="gramEnd"/>
      <w:r>
        <w:rPr>
          <w:spacing w:val="-2"/>
          <w:sz w:val="24"/>
          <w:szCs w:val="24"/>
        </w:rPr>
        <w:t xml:space="preserve"> the following: </w:t>
      </w:r>
      <w:r w:rsidRPr="00EA460E">
        <w:rPr>
          <w:spacing w:val="-2"/>
          <w:sz w:val="24"/>
          <w:szCs w:val="24"/>
        </w:rPr>
        <w:t xml:space="preserve">.  </w:t>
      </w:r>
    </w:p>
    <w:p w14:paraId="377C1EB6" w14:textId="77777777" w:rsidR="00A3230A" w:rsidRPr="00531BD4" w:rsidRDefault="00A3230A" w:rsidP="00B5254C">
      <w:pPr>
        <w:pStyle w:val="Itema"/>
        <w:numPr>
          <w:ilvl w:val="3"/>
          <w:numId w:val="42"/>
        </w:numPr>
        <w:tabs>
          <w:tab w:val="clear" w:pos="2160"/>
        </w:tabs>
        <w:rPr>
          <w:spacing w:val="-2"/>
          <w:sz w:val="24"/>
          <w:szCs w:val="24"/>
        </w:rPr>
      </w:pPr>
      <w:r w:rsidRPr="00531BD4">
        <w:rPr>
          <w:spacing w:val="-2"/>
          <w:sz w:val="24"/>
          <w:szCs w:val="24"/>
        </w:rPr>
        <w:t>Name of the youth served each month</w:t>
      </w:r>
    </w:p>
    <w:p w14:paraId="2FB2EDFB" w14:textId="77777777" w:rsidR="00A3230A" w:rsidRPr="00531BD4" w:rsidRDefault="00A3230A" w:rsidP="00A3230A">
      <w:pPr>
        <w:pStyle w:val="Itema"/>
        <w:numPr>
          <w:ilvl w:val="3"/>
          <w:numId w:val="42"/>
        </w:numPr>
        <w:rPr>
          <w:spacing w:val="-2"/>
          <w:sz w:val="24"/>
          <w:szCs w:val="24"/>
        </w:rPr>
      </w:pPr>
      <w:r w:rsidRPr="00531BD4">
        <w:rPr>
          <w:spacing w:val="-2"/>
          <w:sz w:val="24"/>
          <w:szCs w:val="24"/>
        </w:rPr>
        <w:t>Reason(s) for the referral(s)</w:t>
      </w:r>
    </w:p>
    <w:p w14:paraId="7E60830E" w14:textId="77777777" w:rsidR="00A3230A" w:rsidRPr="00280BC5" w:rsidRDefault="00A3230A" w:rsidP="00A3230A">
      <w:pPr>
        <w:pStyle w:val="Itema"/>
        <w:numPr>
          <w:ilvl w:val="3"/>
          <w:numId w:val="42"/>
        </w:numPr>
        <w:rPr>
          <w:spacing w:val="-2"/>
          <w:sz w:val="24"/>
          <w:szCs w:val="24"/>
        </w:rPr>
      </w:pPr>
      <w:r w:rsidRPr="00531BD4">
        <w:rPr>
          <w:spacing w:val="-2"/>
          <w:sz w:val="24"/>
          <w:szCs w:val="24"/>
        </w:rPr>
        <w:t xml:space="preserve">The </w:t>
      </w:r>
      <w:r>
        <w:rPr>
          <w:spacing w:val="-2"/>
          <w:sz w:val="24"/>
          <w:szCs w:val="24"/>
        </w:rPr>
        <w:t>demographics</w:t>
      </w:r>
      <w:r w:rsidRPr="00531BD4">
        <w:rPr>
          <w:spacing w:val="-2"/>
          <w:sz w:val="24"/>
          <w:szCs w:val="24"/>
        </w:rPr>
        <w:t xml:space="preserve"> of referral(s)</w:t>
      </w:r>
      <w:r>
        <w:rPr>
          <w:spacing w:val="-2"/>
          <w:sz w:val="24"/>
          <w:szCs w:val="24"/>
        </w:rPr>
        <w:t xml:space="preserve"> (e.g. male, female, non-binary, Firm Roots clients, non-Firm Roots clients, etc.)</w:t>
      </w:r>
    </w:p>
    <w:p w14:paraId="5790BE39" w14:textId="77777777" w:rsidR="00A3230A" w:rsidRDefault="00A3230A" w:rsidP="00A3230A">
      <w:pPr>
        <w:pStyle w:val="Itema"/>
        <w:numPr>
          <w:ilvl w:val="3"/>
          <w:numId w:val="42"/>
        </w:numPr>
        <w:rPr>
          <w:spacing w:val="-2"/>
          <w:sz w:val="24"/>
          <w:szCs w:val="24"/>
        </w:rPr>
      </w:pPr>
      <w:r>
        <w:rPr>
          <w:spacing w:val="-2"/>
          <w:sz w:val="24"/>
          <w:szCs w:val="24"/>
        </w:rPr>
        <w:t>Client Assessments to include but not limited to:</w:t>
      </w:r>
    </w:p>
    <w:p w14:paraId="66DE8093" w14:textId="77777777" w:rsidR="00A3230A" w:rsidRDefault="00A3230A" w:rsidP="00A3230A">
      <w:pPr>
        <w:pStyle w:val="Item10"/>
        <w:numPr>
          <w:ilvl w:val="4"/>
          <w:numId w:val="42"/>
        </w:numPr>
        <w:rPr>
          <w:spacing w:val="-2"/>
          <w:sz w:val="24"/>
          <w:szCs w:val="24"/>
        </w:rPr>
      </w:pPr>
      <w:r>
        <w:rPr>
          <w:spacing w:val="-2"/>
          <w:sz w:val="24"/>
          <w:szCs w:val="24"/>
        </w:rPr>
        <w:t>Client satisfaction,</w:t>
      </w:r>
    </w:p>
    <w:p w14:paraId="00F76883" w14:textId="77777777" w:rsidR="00A3230A" w:rsidRDefault="00A3230A" w:rsidP="00A3230A">
      <w:pPr>
        <w:pStyle w:val="Item10"/>
        <w:numPr>
          <w:ilvl w:val="4"/>
          <w:numId w:val="42"/>
        </w:numPr>
        <w:rPr>
          <w:spacing w:val="-2"/>
          <w:sz w:val="24"/>
          <w:szCs w:val="24"/>
        </w:rPr>
      </w:pPr>
      <w:r>
        <w:rPr>
          <w:spacing w:val="-2"/>
          <w:sz w:val="24"/>
          <w:szCs w:val="24"/>
        </w:rPr>
        <w:t>Diversity of services provided,</w:t>
      </w:r>
    </w:p>
    <w:p w14:paraId="2E712CA7" w14:textId="77777777" w:rsidR="00A3230A" w:rsidRDefault="00A3230A" w:rsidP="00A3230A">
      <w:pPr>
        <w:pStyle w:val="Item10"/>
        <w:numPr>
          <w:ilvl w:val="4"/>
          <w:numId w:val="42"/>
        </w:numPr>
        <w:rPr>
          <w:spacing w:val="-2"/>
          <w:sz w:val="24"/>
          <w:szCs w:val="24"/>
        </w:rPr>
      </w:pPr>
      <w:r>
        <w:rPr>
          <w:spacing w:val="-2"/>
          <w:sz w:val="24"/>
          <w:szCs w:val="24"/>
        </w:rPr>
        <w:t xml:space="preserve">Mental health and behavioral outcomes </w:t>
      </w:r>
      <w:proofErr w:type="gramStart"/>
      <w:r>
        <w:rPr>
          <w:spacing w:val="-2"/>
          <w:sz w:val="24"/>
          <w:szCs w:val="24"/>
        </w:rPr>
        <w:t>and;</w:t>
      </w:r>
      <w:proofErr w:type="gramEnd"/>
    </w:p>
    <w:p w14:paraId="46CACBF3" w14:textId="77777777" w:rsidR="00A3230A" w:rsidRDefault="00A3230A" w:rsidP="00A3230A">
      <w:pPr>
        <w:pStyle w:val="Item10"/>
        <w:numPr>
          <w:ilvl w:val="4"/>
          <w:numId w:val="42"/>
        </w:numPr>
        <w:rPr>
          <w:spacing w:val="-2"/>
          <w:sz w:val="24"/>
          <w:szCs w:val="24"/>
        </w:rPr>
      </w:pPr>
      <w:r>
        <w:rPr>
          <w:spacing w:val="-2"/>
          <w:sz w:val="24"/>
          <w:szCs w:val="24"/>
        </w:rPr>
        <w:t>Other critical data that will demonstrate the effectiveness of the overall program.</w:t>
      </w:r>
    </w:p>
    <w:p w14:paraId="6CFF00FA" w14:textId="77777777" w:rsidR="00A3230A" w:rsidRDefault="00A3230A" w:rsidP="00A3230A">
      <w:pPr>
        <w:pStyle w:val="Itema"/>
        <w:numPr>
          <w:ilvl w:val="3"/>
          <w:numId w:val="42"/>
        </w:numPr>
        <w:rPr>
          <w:spacing w:val="-2"/>
          <w:sz w:val="24"/>
          <w:szCs w:val="24"/>
        </w:rPr>
      </w:pPr>
      <w:r w:rsidRPr="00531BD4">
        <w:rPr>
          <w:spacing w:val="-2"/>
          <w:sz w:val="24"/>
          <w:szCs w:val="24"/>
        </w:rPr>
        <w:t>Number of sessions provided to the Participant for the month</w:t>
      </w:r>
    </w:p>
    <w:p w14:paraId="0DD57B4C" w14:textId="77777777" w:rsidR="00A3230A" w:rsidRPr="00280BC5" w:rsidRDefault="00A3230A" w:rsidP="00A3230A">
      <w:pPr>
        <w:pStyle w:val="Itema"/>
        <w:numPr>
          <w:ilvl w:val="3"/>
          <w:numId w:val="42"/>
        </w:numPr>
        <w:rPr>
          <w:spacing w:val="-2"/>
          <w:sz w:val="24"/>
          <w:szCs w:val="24"/>
        </w:rPr>
      </w:pPr>
      <w:r w:rsidRPr="00CA6456">
        <w:rPr>
          <w:spacing w:val="-2"/>
          <w:sz w:val="24"/>
          <w:szCs w:val="24"/>
        </w:rPr>
        <w:t>Additional data information, as required</w:t>
      </w:r>
    </w:p>
    <w:p w14:paraId="51E7CB7B" w14:textId="77777777" w:rsidR="00A3230A" w:rsidRPr="00984240" w:rsidRDefault="00A3230A" w:rsidP="00A3230A">
      <w:pPr>
        <w:pStyle w:val="Item1"/>
        <w:numPr>
          <w:ilvl w:val="2"/>
          <w:numId w:val="42"/>
        </w:numPr>
        <w:rPr>
          <w:spacing w:val="-2"/>
          <w:sz w:val="24"/>
          <w:szCs w:val="24"/>
        </w:rPr>
      </w:pPr>
      <w:r w:rsidRPr="00531BD4">
        <w:rPr>
          <w:b/>
          <w:bCs/>
          <w:spacing w:val="-2"/>
          <w:sz w:val="24"/>
          <w:szCs w:val="24"/>
        </w:rPr>
        <w:t xml:space="preserve">ACPD </w:t>
      </w:r>
      <w:r>
        <w:rPr>
          <w:b/>
          <w:bCs/>
          <w:spacing w:val="-2"/>
          <w:sz w:val="24"/>
          <w:szCs w:val="24"/>
        </w:rPr>
        <w:t>Provider Portal</w:t>
      </w:r>
      <w:r w:rsidRPr="00531BD4">
        <w:rPr>
          <w:b/>
          <w:bCs/>
          <w:spacing w:val="-2"/>
          <w:sz w:val="24"/>
          <w:szCs w:val="24"/>
        </w:rPr>
        <w:t xml:space="preserve"> (</w:t>
      </w:r>
      <w:r>
        <w:rPr>
          <w:b/>
          <w:bCs/>
          <w:spacing w:val="-2"/>
          <w:sz w:val="24"/>
          <w:szCs w:val="24"/>
        </w:rPr>
        <w:t xml:space="preserve">currently </w:t>
      </w:r>
      <w:r w:rsidRPr="00531BD4">
        <w:rPr>
          <w:b/>
          <w:bCs/>
          <w:spacing w:val="-2"/>
          <w:sz w:val="24"/>
          <w:szCs w:val="24"/>
        </w:rPr>
        <w:t xml:space="preserve">Enterprise Supervision) Reporting: </w:t>
      </w:r>
      <w:r w:rsidRPr="00EA460E">
        <w:rPr>
          <w:spacing w:val="-2"/>
          <w:sz w:val="24"/>
          <w:szCs w:val="24"/>
        </w:rPr>
        <w:t xml:space="preserve">For all matters where the youth is active </w:t>
      </w:r>
      <w:r>
        <w:rPr>
          <w:spacing w:val="-2"/>
          <w:sz w:val="24"/>
          <w:szCs w:val="24"/>
        </w:rPr>
        <w:t>within Juvenile Hall or Camp Sweeney</w:t>
      </w:r>
      <w:r w:rsidRPr="00EA460E">
        <w:rPr>
          <w:spacing w:val="-2"/>
          <w:sz w:val="24"/>
          <w:szCs w:val="24"/>
        </w:rPr>
        <w:t xml:space="preserve">, the Contractor must internally track, collect, and maintain data relating to the contract resulting from this RFP. Additionally, the Contractor must share data with ACPD by entering the data into </w:t>
      </w:r>
      <w:r>
        <w:rPr>
          <w:spacing w:val="-2"/>
          <w:sz w:val="24"/>
          <w:szCs w:val="24"/>
        </w:rPr>
        <w:t xml:space="preserve">ACPD Provider Portal </w:t>
      </w:r>
      <w:r w:rsidRPr="00EA460E">
        <w:rPr>
          <w:spacing w:val="-2"/>
          <w:sz w:val="24"/>
          <w:szCs w:val="24"/>
        </w:rPr>
        <w:t>or online data system identified by ACPD.</w:t>
      </w:r>
    </w:p>
    <w:p w14:paraId="4476025A" w14:textId="77777777" w:rsidR="00A3230A" w:rsidRPr="00D429B7" w:rsidRDefault="00A3230A" w:rsidP="00A3230A">
      <w:pPr>
        <w:pStyle w:val="Itema"/>
        <w:numPr>
          <w:ilvl w:val="3"/>
          <w:numId w:val="42"/>
        </w:numPr>
        <w:rPr>
          <w:spacing w:val="-2"/>
          <w:sz w:val="24"/>
          <w:szCs w:val="24"/>
        </w:rPr>
      </w:pPr>
      <w:r w:rsidRPr="00D429B7">
        <w:rPr>
          <w:spacing w:val="-2"/>
          <w:sz w:val="24"/>
          <w:szCs w:val="24"/>
        </w:rPr>
        <w:t xml:space="preserve">Program Status: Contractor must submit and maintain data on all served participants through ACPD’s Provider Portal. </w:t>
      </w:r>
      <w:proofErr w:type="gramStart"/>
      <w:r w:rsidRPr="00D429B7">
        <w:rPr>
          <w:spacing w:val="-2"/>
          <w:sz w:val="24"/>
          <w:szCs w:val="24"/>
        </w:rPr>
        <w:t>Contractor</w:t>
      </w:r>
      <w:proofErr w:type="gramEnd"/>
      <w:r w:rsidRPr="00D429B7">
        <w:rPr>
          <w:spacing w:val="-2"/>
          <w:sz w:val="24"/>
          <w:szCs w:val="24"/>
        </w:rPr>
        <w:t xml:space="preserve"> </w:t>
      </w:r>
      <w:r>
        <w:rPr>
          <w:spacing w:val="-2"/>
          <w:sz w:val="24"/>
          <w:szCs w:val="24"/>
        </w:rPr>
        <w:t xml:space="preserve">must </w:t>
      </w:r>
      <w:r w:rsidRPr="00D429B7">
        <w:rPr>
          <w:spacing w:val="-2"/>
          <w:sz w:val="24"/>
          <w:szCs w:val="24"/>
        </w:rPr>
        <w:t>use the portal to accept youth participants referral, update status of each participant, and provide the outcome of the services</w:t>
      </w:r>
      <w:r>
        <w:rPr>
          <w:spacing w:val="-2"/>
          <w:sz w:val="24"/>
          <w:szCs w:val="24"/>
        </w:rPr>
        <w:t xml:space="preserve"> (using portal notes)</w:t>
      </w:r>
      <w:r w:rsidRPr="00D429B7">
        <w:rPr>
          <w:spacing w:val="-2"/>
          <w:sz w:val="24"/>
          <w:szCs w:val="24"/>
        </w:rPr>
        <w:t xml:space="preserve">, for each participant. </w:t>
      </w:r>
    </w:p>
    <w:p w14:paraId="7E451A46" w14:textId="77777777" w:rsidR="00A3230A" w:rsidRPr="00D429B7" w:rsidRDefault="00A3230A" w:rsidP="00A3230A">
      <w:pPr>
        <w:pStyle w:val="Item10"/>
        <w:numPr>
          <w:ilvl w:val="4"/>
          <w:numId w:val="42"/>
        </w:numPr>
        <w:rPr>
          <w:spacing w:val="-2"/>
          <w:sz w:val="24"/>
          <w:szCs w:val="24"/>
        </w:rPr>
      </w:pPr>
      <w:proofErr w:type="gramStart"/>
      <w:r>
        <w:rPr>
          <w:spacing w:val="-2"/>
          <w:sz w:val="24"/>
          <w:szCs w:val="24"/>
        </w:rPr>
        <w:t>Contractor</w:t>
      </w:r>
      <w:proofErr w:type="gramEnd"/>
      <w:r>
        <w:rPr>
          <w:spacing w:val="-2"/>
          <w:sz w:val="24"/>
          <w:szCs w:val="24"/>
        </w:rPr>
        <w:t xml:space="preserve"> must enter accept and complete portal notes within </w:t>
      </w:r>
      <w:proofErr w:type="gramStart"/>
      <w:r>
        <w:rPr>
          <w:spacing w:val="-2"/>
          <w:sz w:val="24"/>
          <w:szCs w:val="24"/>
        </w:rPr>
        <w:t xml:space="preserve">72  </w:t>
      </w:r>
      <w:r w:rsidRPr="00D429B7">
        <w:rPr>
          <w:spacing w:val="-2"/>
          <w:sz w:val="24"/>
          <w:szCs w:val="24"/>
        </w:rPr>
        <w:t>business</w:t>
      </w:r>
      <w:proofErr w:type="gramEnd"/>
      <w:r w:rsidRPr="00D429B7">
        <w:rPr>
          <w:spacing w:val="-2"/>
          <w:sz w:val="24"/>
          <w:szCs w:val="24"/>
        </w:rPr>
        <w:t xml:space="preserve"> hours of the service delivery to prevent data loss.</w:t>
      </w:r>
    </w:p>
    <w:p w14:paraId="5213B7FD" w14:textId="77777777" w:rsidR="00A3230A" w:rsidRDefault="00A3230A" w:rsidP="00A3230A">
      <w:pPr>
        <w:pStyle w:val="Item10"/>
        <w:numPr>
          <w:ilvl w:val="4"/>
          <w:numId w:val="42"/>
        </w:numPr>
        <w:rPr>
          <w:spacing w:val="-2"/>
          <w:sz w:val="24"/>
          <w:szCs w:val="24"/>
        </w:rPr>
      </w:pPr>
      <w:proofErr w:type="gramStart"/>
      <w:r w:rsidRPr="00D429B7">
        <w:rPr>
          <w:spacing w:val="-2"/>
          <w:sz w:val="24"/>
          <w:szCs w:val="24"/>
        </w:rPr>
        <w:lastRenderedPageBreak/>
        <w:t>Contractor</w:t>
      </w:r>
      <w:proofErr w:type="gramEnd"/>
      <w:r w:rsidRPr="00D429B7">
        <w:rPr>
          <w:spacing w:val="-2"/>
          <w:sz w:val="24"/>
          <w:szCs w:val="24"/>
        </w:rPr>
        <w:t xml:space="preserve"> must report any adverse safety events</w:t>
      </w:r>
      <w:r>
        <w:rPr>
          <w:spacing w:val="-2"/>
          <w:sz w:val="24"/>
          <w:szCs w:val="24"/>
        </w:rPr>
        <w:t xml:space="preserve"> to any available ACPD staff immediately and within </w:t>
      </w:r>
      <w:r w:rsidRPr="00D429B7">
        <w:rPr>
          <w:spacing w:val="-2"/>
          <w:sz w:val="24"/>
          <w:szCs w:val="24"/>
        </w:rPr>
        <w:t xml:space="preserve">24 business hours—via </w:t>
      </w:r>
      <w:r>
        <w:rPr>
          <w:spacing w:val="-2"/>
          <w:sz w:val="24"/>
          <w:szCs w:val="24"/>
        </w:rPr>
        <w:t>ACPD’s Provider Portal.</w:t>
      </w:r>
    </w:p>
    <w:p w14:paraId="3C0DD8A1" w14:textId="2F3339D6" w:rsidR="00A3230A" w:rsidRDefault="00A3230A" w:rsidP="00A3230A">
      <w:pPr>
        <w:pStyle w:val="Item10"/>
        <w:numPr>
          <w:ilvl w:val="4"/>
          <w:numId w:val="42"/>
        </w:numPr>
        <w:rPr>
          <w:spacing w:val="-2"/>
          <w:sz w:val="24"/>
          <w:szCs w:val="24"/>
        </w:rPr>
      </w:pPr>
      <w:r>
        <w:rPr>
          <w:spacing w:val="-2"/>
          <w:sz w:val="24"/>
          <w:szCs w:val="24"/>
        </w:rPr>
        <w:t xml:space="preserve">ACPD’s Provider Portal will be utilized when reviewing monthly invoices to ensure services </w:t>
      </w:r>
      <w:proofErr w:type="gramStart"/>
      <w:r>
        <w:rPr>
          <w:spacing w:val="-2"/>
          <w:sz w:val="24"/>
          <w:szCs w:val="24"/>
        </w:rPr>
        <w:t>were</w:t>
      </w:r>
      <w:proofErr w:type="gramEnd"/>
      <w:r>
        <w:rPr>
          <w:spacing w:val="-2"/>
          <w:sz w:val="24"/>
          <w:szCs w:val="24"/>
        </w:rPr>
        <w:t xml:space="preserve"> rendered.</w:t>
      </w:r>
    </w:p>
    <w:p w14:paraId="61986C98" w14:textId="77777777" w:rsidR="00A3230A" w:rsidRPr="007F0119" w:rsidRDefault="00A3230A" w:rsidP="00A3230A">
      <w:pPr>
        <w:pStyle w:val="Heading2"/>
        <w:numPr>
          <w:ilvl w:val="1"/>
          <w:numId w:val="42"/>
        </w:numPr>
        <w:rPr>
          <w:rFonts w:asciiTheme="minorHAnsi" w:hAnsiTheme="minorHAnsi" w:cstheme="minorHAnsi"/>
          <w:sz w:val="24"/>
          <w:szCs w:val="24"/>
          <w:u w:val="none"/>
        </w:rPr>
      </w:pPr>
      <w:bookmarkStart w:id="36" w:name="_Toc166231102"/>
      <w:bookmarkStart w:id="37" w:name="_Toc184134085"/>
      <w:r w:rsidRPr="007F0119">
        <w:rPr>
          <w:rFonts w:asciiTheme="minorHAnsi" w:hAnsiTheme="minorHAnsi" w:cstheme="minorHAnsi"/>
          <w:sz w:val="24"/>
          <w:szCs w:val="24"/>
        </w:rPr>
        <w:t>PERFORMANCE MEASURES</w:t>
      </w:r>
      <w:bookmarkEnd w:id="36"/>
      <w:bookmarkEnd w:id="37"/>
    </w:p>
    <w:p w14:paraId="2F8AE53A" w14:textId="529A3BFC" w:rsidR="00A3230A" w:rsidRPr="00D55699" w:rsidRDefault="00A3230A" w:rsidP="00A3230A">
      <w:pPr>
        <w:pStyle w:val="BodyText"/>
        <w:spacing w:before="293"/>
        <w:ind w:left="1440" w:right="383"/>
        <w:jc w:val="both"/>
        <w:rPr>
          <w:rFonts w:asciiTheme="minorHAnsi" w:hAnsiTheme="minorHAnsi" w:cstheme="minorHAnsi"/>
          <w:sz w:val="24"/>
          <w:szCs w:val="24"/>
        </w:rPr>
      </w:pPr>
      <w:r w:rsidRPr="00D55699">
        <w:rPr>
          <w:rFonts w:asciiTheme="minorHAnsi" w:hAnsiTheme="minorHAnsi" w:cstheme="minorHAnsi"/>
          <w:sz w:val="24"/>
          <w:szCs w:val="24"/>
        </w:rPr>
        <w:t>The</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following</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key</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performance</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outcomes</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are</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deemed</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most</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crucial</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to</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the</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success</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of</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the religious</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service</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program</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delivery.</w:t>
      </w:r>
      <w:r w:rsidRPr="00D55699">
        <w:rPr>
          <w:rFonts w:asciiTheme="minorHAnsi" w:hAnsiTheme="minorHAnsi" w:cstheme="minorHAnsi"/>
          <w:spacing w:val="40"/>
          <w:sz w:val="24"/>
          <w:szCs w:val="24"/>
        </w:rPr>
        <w:t xml:space="preserve"> </w:t>
      </w:r>
      <w:r w:rsidRPr="00D55699">
        <w:rPr>
          <w:rFonts w:asciiTheme="minorHAnsi" w:hAnsiTheme="minorHAnsi" w:cstheme="minorHAnsi"/>
          <w:sz w:val="24"/>
          <w:szCs w:val="24"/>
        </w:rPr>
        <w:t>This</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is</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performance-based</w:t>
      </w:r>
      <w:r w:rsidRPr="00D55699">
        <w:rPr>
          <w:rFonts w:asciiTheme="minorHAnsi" w:hAnsiTheme="minorHAnsi" w:cstheme="minorHAnsi"/>
          <w:spacing w:val="-1"/>
          <w:sz w:val="24"/>
          <w:szCs w:val="24"/>
        </w:rPr>
        <w:t xml:space="preserve"> </w:t>
      </w:r>
      <w:r w:rsidRPr="00D55699">
        <w:rPr>
          <w:rFonts w:asciiTheme="minorHAnsi" w:hAnsiTheme="minorHAnsi" w:cstheme="minorHAnsi"/>
          <w:sz w:val="24"/>
          <w:szCs w:val="24"/>
        </w:rPr>
        <w:t>contract</w:t>
      </w:r>
      <w:r w:rsidRPr="00D55699">
        <w:rPr>
          <w:rFonts w:asciiTheme="minorHAnsi" w:hAnsiTheme="minorHAnsi" w:cstheme="minorHAnsi"/>
          <w:spacing w:val="-7"/>
          <w:sz w:val="24"/>
          <w:szCs w:val="24"/>
        </w:rPr>
        <w:t xml:space="preserve"> </w:t>
      </w:r>
      <w:r w:rsidRPr="00D55699">
        <w:rPr>
          <w:rFonts w:asciiTheme="minorHAnsi" w:hAnsiTheme="minorHAnsi" w:cstheme="minorHAnsi"/>
          <w:sz w:val="24"/>
          <w:szCs w:val="24"/>
        </w:rPr>
        <w:t>and</w:t>
      </w:r>
      <w:r w:rsidRPr="00D55699">
        <w:rPr>
          <w:rFonts w:asciiTheme="minorHAnsi" w:hAnsiTheme="minorHAnsi" w:cstheme="minorHAnsi"/>
          <w:spacing w:val="-2"/>
          <w:sz w:val="24"/>
          <w:szCs w:val="24"/>
        </w:rPr>
        <w:t xml:space="preserve"> </w:t>
      </w:r>
      <w:r w:rsidR="004521A7">
        <w:rPr>
          <w:rFonts w:asciiTheme="minorHAnsi" w:hAnsiTheme="minorHAnsi" w:cstheme="minorHAnsi"/>
          <w:sz w:val="24"/>
          <w:szCs w:val="24"/>
        </w:rPr>
        <w:t>C</w:t>
      </w:r>
      <w:r w:rsidR="004521A7" w:rsidRPr="00D55699">
        <w:rPr>
          <w:rFonts w:asciiTheme="minorHAnsi" w:hAnsiTheme="minorHAnsi" w:cstheme="minorHAnsi"/>
          <w:sz w:val="24"/>
          <w:szCs w:val="24"/>
        </w:rPr>
        <w:t xml:space="preserve">ontractor </w:t>
      </w:r>
      <w:r>
        <w:rPr>
          <w:rFonts w:asciiTheme="minorHAnsi" w:hAnsiTheme="minorHAnsi" w:cstheme="minorHAnsi"/>
          <w:sz w:val="24"/>
          <w:szCs w:val="24"/>
        </w:rPr>
        <w:t>must</w:t>
      </w:r>
      <w:r w:rsidRPr="00D55699">
        <w:rPr>
          <w:rFonts w:asciiTheme="minorHAnsi" w:hAnsiTheme="minorHAnsi" w:cstheme="minorHAnsi"/>
          <w:sz w:val="24"/>
          <w:szCs w:val="24"/>
        </w:rPr>
        <w:t xml:space="preserve"> ensure that the following performance measures are met:</w:t>
      </w:r>
    </w:p>
    <w:p w14:paraId="7E88B77C" w14:textId="77777777" w:rsidR="00A3230A" w:rsidRPr="00D55699" w:rsidRDefault="00A3230A" w:rsidP="00A3230A">
      <w:pPr>
        <w:pStyle w:val="ListParagraph"/>
        <w:widowControl w:val="0"/>
        <w:numPr>
          <w:ilvl w:val="0"/>
          <w:numId w:val="43"/>
        </w:numPr>
        <w:tabs>
          <w:tab w:val="left" w:pos="2160"/>
        </w:tabs>
        <w:autoSpaceDE w:val="0"/>
        <w:autoSpaceDN w:val="0"/>
        <w:spacing w:before="292"/>
        <w:ind w:left="2160" w:right="598"/>
        <w:rPr>
          <w:rFonts w:asciiTheme="minorHAnsi" w:hAnsiTheme="minorHAnsi" w:cstheme="minorHAnsi"/>
          <w:sz w:val="24"/>
          <w:szCs w:val="24"/>
        </w:rPr>
      </w:pPr>
      <w:r w:rsidRPr="00D55699">
        <w:rPr>
          <w:rFonts w:asciiTheme="minorHAnsi" w:hAnsiTheme="minorHAnsi" w:cstheme="minorHAnsi"/>
          <w:sz w:val="24"/>
          <w:szCs w:val="24"/>
        </w:rPr>
        <w:t>Timeliness</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request</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for</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religious</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services</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were</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provided</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within</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three</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hours</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 xml:space="preserve">of </w:t>
      </w:r>
      <w:r w:rsidRPr="00D55699">
        <w:rPr>
          <w:rFonts w:asciiTheme="minorHAnsi" w:hAnsiTheme="minorHAnsi" w:cstheme="minorHAnsi"/>
          <w:spacing w:val="-2"/>
          <w:sz w:val="24"/>
          <w:szCs w:val="24"/>
        </w:rPr>
        <w:t>request</w:t>
      </w:r>
      <w:r>
        <w:rPr>
          <w:rFonts w:asciiTheme="minorHAnsi" w:hAnsiTheme="minorHAnsi" w:cstheme="minorHAnsi"/>
          <w:spacing w:val="-2"/>
          <w:sz w:val="24"/>
          <w:szCs w:val="24"/>
        </w:rPr>
        <w:t>.</w:t>
      </w:r>
    </w:p>
    <w:p w14:paraId="5DF412F2" w14:textId="77777777" w:rsidR="00A3230A" w:rsidRPr="00D55699" w:rsidRDefault="00A3230A" w:rsidP="00A3230A">
      <w:pPr>
        <w:pStyle w:val="BodyText"/>
        <w:spacing w:before="2"/>
        <w:rPr>
          <w:rFonts w:asciiTheme="minorHAnsi" w:hAnsiTheme="minorHAnsi" w:cstheme="minorHAnsi"/>
          <w:sz w:val="24"/>
          <w:szCs w:val="24"/>
        </w:rPr>
      </w:pPr>
    </w:p>
    <w:p w14:paraId="7787B457" w14:textId="21699115" w:rsidR="00A3230A" w:rsidRPr="00D55699" w:rsidRDefault="00A3230A" w:rsidP="00A3230A">
      <w:pPr>
        <w:pStyle w:val="ListParagraph"/>
        <w:widowControl w:val="0"/>
        <w:numPr>
          <w:ilvl w:val="1"/>
          <w:numId w:val="43"/>
        </w:numPr>
        <w:tabs>
          <w:tab w:val="left" w:pos="2880"/>
        </w:tabs>
        <w:autoSpaceDE w:val="0"/>
        <w:autoSpaceDN w:val="0"/>
        <w:ind w:left="2880" w:right="675" w:hanging="720"/>
        <w:rPr>
          <w:rFonts w:asciiTheme="minorHAnsi" w:hAnsiTheme="minorHAnsi" w:cstheme="minorHAnsi"/>
          <w:sz w:val="24"/>
          <w:szCs w:val="24"/>
        </w:rPr>
      </w:pPr>
      <w:proofErr w:type="gramStart"/>
      <w:r w:rsidRPr="00D55699">
        <w:rPr>
          <w:rFonts w:asciiTheme="minorHAnsi" w:hAnsiTheme="minorHAnsi" w:cstheme="minorHAnsi"/>
          <w:sz w:val="24"/>
          <w:szCs w:val="24"/>
        </w:rPr>
        <w:t>Delivery of</w:t>
      </w:r>
      <w:proofErr w:type="gramEnd"/>
      <w:r w:rsidRPr="00D55699">
        <w:rPr>
          <w:rFonts w:asciiTheme="minorHAnsi" w:hAnsiTheme="minorHAnsi" w:cstheme="minorHAnsi"/>
          <w:sz w:val="24"/>
          <w:szCs w:val="24"/>
        </w:rPr>
        <w:t xml:space="preserve"> Service - coordinate the delivery of and support a comprehensive,</w:t>
      </w:r>
      <w:r w:rsidRPr="00D55699">
        <w:rPr>
          <w:rFonts w:asciiTheme="minorHAnsi" w:hAnsiTheme="minorHAnsi" w:cstheme="minorHAnsi"/>
          <w:spacing w:val="-8"/>
          <w:sz w:val="24"/>
          <w:szCs w:val="24"/>
        </w:rPr>
        <w:t xml:space="preserve"> </w:t>
      </w:r>
      <w:r w:rsidRPr="00D55699">
        <w:rPr>
          <w:rFonts w:asciiTheme="minorHAnsi" w:hAnsiTheme="minorHAnsi" w:cstheme="minorHAnsi"/>
          <w:sz w:val="24"/>
          <w:szCs w:val="24"/>
        </w:rPr>
        <w:t>multilingual,</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and</w:t>
      </w:r>
      <w:r w:rsidRPr="00D55699">
        <w:rPr>
          <w:rFonts w:asciiTheme="minorHAnsi" w:hAnsiTheme="minorHAnsi" w:cstheme="minorHAnsi"/>
          <w:spacing w:val="-7"/>
          <w:sz w:val="24"/>
          <w:szCs w:val="24"/>
        </w:rPr>
        <w:t xml:space="preserve"> </w:t>
      </w:r>
      <w:r w:rsidRPr="00D55699">
        <w:rPr>
          <w:rFonts w:asciiTheme="minorHAnsi" w:hAnsiTheme="minorHAnsi" w:cstheme="minorHAnsi"/>
          <w:sz w:val="24"/>
          <w:szCs w:val="24"/>
        </w:rPr>
        <w:t>non-discriminatory</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(i.e.,</w:t>
      </w:r>
      <w:r w:rsidRPr="00D55699">
        <w:rPr>
          <w:rFonts w:asciiTheme="minorHAnsi" w:hAnsiTheme="minorHAnsi" w:cstheme="minorHAnsi"/>
          <w:spacing w:val="-6"/>
          <w:sz w:val="24"/>
          <w:szCs w:val="24"/>
        </w:rPr>
        <w:t xml:space="preserve"> </w:t>
      </w:r>
      <w:r w:rsidRPr="00D55699">
        <w:rPr>
          <w:rFonts w:asciiTheme="minorHAnsi" w:hAnsiTheme="minorHAnsi" w:cstheme="minorHAnsi"/>
          <w:sz w:val="24"/>
          <w:szCs w:val="24"/>
        </w:rPr>
        <w:t>race,</w:t>
      </w:r>
      <w:r w:rsidRPr="00D55699">
        <w:rPr>
          <w:rFonts w:asciiTheme="minorHAnsi" w:hAnsiTheme="minorHAnsi" w:cstheme="minorHAnsi"/>
          <w:spacing w:val="-8"/>
          <w:sz w:val="24"/>
          <w:szCs w:val="24"/>
        </w:rPr>
        <w:t xml:space="preserve"> </w:t>
      </w:r>
      <w:r w:rsidRPr="00D55699">
        <w:rPr>
          <w:rFonts w:asciiTheme="minorHAnsi" w:hAnsiTheme="minorHAnsi" w:cstheme="minorHAnsi"/>
          <w:sz w:val="24"/>
          <w:szCs w:val="24"/>
        </w:rPr>
        <w:t>sexual orientation, etc.)</w:t>
      </w:r>
      <w:r w:rsidRPr="00D55699">
        <w:rPr>
          <w:rFonts w:asciiTheme="minorHAnsi" w:hAnsiTheme="minorHAnsi" w:cstheme="minorHAnsi"/>
          <w:spacing w:val="40"/>
          <w:sz w:val="24"/>
          <w:szCs w:val="24"/>
        </w:rPr>
        <w:t xml:space="preserve"> </w:t>
      </w:r>
      <w:r w:rsidRPr="00D55699">
        <w:rPr>
          <w:rFonts w:asciiTheme="minorHAnsi" w:hAnsiTheme="minorHAnsi" w:cstheme="minorHAnsi"/>
          <w:sz w:val="24"/>
          <w:szCs w:val="24"/>
        </w:rPr>
        <w:t xml:space="preserve">Religious Services Program to juvenile clients in Probation facilities (Juvenile </w:t>
      </w:r>
      <w:r w:rsidR="00F31937">
        <w:rPr>
          <w:rFonts w:asciiTheme="minorHAnsi" w:hAnsiTheme="minorHAnsi" w:cstheme="minorHAnsi"/>
          <w:sz w:val="24"/>
          <w:szCs w:val="24"/>
        </w:rPr>
        <w:t>Hall</w:t>
      </w:r>
      <w:r w:rsidRPr="00D55699">
        <w:rPr>
          <w:rFonts w:asciiTheme="minorHAnsi" w:hAnsiTheme="minorHAnsi" w:cstheme="minorHAnsi"/>
          <w:sz w:val="24"/>
          <w:szCs w:val="24"/>
        </w:rPr>
        <w:t xml:space="preserve"> and Camp Sweeney), transition-age youth, as requested.</w:t>
      </w:r>
    </w:p>
    <w:p w14:paraId="2C1E530F" w14:textId="77777777" w:rsidR="00A3230A" w:rsidRPr="00A3230A" w:rsidRDefault="00A3230A" w:rsidP="00A3230A">
      <w:pPr>
        <w:pStyle w:val="ListParagraph"/>
        <w:widowControl w:val="0"/>
        <w:numPr>
          <w:ilvl w:val="0"/>
          <w:numId w:val="43"/>
        </w:numPr>
        <w:tabs>
          <w:tab w:val="left" w:pos="2160"/>
        </w:tabs>
        <w:autoSpaceDE w:val="0"/>
        <w:autoSpaceDN w:val="0"/>
        <w:spacing w:before="292"/>
        <w:ind w:left="2160"/>
        <w:rPr>
          <w:rFonts w:asciiTheme="minorHAnsi" w:hAnsiTheme="minorHAnsi" w:cstheme="minorHAnsi"/>
          <w:sz w:val="24"/>
          <w:szCs w:val="24"/>
        </w:rPr>
      </w:pPr>
      <w:r w:rsidRPr="00D55699">
        <w:rPr>
          <w:rFonts w:asciiTheme="minorHAnsi" w:hAnsiTheme="minorHAnsi" w:cstheme="minorHAnsi"/>
          <w:sz w:val="24"/>
          <w:szCs w:val="24"/>
        </w:rPr>
        <w:t>Availability</w:t>
      </w:r>
      <w:r w:rsidRPr="00D55699">
        <w:rPr>
          <w:rFonts w:asciiTheme="minorHAnsi" w:hAnsiTheme="minorHAnsi" w:cstheme="minorHAnsi"/>
          <w:spacing w:val="-8"/>
          <w:sz w:val="24"/>
          <w:szCs w:val="24"/>
        </w:rPr>
        <w:t xml:space="preserve"> </w:t>
      </w:r>
      <w:r w:rsidRPr="00D55699">
        <w:rPr>
          <w:rFonts w:asciiTheme="minorHAnsi" w:hAnsiTheme="minorHAnsi" w:cstheme="minorHAnsi"/>
          <w:sz w:val="24"/>
          <w:szCs w:val="24"/>
        </w:rPr>
        <w:t>of</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Staff</w:t>
      </w:r>
      <w:r w:rsidRPr="00D55699">
        <w:rPr>
          <w:rFonts w:asciiTheme="minorHAnsi" w:hAnsiTheme="minorHAnsi" w:cstheme="minorHAnsi"/>
          <w:spacing w:val="-2"/>
          <w:sz w:val="24"/>
          <w:szCs w:val="24"/>
        </w:rPr>
        <w:t xml:space="preserve"> </w:t>
      </w:r>
      <w:r w:rsidRPr="00D55699">
        <w:rPr>
          <w:rFonts w:asciiTheme="minorHAnsi" w:hAnsiTheme="minorHAnsi" w:cstheme="minorHAnsi"/>
          <w:sz w:val="24"/>
          <w:szCs w:val="24"/>
        </w:rPr>
        <w:t>–</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95%</w:t>
      </w:r>
      <w:r w:rsidRPr="00D55699">
        <w:rPr>
          <w:rFonts w:asciiTheme="minorHAnsi" w:hAnsiTheme="minorHAnsi" w:cstheme="minorHAnsi"/>
          <w:spacing w:val="-4"/>
          <w:sz w:val="24"/>
          <w:szCs w:val="24"/>
        </w:rPr>
        <w:t xml:space="preserve"> </w:t>
      </w:r>
      <w:r w:rsidRPr="00D55699">
        <w:rPr>
          <w:rFonts w:asciiTheme="minorHAnsi" w:hAnsiTheme="minorHAnsi" w:cstheme="minorHAnsi"/>
          <w:sz w:val="24"/>
          <w:szCs w:val="24"/>
        </w:rPr>
        <w:t>of staff</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schedules</w:t>
      </w:r>
      <w:r w:rsidRPr="00D55699">
        <w:rPr>
          <w:rFonts w:asciiTheme="minorHAnsi" w:hAnsiTheme="minorHAnsi" w:cstheme="minorHAnsi"/>
          <w:spacing w:val="-5"/>
          <w:sz w:val="24"/>
          <w:szCs w:val="24"/>
        </w:rPr>
        <w:t xml:space="preserve"> </w:t>
      </w:r>
      <w:r w:rsidRPr="00D55699">
        <w:rPr>
          <w:rFonts w:asciiTheme="minorHAnsi" w:hAnsiTheme="minorHAnsi" w:cstheme="minorHAnsi"/>
          <w:sz w:val="24"/>
          <w:szCs w:val="24"/>
        </w:rPr>
        <w:t>should</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be</w:t>
      </w:r>
      <w:r w:rsidRPr="00D55699">
        <w:rPr>
          <w:rFonts w:asciiTheme="minorHAnsi" w:hAnsiTheme="minorHAnsi" w:cstheme="minorHAnsi"/>
          <w:spacing w:val="-3"/>
          <w:sz w:val="24"/>
          <w:szCs w:val="24"/>
        </w:rPr>
        <w:t xml:space="preserve"> </w:t>
      </w:r>
      <w:r w:rsidRPr="00D55699">
        <w:rPr>
          <w:rFonts w:asciiTheme="minorHAnsi" w:hAnsiTheme="minorHAnsi" w:cstheme="minorHAnsi"/>
          <w:sz w:val="24"/>
          <w:szCs w:val="24"/>
        </w:rPr>
        <w:t>adhered</w:t>
      </w:r>
      <w:r w:rsidRPr="00D55699">
        <w:rPr>
          <w:rFonts w:asciiTheme="minorHAnsi" w:hAnsiTheme="minorHAnsi" w:cstheme="minorHAnsi"/>
          <w:spacing w:val="-1"/>
          <w:sz w:val="24"/>
          <w:szCs w:val="24"/>
        </w:rPr>
        <w:t xml:space="preserve"> </w:t>
      </w:r>
      <w:r w:rsidRPr="00D55699">
        <w:rPr>
          <w:rFonts w:asciiTheme="minorHAnsi" w:hAnsiTheme="minorHAnsi" w:cstheme="minorHAnsi"/>
          <w:spacing w:val="-5"/>
          <w:sz w:val="24"/>
          <w:szCs w:val="24"/>
        </w:rPr>
        <w:t>to</w:t>
      </w:r>
      <w:r>
        <w:rPr>
          <w:rFonts w:asciiTheme="minorHAnsi" w:hAnsiTheme="minorHAnsi" w:cstheme="minorHAnsi"/>
          <w:spacing w:val="-5"/>
          <w:sz w:val="24"/>
          <w:szCs w:val="24"/>
        </w:rPr>
        <w:t>.</w:t>
      </w:r>
    </w:p>
    <w:p w14:paraId="77200B78" w14:textId="7B0A2529" w:rsidR="00A3230A" w:rsidRDefault="00A3230A" w:rsidP="00A3230A">
      <w:pPr>
        <w:pStyle w:val="ListParagraph"/>
        <w:widowControl w:val="0"/>
        <w:numPr>
          <w:ilvl w:val="1"/>
          <w:numId w:val="43"/>
        </w:numPr>
        <w:tabs>
          <w:tab w:val="left" w:pos="2160"/>
        </w:tabs>
        <w:autoSpaceDE w:val="0"/>
        <w:autoSpaceDN w:val="0"/>
        <w:spacing w:before="292"/>
        <w:ind w:left="2880" w:hanging="720"/>
        <w:rPr>
          <w:rFonts w:asciiTheme="minorHAnsi" w:hAnsiTheme="minorHAnsi" w:cstheme="minorHAnsi"/>
          <w:sz w:val="24"/>
          <w:szCs w:val="24"/>
        </w:rPr>
      </w:pPr>
      <w:proofErr w:type="gramStart"/>
      <w:r w:rsidRPr="00A3230A">
        <w:rPr>
          <w:rFonts w:asciiTheme="minorHAnsi" w:hAnsiTheme="minorHAnsi" w:cstheme="minorHAnsi"/>
          <w:sz w:val="24"/>
          <w:szCs w:val="24"/>
        </w:rPr>
        <w:t>Management of Staff</w:t>
      </w:r>
      <w:proofErr w:type="gramEnd"/>
      <w:r w:rsidRPr="00A3230A">
        <w:rPr>
          <w:rFonts w:asciiTheme="minorHAnsi" w:hAnsiTheme="minorHAnsi" w:cstheme="minorHAnsi"/>
          <w:sz w:val="24"/>
          <w:szCs w:val="24"/>
        </w:rPr>
        <w:t xml:space="preserve"> - Coordinate,</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manage and</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supervise</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the work</w:t>
      </w:r>
      <w:r w:rsidRPr="00A3230A">
        <w:rPr>
          <w:rFonts w:asciiTheme="minorHAnsi" w:hAnsiTheme="minorHAnsi" w:cstheme="minorHAnsi"/>
          <w:spacing w:val="-2"/>
          <w:sz w:val="24"/>
          <w:szCs w:val="24"/>
        </w:rPr>
        <w:t xml:space="preserve"> </w:t>
      </w:r>
      <w:r w:rsidRPr="00A3230A">
        <w:rPr>
          <w:rFonts w:asciiTheme="minorHAnsi" w:hAnsiTheme="minorHAnsi" w:cstheme="minorHAnsi"/>
          <w:sz w:val="24"/>
          <w:szCs w:val="24"/>
        </w:rPr>
        <w:t>and schedules</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of</w:t>
      </w:r>
      <w:r w:rsidRPr="00A3230A">
        <w:rPr>
          <w:rFonts w:asciiTheme="minorHAnsi" w:hAnsiTheme="minorHAnsi" w:cstheme="minorHAnsi"/>
          <w:spacing w:val="-4"/>
          <w:sz w:val="24"/>
          <w:szCs w:val="24"/>
        </w:rPr>
        <w:t xml:space="preserve"> </w:t>
      </w:r>
      <w:r w:rsidRPr="00A3230A">
        <w:rPr>
          <w:rFonts w:asciiTheme="minorHAnsi" w:hAnsiTheme="minorHAnsi" w:cstheme="minorHAnsi"/>
          <w:sz w:val="24"/>
          <w:szCs w:val="24"/>
        </w:rPr>
        <w:t>all</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individuals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delivering</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Religious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Services</w:t>
      </w:r>
      <w:r w:rsidRPr="00A3230A">
        <w:rPr>
          <w:rFonts w:asciiTheme="minorHAnsi" w:hAnsiTheme="minorHAnsi" w:cstheme="minorHAnsi"/>
          <w:spacing w:val="-5"/>
          <w:sz w:val="24"/>
          <w:szCs w:val="24"/>
        </w:rPr>
        <w:t xml:space="preserve"> </w:t>
      </w:r>
      <w:r w:rsidRPr="00A3230A">
        <w:rPr>
          <w:rFonts w:asciiTheme="minorHAnsi" w:hAnsiTheme="minorHAnsi" w:cstheme="minorHAnsi"/>
          <w:sz w:val="24"/>
          <w:szCs w:val="24"/>
        </w:rPr>
        <w:t>Programming</w:t>
      </w:r>
      <w:r w:rsidRPr="00A3230A">
        <w:rPr>
          <w:rFonts w:asciiTheme="minorHAnsi" w:hAnsiTheme="minorHAnsi" w:cstheme="minorHAnsi"/>
          <w:spacing w:val="-7"/>
          <w:sz w:val="24"/>
          <w:szCs w:val="24"/>
        </w:rPr>
        <w:t xml:space="preserve"> </w:t>
      </w:r>
      <w:r w:rsidRPr="00A3230A">
        <w:rPr>
          <w:rFonts w:asciiTheme="minorHAnsi" w:hAnsiTheme="minorHAnsi" w:cstheme="minorHAnsi"/>
          <w:sz w:val="24"/>
          <w:szCs w:val="24"/>
        </w:rPr>
        <w:t>to clients including</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volunteers, employees</w:t>
      </w:r>
      <w:r w:rsidRPr="00A3230A">
        <w:rPr>
          <w:rFonts w:asciiTheme="minorHAnsi" w:hAnsiTheme="minorHAnsi" w:cstheme="minorHAnsi"/>
          <w:spacing w:val="-3"/>
          <w:sz w:val="24"/>
          <w:szCs w:val="24"/>
        </w:rPr>
        <w:t xml:space="preserve"> </w:t>
      </w:r>
      <w:r w:rsidRPr="00A3230A">
        <w:rPr>
          <w:rFonts w:asciiTheme="minorHAnsi" w:hAnsiTheme="minorHAnsi" w:cstheme="minorHAnsi"/>
          <w:sz w:val="24"/>
          <w:szCs w:val="24"/>
        </w:rPr>
        <w:t>of the institution and</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chaplains. Minimum coverage of 30</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hours at Juvenile</w:t>
      </w:r>
      <w:r w:rsidRPr="00A3230A">
        <w:rPr>
          <w:rFonts w:asciiTheme="minorHAnsi" w:hAnsiTheme="minorHAnsi" w:cstheme="minorHAnsi"/>
          <w:spacing w:val="-2"/>
          <w:sz w:val="24"/>
          <w:szCs w:val="24"/>
        </w:rPr>
        <w:t xml:space="preserve"> </w:t>
      </w:r>
      <w:r w:rsidR="00F31937">
        <w:rPr>
          <w:rFonts w:asciiTheme="minorHAnsi" w:hAnsiTheme="minorHAnsi" w:cstheme="minorHAnsi"/>
          <w:sz w:val="24"/>
          <w:szCs w:val="24"/>
        </w:rPr>
        <w:t>Hall</w:t>
      </w:r>
      <w:r w:rsidRPr="00A3230A">
        <w:rPr>
          <w:rFonts w:asciiTheme="minorHAnsi" w:hAnsiTheme="minorHAnsi" w:cstheme="minorHAnsi"/>
          <w:sz w:val="24"/>
          <w:szCs w:val="24"/>
        </w:rPr>
        <w:t xml:space="preserve"> and</w:t>
      </w:r>
      <w:r w:rsidRPr="00A3230A">
        <w:rPr>
          <w:rFonts w:asciiTheme="minorHAnsi" w:hAnsiTheme="minorHAnsi" w:cstheme="minorHAnsi"/>
          <w:spacing w:val="-1"/>
          <w:sz w:val="24"/>
          <w:szCs w:val="24"/>
        </w:rPr>
        <w:t xml:space="preserve"> </w:t>
      </w:r>
      <w:r w:rsidRPr="00A3230A">
        <w:rPr>
          <w:rFonts w:asciiTheme="minorHAnsi" w:hAnsiTheme="minorHAnsi" w:cstheme="minorHAnsi"/>
          <w:sz w:val="24"/>
          <w:szCs w:val="24"/>
        </w:rPr>
        <w:t>minimum of 10 hours at Camp Sweeney with coverage spanning 7 days per week and during non-traditional hours.</w:t>
      </w:r>
      <w:r w:rsidRPr="00A3230A">
        <w:rPr>
          <w:rFonts w:asciiTheme="minorHAnsi" w:hAnsiTheme="minorHAnsi" w:cstheme="minorHAnsi"/>
          <w:spacing w:val="40"/>
          <w:sz w:val="24"/>
          <w:szCs w:val="24"/>
        </w:rPr>
        <w:t xml:space="preserve"> </w:t>
      </w:r>
      <w:r w:rsidRPr="00A3230A">
        <w:rPr>
          <w:rFonts w:asciiTheme="minorHAnsi" w:hAnsiTheme="minorHAnsi" w:cstheme="minorHAnsi"/>
          <w:sz w:val="24"/>
          <w:szCs w:val="24"/>
        </w:rPr>
        <w:t>i.e. evening, weekend and holidays</w:t>
      </w:r>
      <w:r>
        <w:rPr>
          <w:rFonts w:asciiTheme="minorHAnsi" w:hAnsiTheme="minorHAnsi" w:cstheme="minorHAnsi"/>
          <w:sz w:val="24"/>
          <w:szCs w:val="24"/>
        </w:rPr>
        <w:t>.</w:t>
      </w:r>
    </w:p>
    <w:p w14:paraId="107AA076" w14:textId="77777777" w:rsidR="00A3230A" w:rsidRPr="00A3230A" w:rsidRDefault="00A3230A" w:rsidP="00A3230A">
      <w:pPr>
        <w:pStyle w:val="ListParagraph"/>
        <w:widowControl w:val="0"/>
        <w:tabs>
          <w:tab w:val="left" w:pos="2160"/>
        </w:tabs>
        <w:autoSpaceDE w:val="0"/>
        <w:autoSpaceDN w:val="0"/>
        <w:ind w:left="2880"/>
        <w:rPr>
          <w:rFonts w:asciiTheme="minorHAnsi" w:hAnsiTheme="minorHAnsi" w:cstheme="minorHAnsi"/>
          <w:sz w:val="24"/>
          <w:szCs w:val="24"/>
        </w:rPr>
      </w:pPr>
    </w:p>
    <w:p w14:paraId="1B49C1AB" w14:textId="3C9FAB60" w:rsidR="00222EA5" w:rsidRPr="00222EA5" w:rsidRDefault="00502F47" w:rsidP="000352A4">
      <w:pPr>
        <w:pStyle w:val="Heading2"/>
      </w:pPr>
      <w:bookmarkStart w:id="38" w:name="_Toc339364443"/>
      <w:bookmarkStart w:id="39" w:name="_Toc339364704"/>
      <w:bookmarkStart w:id="40" w:name="_Toc184134086"/>
      <w:r w:rsidRPr="00266DFB">
        <w:rPr>
          <w:sz w:val="24"/>
        </w:rPr>
        <w:t>BIDDER</w:t>
      </w:r>
      <w:r w:rsidR="00607F38" w:rsidRPr="00266DFB">
        <w:rPr>
          <w:sz w:val="24"/>
        </w:rPr>
        <w:t xml:space="preserve">S </w:t>
      </w:r>
      <w:r w:rsidR="00607F38" w:rsidRPr="0018176F">
        <w:rPr>
          <w:color w:val="000000" w:themeColor="text1"/>
          <w:sz w:val="24"/>
        </w:rPr>
        <w:t>CONFERENCE</w:t>
      </w:r>
      <w:bookmarkEnd w:id="38"/>
      <w:bookmarkEnd w:id="39"/>
      <w:r w:rsidR="002C348B" w:rsidRPr="0018176F">
        <w:rPr>
          <w:color w:val="000000" w:themeColor="text1"/>
          <w:sz w:val="24"/>
        </w:rPr>
        <w:t>/VEND</w:t>
      </w:r>
      <w:r w:rsidR="0040582E" w:rsidRPr="0018176F">
        <w:rPr>
          <w:color w:val="000000" w:themeColor="text1"/>
          <w:sz w:val="24"/>
        </w:rPr>
        <w:t>O</w:t>
      </w:r>
      <w:r w:rsidR="002C348B" w:rsidRPr="0018176F">
        <w:rPr>
          <w:color w:val="000000" w:themeColor="text1"/>
          <w:sz w:val="24"/>
        </w:rPr>
        <w:t>R OUTREACH</w:t>
      </w:r>
      <w:bookmarkEnd w:id="40"/>
      <w:r w:rsidR="006B4B31" w:rsidRPr="0018176F">
        <w:rPr>
          <w:color w:val="000000" w:themeColor="text1"/>
          <w:sz w:val="24"/>
        </w:rPr>
        <w:t xml:space="preserve"> </w:t>
      </w:r>
    </w:p>
    <w:p w14:paraId="6DE977BF" w14:textId="3C7A56C8" w:rsidR="001215F1" w:rsidRDefault="0036135F" w:rsidP="00EE51C4">
      <w:pPr>
        <w:pStyle w:val="Item1"/>
        <w:tabs>
          <w:tab w:val="clear" w:pos="1440"/>
        </w:tabs>
        <w:rPr>
          <w:sz w:val="24"/>
          <w:szCs w:val="18"/>
        </w:rPr>
      </w:pPr>
      <w:r w:rsidRPr="00121DEB">
        <w:rPr>
          <w:sz w:val="24"/>
          <w:szCs w:val="18"/>
        </w:rPr>
        <w:t xml:space="preserve">The </w:t>
      </w:r>
      <w:r w:rsidR="00502F47" w:rsidRPr="00121DEB">
        <w:rPr>
          <w:sz w:val="24"/>
          <w:szCs w:val="18"/>
        </w:rPr>
        <w:t>Bidder</w:t>
      </w:r>
      <w:r w:rsidR="005C3D88" w:rsidRPr="00121DEB">
        <w:rPr>
          <w:sz w:val="24"/>
          <w:szCs w:val="18"/>
        </w:rPr>
        <w:t xml:space="preserve">s </w:t>
      </w:r>
      <w:r w:rsidR="005C3D88" w:rsidRPr="000B01A6">
        <w:rPr>
          <w:sz w:val="24"/>
          <w:szCs w:val="18"/>
        </w:rPr>
        <w:t>C</w:t>
      </w:r>
      <w:r w:rsidRPr="000B01A6">
        <w:rPr>
          <w:sz w:val="24"/>
          <w:szCs w:val="18"/>
        </w:rPr>
        <w:t>onference</w:t>
      </w:r>
      <w:r w:rsidR="006B4B31" w:rsidRPr="000B01A6">
        <w:rPr>
          <w:sz w:val="24"/>
          <w:szCs w:val="18"/>
        </w:rPr>
        <w:t>(s)</w:t>
      </w:r>
      <w:r w:rsidRPr="000B01A6">
        <w:rPr>
          <w:sz w:val="24"/>
          <w:szCs w:val="18"/>
        </w:rPr>
        <w:t xml:space="preserve"> held on </w:t>
      </w:r>
      <w:r w:rsidR="00AB790E" w:rsidRPr="000B01A6">
        <w:rPr>
          <w:sz w:val="24"/>
          <w:szCs w:val="18"/>
        </w:rPr>
        <w:t xml:space="preserve">the </w:t>
      </w:r>
      <w:r w:rsidR="0095131E" w:rsidRPr="000B01A6">
        <w:rPr>
          <w:sz w:val="24"/>
          <w:szCs w:val="18"/>
        </w:rPr>
        <w:t>date</w:t>
      </w:r>
      <w:r w:rsidR="00E845AB" w:rsidRPr="000B01A6">
        <w:rPr>
          <w:sz w:val="24"/>
          <w:szCs w:val="18"/>
        </w:rPr>
        <w:t>(s)</w:t>
      </w:r>
      <w:r w:rsidR="0095131E" w:rsidRPr="000B01A6">
        <w:rPr>
          <w:sz w:val="24"/>
          <w:szCs w:val="18"/>
        </w:rPr>
        <w:t xml:space="preserve"> specified in the Calendar of Events </w:t>
      </w:r>
      <w:r w:rsidRPr="000B01A6">
        <w:rPr>
          <w:sz w:val="24"/>
          <w:szCs w:val="18"/>
        </w:rPr>
        <w:t xml:space="preserve">will have online conference </w:t>
      </w:r>
      <w:r w:rsidR="00762939" w:rsidRPr="000B01A6">
        <w:rPr>
          <w:sz w:val="24"/>
          <w:szCs w:val="18"/>
        </w:rPr>
        <w:t xml:space="preserve">capabilities </w:t>
      </w:r>
      <w:r w:rsidRPr="000B01A6">
        <w:rPr>
          <w:sz w:val="24"/>
          <w:szCs w:val="18"/>
        </w:rPr>
        <w:t xml:space="preserve">for remote </w:t>
      </w:r>
      <w:r w:rsidRPr="00121DEB">
        <w:rPr>
          <w:sz w:val="24"/>
          <w:szCs w:val="18"/>
        </w:rPr>
        <w:t xml:space="preserve">participation. </w:t>
      </w:r>
      <w:r w:rsidR="00502F47" w:rsidRPr="00121DEB">
        <w:rPr>
          <w:sz w:val="24"/>
          <w:szCs w:val="18"/>
        </w:rPr>
        <w:t>Bidder</w:t>
      </w:r>
      <w:r w:rsidRPr="00121DEB">
        <w:rPr>
          <w:sz w:val="24"/>
          <w:szCs w:val="18"/>
        </w:rPr>
        <w:t>s can opt to participate via a computer with a stable internet connection (the recommended Bandwidth is 512Kbps) at</w:t>
      </w:r>
      <w:r w:rsidR="001215F1" w:rsidRPr="00121DEB">
        <w:rPr>
          <w:sz w:val="24"/>
          <w:szCs w:val="18"/>
        </w:rPr>
        <w:t>:</w:t>
      </w:r>
      <w:r w:rsidRPr="00121DEB">
        <w:rPr>
          <w:sz w:val="24"/>
          <w:szCs w:val="18"/>
        </w:rPr>
        <w:t xml:space="preserve"> </w:t>
      </w:r>
    </w:p>
    <w:p w14:paraId="0516F652" w14:textId="77777777" w:rsidR="00B32807" w:rsidRPr="00B32807" w:rsidRDefault="00B32807" w:rsidP="00B32807">
      <w:pPr>
        <w:ind w:left="2880"/>
        <w:rPr>
          <w:rFonts w:ascii="Segoe UI" w:hAnsi="Segoe UI" w:cs="Segoe UI"/>
          <w:color w:val="242424"/>
          <w:kern w:val="2"/>
          <w:sz w:val="18"/>
          <w:szCs w:val="18"/>
          <w14:ligatures w14:val="standardContextual"/>
        </w:rPr>
      </w:pPr>
      <w:r w:rsidRPr="00B32807">
        <w:rPr>
          <w:rFonts w:ascii="Segoe UI" w:hAnsi="Segoe UI" w:cs="Segoe UI"/>
          <w:b/>
          <w:bCs/>
          <w:color w:val="242424"/>
          <w:kern w:val="2"/>
          <w:sz w:val="28"/>
          <w:szCs w:val="28"/>
          <w14:ligatures w14:val="standardContextual"/>
        </w:rPr>
        <w:t>Microsoft Teams</w:t>
      </w:r>
      <w:r w:rsidRPr="00B32807">
        <w:rPr>
          <w:rFonts w:ascii="Segoe UI" w:hAnsi="Segoe UI" w:cs="Segoe UI"/>
          <w:color w:val="242424"/>
          <w:kern w:val="2"/>
          <w:sz w:val="18"/>
          <w:szCs w:val="18"/>
          <w14:ligatures w14:val="standardContextual"/>
        </w:rPr>
        <w:t xml:space="preserve"> </w:t>
      </w:r>
      <w:hyperlink r:id="rId40" w:history="1">
        <w:r w:rsidRPr="00B32807">
          <w:rPr>
            <w:rFonts w:ascii="Segoe UI" w:hAnsi="Segoe UI" w:cs="Segoe UI"/>
            <w:color w:val="5B5FC7"/>
            <w:kern w:val="2"/>
            <w:sz w:val="18"/>
            <w:szCs w:val="18"/>
            <w:u w:val="single"/>
            <w14:ligatures w14:val="standardContextual"/>
          </w:rPr>
          <w:t>Need help?</w:t>
        </w:r>
      </w:hyperlink>
      <w:r w:rsidRPr="00B32807">
        <w:rPr>
          <w:rFonts w:ascii="Segoe UI" w:hAnsi="Segoe UI" w:cs="Segoe UI"/>
          <w:color w:val="242424"/>
          <w:kern w:val="2"/>
          <w:sz w:val="18"/>
          <w:szCs w:val="18"/>
          <w14:ligatures w14:val="standardContextual"/>
        </w:rPr>
        <w:t xml:space="preserve"> </w:t>
      </w:r>
    </w:p>
    <w:p w14:paraId="5CF468AD" w14:textId="77777777" w:rsidR="00B32807" w:rsidRPr="00B32807" w:rsidRDefault="00B32807" w:rsidP="00B32807">
      <w:pPr>
        <w:ind w:left="2880"/>
        <w:rPr>
          <w:rFonts w:ascii="Segoe UI" w:hAnsi="Segoe UI" w:cs="Segoe UI"/>
          <w:color w:val="242424"/>
          <w:kern w:val="2"/>
          <w:sz w:val="18"/>
          <w:szCs w:val="18"/>
          <w14:ligatures w14:val="standardContextual"/>
        </w:rPr>
      </w:pPr>
      <w:hyperlink r:id="rId41" w:tgtFrame="_blank" w:tooltip="Meeting join link" w:history="1">
        <w:r w:rsidRPr="00B32807">
          <w:rPr>
            <w:rFonts w:ascii="Segoe UI" w:hAnsi="Segoe UI" w:cs="Segoe UI"/>
            <w:b/>
            <w:bCs/>
            <w:color w:val="5B5FC7"/>
            <w:kern w:val="2"/>
            <w:sz w:val="24"/>
            <w:szCs w:val="24"/>
            <w:u w:val="single"/>
            <w14:ligatures w14:val="standardContextual"/>
          </w:rPr>
          <w:t>Join the meeting now</w:t>
        </w:r>
      </w:hyperlink>
      <w:r w:rsidRPr="00B32807">
        <w:rPr>
          <w:rFonts w:ascii="Segoe UI" w:hAnsi="Segoe UI" w:cs="Segoe UI"/>
          <w:color w:val="242424"/>
          <w:kern w:val="2"/>
          <w:sz w:val="18"/>
          <w:szCs w:val="18"/>
          <w14:ligatures w14:val="standardContextual"/>
        </w:rPr>
        <w:t xml:space="preserve"> </w:t>
      </w:r>
    </w:p>
    <w:p w14:paraId="27609A3A" w14:textId="77777777" w:rsidR="00B32807" w:rsidRPr="00B32807" w:rsidRDefault="00B32807" w:rsidP="00B32807">
      <w:pPr>
        <w:ind w:left="2880"/>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t xml:space="preserve">Meeting ID: </w:t>
      </w:r>
      <w:r w:rsidRPr="00B32807">
        <w:rPr>
          <w:rFonts w:ascii="Segoe UI" w:hAnsi="Segoe UI" w:cs="Segoe UI"/>
          <w:color w:val="242424"/>
          <w:kern w:val="2"/>
          <w:sz w:val="18"/>
          <w:szCs w:val="18"/>
          <w14:ligatures w14:val="standardContextual"/>
        </w:rPr>
        <w:t xml:space="preserve">265 140 826 337 </w:t>
      </w:r>
    </w:p>
    <w:p w14:paraId="400973B2" w14:textId="77777777" w:rsidR="00B32807" w:rsidRPr="00B32807" w:rsidRDefault="00B32807" w:rsidP="00B32807">
      <w:pPr>
        <w:ind w:left="2880"/>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t xml:space="preserve">Passcode: </w:t>
      </w:r>
      <w:r w:rsidRPr="00B32807">
        <w:rPr>
          <w:rFonts w:ascii="Segoe UI" w:hAnsi="Segoe UI" w:cs="Segoe UI"/>
          <w:color w:val="242424"/>
          <w:kern w:val="2"/>
          <w:sz w:val="18"/>
          <w:szCs w:val="18"/>
          <w14:ligatures w14:val="standardContextual"/>
        </w:rPr>
        <w:t xml:space="preserve">cm3Le6rv </w:t>
      </w:r>
    </w:p>
    <w:p w14:paraId="45A83839" w14:textId="77777777" w:rsidR="00B32807" w:rsidRPr="00B32807" w:rsidRDefault="00B32807" w:rsidP="00B32807">
      <w:pPr>
        <w:ind w:left="2880"/>
        <w:rPr>
          <w:rFonts w:ascii="Segoe UI" w:hAnsi="Segoe UI" w:cs="Segoe UI"/>
          <w:color w:val="242424"/>
          <w:kern w:val="2"/>
          <w:sz w:val="18"/>
          <w:szCs w:val="18"/>
          <w14:ligatures w14:val="standardContextual"/>
        </w:rPr>
      </w:pPr>
      <w:r w:rsidRPr="00B32807">
        <w:rPr>
          <w:rFonts w:ascii="Segoe UI" w:hAnsi="Segoe UI" w:cs="Segoe UI"/>
          <w:b/>
          <w:bCs/>
          <w:color w:val="242424"/>
          <w:kern w:val="2"/>
          <w:sz w:val="18"/>
          <w:szCs w:val="18"/>
          <w14:ligatures w14:val="standardContextual"/>
        </w:rPr>
        <w:t>Dial in by phone</w:t>
      </w:r>
      <w:r w:rsidRPr="00B32807">
        <w:rPr>
          <w:rFonts w:ascii="Segoe UI" w:hAnsi="Segoe UI" w:cs="Segoe UI"/>
          <w:color w:val="242424"/>
          <w:kern w:val="2"/>
          <w:sz w:val="18"/>
          <w:szCs w:val="18"/>
          <w14:ligatures w14:val="standardContextual"/>
        </w:rPr>
        <w:t xml:space="preserve"> </w:t>
      </w:r>
    </w:p>
    <w:p w14:paraId="6181C443" w14:textId="77777777" w:rsidR="00B32807" w:rsidRPr="00B32807" w:rsidRDefault="00B32807" w:rsidP="00B32807">
      <w:pPr>
        <w:ind w:left="2880"/>
        <w:rPr>
          <w:rFonts w:ascii="Segoe UI" w:hAnsi="Segoe UI" w:cs="Segoe UI"/>
          <w:color w:val="242424"/>
          <w:kern w:val="2"/>
          <w:sz w:val="18"/>
          <w:szCs w:val="18"/>
          <w14:ligatures w14:val="standardContextual"/>
        </w:rPr>
      </w:pPr>
      <w:hyperlink r:id="rId42" w:history="1">
        <w:r w:rsidRPr="00B32807">
          <w:rPr>
            <w:rFonts w:ascii="Segoe UI" w:hAnsi="Segoe UI" w:cs="Segoe UI"/>
            <w:color w:val="5B5FC7"/>
            <w:kern w:val="2"/>
            <w:sz w:val="18"/>
            <w:szCs w:val="18"/>
            <w:u w:val="single"/>
            <w14:ligatures w14:val="standardContextual"/>
          </w:rPr>
          <w:t>+1 415-915-</w:t>
        </w:r>
        <w:proofErr w:type="gramStart"/>
        <w:r w:rsidRPr="00B32807">
          <w:rPr>
            <w:rFonts w:ascii="Segoe UI" w:hAnsi="Segoe UI" w:cs="Segoe UI"/>
            <w:color w:val="5B5FC7"/>
            <w:kern w:val="2"/>
            <w:sz w:val="18"/>
            <w:szCs w:val="18"/>
            <w:u w:val="single"/>
            <w14:ligatures w14:val="standardContextual"/>
          </w:rPr>
          <w:t>3950,,</w:t>
        </w:r>
        <w:proofErr w:type="gramEnd"/>
        <w:r w:rsidRPr="00B32807">
          <w:rPr>
            <w:rFonts w:ascii="Segoe UI" w:hAnsi="Segoe UI" w:cs="Segoe UI"/>
            <w:color w:val="5B5FC7"/>
            <w:kern w:val="2"/>
            <w:sz w:val="18"/>
            <w:szCs w:val="18"/>
            <w:u w:val="single"/>
            <w14:ligatures w14:val="standardContextual"/>
          </w:rPr>
          <w:t>827776655#</w:t>
        </w:r>
      </w:hyperlink>
      <w:r w:rsidRPr="00B32807">
        <w:rPr>
          <w:rFonts w:ascii="Segoe UI" w:hAnsi="Segoe UI" w:cs="Segoe UI"/>
          <w:color w:val="242424"/>
          <w:kern w:val="2"/>
          <w:sz w:val="18"/>
          <w:szCs w:val="18"/>
          <w14:ligatures w14:val="standardContextual"/>
        </w:rPr>
        <w:t xml:space="preserve"> </w:t>
      </w:r>
      <w:r w:rsidRPr="00B32807">
        <w:rPr>
          <w:rFonts w:ascii="Segoe UI" w:hAnsi="Segoe UI" w:cs="Segoe UI"/>
          <w:color w:val="616161"/>
          <w:kern w:val="2"/>
          <w:sz w:val="18"/>
          <w:szCs w:val="18"/>
          <w14:ligatures w14:val="standardContextual"/>
        </w:rPr>
        <w:t>United States, San Francisco</w:t>
      </w:r>
      <w:r w:rsidRPr="00B32807">
        <w:rPr>
          <w:rFonts w:ascii="Segoe UI" w:hAnsi="Segoe UI" w:cs="Segoe UI"/>
          <w:color w:val="242424"/>
          <w:kern w:val="2"/>
          <w:sz w:val="18"/>
          <w:szCs w:val="18"/>
          <w14:ligatures w14:val="standardContextual"/>
        </w:rPr>
        <w:t xml:space="preserve"> </w:t>
      </w:r>
    </w:p>
    <w:p w14:paraId="4A532B36" w14:textId="77777777" w:rsidR="00B32807" w:rsidRPr="00B32807" w:rsidRDefault="00B32807" w:rsidP="00B32807">
      <w:pPr>
        <w:ind w:left="2880"/>
        <w:rPr>
          <w:rFonts w:ascii="Segoe UI" w:hAnsi="Segoe UI" w:cs="Segoe UI"/>
          <w:color w:val="242424"/>
          <w:kern w:val="2"/>
          <w:sz w:val="18"/>
          <w:szCs w:val="18"/>
          <w14:ligatures w14:val="standardContextual"/>
        </w:rPr>
      </w:pPr>
      <w:hyperlink r:id="rId43" w:history="1">
        <w:r w:rsidRPr="00B32807">
          <w:rPr>
            <w:rFonts w:ascii="Segoe UI" w:hAnsi="Segoe UI" w:cs="Segoe UI"/>
            <w:color w:val="5B5FC7"/>
            <w:kern w:val="2"/>
            <w:sz w:val="18"/>
            <w:szCs w:val="18"/>
            <w:u w:val="single"/>
            <w14:ligatures w14:val="standardContextual"/>
          </w:rPr>
          <w:t>Find a local number</w:t>
        </w:r>
      </w:hyperlink>
      <w:r w:rsidRPr="00B32807">
        <w:rPr>
          <w:rFonts w:ascii="Segoe UI" w:hAnsi="Segoe UI" w:cs="Segoe UI"/>
          <w:color w:val="242424"/>
          <w:kern w:val="2"/>
          <w:sz w:val="18"/>
          <w:szCs w:val="18"/>
          <w14:ligatures w14:val="standardContextual"/>
        </w:rPr>
        <w:t xml:space="preserve"> </w:t>
      </w:r>
    </w:p>
    <w:p w14:paraId="73AD8D88" w14:textId="77777777" w:rsidR="00B32807" w:rsidRPr="00B32807" w:rsidRDefault="00B32807" w:rsidP="00B32807">
      <w:pPr>
        <w:ind w:left="2880"/>
        <w:rPr>
          <w:rFonts w:ascii="Segoe UI" w:hAnsi="Segoe UI" w:cs="Segoe UI"/>
          <w:color w:val="242424"/>
          <w:kern w:val="2"/>
          <w:sz w:val="18"/>
          <w:szCs w:val="18"/>
          <w14:ligatures w14:val="standardContextual"/>
        </w:rPr>
      </w:pPr>
      <w:r w:rsidRPr="00B32807">
        <w:rPr>
          <w:rFonts w:ascii="Segoe UI" w:hAnsi="Segoe UI" w:cs="Segoe UI"/>
          <w:color w:val="616161"/>
          <w:kern w:val="2"/>
          <w:sz w:val="18"/>
          <w:szCs w:val="18"/>
          <w14:ligatures w14:val="standardContextual"/>
        </w:rPr>
        <w:lastRenderedPageBreak/>
        <w:t xml:space="preserve">Phone conference ID: </w:t>
      </w:r>
      <w:r w:rsidRPr="00B32807">
        <w:rPr>
          <w:rFonts w:ascii="Segoe UI" w:hAnsi="Segoe UI" w:cs="Segoe UI"/>
          <w:color w:val="242424"/>
          <w:kern w:val="2"/>
          <w:sz w:val="18"/>
          <w:szCs w:val="18"/>
          <w14:ligatures w14:val="standardContextual"/>
        </w:rPr>
        <w:t xml:space="preserve">827 776 655# </w:t>
      </w:r>
    </w:p>
    <w:p w14:paraId="5274C74F" w14:textId="641B8F38" w:rsidR="00B32807" w:rsidRDefault="00B32807" w:rsidP="00B32807">
      <w:pPr>
        <w:pStyle w:val="Item1"/>
        <w:numPr>
          <w:ilvl w:val="0"/>
          <w:numId w:val="0"/>
        </w:numPr>
        <w:ind w:left="2880"/>
        <w:rPr>
          <w:sz w:val="24"/>
          <w:szCs w:val="18"/>
        </w:rPr>
      </w:pPr>
      <w:r w:rsidRPr="00B32807">
        <w:rPr>
          <w:rFonts w:ascii="Segoe UI" w:hAnsi="Segoe UI" w:cs="Segoe UI"/>
          <w:color w:val="616161"/>
          <w:kern w:val="2"/>
          <w:sz w:val="18"/>
          <w:szCs w:val="18"/>
          <w14:ligatures w14:val="standardContextual"/>
        </w:rPr>
        <w:t xml:space="preserve">For organizers: </w:t>
      </w:r>
      <w:hyperlink r:id="rId44" w:tgtFrame="_blank" w:history="1">
        <w:r w:rsidRPr="00B32807">
          <w:rPr>
            <w:rFonts w:ascii="Segoe UI" w:hAnsi="Segoe UI" w:cs="Segoe UI"/>
            <w:color w:val="5B5FC7"/>
            <w:kern w:val="2"/>
            <w:sz w:val="18"/>
            <w:szCs w:val="18"/>
            <w:u w:val="single"/>
            <w14:ligatures w14:val="standardContextual"/>
          </w:rPr>
          <w:t>Meeting options</w:t>
        </w:r>
      </w:hyperlink>
      <w:r w:rsidRPr="00B32807">
        <w:rPr>
          <w:rFonts w:ascii="Segoe UI" w:hAnsi="Segoe UI" w:cs="Segoe UI"/>
          <w:color w:val="242424"/>
          <w:kern w:val="2"/>
          <w:sz w:val="18"/>
          <w:szCs w:val="18"/>
          <w14:ligatures w14:val="standardContextual"/>
        </w:rPr>
        <w:t xml:space="preserve"> </w:t>
      </w:r>
      <w:r w:rsidRPr="00B32807">
        <w:rPr>
          <w:rFonts w:ascii="Segoe UI" w:hAnsi="Segoe UI" w:cs="Segoe UI"/>
          <w:color w:val="D1D1D1"/>
          <w:kern w:val="2"/>
          <w:sz w:val="18"/>
          <w:szCs w:val="18"/>
          <w14:ligatures w14:val="standardContextual"/>
        </w:rPr>
        <w:t>|</w:t>
      </w:r>
      <w:r w:rsidRPr="00B32807">
        <w:rPr>
          <w:rFonts w:ascii="Segoe UI" w:hAnsi="Segoe UI" w:cs="Segoe UI"/>
          <w:color w:val="242424"/>
          <w:kern w:val="2"/>
          <w:sz w:val="18"/>
          <w:szCs w:val="18"/>
          <w14:ligatures w14:val="standardContextual"/>
        </w:rPr>
        <w:t xml:space="preserve"> </w:t>
      </w:r>
      <w:hyperlink r:id="rId45" w:tgtFrame="_blank" w:history="1">
        <w:r w:rsidRPr="00B32807">
          <w:rPr>
            <w:rFonts w:ascii="Segoe UI" w:hAnsi="Segoe UI" w:cs="Segoe UI"/>
            <w:color w:val="5B5FC7"/>
            <w:kern w:val="2"/>
            <w:sz w:val="18"/>
            <w:szCs w:val="18"/>
            <w:u w:val="single"/>
            <w14:ligatures w14:val="standardContextual"/>
          </w:rPr>
          <w:t>Reset dial-in PIN</w:t>
        </w:r>
      </w:hyperlink>
    </w:p>
    <w:p w14:paraId="3D1905FA" w14:textId="034E696B" w:rsidR="004556F7" w:rsidRPr="004556F7" w:rsidRDefault="00DA7F5B" w:rsidP="00EE51C4">
      <w:pPr>
        <w:pStyle w:val="Item1"/>
        <w:tabs>
          <w:tab w:val="clear" w:pos="1440"/>
        </w:tabs>
      </w:pPr>
      <w:bookmarkStart w:id="41" w:name="_Hlk103953617"/>
      <w:r w:rsidRPr="001D6A1D">
        <w:rPr>
          <w:sz w:val="24"/>
          <w:szCs w:val="24"/>
        </w:rPr>
        <w:t xml:space="preserve">Vendor Outreach is </w:t>
      </w:r>
      <w:r>
        <w:rPr>
          <w:sz w:val="24"/>
          <w:szCs w:val="24"/>
        </w:rPr>
        <w:t xml:space="preserve">usually </w:t>
      </w:r>
      <w:r w:rsidRPr="001D6A1D">
        <w:rPr>
          <w:sz w:val="24"/>
          <w:szCs w:val="24"/>
        </w:rPr>
        <w:t>conducted on</w:t>
      </w:r>
      <w:r>
        <w:rPr>
          <w:sz w:val="24"/>
          <w:szCs w:val="24"/>
        </w:rPr>
        <w:t xml:space="preserve"> </w:t>
      </w:r>
      <w:r w:rsidRPr="001D6A1D">
        <w:rPr>
          <w:sz w:val="24"/>
          <w:szCs w:val="24"/>
        </w:rPr>
        <w:t xml:space="preserve">Wednesdays at </w:t>
      </w:r>
      <w:hyperlink r:id="rId46" w:history="1">
        <w:r w:rsidRPr="001D6A1D">
          <w:rPr>
            <w:rStyle w:val="Hyperlink"/>
            <w:b/>
            <w:sz w:val="24"/>
            <w:szCs w:val="24"/>
          </w:rPr>
          <w:t>Vendor Outreach Link</w:t>
        </w:r>
      </w:hyperlink>
      <w:r w:rsidRPr="001D6A1D">
        <w:rPr>
          <w:bCs/>
          <w:sz w:val="24"/>
          <w:szCs w:val="24"/>
        </w:rPr>
        <w:t xml:space="preserve"> (</w:t>
      </w:r>
      <w:r w:rsidRPr="002F01BB">
        <w:rPr>
          <w:sz w:val="24"/>
          <w:szCs w:val="24"/>
        </w:rPr>
        <w:t>Call-in: +1 415-915-3950</w:t>
      </w:r>
      <w:r w:rsidRPr="001D6A1D">
        <w:rPr>
          <w:bCs/>
          <w:sz w:val="24"/>
          <w:szCs w:val="24"/>
        </w:rPr>
        <w:t xml:space="preserve">; </w:t>
      </w:r>
      <w:r w:rsidRPr="002F01BB">
        <w:rPr>
          <w:sz w:val="24"/>
          <w:szCs w:val="24"/>
        </w:rPr>
        <w:t>Conference ID: 504 517 635#</w:t>
      </w:r>
      <w:r w:rsidRPr="001D6A1D">
        <w:rPr>
          <w:sz w:val="24"/>
          <w:szCs w:val="24"/>
        </w:rPr>
        <w:t xml:space="preserve">). Dates and locations can be confirmed by checking at: </w:t>
      </w:r>
      <w:hyperlink r:id="rId47" w:history="1">
        <w:r w:rsidRPr="001D6A1D">
          <w:rPr>
            <w:rStyle w:val="Hyperlink"/>
            <w:b/>
            <w:sz w:val="24"/>
            <w:szCs w:val="24"/>
          </w:rPr>
          <w:t>Upcoming Events</w:t>
        </w:r>
      </w:hyperlink>
      <w:r w:rsidRPr="002F01BB">
        <w:rPr>
          <w:sz w:val="24"/>
          <w:szCs w:val="18"/>
        </w:rPr>
        <w:t xml:space="preserve"> </w:t>
      </w:r>
      <w:r w:rsidRPr="002F01BB">
        <w:t>[</w:t>
      </w:r>
      <w:hyperlink r:id="rId48" w:history="1">
        <w:r w:rsidRPr="002F01BB">
          <w:rPr>
            <w:rStyle w:val="Hyperlink"/>
          </w:rPr>
          <w:t>https://gsa.acgov.org/do-business-with-us/upcoming-contracting-events/</w:t>
        </w:r>
      </w:hyperlink>
      <w:r w:rsidRPr="002F01BB">
        <w:t>].</w:t>
      </w:r>
      <w:r w:rsidRPr="002F01BB">
        <w:rPr>
          <w:sz w:val="24"/>
          <w:szCs w:val="18"/>
        </w:rPr>
        <w:t xml:space="preserve"> </w:t>
      </w:r>
      <w:bookmarkEnd w:id="41"/>
    </w:p>
    <w:p w14:paraId="27AC700F" w14:textId="398F0029" w:rsidR="0036135F" w:rsidRDefault="00791FF9" w:rsidP="00EE51C4">
      <w:pPr>
        <w:pStyle w:val="Item1"/>
        <w:tabs>
          <w:tab w:val="clear" w:pos="1440"/>
        </w:tabs>
      </w:pPr>
      <w:r>
        <w:rPr>
          <w:sz w:val="24"/>
        </w:rPr>
        <w:t>Information regarding the RFP</w:t>
      </w:r>
      <w:r w:rsidR="003C4B84" w:rsidRPr="00266DFB">
        <w:rPr>
          <w:sz w:val="24"/>
        </w:rPr>
        <w:t xml:space="preserve"> </w:t>
      </w:r>
      <w:r>
        <w:rPr>
          <w:sz w:val="24"/>
        </w:rPr>
        <w:t>will</w:t>
      </w:r>
      <w:r w:rsidRPr="00266DFB">
        <w:rPr>
          <w:sz w:val="24"/>
        </w:rPr>
        <w:t xml:space="preserve"> </w:t>
      </w:r>
      <w:r w:rsidR="003C4B84" w:rsidRPr="00266DFB">
        <w:rPr>
          <w:sz w:val="24"/>
        </w:rPr>
        <w:t xml:space="preserve">be </w:t>
      </w:r>
      <w:r>
        <w:rPr>
          <w:sz w:val="24"/>
        </w:rPr>
        <w:t>presented</w:t>
      </w:r>
      <w:r w:rsidRPr="00266DFB">
        <w:rPr>
          <w:sz w:val="24"/>
        </w:rPr>
        <w:t xml:space="preserve"> </w:t>
      </w:r>
      <w:r w:rsidR="003C4B84" w:rsidRPr="00266DFB">
        <w:rPr>
          <w:sz w:val="24"/>
        </w:rPr>
        <w:t xml:space="preserve">during the </w:t>
      </w:r>
      <w:r w:rsidR="003C4B84" w:rsidRPr="000B01A6">
        <w:rPr>
          <w:sz w:val="24"/>
        </w:rPr>
        <w:t>conference</w:t>
      </w:r>
      <w:r w:rsidR="001215F1" w:rsidRPr="000B01A6">
        <w:rPr>
          <w:sz w:val="24"/>
        </w:rPr>
        <w:t>(s)</w:t>
      </w:r>
      <w:r w:rsidR="003C4B84" w:rsidRPr="000B01A6">
        <w:rPr>
          <w:sz w:val="24"/>
        </w:rPr>
        <w:t xml:space="preserve">.  </w:t>
      </w:r>
      <w:r w:rsidR="00AB790E">
        <w:rPr>
          <w:sz w:val="24"/>
        </w:rPr>
        <w:t>T</w:t>
      </w:r>
      <w:r w:rsidR="0036135F" w:rsidRPr="00266DFB">
        <w:rPr>
          <w:sz w:val="24"/>
        </w:rPr>
        <w:t xml:space="preserve">o get the best experience, the County recommends that </w:t>
      </w:r>
      <w:r w:rsidR="00502F47" w:rsidRPr="00266DFB">
        <w:rPr>
          <w:sz w:val="24"/>
        </w:rPr>
        <w:t>Bidder</w:t>
      </w:r>
      <w:r w:rsidR="0036135F" w:rsidRPr="00266DFB">
        <w:rPr>
          <w:sz w:val="24"/>
        </w:rPr>
        <w:t xml:space="preserve">s who participate remotely use equipment with audio output such as speakers, headsets, or a telephone. </w:t>
      </w:r>
    </w:p>
    <w:p w14:paraId="1D53A673" w14:textId="0DF4A360" w:rsidR="0036135F" w:rsidRPr="00CA651C" w:rsidRDefault="00502F47" w:rsidP="00EE51C4">
      <w:pPr>
        <w:pStyle w:val="Item1"/>
        <w:tabs>
          <w:tab w:val="clear" w:pos="1440"/>
        </w:tabs>
      </w:pPr>
      <w:r w:rsidRPr="00266DFB">
        <w:rPr>
          <w:sz w:val="24"/>
        </w:rPr>
        <w:t>Bidder</w:t>
      </w:r>
      <w:r w:rsidR="009725F2" w:rsidRPr="00266DFB">
        <w:rPr>
          <w:sz w:val="24"/>
        </w:rPr>
        <w:t xml:space="preserve">s </w:t>
      </w:r>
      <w:r w:rsidR="009725F2" w:rsidRPr="000B01A6">
        <w:rPr>
          <w:sz w:val="24"/>
        </w:rPr>
        <w:t>C</w:t>
      </w:r>
      <w:r w:rsidR="0036135F" w:rsidRPr="000B01A6">
        <w:rPr>
          <w:sz w:val="24"/>
        </w:rPr>
        <w:t>onference</w:t>
      </w:r>
      <w:r w:rsidR="006B4B31" w:rsidRPr="000B01A6">
        <w:rPr>
          <w:sz w:val="24"/>
        </w:rPr>
        <w:t>(</w:t>
      </w:r>
      <w:r w:rsidR="0036135F" w:rsidRPr="000B01A6">
        <w:rPr>
          <w:sz w:val="24"/>
        </w:rPr>
        <w:t>s</w:t>
      </w:r>
      <w:r w:rsidR="006B4B31" w:rsidRPr="000B01A6">
        <w:rPr>
          <w:sz w:val="24"/>
        </w:rPr>
        <w:t>)</w:t>
      </w:r>
      <w:r w:rsidR="0036135F" w:rsidRPr="000B01A6">
        <w:rPr>
          <w:sz w:val="24"/>
        </w:rPr>
        <w:t xml:space="preserve"> will </w:t>
      </w:r>
      <w:r w:rsidR="0036135F" w:rsidRPr="00266DFB">
        <w:rPr>
          <w:sz w:val="24"/>
        </w:rPr>
        <w:t>be held to:</w:t>
      </w:r>
      <w:r w:rsidR="0036135F" w:rsidRPr="00CA651C">
        <w:t xml:space="preserve"> </w:t>
      </w:r>
    </w:p>
    <w:p w14:paraId="2D2549B1" w14:textId="5D23351E" w:rsidR="0036135F" w:rsidRPr="002967D4" w:rsidRDefault="0036135F" w:rsidP="00EE51C4">
      <w:pPr>
        <w:pStyle w:val="Itema"/>
        <w:tabs>
          <w:tab w:val="clear" w:pos="2160"/>
        </w:tabs>
      </w:pPr>
      <w:r w:rsidRPr="00266DFB">
        <w:rPr>
          <w:sz w:val="24"/>
        </w:rPr>
        <w:t xml:space="preserve">Provide an opportunity for Small Local Emerging Businesses (SLEBs) and large firms to network and develop subcontracting relationships to participate in the contract(s) that may result from this </w:t>
      </w:r>
      <w:r w:rsidR="005B41FE" w:rsidRPr="00266DFB">
        <w:rPr>
          <w:sz w:val="24"/>
        </w:rPr>
        <w:t>RFP</w:t>
      </w:r>
      <w:r w:rsidRPr="00266DFB">
        <w:rPr>
          <w:sz w:val="24"/>
        </w:rPr>
        <w:t>.</w:t>
      </w:r>
      <w:r w:rsidR="00EB2096" w:rsidRPr="00266DFB">
        <w:rPr>
          <w:sz w:val="24"/>
        </w:rPr>
        <w:t xml:space="preserve"> </w:t>
      </w:r>
    </w:p>
    <w:p w14:paraId="0A88E2D2" w14:textId="7E73B1DC" w:rsidR="0036135F" w:rsidRPr="00266DFB" w:rsidRDefault="0036135F" w:rsidP="00EE51C4">
      <w:pPr>
        <w:pStyle w:val="Itema"/>
        <w:tabs>
          <w:tab w:val="clear" w:pos="2160"/>
        </w:tabs>
        <w:rPr>
          <w:sz w:val="24"/>
        </w:rPr>
      </w:pPr>
      <w:r w:rsidRPr="00266DFB">
        <w:rPr>
          <w:sz w:val="24"/>
        </w:rPr>
        <w:t xml:space="preserve">Provide an opportunity for </w:t>
      </w:r>
      <w:r w:rsidR="00502F47" w:rsidRPr="00266DFB">
        <w:rPr>
          <w:sz w:val="24"/>
        </w:rPr>
        <w:t>Bidder</w:t>
      </w:r>
      <w:r w:rsidRPr="00266DFB">
        <w:rPr>
          <w:sz w:val="24"/>
        </w:rPr>
        <w:t xml:space="preserve">s to </w:t>
      </w:r>
      <w:r w:rsidR="004A01EE" w:rsidRPr="00266DFB">
        <w:rPr>
          <w:sz w:val="24"/>
        </w:rPr>
        <w:t>request clarification on this RF</w:t>
      </w:r>
      <w:r w:rsidR="005B41FE" w:rsidRPr="00266DFB">
        <w:rPr>
          <w:sz w:val="24"/>
        </w:rPr>
        <w:t>P</w:t>
      </w:r>
      <w:r w:rsidR="004A01EE" w:rsidRPr="00266DFB">
        <w:rPr>
          <w:sz w:val="24"/>
        </w:rPr>
        <w:t xml:space="preserve"> and </w:t>
      </w:r>
      <w:r w:rsidRPr="00266DFB">
        <w:rPr>
          <w:sz w:val="24"/>
        </w:rPr>
        <w:t xml:space="preserve">ask specific questions about the </w:t>
      </w:r>
      <w:r w:rsidR="00241260" w:rsidRPr="00266DFB">
        <w:rPr>
          <w:sz w:val="24"/>
        </w:rPr>
        <w:t>project, goods</w:t>
      </w:r>
      <w:r w:rsidR="00AB790E">
        <w:rPr>
          <w:sz w:val="24"/>
        </w:rPr>
        <w:t>,</w:t>
      </w:r>
      <w:r w:rsidR="00241260" w:rsidRPr="00266DFB">
        <w:rPr>
          <w:sz w:val="24"/>
        </w:rPr>
        <w:t xml:space="preserve"> and services</w:t>
      </w:r>
      <w:r w:rsidR="004A01EE" w:rsidRPr="00266DFB">
        <w:rPr>
          <w:sz w:val="24"/>
        </w:rPr>
        <w:t>.</w:t>
      </w:r>
    </w:p>
    <w:p w14:paraId="7BD13787" w14:textId="77777777" w:rsidR="0036135F" w:rsidRPr="00AE0975" w:rsidRDefault="0036135F" w:rsidP="00EE51C4">
      <w:pPr>
        <w:pStyle w:val="Itema"/>
        <w:tabs>
          <w:tab w:val="clear" w:pos="2160"/>
        </w:tabs>
        <w:rPr>
          <w:sz w:val="24"/>
        </w:rPr>
      </w:pPr>
      <w:r w:rsidRPr="00AE0975">
        <w:rPr>
          <w:sz w:val="24"/>
        </w:rPr>
        <w:t xml:space="preserve">Provide the County with an opportunity to receive feedback </w:t>
      </w:r>
      <w:r w:rsidR="00241260" w:rsidRPr="00AE0975">
        <w:rPr>
          <w:sz w:val="24"/>
        </w:rPr>
        <w:t xml:space="preserve">related to this </w:t>
      </w:r>
      <w:r w:rsidR="005B41FE" w:rsidRPr="00AE0975">
        <w:rPr>
          <w:sz w:val="24"/>
        </w:rPr>
        <w:t>RFP</w:t>
      </w:r>
      <w:r w:rsidRPr="00AE0975">
        <w:rPr>
          <w:sz w:val="24"/>
        </w:rPr>
        <w:t>.</w:t>
      </w:r>
    </w:p>
    <w:p w14:paraId="244C1F05" w14:textId="77777777" w:rsidR="001F7D6F" w:rsidRPr="00AE0975" w:rsidRDefault="005E4603" w:rsidP="00EE51C4">
      <w:pPr>
        <w:pStyle w:val="Item1"/>
        <w:tabs>
          <w:tab w:val="clear" w:pos="1440"/>
        </w:tabs>
        <w:rPr>
          <w:sz w:val="24"/>
        </w:rPr>
      </w:pPr>
      <w:r w:rsidRPr="00AE0975">
        <w:rPr>
          <w:sz w:val="24"/>
        </w:rPr>
        <w:t>T</w:t>
      </w:r>
      <w:r w:rsidR="0036135F" w:rsidRPr="00AE0975">
        <w:rPr>
          <w:sz w:val="24"/>
        </w:rPr>
        <w:t xml:space="preserve">he </w:t>
      </w:r>
      <w:r w:rsidR="00502F47" w:rsidRPr="00AE0975">
        <w:rPr>
          <w:sz w:val="24"/>
        </w:rPr>
        <w:t>Bidder</w:t>
      </w:r>
      <w:r w:rsidR="006B4B31" w:rsidRPr="00AE0975">
        <w:rPr>
          <w:sz w:val="24"/>
        </w:rPr>
        <w:t>s</w:t>
      </w:r>
      <w:r w:rsidR="009725F2" w:rsidRPr="00AE0975">
        <w:rPr>
          <w:sz w:val="24"/>
        </w:rPr>
        <w:t xml:space="preserve"> C</w:t>
      </w:r>
      <w:r w:rsidR="00747B65" w:rsidRPr="00AE0975">
        <w:rPr>
          <w:sz w:val="24"/>
        </w:rPr>
        <w:t>onference</w:t>
      </w:r>
      <w:r w:rsidR="006B4B31" w:rsidRPr="00AE0975">
        <w:rPr>
          <w:sz w:val="24"/>
        </w:rPr>
        <w:t>(s)</w:t>
      </w:r>
      <w:r w:rsidR="00747B65" w:rsidRPr="00AE0975">
        <w:rPr>
          <w:sz w:val="24"/>
        </w:rPr>
        <w:t xml:space="preserve"> </w:t>
      </w:r>
      <w:r w:rsidR="006B4B31" w:rsidRPr="00AE0975">
        <w:rPr>
          <w:sz w:val="24"/>
        </w:rPr>
        <w:t xml:space="preserve">Attendees List </w:t>
      </w:r>
      <w:r w:rsidR="00E720DB" w:rsidRPr="00AE0975">
        <w:rPr>
          <w:rStyle w:val="CommentReference"/>
          <w:sz w:val="24"/>
          <w:szCs w:val="26"/>
        </w:rPr>
        <w:t>w</w:t>
      </w:r>
      <w:r w:rsidR="0036135F" w:rsidRPr="00AE0975">
        <w:rPr>
          <w:sz w:val="24"/>
        </w:rPr>
        <w:t xml:space="preserve">ill be </w:t>
      </w:r>
      <w:r w:rsidRPr="00AE0975">
        <w:rPr>
          <w:sz w:val="24"/>
        </w:rPr>
        <w:t>released in a separate document</w:t>
      </w:r>
      <w:r w:rsidR="001F7D6F" w:rsidRPr="00AE0975">
        <w:rPr>
          <w:sz w:val="24"/>
        </w:rPr>
        <w:t>.</w:t>
      </w:r>
      <w:r w:rsidRPr="00AE0975">
        <w:rPr>
          <w:sz w:val="24"/>
        </w:rPr>
        <w:t xml:space="preserve"> </w:t>
      </w:r>
    </w:p>
    <w:p w14:paraId="174EC8BA" w14:textId="3119AADB" w:rsidR="00362FFD" w:rsidRPr="00266DFB" w:rsidRDefault="00EB4661" w:rsidP="00EE51C4">
      <w:pPr>
        <w:pStyle w:val="Item1"/>
        <w:tabs>
          <w:tab w:val="clear" w:pos="1440"/>
        </w:tabs>
        <w:rPr>
          <w:sz w:val="24"/>
        </w:rPr>
      </w:pPr>
      <w:r w:rsidRPr="004B0089">
        <w:rPr>
          <w:sz w:val="24"/>
        </w:rPr>
        <w:t>W</w:t>
      </w:r>
      <w:r w:rsidR="00362FFD" w:rsidRPr="004B0089">
        <w:rPr>
          <w:sz w:val="24"/>
        </w:rPr>
        <w:t xml:space="preserve">ritten </w:t>
      </w:r>
      <w:r w:rsidR="003B3869" w:rsidRPr="004B0089">
        <w:rPr>
          <w:sz w:val="24"/>
        </w:rPr>
        <w:t>questions submitted</w:t>
      </w:r>
      <w:r w:rsidR="004933CF" w:rsidRPr="004B0089">
        <w:rPr>
          <w:sz w:val="24"/>
        </w:rPr>
        <w:t xml:space="preserve"> via email </w:t>
      </w:r>
      <w:r w:rsidR="00362FFD" w:rsidRPr="004B0089">
        <w:rPr>
          <w:sz w:val="24"/>
        </w:rPr>
        <w:t>by the stated deadline will be addressed in a</w:t>
      </w:r>
      <w:r w:rsidR="004A01EE" w:rsidRPr="004B0089">
        <w:rPr>
          <w:sz w:val="24"/>
        </w:rPr>
        <w:t xml:space="preserve"> posted</w:t>
      </w:r>
      <w:r w:rsidR="00362FFD" w:rsidRPr="004B0089">
        <w:rPr>
          <w:sz w:val="24"/>
        </w:rPr>
        <w:t xml:space="preserve"> </w:t>
      </w:r>
      <w:r w:rsidR="005B41FE" w:rsidRPr="004B0089">
        <w:rPr>
          <w:sz w:val="24"/>
        </w:rPr>
        <w:t>RFP</w:t>
      </w:r>
      <w:r w:rsidR="006B4B31" w:rsidRPr="004B0089">
        <w:rPr>
          <w:sz w:val="24"/>
        </w:rPr>
        <w:t xml:space="preserve"> </w:t>
      </w:r>
      <w:r w:rsidR="00362FFD" w:rsidRPr="004B0089">
        <w:rPr>
          <w:sz w:val="24"/>
        </w:rPr>
        <w:t>Question</w:t>
      </w:r>
      <w:r w:rsidR="00456C48" w:rsidRPr="004B0089">
        <w:rPr>
          <w:sz w:val="24"/>
        </w:rPr>
        <w:t>s</w:t>
      </w:r>
      <w:r w:rsidR="00362FFD" w:rsidRPr="004B0089">
        <w:rPr>
          <w:sz w:val="24"/>
        </w:rPr>
        <w:t xml:space="preserve"> </w:t>
      </w:r>
      <w:r w:rsidR="009725F2" w:rsidRPr="004B0089">
        <w:rPr>
          <w:sz w:val="24"/>
        </w:rPr>
        <w:t>and Answer</w:t>
      </w:r>
      <w:r w:rsidR="00456C48" w:rsidRPr="004B0089">
        <w:rPr>
          <w:sz w:val="24"/>
        </w:rPr>
        <w:t>s</w:t>
      </w:r>
      <w:r w:rsidR="009725F2" w:rsidRPr="004B0089">
        <w:rPr>
          <w:sz w:val="24"/>
        </w:rPr>
        <w:t xml:space="preserve"> (Q&amp;A) following the </w:t>
      </w:r>
      <w:r w:rsidR="00502F47" w:rsidRPr="004B0089">
        <w:rPr>
          <w:sz w:val="24"/>
        </w:rPr>
        <w:t>Bidder</w:t>
      </w:r>
      <w:r w:rsidR="009725F2" w:rsidRPr="004B0089">
        <w:rPr>
          <w:sz w:val="24"/>
        </w:rPr>
        <w:t>s C</w:t>
      </w:r>
      <w:r w:rsidR="003C4B84" w:rsidRPr="004B0089">
        <w:rPr>
          <w:sz w:val="24"/>
        </w:rPr>
        <w:t>onference</w:t>
      </w:r>
      <w:r w:rsidR="001A5516" w:rsidRPr="004B0089">
        <w:rPr>
          <w:sz w:val="24"/>
        </w:rPr>
        <w:t>(s)</w:t>
      </w:r>
      <w:r w:rsidR="00362FFD" w:rsidRPr="004B0089">
        <w:rPr>
          <w:sz w:val="24"/>
        </w:rPr>
        <w:t xml:space="preserve">.  Should there be a need to amend or revise the </w:t>
      </w:r>
      <w:r w:rsidR="005B41FE" w:rsidRPr="004B0089">
        <w:rPr>
          <w:sz w:val="24"/>
        </w:rPr>
        <w:t>RFP</w:t>
      </w:r>
      <w:r w:rsidR="009725F2" w:rsidRPr="004B0089">
        <w:rPr>
          <w:sz w:val="24"/>
        </w:rPr>
        <w:t>, an A</w:t>
      </w:r>
      <w:r w:rsidR="00362FFD" w:rsidRPr="004B0089">
        <w:rPr>
          <w:sz w:val="24"/>
        </w:rPr>
        <w:t xml:space="preserve">ddendum will be issued. </w:t>
      </w:r>
      <w:r w:rsidR="004A01EE" w:rsidRPr="004B0089">
        <w:rPr>
          <w:sz w:val="24"/>
        </w:rPr>
        <w:t xml:space="preserve"> </w:t>
      </w:r>
      <w:r w:rsidR="00B62D6A">
        <w:rPr>
          <w:sz w:val="24"/>
        </w:rPr>
        <w:t>A</w:t>
      </w:r>
      <w:r w:rsidR="002C348B" w:rsidRPr="004B0089">
        <w:rPr>
          <w:sz w:val="24"/>
        </w:rPr>
        <w:t xml:space="preserve">ny verbal </w:t>
      </w:r>
      <w:r w:rsidR="004A01EE" w:rsidRPr="004B0089">
        <w:rPr>
          <w:sz w:val="24"/>
        </w:rPr>
        <w:t>statement</w:t>
      </w:r>
      <w:r w:rsidR="002C348B" w:rsidRPr="004B0089">
        <w:rPr>
          <w:sz w:val="24"/>
        </w:rPr>
        <w:t>s, including at any Bidders Conference</w:t>
      </w:r>
      <w:r w:rsidR="006936B5" w:rsidRPr="004B0089">
        <w:rPr>
          <w:sz w:val="24"/>
        </w:rPr>
        <w:t>(s)</w:t>
      </w:r>
      <w:r w:rsidR="009606A5">
        <w:rPr>
          <w:sz w:val="24"/>
        </w:rPr>
        <w:t xml:space="preserve"> are not binding.</w:t>
      </w:r>
      <w:r w:rsidR="00226DA1">
        <w:rPr>
          <w:sz w:val="24"/>
        </w:rPr>
        <w:t xml:space="preserve"> Only </w:t>
      </w:r>
      <w:r w:rsidR="004A01EE" w:rsidRPr="00266DFB">
        <w:rPr>
          <w:sz w:val="24"/>
        </w:rPr>
        <w:t>the written documents</w:t>
      </w:r>
      <w:r w:rsidR="00362FFD" w:rsidRPr="00266DFB">
        <w:rPr>
          <w:sz w:val="24"/>
        </w:rPr>
        <w:t xml:space="preserve"> </w:t>
      </w:r>
      <w:r w:rsidR="004A01EE" w:rsidRPr="00266DFB">
        <w:rPr>
          <w:sz w:val="24"/>
        </w:rPr>
        <w:t>will</w:t>
      </w:r>
      <w:r w:rsidR="00226DA1">
        <w:rPr>
          <w:sz w:val="24"/>
        </w:rPr>
        <w:t xml:space="preserve"> be binding</w:t>
      </w:r>
      <w:r w:rsidR="002C348B" w:rsidRPr="00266DFB">
        <w:rPr>
          <w:sz w:val="24"/>
        </w:rPr>
        <w:t>.</w:t>
      </w:r>
    </w:p>
    <w:p w14:paraId="44774D1B" w14:textId="31EA4D2C" w:rsidR="00362FFD" w:rsidRPr="00266DFB" w:rsidRDefault="00EB4661" w:rsidP="00EE51C4">
      <w:pPr>
        <w:pStyle w:val="Item1"/>
        <w:tabs>
          <w:tab w:val="clear" w:pos="1440"/>
        </w:tabs>
        <w:rPr>
          <w:sz w:val="24"/>
        </w:rPr>
      </w:pPr>
      <w:r>
        <w:rPr>
          <w:sz w:val="24"/>
        </w:rPr>
        <w:t>Q</w:t>
      </w:r>
      <w:r w:rsidR="00362FFD" w:rsidRPr="00266DFB">
        <w:rPr>
          <w:sz w:val="24"/>
        </w:rPr>
        <w:t>uestions regarding these specifications, terms</w:t>
      </w:r>
      <w:r w:rsidR="00AB790E">
        <w:rPr>
          <w:sz w:val="24"/>
        </w:rPr>
        <w:t>,</w:t>
      </w:r>
      <w:r w:rsidR="00362FFD" w:rsidRPr="00266DFB">
        <w:rPr>
          <w:sz w:val="24"/>
        </w:rPr>
        <w:t xml:space="preserve"> and conditions are to be s</w:t>
      </w:r>
      <w:r w:rsidR="00FA2B33" w:rsidRPr="00266DFB">
        <w:rPr>
          <w:sz w:val="24"/>
        </w:rPr>
        <w:t xml:space="preserve">ubmitted in writing </w:t>
      </w:r>
      <w:r w:rsidR="00362FFD" w:rsidRPr="00266DFB">
        <w:rPr>
          <w:sz w:val="24"/>
        </w:rPr>
        <w:t xml:space="preserve">via email by 5:00 p.m. on </w:t>
      </w:r>
      <w:r w:rsidR="00AB790E">
        <w:rPr>
          <w:sz w:val="24"/>
        </w:rPr>
        <w:t xml:space="preserve">the </w:t>
      </w:r>
      <w:r w:rsidR="003C4B84" w:rsidRPr="00266DFB">
        <w:rPr>
          <w:sz w:val="24"/>
        </w:rPr>
        <w:t>date specified in the Calendar of Events</w:t>
      </w:r>
      <w:r w:rsidR="00362FFD" w:rsidRPr="00266DFB">
        <w:rPr>
          <w:sz w:val="24"/>
        </w:rPr>
        <w:t xml:space="preserve"> to:</w:t>
      </w:r>
    </w:p>
    <w:p w14:paraId="2FD5CDDD" w14:textId="2D9944CE" w:rsidR="00362FFD" w:rsidRPr="00C3013F" w:rsidRDefault="00211B45" w:rsidP="00AB790E">
      <w:pPr>
        <w:ind w:left="2880"/>
        <w:rPr>
          <w:rFonts w:ascii="Calibri" w:hAnsi="Calibri" w:cs="Calibri"/>
          <w:color w:val="FF0000"/>
        </w:rPr>
      </w:pPr>
      <w:r w:rsidRPr="0018176F">
        <w:rPr>
          <w:rFonts w:ascii="Calibri" w:hAnsi="Calibri" w:cs="Calibri"/>
          <w:color w:val="000000" w:themeColor="text1"/>
          <w:sz w:val="24"/>
        </w:rPr>
        <w:t>Kevin Bailey</w:t>
      </w:r>
      <w:r w:rsidR="00362FFD" w:rsidRPr="0018176F">
        <w:rPr>
          <w:rFonts w:ascii="Calibri" w:hAnsi="Calibri" w:cs="Calibri"/>
          <w:color w:val="000000" w:themeColor="text1"/>
          <w:sz w:val="24"/>
        </w:rPr>
        <w:t xml:space="preserve">, Procurement </w:t>
      </w:r>
      <w:r w:rsidR="00362FFD" w:rsidRPr="00982F33">
        <w:rPr>
          <w:rFonts w:ascii="Calibri" w:hAnsi="Calibri" w:cs="Calibri"/>
          <w:sz w:val="24"/>
        </w:rPr>
        <w:t xml:space="preserve">&amp; Contracts </w:t>
      </w:r>
      <w:r w:rsidR="005B41FE" w:rsidRPr="00982F33">
        <w:rPr>
          <w:rFonts w:ascii="Calibri" w:hAnsi="Calibri" w:cs="Calibri"/>
          <w:sz w:val="24"/>
        </w:rPr>
        <w:t>Specialist</w:t>
      </w:r>
      <w:r w:rsidR="00362FFD" w:rsidRPr="00982F33">
        <w:rPr>
          <w:rFonts w:ascii="Calibri" w:hAnsi="Calibri" w:cs="Calibri"/>
          <w:sz w:val="24"/>
        </w:rPr>
        <w:t xml:space="preserve"> </w:t>
      </w:r>
    </w:p>
    <w:p w14:paraId="4358176C" w14:textId="0BDFFA3D" w:rsidR="00362FFD" w:rsidRPr="00266DFB" w:rsidRDefault="00362FFD" w:rsidP="00AB790E">
      <w:pPr>
        <w:ind w:left="2880"/>
        <w:rPr>
          <w:rFonts w:ascii="Calibri" w:hAnsi="Calibri" w:cs="Calibri"/>
          <w:sz w:val="24"/>
        </w:rPr>
      </w:pPr>
      <w:r w:rsidRPr="00266DFB">
        <w:rPr>
          <w:rFonts w:ascii="Calibri" w:hAnsi="Calibri" w:cs="Calibri"/>
          <w:sz w:val="24"/>
        </w:rPr>
        <w:t>Alameda County, GSA-Procurement</w:t>
      </w:r>
    </w:p>
    <w:p w14:paraId="19A26526" w14:textId="2A44F1A8" w:rsidR="0098482B" w:rsidRPr="00F11599" w:rsidRDefault="00362FFD" w:rsidP="00F11599">
      <w:pPr>
        <w:spacing w:after="240"/>
        <w:ind w:left="2880"/>
        <w:rPr>
          <w:rFonts w:ascii="Calibri" w:hAnsi="Calibri" w:cs="Calibri"/>
          <w:sz w:val="24"/>
        </w:rPr>
      </w:pPr>
      <w:r w:rsidRPr="00266DFB">
        <w:rPr>
          <w:rFonts w:ascii="Calibri" w:hAnsi="Calibri" w:cs="Calibri"/>
          <w:sz w:val="24"/>
        </w:rPr>
        <w:t>E</w:t>
      </w:r>
      <w:r w:rsidR="00AB790E">
        <w:rPr>
          <w:rFonts w:ascii="Calibri" w:hAnsi="Calibri" w:cs="Calibri"/>
          <w:sz w:val="24"/>
        </w:rPr>
        <w:t>m</w:t>
      </w:r>
      <w:r w:rsidRPr="00266DFB">
        <w:rPr>
          <w:rFonts w:ascii="Calibri" w:hAnsi="Calibri" w:cs="Calibri"/>
          <w:sz w:val="24"/>
        </w:rPr>
        <w:t xml:space="preserve">ail:  </w:t>
      </w:r>
      <w:hyperlink r:id="rId49" w:history="1">
        <w:r w:rsidR="00211B45" w:rsidRPr="00C640EA">
          <w:rPr>
            <w:rStyle w:val="Hyperlink"/>
            <w:rFonts w:ascii="Calibri" w:hAnsi="Calibri" w:cs="Calibri"/>
            <w:sz w:val="24"/>
          </w:rPr>
          <w:t>kevin.bailey@acgov.org</w:t>
        </w:r>
      </w:hyperlink>
      <w:r w:rsidR="00BF1FE6" w:rsidRPr="00266DFB">
        <w:rPr>
          <w:rFonts w:ascii="Calibri" w:hAnsi="Calibri" w:cs="Calibri"/>
          <w:sz w:val="24"/>
        </w:rPr>
        <w:t xml:space="preserve"> </w:t>
      </w:r>
      <w:r w:rsidR="0036135F" w:rsidRPr="00266DFB">
        <w:rPr>
          <w:sz w:val="24"/>
        </w:rPr>
        <w:t xml:space="preserve">  </w:t>
      </w:r>
    </w:p>
    <w:p w14:paraId="40ADDDAC" w14:textId="3A3EF423" w:rsidR="00492D1F" w:rsidRPr="00492D1F" w:rsidRDefault="0036135F" w:rsidP="00EE51C4">
      <w:pPr>
        <w:pStyle w:val="Item1"/>
        <w:tabs>
          <w:tab w:val="clear" w:pos="1440"/>
        </w:tabs>
        <w:rPr>
          <w:sz w:val="24"/>
          <w:szCs w:val="24"/>
        </w:rPr>
      </w:pPr>
      <w:bookmarkStart w:id="42" w:name="_Hlk106378569"/>
      <w:bookmarkStart w:id="43" w:name="_Hlk101541947"/>
      <w:r w:rsidRPr="00266DFB">
        <w:rPr>
          <w:sz w:val="24"/>
        </w:rPr>
        <w:t xml:space="preserve">Attendance at </w:t>
      </w:r>
      <w:r w:rsidR="001A5516" w:rsidRPr="00266DFB">
        <w:rPr>
          <w:sz w:val="24"/>
        </w:rPr>
        <w:t>the</w:t>
      </w:r>
      <w:r w:rsidRPr="00266DFB">
        <w:rPr>
          <w:sz w:val="24"/>
        </w:rPr>
        <w:t xml:space="preserve"> </w:t>
      </w:r>
      <w:r w:rsidR="009725F2" w:rsidRPr="0018176F">
        <w:rPr>
          <w:color w:val="000000" w:themeColor="text1"/>
          <w:sz w:val="24"/>
        </w:rPr>
        <w:t>Bidders C</w:t>
      </w:r>
      <w:r w:rsidRPr="0018176F">
        <w:rPr>
          <w:color w:val="000000" w:themeColor="text1"/>
          <w:sz w:val="24"/>
        </w:rPr>
        <w:t xml:space="preserve">onference </w:t>
      </w:r>
      <w:r w:rsidR="002C348B" w:rsidRPr="0018176F">
        <w:rPr>
          <w:color w:val="000000" w:themeColor="text1"/>
          <w:sz w:val="24"/>
        </w:rPr>
        <w:t>and Vendor Outreach</w:t>
      </w:r>
      <w:r w:rsidR="001A5516" w:rsidRPr="0018176F">
        <w:rPr>
          <w:color w:val="000000" w:themeColor="text1"/>
          <w:sz w:val="24"/>
        </w:rPr>
        <w:t xml:space="preserve"> are</w:t>
      </w:r>
      <w:r w:rsidRPr="0018176F">
        <w:rPr>
          <w:color w:val="000000" w:themeColor="text1"/>
          <w:sz w:val="24"/>
        </w:rPr>
        <w:t xml:space="preserve"> highly recommended but </w:t>
      </w:r>
      <w:r w:rsidR="00AB790E" w:rsidRPr="0018176F">
        <w:rPr>
          <w:color w:val="000000" w:themeColor="text1"/>
          <w:sz w:val="24"/>
        </w:rPr>
        <w:t>are</w:t>
      </w:r>
      <w:r w:rsidRPr="0018176F">
        <w:rPr>
          <w:color w:val="000000" w:themeColor="text1"/>
          <w:sz w:val="24"/>
        </w:rPr>
        <w:t xml:space="preserve"> not mandatory</w:t>
      </w:r>
      <w:r w:rsidR="00B20D5F" w:rsidRPr="0018176F">
        <w:rPr>
          <w:color w:val="000000" w:themeColor="text1"/>
          <w:sz w:val="24"/>
        </w:rPr>
        <w:t xml:space="preserve"> to further facilitate </w:t>
      </w:r>
      <w:r w:rsidR="00E06169" w:rsidRPr="0018176F">
        <w:rPr>
          <w:color w:val="000000" w:themeColor="text1"/>
          <w:sz w:val="24"/>
        </w:rPr>
        <w:t xml:space="preserve">subcontracting </w:t>
      </w:r>
      <w:r w:rsidR="00E06169">
        <w:rPr>
          <w:sz w:val="24"/>
        </w:rPr>
        <w:t>relationships</w:t>
      </w:r>
      <w:r w:rsidRPr="00266DFB">
        <w:rPr>
          <w:sz w:val="24"/>
        </w:rPr>
        <w:t>.</w:t>
      </w:r>
      <w:r w:rsidR="002A2275">
        <w:rPr>
          <w:sz w:val="24"/>
        </w:rPr>
        <w:t xml:space="preserve"> Vendors who attend</w:t>
      </w:r>
      <w:r w:rsidR="00763C96">
        <w:rPr>
          <w:sz w:val="24"/>
        </w:rPr>
        <w:t xml:space="preserve"> the Bidders Conference will be added to the Vendor Bid List.</w:t>
      </w:r>
      <w:bookmarkEnd w:id="42"/>
      <w:r w:rsidR="00763C96">
        <w:rPr>
          <w:sz w:val="24"/>
        </w:rPr>
        <w:t xml:space="preserve"> </w:t>
      </w:r>
      <w:r w:rsidRPr="00266DFB">
        <w:rPr>
          <w:sz w:val="24"/>
        </w:rPr>
        <w:t xml:space="preserve">  </w:t>
      </w:r>
    </w:p>
    <w:p w14:paraId="01795C41" w14:textId="77777777" w:rsidR="00F9006C" w:rsidRPr="00EB258A" w:rsidRDefault="00176BD5" w:rsidP="00CC278E">
      <w:pPr>
        <w:pStyle w:val="Heading1"/>
        <w:spacing w:after="240"/>
        <w:rPr>
          <w:b w:val="0"/>
          <w:sz w:val="24"/>
          <w:szCs w:val="24"/>
        </w:rPr>
      </w:pPr>
      <w:bookmarkStart w:id="44" w:name="_Toc339364444"/>
      <w:bookmarkStart w:id="45" w:name="_Toc339364705"/>
      <w:bookmarkStart w:id="46" w:name="_Toc184134087"/>
      <w:bookmarkEnd w:id="43"/>
      <w:r w:rsidRPr="00EB258A">
        <w:rPr>
          <w:sz w:val="24"/>
          <w:szCs w:val="24"/>
        </w:rPr>
        <w:lastRenderedPageBreak/>
        <w:t>COUNTY PROCEDURES</w:t>
      </w:r>
      <w:r w:rsidR="00703A65" w:rsidRPr="00EB258A">
        <w:rPr>
          <w:sz w:val="24"/>
          <w:szCs w:val="24"/>
        </w:rPr>
        <w:t>, TERMS, AND CONDITIONS</w:t>
      </w:r>
      <w:bookmarkEnd w:id="44"/>
      <w:bookmarkEnd w:id="45"/>
      <w:bookmarkEnd w:id="46"/>
    </w:p>
    <w:p w14:paraId="594DD4E5" w14:textId="77777777" w:rsidR="007265B8" w:rsidRPr="00296ED2" w:rsidRDefault="001A5516" w:rsidP="00296ED2">
      <w:pPr>
        <w:pStyle w:val="Heading2"/>
        <w:rPr>
          <w:color w:val="7030A0"/>
          <w:sz w:val="24"/>
          <w:szCs w:val="24"/>
        </w:rPr>
      </w:pPr>
      <w:bookmarkStart w:id="47" w:name="_Toc184134088"/>
      <w:bookmarkStart w:id="48" w:name="_Toc339364446"/>
      <w:bookmarkStart w:id="49" w:name="_Toc339364707"/>
      <w:proofErr w:type="gramStart"/>
      <w:r w:rsidRPr="00296ED2">
        <w:rPr>
          <w:sz w:val="24"/>
          <w:szCs w:val="24"/>
        </w:rPr>
        <w:t>EVALUATION</w:t>
      </w:r>
      <w:proofErr w:type="gramEnd"/>
      <w:r w:rsidRPr="00296ED2">
        <w:rPr>
          <w:sz w:val="24"/>
          <w:szCs w:val="24"/>
        </w:rPr>
        <w:t xml:space="preserve"> CRITERIA / SELECTION COMMITTEE</w:t>
      </w:r>
      <w:bookmarkEnd w:id="47"/>
    </w:p>
    <w:p w14:paraId="19ED4D27" w14:textId="77777777" w:rsidR="00A907D7" w:rsidRPr="00296ED2" w:rsidRDefault="00A907D7" w:rsidP="0018176F">
      <w:pPr>
        <w:pStyle w:val="ListParagraph"/>
        <w:numPr>
          <w:ilvl w:val="0"/>
          <w:numId w:val="30"/>
        </w:numPr>
        <w:spacing w:after="240"/>
        <w:ind w:hanging="720"/>
        <w:rPr>
          <w:rFonts w:ascii="Calibri" w:hAnsi="Calibri"/>
          <w:sz w:val="24"/>
          <w:szCs w:val="24"/>
        </w:rPr>
      </w:pPr>
      <w:r w:rsidRPr="00296ED2">
        <w:rPr>
          <w:rFonts w:ascii="Calibri" w:hAnsi="Calibri"/>
          <w:b/>
          <w:bCs/>
          <w:sz w:val="24"/>
          <w:szCs w:val="24"/>
        </w:rPr>
        <w:t>Initial Evaluation</w:t>
      </w:r>
      <w:r w:rsidR="00740306" w:rsidRPr="00296ED2">
        <w:rPr>
          <w:rFonts w:ascii="Calibri" w:hAnsi="Calibri"/>
          <w:b/>
          <w:bCs/>
          <w:sz w:val="24"/>
          <w:szCs w:val="24"/>
        </w:rPr>
        <w:t xml:space="preserve"> (Completeness of Response and Debarment and Suspension)</w:t>
      </w:r>
      <w:r w:rsidRPr="00296ED2">
        <w:rPr>
          <w:rFonts w:ascii="Calibri" w:hAnsi="Calibri"/>
          <w:b/>
          <w:bCs/>
          <w:sz w:val="24"/>
          <w:szCs w:val="24"/>
        </w:rPr>
        <w:t xml:space="preserve">. </w:t>
      </w:r>
      <w:r w:rsidR="007265B8" w:rsidRPr="00296ED2">
        <w:rPr>
          <w:rFonts w:ascii="Calibri" w:hAnsi="Calibri"/>
          <w:sz w:val="24"/>
          <w:szCs w:val="24"/>
        </w:rPr>
        <w:t xml:space="preserve">All proposals </w:t>
      </w:r>
      <w:r w:rsidR="00E3208D" w:rsidRPr="00296ED2">
        <w:rPr>
          <w:rFonts w:ascii="Calibri" w:hAnsi="Calibri"/>
          <w:sz w:val="24"/>
          <w:szCs w:val="24"/>
        </w:rPr>
        <w:t>will first be reviewed to determine</w:t>
      </w:r>
      <w:r w:rsidRPr="00296ED2">
        <w:rPr>
          <w:rFonts w:ascii="Calibri" w:hAnsi="Calibri"/>
          <w:sz w:val="24"/>
          <w:szCs w:val="24"/>
        </w:rPr>
        <w:t xml:space="preserve"> if they </w:t>
      </w:r>
      <w:r w:rsidR="007265B8" w:rsidRPr="00296ED2">
        <w:rPr>
          <w:rFonts w:ascii="Calibri" w:hAnsi="Calibri"/>
          <w:sz w:val="24"/>
          <w:szCs w:val="24"/>
        </w:rPr>
        <w:t>pass the initial Evaluation Criteria</w:t>
      </w:r>
      <w:r w:rsidR="005218A7" w:rsidRPr="00296ED2">
        <w:rPr>
          <w:rFonts w:ascii="Calibri" w:hAnsi="Calibri"/>
          <w:sz w:val="24"/>
          <w:szCs w:val="24"/>
        </w:rPr>
        <w:t xml:space="preserve"> (Section A)</w:t>
      </w:r>
      <w:r w:rsidRPr="00296ED2">
        <w:rPr>
          <w:rFonts w:ascii="Calibri" w:hAnsi="Calibri"/>
          <w:sz w:val="24"/>
          <w:szCs w:val="24"/>
        </w:rPr>
        <w:t xml:space="preserve">, </w:t>
      </w:r>
      <w:r w:rsidR="007265B8" w:rsidRPr="00296ED2">
        <w:rPr>
          <w:rFonts w:ascii="Calibri" w:hAnsi="Calibri"/>
          <w:sz w:val="24"/>
          <w:szCs w:val="24"/>
        </w:rPr>
        <w:t>which are determined on a pass/fail basis</w:t>
      </w:r>
      <w:r w:rsidRPr="00296ED2">
        <w:rPr>
          <w:rFonts w:ascii="Calibri" w:hAnsi="Calibri"/>
          <w:sz w:val="24"/>
          <w:szCs w:val="24"/>
        </w:rPr>
        <w:t>.</w:t>
      </w:r>
    </w:p>
    <w:p w14:paraId="3FB5A397" w14:textId="24AE9BBA" w:rsidR="007265B8" w:rsidRPr="00296ED2" w:rsidRDefault="00A907D7" w:rsidP="0018176F">
      <w:pPr>
        <w:pStyle w:val="ListParagraph"/>
        <w:numPr>
          <w:ilvl w:val="0"/>
          <w:numId w:val="30"/>
        </w:numPr>
        <w:spacing w:after="240"/>
        <w:ind w:hanging="720"/>
        <w:rPr>
          <w:rFonts w:ascii="Calibri" w:hAnsi="Calibri"/>
          <w:sz w:val="24"/>
          <w:szCs w:val="24"/>
        </w:rPr>
      </w:pPr>
      <w:r w:rsidRPr="00296ED2">
        <w:rPr>
          <w:rFonts w:ascii="Calibri" w:hAnsi="Calibri" w:cs="Calibri"/>
          <w:b/>
          <w:bCs/>
          <w:sz w:val="24"/>
          <w:szCs w:val="24"/>
        </w:rPr>
        <w:t xml:space="preserve">Evaluation by </w:t>
      </w:r>
      <w:r w:rsidRPr="00296ED2">
        <w:rPr>
          <w:rFonts w:ascii="Calibri" w:hAnsi="Calibri"/>
          <w:b/>
          <w:bCs/>
          <w:sz w:val="24"/>
          <w:szCs w:val="24"/>
        </w:rPr>
        <w:t xml:space="preserve">County Selection Committee.  </w:t>
      </w:r>
      <w:r w:rsidRPr="00296ED2">
        <w:rPr>
          <w:rFonts w:ascii="Calibri" w:hAnsi="Calibri"/>
          <w:sz w:val="24"/>
          <w:szCs w:val="24"/>
        </w:rPr>
        <w:t xml:space="preserve">All proposals that have </w:t>
      </w:r>
      <w:r w:rsidR="00F0470F" w:rsidRPr="00296ED2">
        <w:rPr>
          <w:rFonts w:ascii="Calibri" w:hAnsi="Calibri"/>
          <w:sz w:val="24"/>
          <w:szCs w:val="24"/>
        </w:rPr>
        <w:t>pass</w:t>
      </w:r>
      <w:r w:rsidR="002756F6" w:rsidRPr="00296ED2">
        <w:rPr>
          <w:rFonts w:ascii="Calibri" w:hAnsi="Calibri"/>
          <w:sz w:val="24"/>
          <w:szCs w:val="24"/>
        </w:rPr>
        <w:t>ed</w:t>
      </w:r>
      <w:r w:rsidR="00F0470F" w:rsidRPr="00296ED2">
        <w:rPr>
          <w:rFonts w:ascii="Calibri" w:hAnsi="Calibri"/>
          <w:sz w:val="24"/>
          <w:szCs w:val="24"/>
        </w:rPr>
        <w:t xml:space="preserve"> </w:t>
      </w:r>
      <w:r w:rsidRPr="00296ED2">
        <w:rPr>
          <w:rFonts w:ascii="Calibri" w:hAnsi="Calibri"/>
          <w:sz w:val="24"/>
          <w:szCs w:val="24"/>
        </w:rPr>
        <w:t xml:space="preserve">the initial </w:t>
      </w:r>
      <w:r w:rsidR="006F1244" w:rsidRPr="00296ED2">
        <w:rPr>
          <w:rFonts w:ascii="Calibri" w:hAnsi="Calibri"/>
          <w:sz w:val="24"/>
          <w:szCs w:val="24"/>
        </w:rPr>
        <w:t>Evaluation</w:t>
      </w:r>
      <w:r w:rsidRPr="00296ED2">
        <w:rPr>
          <w:rFonts w:ascii="Calibri" w:hAnsi="Calibri"/>
          <w:sz w:val="24"/>
          <w:szCs w:val="24"/>
        </w:rPr>
        <w:t xml:space="preserve"> </w:t>
      </w:r>
      <w:r w:rsidR="00B70AD7" w:rsidRPr="00296ED2">
        <w:rPr>
          <w:rFonts w:ascii="Calibri" w:hAnsi="Calibri"/>
          <w:sz w:val="24"/>
          <w:szCs w:val="24"/>
        </w:rPr>
        <w:t>Criteria</w:t>
      </w:r>
      <w:r w:rsidRPr="00296ED2">
        <w:rPr>
          <w:rFonts w:ascii="Calibri" w:hAnsi="Calibri"/>
          <w:sz w:val="24"/>
          <w:szCs w:val="24"/>
        </w:rPr>
        <w:t xml:space="preserve"> </w:t>
      </w:r>
      <w:r w:rsidR="007265B8" w:rsidRPr="00296ED2">
        <w:rPr>
          <w:rFonts w:ascii="Calibri" w:hAnsi="Calibri"/>
          <w:sz w:val="24"/>
          <w:szCs w:val="24"/>
        </w:rPr>
        <w:t xml:space="preserve">will be evaluated by a County Selection Committee (CSC).  The </w:t>
      </w:r>
      <w:r w:rsidR="009447C0" w:rsidRPr="00296ED2">
        <w:rPr>
          <w:rFonts w:ascii="Calibri" w:hAnsi="Calibri"/>
          <w:sz w:val="24"/>
          <w:szCs w:val="24"/>
        </w:rPr>
        <w:t>CSC</w:t>
      </w:r>
      <w:r w:rsidR="007265B8" w:rsidRPr="00296ED2">
        <w:rPr>
          <w:rFonts w:ascii="Calibri" w:hAnsi="Calibri"/>
          <w:sz w:val="24"/>
          <w:szCs w:val="24"/>
        </w:rPr>
        <w:t xml:space="preserve"> may be composed of County staff and other parties that may have expertise or experience </w:t>
      </w:r>
      <w:r w:rsidR="00EB4661" w:rsidRPr="00296ED2">
        <w:rPr>
          <w:rFonts w:ascii="Calibri" w:hAnsi="Calibri"/>
          <w:sz w:val="24"/>
          <w:szCs w:val="24"/>
        </w:rPr>
        <w:t xml:space="preserve">related to the goods or services that are being </w:t>
      </w:r>
      <w:proofErr w:type="gramStart"/>
      <w:r w:rsidR="00EB4661" w:rsidRPr="00296ED2">
        <w:rPr>
          <w:rFonts w:ascii="Calibri" w:hAnsi="Calibri"/>
          <w:sz w:val="24"/>
          <w:szCs w:val="24"/>
        </w:rPr>
        <w:t>procured</w:t>
      </w:r>
      <w:proofErr w:type="gramEnd"/>
      <w:r w:rsidR="007265B8" w:rsidRPr="00296ED2">
        <w:rPr>
          <w:rFonts w:ascii="Calibri" w:hAnsi="Calibri"/>
          <w:sz w:val="24"/>
          <w:szCs w:val="24"/>
        </w:rPr>
        <w:t xml:space="preserve">. The CSC will </w:t>
      </w:r>
      <w:r w:rsidR="007265B8" w:rsidRPr="00296ED2">
        <w:rPr>
          <w:rFonts w:ascii="Calibri" w:hAnsi="Calibri" w:cs="Calibri"/>
          <w:sz w:val="24"/>
          <w:szCs w:val="24"/>
        </w:rPr>
        <w:t xml:space="preserve">score </w:t>
      </w:r>
      <w:r w:rsidR="009C1B2B" w:rsidRPr="00296ED2">
        <w:rPr>
          <w:rFonts w:ascii="Calibri" w:hAnsi="Calibri" w:cs="Calibri"/>
          <w:sz w:val="24"/>
          <w:szCs w:val="24"/>
        </w:rPr>
        <w:t>the proposals</w:t>
      </w:r>
      <w:r w:rsidR="00AB790E" w:rsidRPr="00296ED2">
        <w:rPr>
          <w:rFonts w:ascii="Calibri" w:hAnsi="Calibri"/>
          <w:sz w:val="24"/>
          <w:szCs w:val="24"/>
        </w:rPr>
        <w:t xml:space="preserve"> according to</w:t>
      </w:r>
      <w:r w:rsidR="007265B8" w:rsidRPr="00296ED2">
        <w:rPr>
          <w:rFonts w:ascii="Calibri" w:hAnsi="Calibri"/>
          <w:sz w:val="24"/>
          <w:szCs w:val="24"/>
        </w:rPr>
        <w:t xml:space="preserve"> the </w:t>
      </w:r>
      <w:r w:rsidR="002756F6" w:rsidRPr="00296ED2">
        <w:rPr>
          <w:rFonts w:ascii="Calibri" w:hAnsi="Calibri"/>
          <w:sz w:val="24"/>
          <w:szCs w:val="24"/>
        </w:rPr>
        <w:t>E</w:t>
      </w:r>
      <w:r w:rsidR="007265B8" w:rsidRPr="00296ED2">
        <w:rPr>
          <w:rFonts w:ascii="Calibri" w:hAnsi="Calibri"/>
          <w:sz w:val="24"/>
          <w:szCs w:val="24"/>
        </w:rPr>
        <w:t xml:space="preserve">valuation </w:t>
      </w:r>
      <w:r w:rsidR="002756F6" w:rsidRPr="00296ED2">
        <w:rPr>
          <w:rFonts w:ascii="Calibri" w:hAnsi="Calibri"/>
          <w:sz w:val="24"/>
          <w:szCs w:val="24"/>
        </w:rPr>
        <w:t>C</w:t>
      </w:r>
      <w:r w:rsidR="007265B8" w:rsidRPr="00296ED2">
        <w:rPr>
          <w:rFonts w:ascii="Calibri" w:hAnsi="Calibri"/>
          <w:sz w:val="24"/>
          <w:szCs w:val="24"/>
        </w:rPr>
        <w:t xml:space="preserve">riteria set forth in this RFP.  Other than the initial pass/fail Evaluation Criteria, the evaluation of the proposals </w:t>
      </w:r>
      <w:r w:rsidR="00F11599">
        <w:rPr>
          <w:rFonts w:ascii="Calibri" w:hAnsi="Calibri"/>
          <w:sz w:val="24"/>
          <w:szCs w:val="24"/>
        </w:rPr>
        <w:t>will</w:t>
      </w:r>
      <w:r w:rsidR="007265B8" w:rsidRPr="00296ED2">
        <w:rPr>
          <w:rFonts w:ascii="Calibri" w:hAnsi="Calibri"/>
          <w:sz w:val="24"/>
          <w:szCs w:val="24"/>
        </w:rPr>
        <w:t xml:space="preserve"> be within the sole judgment and discretion of the CSC.</w:t>
      </w:r>
    </w:p>
    <w:p w14:paraId="3651AA34" w14:textId="1F775580" w:rsidR="00A907D7" w:rsidRPr="00296ED2" w:rsidRDefault="00A907D7"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b/>
          <w:bCs/>
          <w:sz w:val="24"/>
          <w:szCs w:val="24"/>
        </w:rPr>
        <w:t xml:space="preserve">Unrealistic Bids. </w:t>
      </w:r>
      <w:r w:rsidRPr="00296ED2">
        <w:rPr>
          <w:rFonts w:ascii="Calibri" w:hAnsi="Calibri" w:cs="Calibri"/>
          <w:sz w:val="24"/>
          <w:szCs w:val="24"/>
        </w:rPr>
        <w:t xml:space="preserve">Bidders should bear in mind that any proposal that is unrealistic in terms of </w:t>
      </w:r>
      <w:proofErr w:type="gramStart"/>
      <w:r w:rsidRPr="00296ED2">
        <w:rPr>
          <w:rFonts w:ascii="Calibri" w:hAnsi="Calibri" w:cs="Calibri"/>
          <w:sz w:val="24"/>
          <w:szCs w:val="24"/>
        </w:rPr>
        <w:t>the technical</w:t>
      </w:r>
      <w:proofErr w:type="gramEnd"/>
      <w:r w:rsidRPr="00296ED2">
        <w:rPr>
          <w:rFonts w:ascii="Calibri" w:hAnsi="Calibri" w:cs="Calibri"/>
          <w:sz w:val="24"/>
          <w:szCs w:val="24"/>
        </w:rPr>
        <w:t xml:space="preserve"> or schedule commitments or unrealistically high or low in cost </w:t>
      </w:r>
      <w:r w:rsidR="00F12BB2">
        <w:rPr>
          <w:rFonts w:ascii="Calibri" w:hAnsi="Calibri" w:cs="Calibri"/>
          <w:sz w:val="24"/>
          <w:szCs w:val="24"/>
        </w:rPr>
        <w:t>may</w:t>
      </w:r>
      <w:r w:rsidR="00F12BB2" w:rsidRPr="00296ED2">
        <w:rPr>
          <w:rFonts w:ascii="Calibri" w:hAnsi="Calibri" w:cs="Calibri"/>
          <w:sz w:val="24"/>
          <w:szCs w:val="24"/>
        </w:rPr>
        <w:t xml:space="preserve"> </w:t>
      </w:r>
      <w:r w:rsidRPr="00296ED2">
        <w:rPr>
          <w:rFonts w:ascii="Calibri" w:hAnsi="Calibri" w:cs="Calibri"/>
          <w:sz w:val="24"/>
          <w:szCs w:val="24"/>
        </w:rPr>
        <w:t xml:space="preserve">be deemed reflective of an inherent lack of technical </w:t>
      </w:r>
      <w:r w:rsidR="00F12BB2">
        <w:rPr>
          <w:rFonts w:ascii="Calibri" w:hAnsi="Calibri" w:cs="Calibri"/>
          <w:sz w:val="24"/>
          <w:szCs w:val="24"/>
        </w:rPr>
        <w:t>knowledge</w:t>
      </w:r>
      <w:r w:rsidR="00F12BB2" w:rsidRPr="00296ED2">
        <w:rPr>
          <w:rFonts w:ascii="Calibri" w:hAnsi="Calibri" w:cs="Calibri"/>
          <w:sz w:val="24"/>
          <w:szCs w:val="24"/>
        </w:rPr>
        <w:t xml:space="preserve"> </w:t>
      </w:r>
      <w:r w:rsidRPr="00296ED2">
        <w:rPr>
          <w:rFonts w:ascii="Calibri" w:hAnsi="Calibri" w:cs="Calibri"/>
          <w:sz w:val="24"/>
          <w:szCs w:val="24"/>
        </w:rPr>
        <w:t>or indicative of a failure to comprehend the complexity and risk of the County’s requirements as set forth in this RFP.</w:t>
      </w:r>
    </w:p>
    <w:p w14:paraId="75FB5844" w14:textId="30B4CB1D" w:rsidR="00A907D7" w:rsidRPr="00296ED2" w:rsidRDefault="00A907D7"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b/>
          <w:bCs/>
          <w:sz w:val="24"/>
          <w:szCs w:val="24"/>
        </w:rPr>
        <w:t xml:space="preserve">Price </w:t>
      </w:r>
      <w:r w:rsidR="00E3208D" w:rsidRPr="00296ED2">
        <w:rPr>
          <w:rFonts w:ascii="Calibri" w:hAnsi="Calibri" w:cs="Calibri"/>
          <w:b/>
          <w:bCs/>
          <w:sz w:val="24"/>
          <w:szCs w:val="24"/>
        </w:rPr>
        <w:t>Discrepancy</w:t>
      </w:r>
      <w:r w:rsidRPr="00296ED2">
        <w:rPr>
          <w:rFonts w:ascii="Calibri" w:hAnsi="Calibri" w:cs="Calibri"/>
          <w:b/>
          <w:bCs/>
          <w:sz w:val="24"/>
          <w:szCs w:val="24"/>
        </w:rPr>
        <w:t xml:space="preserve">. </w:t>
      </w:r>
      <w:r w:rsidRPr="00296ED2">
        <w:rPr>
          <w:rFonts w:ascii="Calibri" w:hAnsi="Calibri" w:cs="Calibri"/>
          <w:sz w:val="24"/>
          <w:szCs w:val="24"/>
        </w:rPr>
        <w:t xml:space="preserve">In the case of a discrepancy between the unit price and an extension, </w:t>
      </w:r>
      <w:r w:rsidR="00AB790E" w:rsidRPr="00296ED2">
        <w:rPr>
          <w:rFonts w:ascii="Calibri" w:hAnsi="Calibri" w:cs="Calibri"/>
          <w:sz w:val="24"/>
          <w:szCs w:val="24"/>
        </w:rPr>
        <w:t>the unit price will be used for evaluation purposes</w:t>
      </w:r>
      <w:r w:rsidRPr="00296ED2">
        <w:rPr>
          <w:rFonts w:ascii="Calibri" w:hAnsi="Calibri" w:cs="Calibri"/>
          <w:sz w:val="24"/>
          <w:szCs w:val="24"/>
        </w:rPr>
        <w:t xml:space="preserve">. </w:t>
      </w:r>
    </w:p>
    <w:p w14:paraId="06E99B5F" w14:textId="6EFDEA85" w:rsidR="00013283" w:rsidRPr="00013283" w:rsidRDefault="00E248DB" w:rsidP="0018176F">
      <w:pPr>
        <w:pStyle w:val="ListParagraph"/>
        <w:numPr>
          <w:ilvl w:val="0"/>
          <w:numId w:val="30"/>
        </w:numPr>
        <w:spacing w:after="240"/>
        <w:ind w:hanging="720"/>
        <w:rPr>
          <w:rFonts w:ascii="Calibri" w:hAnsi="Calibri" w:cs="Calibri"/>
          <w:sz w:val="24"/>
          <w:szCs w:val="24"/>
        </w:rPr>
      </w:pPr>
      <w:bookmarkStart w:id="50" w:name="_Hlk103954381"/>
      <w:r w:rsidRPr="00296ED2">
        <w:rPr>
          <w:rFonts w:ascii="Calibri" w:hAnsi="Calibri" w:cs="Calibri"/>
          <w:b/>
          <w:bCs/>
          <w:sz w:val="24"/>
          <w:szCs w:val="24"/>
        </w:rPr>
        <w:t xml:space="preserve">Evaluation Criteria Descriptions.  </w:t>
      </w:r>
      <w:r w:rsidRPr="00296ED2">
        <w:rPr>
          <w:rFonts w:ascii="Calibri" w:hAnsi="Calibri" w:cs="Calibri"/>
          <w:sz w:val="24"/>
          <w:szCs w:val="24"/>
        </w:rPr>
        <w:t>The items listed in the Evaluation Criteria should be considered as minimum requirements.  All information contained in a proposal and presented in vendor interviews (if there are interviews) will be considered during the evaluation process and included in scoring within the appropriate Evaluation Criteria.</w:t>
      </w:r>
    </w:p>
    <w:bookmarkEnd w:id="50"/>
    <w:p w14:paraId="49C98C43" w14:textId="5C283A74" w:rsidR="00B10D85" w:rsidRPr="00463122" w:rsidRDefault="00463122" w:rsidP="0018176F">
      <w:pPr>
        <w:pStyle w:val="ListParagraph"/>
        <w:numPr>
          <w:ilvl w:val="0"/>
          <w:numId w:val="30"/>
        </w:numPr>
        <w:spacing w:after="240"/>
        <w:ind w:hanging="720"/>
        <w:rPr>
          <w:rFonts w:ascii="Calibri" w:hAnsi="Calibri" w:cs="Calibri"/>
          <w:sz w:val="24"/>
          <w:szCs w:val="24"/>
        </w:rPr>
      </w:pPr>
      <w:r w:rsidRPr="00463122">
        <w:rPr>
          <w:rFonts w:ascii="Calibri" w:hAnsi="Calibri" w:cs="Calibri"/>
          <w:b/>
          <w:bCs/>
          <w:sz w:val="24"/>
          <w:szCs w:val="24"/>
        </w:rPr>
        <w:t xml:space="preserve">Evaluation Scores. </w:t>
      </w:r>
      <w:r w:rsidRPr="00463122">
        <w:rPr>
          <w:rFonts w:ascii="Calibri" w:hAnsi="Calibri" w:cs="Calibri"/>
          <w:sz w:val="24"/>
          <w:szCs w:val="24"/>
        </w:rPr>
        <w:t xml:space="preserve">  Proposals will be evaluated and scored on the zero to five-point scale within each Evaluation Criteria below.  Scores for all Evaluation Criteria (see the section below) will then be added, according to their assigned weight (below), to arrive at a weighted score for each proposal.  A proposal with a higher-weighted total will be deemed of higher quality than a proposal with a lesser-weighted total.</w:t>
      </w:r>
      <w:r w:rsidR="00B10D85" w:rsidRPr="00463122">
        <w:rPr>
          <w:rFonts w:ascii="Calibri" w:hAnsi="Calibri" w:cs="Calibri"/>
          <w:sz w:val="24"/>
          <w:szCs w:val="24"/>
        </w:rPr>
        <w:t xml:space="preserve">    </w:t>
      </w:r>
    </w:p>
    <w:p w14:paraId="46761E91" w14:textId="30874620" w:rsidR="00E2481A" w:rsidRPr="00463122" w:rsidRDefault="00463122" w:rsidP="0018176F">
      <w:pPr>
        <w:pStyle w:val="ListParagraph"/>
        <w:numPr>
          <w:ilvl w:val="0"/>
          <w:numId w:val="30"/>
        </w:numPr>
        <w:spacing w:after="240"/>
        <w:ind w:hanging="720"/>
        <w:rPr>
          <w:rFonts w:ascii="Calibri" w:hAnsi="Calibri" w:cs="Calibri"/>
          <w:sz w:val="24"/>
          <w:szCs w:val="24"/>
        </w:rPr>
      </w:pPr>
      <w:r w:rsidRPr="00463122">
        <w:rPr>
          <w:rFonts w:ascii="Calibri" w:hAnsi="Calibri" w:cs="Calibri"/>
          <w:b/>
          <w:bCs/>
          <w:sz w:val="24"/>
          <w:szCs w:val="24"/>
        </w:rPr>
        <w:t>Shortlist Process:</w:t>
      </w:r>
      <w:r w:rsidRPr="00463122">
        <w:rPr>
          <w:rFonts w:ascii="Calibri" w:hAnsi="Calibri" w:cs="Calibri"/>
          <w:sz w:val="24"/>
          <w:szCs w:val="24"/>
        </w:rPr>
        <w:t xml:space="preserve"> The evaluation process may include a two-stage approach including a preliminary evaluation of the written proposal and preliminary scoring to develop a shortlist of Bidders that will continue to the final stage of optional vendor interview and reference checks. The preliminary scoring will be based on the total points, excluding any points allocated to references and optional vendor interview. </w:t>
      </w:r>
      <w:r w:rsidRPr="00F34760">
        <w:rPr>
          <w:rFonts w:ascii="Calibri" w:hAnsi="Calibri" w:cs="Calibri"/>
          <w:color w:val="000000" w:themeColor="text1"/>
          <w:sz w:val="24"/>
          <w:szCs w:val="24"/>
        </w:rPr>
        <w:t xml:space="preserve">The </w:t>
      </w:r>
      <w:r w:rsidR="00F34760" w:rsidRPr="00F34760">
        <w:rPr>
          <w:rFonts w:ascii="Calibri" w:hAnsi="Calibri" w:cs="Calibri"/>
          <w:color w:val="000000" w:themeColor="text1"/>
          <w:sz w:val="24"/>
          <w:szCs w:val="24"/>
        </w:rPr>
        <w:t>three (3)</w:t>
      </w:r>
      <w:r w:rsidRPr="00F34760">
        <w:rPr>
          <w:rFonts w:ascii="Calibri" w:hAnsi="Calibri" w:cs="Calibri"/>
          <w:color w:val="000000" w:themeColor="text1"/>
          <w:sz w:val="24"/>
          <w:szCs w:val="24"/>
        </w:rPr>
        <w:t xml:space="preserve"> Bidders receiving </w:t>
      </w:r>
      <w:r w:rsidRPr="00463122">
        <w:rPr>
          <w:rFonts w:ascii="Calibri" w:hAnsi="Calibri" w:cs="Calibri"/>
          <w:sz w:val="24"/>
          <w:szCs w:val="24"/>
        </w:rPr>
        <w:t xml:space="preserve">the highest </w:t>
      </w:r>
      <w:r w:rsidRPr="00463122">
        <w:rPr>
          <w:rFonts w:ascii="Calibri" w:hAnsi="Calibri" w:cs="Calibri"/>
          <w:sz w:val="24"/>
          <w:szCs w:val="24"/>
        </w:rPr>
        <w:lastRenderedPageBreak/>
        <w:t>preliminary scores may advance to the next evaluation phase. All other Bidders will be deemed eliminated from the process. All Bidders will be notified of the shortlist participants; however, the preliminary scores at that time will not be communicated to Bidders.</w:t>
      </w:r>
    </w:p>
    <w:p w14:paraId="7FF3BDFC" w14:textId="7B476DB9" w:rsidR="001E33B4" w:rsidRPr="00296ED2" w:rsidRDefault="001E33B4"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b/>
          <w:bCs/>
          <w:sz w:val="24"/>
          <w:szCs w:val="24"/>
        </w:rPr>
        <w:t xml:space="preserve">Reference Checks.  </w:t>
      </w:r>
      <w:r w:rsidR="00463122" w:rsidRPr="00463122">
        <w:rPr>
          <w:rFonts w:ascii="Calibri" w:hAnsi="Calibri" w:cs="Calibri"/>
          <w:sz w:val="24"/>
          <w:szCs w:val="18"/>
        </w:rPr>
        <w:t xml:space="preserve">The County reserves the right to conduct reference check(s) on all Bidders who submitted a bid proposal.  The </w:t>
      </w:r>
      <w:r w:rsidR="00700FDF">
        <w:rPr>
          <w:rFonts w:ascii="Calibri" w:hAnsi="Calibri" w:cs="Calibri"/>
          <w:sz w:val="24"/>
          <w:szCs w:val="18"/>
        </w:rPr>
        <w:t xml:space="preserve">CSC </w:t>
      </w:r>
      <w:r w:rsidR="00463122" w:rsidRPr="00463122">
        <w:rPr>
          <w:rFonts w:ascii="Calibri" w:hAnsi="Calibri" w:cs="Calibri"/>
          <w:sz w:val="24"/>
          <w:szCs w:val="18"/>
        </w:rPr>
        <w:t>will then score the reference check(s), as identified in the Evaluation Criteria below, which will then be included in the final score.</w:t>
      </w:r>
      <w:r w:rsidR="00740306" w:rsidRPr="00296ED2">
        <w:rPr>
          <w:rFonts w:ascii="Calibri" w:hAnsi="Calibri" w:cs="Calibri"/>
          <w:sz w:val="24"/>
          <w:szCs w:val="24"/>
        </w:rPr>
        <w:t xml:space="preserve"> </w:t>
      </w:r>
    </w:p>
    <w:p w14:paraId="30E69375" w14:textId="77777777" w:rsidR="00463122" w:rsidRPr="00463122" w:rsidRDefault="00BF2422" w:rsidP="0018176F">
      <w:pPr>
        <w:pStyle w:val="ListParagraph"/>
        <w:numPr>
          <w:ilvl w:val="0"/>
          <w:numId w:val="30"/>
        </w:numPr>
        <w:spacing w:after="240"/>
        <w:ind w:hanging="720"/>
        <w:rPr>
          <w:rFonts w:ascii="Calibri" w:hAnsi="Calibri" w:cs="Calibri"/>
          <w:sz w:val="24"/>
          <w:szCs w:val="24"/>
        </w:rPr>
      </w:pPr>
      <w:r w:rsidRPr="00463122">
        <w:rPr>
          <w:rFonts w:ascii="Calibri" w:hAnsi="Calibri" w:cs="Calibri"/>
          <w:b/>
          <w:bCs/>
          <w:sz w:val="24"/>
          <w:szCs w:val="24"/>
        </w:rPr>
        <w:t>Op</w:t>
      </w:r>
      <w:r w:rsidR="001E33B4" w:rsidRPr="00463122">
        <w:rPr>
          <w:rFonts w:ascii="Calibri" w:hAnsi="Calibri" w:cs="Calibri"/>
          <w:b/>
          <w:bCs/>
          <w:sz w:val="24"/>
          <w:szCs w:val="24"/>
        </w:rPr>
        <w:t xml:space="preserve">tional Vendor Interviews. </w:t>
      </w:r>
      <w:r w:rsidR="00445BAB" w:rsidRPr="00463122">
        <w:rPr>
          <w:rFonts w:ascii="Calibri" w:hAnsi="Calibri" w:cs="Calibri"/>
          <w:b/>
          <w:bCs/>
          <w:sz w:val="24"/>
          <w:szCs w:val="24"/>
        </w:rPr>
        <w:t xml:space="preserve"> </w:t>
      </w:r>
      <w:bookmarkStart w:id="51" w:name="_Hlk103954760"/>
      <w:r w:rsidR="00463122" w:rsidRPr="00463122">
        <w:rPr>
          <w:rFonts w:ascii="Calibri" w:hAnsi="Calibri" w:cs="Calibri"/>
          <w:sz w:val="24"/>
          <w:szCs w:val="18"/>
        </w:rPr>
        <w:t xml:space="preserve">The County </w:t>
      </w:r>
      <w:proofErr w:type="gramStart"/>
      <w:r w:rsidR="00463122" w:rsidRPr="00463122">
        <w:rPr>
          <w:rFonts w:ascii="Calibri" w:hAnsi="Calibri" w:cs="Calibri"/>
          <w:sz w:val="24"/>
          <w:szCs w:val="18"/>
        </w:rPr>
        <w:t>may</w:t>
      </w:r>
      <w:proofErr w:type="gramEnd"/>
      <w:r w:rsidR="00463122" w:rsidRPr="00463122">
        <w:rPr>
          <w:rFonts w:ascii="Calibri" w:hAnsi="Calibri" w:cs="Calibri"/>
          <w:sz w:val="24"/>
          <w:szCs w:val="18"/>
        </w:rPr>
        <w:t xml:space="preserve"> in its sole discretion, conduct vendor interviews.  Should the County opt to conduct a vendor interview, the interview may include responding to standard and specific questions from the CSC regarding the Bidders’ proposal.  Whether or not a shortlist process is used, the score of any evaluation criterion below may be revised or informed based on the vendor interview.   </w:t>
      </w:r>
    </w:p>
    <w:p w14:paraId="00383FCE" w14:textId="23A48FD2" w:rsidR="00CA69BD" w:rsidRPr="00463122" w:rsidRDefault="00E2481A" w:rsidP="0018176F">
      <w:pPr>
        <w:pStyle w:val="ListParagraph"/>
        <w:numPr>
          <w:ilvl w:val="0"/>
          <w:numId w:val="30"/>
        </w:numPr>
        <w:spacing w:after="240"/>
        <w:ind w:hanging="720"/>
        <w:rPr>
          <w:rFonts w:ascii="Calibri" w:hAnsi="Calibri" w:cs="Calibri"/>
          <w:sz w:val="24"/>
          <w:szCs w:val="24"/>
        </w:rPr>
      </w:pPr>
      <w:r w:rsidRPr="00463122">
        <w:rPr>
          <w:rFonts w:ascii="Calibri" w:hAnsi="Calibri" w:cs="Calibri"/>
          <w:b/>
          <w:bCs/>
          <w:sz w:val="24"/>
          <w:szCs w:val="24"/>
        </w:rPr>
        <w:t>Final Scor</w:t>
      </w:r>
      <w:r w:rsidR="00BE6948" w:rsidRPr="00463122">
        <w:rPr>
          <w:rFonts w:ascii="Calibri" w:hAnsi="Calibri" w:cs="Calibri"/>
          <w:b/>
          <w:bCs/>
          <w:sz w:val="24"/>
          <w:szCs w:val="24"/>
        </w:rPr>
        <w:t>e</w:t>
      </w:r>
      <w:r w:rsidR="00463122">
        <w:rPr>
          <w:rFonts w:ascii="Calibri" w:hAnsi="Calibri" w:cs="Calibri"/>
          <w:sz w:val="24"/>
          <w:szCs w:val="24"/>
        </w:rPr>
        <w:t xml:space="preserve">. </w:t>
      </w:r>
      <w:r w:rsidR="004555E5" w:rsidRPr="00463122">
        <w:rPr>
          <w:rFonts w:ascii="Calibri" w:hAnsi="Calibri" w:cs="Calibri"/>
          <w:sz w:val="24"/>
          <w:szCs w:val="24"/>
        </w:rPr>
        <w:t xml:space="preserve"> </w:t>
      </w:r>
      <w:r w:rsidR="00463122" w:rsidRPr="00296ED2">
        <w:rPr>
          <w:rFonts w:asciiTheme="minorHAnsi" w:hAnsiTheme="minorHAnsi" w:cstheme="minorHAnsi"/>
          <w:color w:val="000000"/>
          <w:sz w:val="24"/>
          <w:szCs w:val="24"/>
        </w:rPr>
        <w:t xml:space="preserve">The final </w:t>
      </w:r>
      <w:r w:rsidR="00463122" w:rsidRPr="0018176F">
        <w:rPr>
          <w:rFonts w:asciiTheme="minorHAnsi" w:hAnsiTheme="minorHAnsi" w:cstheme="minorHAnsi"/>
          <w:color w:val="000000" w:themeColor="text1"/>
          <w:sz w:val="24"/>
          <w:szCs w:val="24"/>
        </w:rPr>
        <w:t xml:space="preserve">maximum score for any procurement is 550 points, including the possible 50 points for local and small, local and emerging, or local preference points (maximum 10% of the final score; derived from 5% for </w:t>
      </w:r>
      <w:r w:rsidR="00463122" w:rsidRPr="0018176F">
        <w:rPr>
          <w:rFonts w:asciiTheme="minorHAnsi" w:hAnsiTheme="minorHAnsi" w:cstheme="minorHAnsi"/>
          <w:i/>
          <w:iCs/>
          <w:color w:val="000000" w:themeColor="text1"/>
          <w:sz w:val="24"/>
          <w:szCs w:val="24"/>
        </w:rPr>
        <w:t>local</w:t>
      </w:r>
      <w:r w:rsidR="00463122" w:rsidRPr="0018176F">
        <w:rPr>
          <w:rFonts w:asciiTheme="minorHAnsi" w:hAnsiTheme="minorHAnsi" w:cstheme="minorHAnsi"/>
          <w:color w:val="000000" w:themeColor="text1"/>
          <w:sz w:val="24"/>
          <w:szCs w:val="24"/>
        </w:rPr>
        <w:t xml:space="preserve"> preference and 5% for either </w:t>
      </w:r>
      <w:r w:rsidR="00D24068" w:rsidRPr="0018176F">
        <w:rPr>
          <w:rFonts w:asciiTheme="minorHAnsi" w:hAnsiTheme="minorHAnsi" w:cstheme="minorHAnsi"/>
          <w:i/>
          <w:iCs/>
          <w:color w:val="000000" w:themeColor="text1"/>
          <w:sz w:val="24"/>
          <w:szCs w:val="24"/>
        </w:rPr>
        <w:t>S</w:t>
      </w:r>
      <w:r w:rsidR="00463122" w:rsidRPr="0018176F">
        <w:rPr>
          <w:rFonts w:asciiTheme="minorHAnsi" w:hAnsiTheme="minorHAnsi" w:cstheme="minorHAnsi"/>
          <w:i/>
          <w:iCs/>
          <w:color w:val="000000" w:themeColor="text1"/>
          <w:sz w:val="24"/>
          <w:szCs w:val="24"/>
        </w:rPr>
        <w:t>mall and Local</w:t>
      </w:r>
      <w:r w:rsidR="00463122" w:rsidRPr="0018176F">
        <w:rPr>
          <w:rFonts w:asciiTheme="minorHAnsi" w:hAnsiTheme="minorHAnsi" w:cstheme="minorHAnsi"/>
          <w:color w:val="000000" w:themeColor="text1"/>
          <w:sz w:val="24"/>
          <w:szCs w:val="24"/>
        </w:rPr>
        <w:t xml:space="preserve"> </w:t>
      </w:r>
      <w:r w:rsidR="00463122">
        <w:rPr>
          <w:rFonts w:asciiTheme="minorHAnsi" w:hAnsiTheme="minorHAnsi" w:cstheme="minorHAnsi"/>
          <w:color w:val="000000"/>
          <w:sz w:val="24"/>
          <w:szCs w:val="24"/>
        </w:rPr>
        <w:t xml:space="preserve">or </w:t>
      </w:r>
      <w:r w:rsidR="00463122" w:rsidRPr="00BB26E0">
        <w:rPr>
          <w:rFonts w:asciiTheme="minorHAnsi" w:hAnsiTheme="minorHAnsi" w:cstheme="minorHAnsi"/>
          <w:i/>
          <w:iCs/>
          <w:color w:val="000000"/>
          <w:sz w:val="24"/>
          <w:szCs w:val="24"/>
        </w:rPr>
        <w:t xml:space="preserve">Emerging </w:t>
      </w:r>
      <w:r w:rsidR="00463122">
        <w:rPr>
          <w:rFonts w:asciiTheme="minorHAnsi" w:hAnsiTheme="minorHAnsi" w:cstheme="minorHAnsi"/>
          <w:i/>
          <w:iCs/>
          <w:color w:val="000000"/>
          <w:sz w:val="24"/>
          <w:szCs w:val="24"/>
        </w:rPr>
        <w:t>and</w:t>
      </w:r>
      <w:r w:rsidR="00463122" w:rsidRPr="00BB26E0">
        <w:rPr>
          <w:rFonts w:asciiTheme="minorHAnsi" w:hAnsiTheme="minorHAnsi" w:cstheme="minorHAnsi"/>
          <w:i/>
          <w:iCs/>
          <w:color w:val="000000"/>
          <w:sz w:val="24"/>
          <w:szCs w:val="24"/>
        </w:rPr>
        <w:t xml:space="preserve"> Local</w:t>
      </w:r>
      <w:r w:rsidR="00463122">
        <w:rPr>
          <w:rFonts w:asciiTheme="minorHAnsi" w:hAnsiTheme="minorHAnsi" w:cstheme="minorHAnsi"/>
          <w:color w:val="000000"/>
          <w:sz w:val="24"/>
          <w:szCs w:val="24"/>
        </w:rPr>
        <w:t xml:space="preserve"> preference</w:t>
      </w:r>
      <w:r w:rsidR="00463122" w:rsidRPr="00296ED2">
        <w:rPr>
          <w:rFonts w:asciiTheme="minorHAnsi" w:hAnsiTheme="minorHAnsi" w:cstheme="minorHAnsi"/>
          <w:color w:val="000000"/>
          <w:sz w:val="24"/>
          <w:szCs w:val="24"/>
        </w:rPr>
        <w:t>).</w:t>
      </w:r>
      <w:r w:rsidR="00463122">
        <w:rPr>
          <w:rFonts w:asciiTheme="minorHAnsi" w:hAnsiTheme="minorHAnsi" w:cstheme="minorHAnsi"/>
          <w:color w:val="000000"/>
          <w:sz w:val="24"/>
          <w:szCs w:val="24"/>
        </w:rPr>
        <w:t xml:space="preserve"> Proposals will be ranked by their final scores.</w:t>
      </w:r>
    </w:p>
    <w:p w14:paraId="245D61E1" w14:textId="3D60B366" w:rsidR="002168AC" w:rsidRPr="00296ED2" w:rsidRDefault="002168AC" w:rsidP="0018176F">
      <w:pPr>
        <w:pStyle w:val="ListParagraph"/>
        <w:numPr>
          <w:ilvl w:val="1"/>
          <w:numId w:val="30"/>
        </w:numPr>
        <w:spacing w:after="240"/>
        <w:ind w:hanging="720"/>
        <w:rPr>
          <w:rFonts w:ascii="Calibri" w:hAnsi="Calibri" w:cs="Calibri"/>
          <w:sz w:val="24"/>
          <w:szCs w:val="24"/>
        </w:rPr>
      </w:pPr>
      <w:r w:rsidRPr="00296ED2">
        <w:rPr>
          <w:rFonts w:ascii="Calibri" w:hAnsi="Calibri" w:cs="Calibri"/>
          <w:i/>
          <w:iCs/>
          <w:sz w:val="24"/>
          <w:szCs w:val="24"/>
          <w:u w:val="single"/>
        </w:rPr>
        <w:t>Without Vendor Interview</w:t>
      </w:r>
      <w:r w:rsidRPr="00296ED2">
        <w:rPr>
          <w:rFonts w:ascii="Calibri" w:hAnsi="Calibri" w:cs="Calibri"/>
          <w:sz w:val="24"/>
          <w:szCs w:val="24"/>
        </w:rPr>
        <w:t xml:space="preserve">. </w:t>
      </w:r>
      <w:r w:rsidR="00E7015F" w:rsidRPr="00296ED2">
        <w:rPr>
          <w:rFonts w:ascii="Calibri" w:hAnsi="Calibri" w:cs="Calibri"/>
          <w:sz w:val="24"/>
          <w:szCs w:val="24"/>
        </w:rPr>
        <w:t xml:space="preserve">In procurements where there are no vendor interviews, the score received by the </w:t>
      </w:r>
      <w:r w:rsidR="00C10B05">
        <w:rPr>
          <w:rFonts w:ascii="Calibri" w:hAnsi="Calibri" w:cs="Calibri"/>
          <w:sz w:val="24"/>
          <w:szCs w:val="24"/>
        </w:rPr>
        <w:t xml:space="preserve">evaluation of the written </w:t>
      </w:r>
      <w:r w:rsidR="00E7015F" w:rsidRPr="00296ED2">
        <w:rPr>
          <w:rFonts w:ascii="Calibri" w:hAnsi="Calibri" w:cs="Calibri"/>
          <w:sz w:val="24"/>
          <w:szCs w:val="24"/>
        </w:rPr>
        <w:t xml:space="preserve">proposal with the </w:t>
      </w:r>
      <w:r w:rsidR="009729CF">
        <w:rPr>
          <w:rFonts w:ascii="Calibri" w:hAnsi="Calibri" w:cs="Calibri"/>
          <w:sz w:val="24"/>
          <w:szCs w:val="24"/>
        </w:rPr>
        <w:t>r</w:t>
      </w:r>
      <w:r w:rsidR="00C10B05" w:rsidRPr="00296ED2">
        <w:rPr>
          <w:rFonts w:ascii="Calibri" w:hAnsi="Calibri" w:cs="Calibri"/>
          <w:sz w:val="24"/>
          <w:szCs w:val="24"/>
        </w:rPr>
        <w:t xml:space="preserve">eference </w:t>
      </w:r>
      <w:r w:rsidR="00E7015F" w:rsidRPr="00296ED2">
        <w:rPr>
          <w:rFonts w:ascii="Calibri" w:hAnsi="Calibri" w:cs="Calibri"/>
          <w:sz w:val="24"/>
          <w:szCs w:val="24"/>
        </w:rPr>
        <w:t>score added will be the final score.</w:t>
      </w:r>
      <w:r w:rsidR="00BE6948" w:rsidRPr="00296ED2">
        <w:rPr>
          <w:rFonts w:ascii="Calibri" w:hAnsi="Calibri" w:cs="Calibri"/>
          <w:sz w:val="24"/>
          <w:szCs w:val="24"/>
        </w:rPr>
        <w:t xml:space="preserve"> </w:t>
      </w:r>
    </w:p>
    <w:p w14:paraId="72D94375" w14:textId="491EE008" w:rsidR="00E2481A" w:rsidRPr="00296ED2" w:rsidRDefault="002168AC" w:rsidP="0018176F">
      <w:pPr>
        <w:pStyle w:val="ListParagraph"/>
        <w:numPr>
          <w:ilvl w:val="1"/>
          <w:numId w:val="30"/>
        </w:numPr>
        <w:spacing w:after="240"/>
        <w:ind w:hanging="720"/>
        <w:rPr>
          <w:rFonts w:ascii="Calibri" w:hAnsi="Calibri" w:cs="Calibri"/>
          <w:sz w:val="24"/>
          <w:szCs w:val="24"/>
        </w:rPr>
      </w:pPr>
      <w:r w:rsidRPr="00296ED2">
        <w:rPr>
          <w:rFonts w:ascii="Calibri" w:hAnsi="Calibri" w:cs="Calibri"/>
          <w:i/>
          <w:iCs/>
          <w:sz w:val="24"/>
          <w:szCs w:val="24"/>
          <w:u w:val="single"/>
        </w:rPr>
        <w:t>With Vendor Interview.</w:t>
      </w:r>
      <w:r w:rsidRPr="00296ED2">
        <w:rPr>
          <w:rFonts w:ascii="Calibri" w:hAnsi="Calibri" w:cs="Calibri"/>
          <w:sz w:val="24"/>
          <w:szCs w:val="24"/>
        </w:rPr>
        <w:t xml:space="preserve"> </w:t>
      </w:r>
      <w:r w:rsidR="00463122" w:rsidRPr="00463122">
        <w:rPr>
          <w:rFonts w:ascii="Calibri" w:hAnsi="Calibri" w:cs="Calibri"/>
          <w:sz w:val="24"/>
          <w:szCs w:val="24"/>
        </w:rPr>
        <w:t xml:space="preserve">In procurements where there are vendor interviews, the </w:t>
      </w:r>
      <w:r w:rsidR="00700FDF">
        <w:rPr>
          <w:rFonts w:ascii="Calibri" w:hAnsi="Calibri" w:cs="Calibri"/>
          <w:sz w:val="24"/>
          <w:szCs w:val="24"/>
        </w:rPr>
        <w:t xml:space="preserve">CSC </w:t>
      </w:r>
      <w:r w:rsidR="00463122" w:rsidRPr="00463122">
        <w:rPr>
          <w:rFonts w:ascii="Calibri" w:hAnsi="Calibri" w:cs="Calibri"/>
          <w:sz w:val="24"/>
          <w:szCs w:val="24"/>
        </w:rPr>
        <w:t>will consider the interview and may adjust the scores received by the evaluation of the written proposal which, with the reference scores added, will be the final score</w:t>
      </w:r>
      <w:r w:rsidR="004D2816" w:rsidRPr="00463122">
        <w:rPr>
          <w:rFonts w:ascii="Calibri" w:hAnsi="Calibri" w:cs="Calibri"/>
          <w:sz w:val="24"/>
          <w:szCs w:val="24"/>
        </w:rPr>
        <w:t>.</w:t>
      </w:r>
      <w:bookmarkEnd w:id="51"/>
      <w:r w:rsidR="004D2816" w:rsidRPr="00296ED2">
        <w:rPr>
          <w:rFonts w:ascii="Calibri" w:hAnsi="Calibri" w:cs="Calibri"/>
          <w:sz w:val="24"/>
          <w:szCs w:val="24"/>
        </w:rPr>
        <w:t xml:space="preserve">  </w:t>
      </w:r>
      <w:r w:rsidR="00BE6948" w:rsidRPr="00296ED2">
        <w:rPr>
          <w:rFonts w:ascii="Calibri" w:hAnsi="Calibri" w:cs="Calibri"/>
          <w:sz w:val="24"/>
          <w:szCs w:val="24"/>
        </w:rPr>
        <w:t xml:space="preserve">  </w:t>
      </w:r>
    </w:p>
    <w:p w14:paraId="13FDD9F1" w14:textId="50B653F0" w:rsidR="00A907D7" w:rsidRPr="00296ED2" w:rsidRDefault="00A907D7"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b/>
          <w:bCs/>
          <w:sz w:val="24"/>
          <w:szCs w:val="24"/>
        </w:rPr>
        <w:t>Contact During Evaluation Process</w:t>
      </w:r>
      <w:r w:rsidR="009447C0" w:rsidRPr="00296ED2">
        <w:rPr>
          <w:rFonts w:ascii="Calibri" w:hAnsi="Calibri" w:cs="Calibri"/>
          <w:b/>
          <w:bCs/>
          <w:sz w:val="24"/>
          <w:szCs w:val="24"/>
        </w:rPr>
        <w:t>.</w:t>
      </w:r>
      <w:r w:rsidRPr="00296ED2">
        <w:rPr>
          <w:rFonts w:ascii="Calibri" w:hAnsi="Calibri" w:cs="Calibri"/>
          <w:b/>
          <w:bCs/>
          <w:sz w:val="24"/>
          <w:szCs w:val="24"/>
        </w:rPr>
        <w:t xml:space="preserve"> </w:t>
      </w:r>
      <w:r w:rsidRPr="00296ED2">
        <w:rPr>
          <w:rFonts w:ascii="Calibri" w:hAnsi="Calibri" w:cs="Calibri"/>
          <w:sz w:val="24"/>
          <w:szCs w:val="24"/>
        </w:rPr>
        <w:t xml:space="preserve">All contact during the evaluation phase </w:t>
      </w:r>
      <w:r w:rsidR="00C063D4">
        <w:rPr>
          <w:rFonts w:ascii="Calibri" w:hAnsi="Calibri" w:cs="Calibri"/>
          <w:sz w:val="24"/>
          <w:szCs w:val="24"/>
        </w:rPr>
        <w:t>must</w:t>
      </w:r>
      <w:r w:rsidRPr="00296ED2">
        <w:rPr>
          <w:rFonts w:ascii="Calibri" w:hAnsi="Calibri" w:cs="Calibri"/>
          <w:sz w:val="24"/>
          <w:szCs w:val="24"/>
        </w:rPr>
        <w:t xml:space="preserve"> be through </w:t>
      </w:r>
      <w:r w:rsidRPr="0018176F">
        <w:rPr>
          <w:rFonts w:ascii="Calibri" w:hAnsi="Calibri" w:cs="Calibri"/>
          <w:color w:val="000000" w:themeColor="text1"/>
          <w:sz w:val="24"/>
          <w:szCs w:val="24"/>
        </w:rPr>
        <w:t xml:space="preserve">the GSA-Procurement department </w:t>
      </w:r>
      <w:r w:rsidRPr="00296ED2">
        <w:rPr>
          <w:rFonts w:ascii="Calibri" w:hAnsi="Calibri" w:cs="Calibri"/>
          <w:sz w:val="24"/>
          <w:szCs w:val="24"/>
        </w:rPr>
        <w:t xml:space="preserve">only.  Bidders </w:t>
      </w:r>
      <w:r w:rsidR="00C063D4">
        <w:rPr>
          <w:rFonts w:ascii="Calibri" w:hAnsi="Calibri" w:cs="Calibri"/>
          <w:sz w:val="24"/>
          <w:szCs w:val="24"/>
        </w:rPr>
        <w:t>must</w:t>
      </w:r>
      <w:r w:rsidRPr="00296ED2">
        <w:rPr>
          <w:rFonts w:ascii="Calibri" w:hAnsi="Calibri" w:cs="Calibri"/>
          <w:sz w:val="24"/>
          <w:szCs w:val="24"/>
        </w:rPr>
        <w:t xml:space="preserve"> neither contact nor lobby </w:t>
      </w:r>
      <w:r w:rsidR="00700FDF">
        <w:rPr>
          <w:rFonts w:ascii="Calibri" w:hAnsi="Calibri" w:cs="Calibri"/>
          <w:sz w:val="24"/>
          <w:szCs w:val="24"/>
        </w:rPr>
        <w:t xml:space="preserve">CSC </w:t>
      </w:r>
      <w:r w:rsidRPr="00296ED2">
        <w:rPr>
          <w:rFonts w:ascii="Calibri" w:hAnsi="Calibri" w:cs="Calibri"/>
          <w:sz w:val="24"/>
          <w:szCs w:val="24"/>
        </w:rPr>
        <w:t>during the evaluation process.  Attempts by Bidder</w:t>
      </w:r>
      <w:r w:rsidR="009447C0" w:rsidRPr="00296ED2">
        <w:rPr>
          <w:rFonts w:ascii="Calibri" w:hAnsi="Calibri" w:cs="Calibri"/>
          <w:sz w:val="24"/>
          <w:szCs w:val="24"/>
        </w:rPr>
        <w:t>s</w:t>
      </w:r>
      <w:r w:rsidRPr="00296ED2">
        <w:rPr>
          <w:rFonts w:ascii="Calibri" w:hAnsi="Calibri" w:cs="Calibri"/>
          <w:sz w:val="24"/>
          <w:szCs w:val="24"/>
        </w:rPr>
        <w:t xml:space="preserve"> to contact and/or influence members of the CSC may result in disqualification of Bidder</w:t>
      </w:r>
      <w:r w:rsidR="003C00D7" w:rsidRPr="00296ED2">
        <w:rPr>
          <w:rFonts w:ascii="Calibri" w:hAnsi="Calibri" w:cs="Calibri"/>
          <w:sz w:val="24"/>
          <w:szCs w:val="24"/>
        </w:rPr>
        <w:t>s</w:t>
      </w:r>
      <w:r w:rsidRPr="00296ED2">
        <w:rPr>
          <w:rFonts w:ascii="Calibri" w:hAnsi="Calibri" w:cs="Calibri"/>
          <w:sz w:val="24"/>
          <w:szCs w:val="24"/>
        </w:rPr>
        <w:t xml:space="preserve">. </w:t>
      </w:r>
    </w:p>
    <w:p w14:paraId="0C9E9E8A" w14:textId="1A03339B" w:rsidR="00742579" w:rsidRPr="00296ED2" w:rsidRDefault="00A907D7"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b/>
          <w:bCs/>
          <w:sz w:val="24"/>
          <w:szCs w:val="24"/>
        </w:rPr>
        <w:t xml:space="preserve">Determining Award. </w:t>
      </w:r>
      <w:r w:rsidRPr="00296ED2">
        <w:rPr>
          <w:rFonts w:ascii="Calibri" w:hAnsi="Calibri" w:cs="Calibri"/>
          <w:sz w:val="24"/>
          <w:szCs w:val="24"/>
        </w:rPr>
        <w:t xml:space="preserve">As a result of this RFP, the County intends to award a contract to the </w:t>
      </w:r>
      <w:r w:rsidR="003B25AE" w:rsidRPr="00296ED2">
        <w:rPr>
          <w:rFonts w:ascii="Calibri" w:hAnsi="Calibri" w:cs="Calibri"/>
          <w:sz w:val="24"/>
          <w:szCs w:val="24"/>
        </w:rPr>
        <w:t>highest</w:t>
      </w:r>
      <w:r w:rsidR="00AB790E" w:rsidRPr="00296ED2">
        <w:rPr>
          <w:rFonts w:ascii="Calibri" w:hAnsi="Calibri" w:cs="Calibri"/>
          <w:sz w:val="24"/>
          <w:szCs w:val="24"/>
        </w:rPr>
        <w:t>-</w:t>
      </w:r>
      <w:r w:rsidR="003B25AE" w:rsidRPr="00296ED2">
        <w:rPr>
          <w:rFonts w:ascii="Calibri" w:hAnsi="Calibri" w:cs="Calibri"/>
          <w:sz w:val="24"/>
          <w:szCs w:val="24"/>
        </w:rPr>
        <w:t xml:space="preserve">ranked </w:t>
      </w:r>
      <w:r w:rsidR="009F79B0" w:rsidRPr="00296ED2">
        <w:rPr>
          <w:rFonts w:ascii="Calibri" w:hAnsi="Calibri" w:cs="Calibri"/>
          <w:sz w:val="24"/>
          <w:szCs w:val="24"/>
        </w:rPr>
        <w:t xml:space="preserve">responsible </w:t>
      </w:r>
      <w:r w:rsidR="003B25AE" w:rsidRPr="00B455D4">
        <w:rPr>
          <w:rFonts w:ascii="Calibri" w:hAnsi="Calibri" w:cs="Calibri"/>
          <w:sz w:val="24"/>
          <w:szCs w:val="24"/>
        </w:rPr>
        <w:t xml:space="preserve">Bidder(s) as determined </w:t>
      </w:r>
      <w:r w:rsidR="003B25AE" w:rsidRPr="00296ED2">
        <w:rPr>
          <w:rFonts w:ascii="Calibri" w:hAnsi="Calibri" w:cs="Calibri"/>
          <w:sz w:val="24"/>
          <w:szCs w:val="24"/>
        </w:rPr>
        <w:t xml:space="preserve">by the combined weight of the Evaluation Criteria, </w:t>
      </w:r>
      <w:r w:rsidRPr="00296ED2">
        <w:rPr>
          <w:rFonts w:ascii="Calibri" w:hAnsi="Calibri" w:cs="Calibri"/>
          <w:sz w:val="24"/>
          <w:szCs w:val="24"/>
        </w:rPr>
        <w:t xml:space="preserve">whose response conforms to the RFP and whose bid presents the </w:t>
      </w:r>
      <w:r w:rsidR="00AB790E" w:rsidRPr="00296ED2">
        <w:rPr>
          <w:rFonts w:ascii="Calibri" w:hAnsi="Calibri" w:cs="Calibri"/>
          <w:sz w:val="24"/>
          <w:szCs w:val="24"/>
        </w:rPr>
        <w:t>greatest</w:t>
      </w:r>
      <w:r w:rsidRPr="00296ED2">
        <w:rPr>
          <w:rFonts w:ascii="Calibri" w:hAnsi="Calibri" w:cs="Calibri"/>
          <w:sz w:val="24"/>
          <w:szCs w:val="24"/>
        </w:rPr>
        <w:t xml:space="preserve"> value to the County considering all </w:t>
      </w:r>
      <w:r w:rsidR="00344D69" w:rsidRPr="00296ED2">
        <w:rPr>
          <w:rFonts w:ascii="Calibri" w:hAnsi="Calibri" w:cs="Calibri"/>
          <w:sz w:val="24"/>
          <w:szCs w:val="24"/>
        </w:rPr>
        <w:t>E</w:t>
      </w:r>
      <w:r w:rsidRPr="00296ED2">
        <w:rPr>
          <w:rFonts w:ascii="Calibri" w:hAnsi="Calibri" w:cs="Calibri"/>
          <w:sz w:val="24"/>
          <w:szCs w:val="24"/>
        </w:rPr>
        <w:t xml:space="preserve">valuation </w:t>
      </w:r>
      <w:r w:rsidR="00344D69" w:rsidRPr="00296ED2">
        <w:rPr>
          <w:rFonts w:ascii="Calibri" w:hAnsi="Calibri" w:cs="Calibri"/>
          <w:sz w:val="24"/>
          <w:szCs w:val="24"/>
        </w:rPr>
        <w:t>C</w:t>
      </w:r>
      <w:r w:rsidRPr="00296ED2">
        <w:rPr>
          <w:rFonts w:ascii="Calibri" w:hAnsi="Calibri" w:cs="Calibri"/>
          <w:sz w:val="24"/>
          <w:szCs w:val="24"/>
        </w:rPr>
        <w:t xml:space="preserve">riteria.  </w:t>
      </w:r>
      <w:r w:rsidR="009F79B0" w:rsidRPr="00296ED2">
        <w:rPr>
          <w:rFonts w:ascii="Calibri" w:hAnsi="Calibri" w:cs="Calibri"/>
          <w:sz w:val="24"/>
          <w:szCs w:val="24"/>
        </w:rPr>
        <w:t xml:space="preserve">The combined weight of the Evaluation Criteria is greater in importance than </w:t>
      </w:r>
      <w:r w:rsidR="00AB790E" w:rsidRPr="00296ED2">
        <w:rPr>
          <w:rFonts w:ascii="Calibri" w:hAnsi="Calibri" w:cs="Calibri"/>
          <w:sz w:val="24"/>
          <w:szCs w:val="24"/>
        </w:rPr>
        <w:t xml:space="preserve">the </w:t>
      </w:r>
      <w:r w:rsidR="009F79B0" w:rsidRPr="00296ED2">
        <w:rPr>
          <w:rFonts w:ascii="Calibri" w:hAnsi="Calibri" w:cs="Calibri"/>
          <w:sz w:val="24"/>
          <w:szCs w:val="24"/>
        </w:rPr>
        <w:t xml:space="preserve">cost in determining the </w:t>
      </w:r>
      <w:r w:rsidR="00EB4661" w:rsidRPr="00296ED2">
        <w:rPr>
          <w:rFonts w:ascii="Calibri" w:hAnsi="Calibri" w:cs="Calibri"/>
          <w:sz w:val="24"/>
          <w:szCs w:val="24"/>
        </w:rPr>
        <w:t>best</w:t>
      </w:r>
      <w:r w:rsidR="009F79B0" w:rsidRPr="00296ED2">
        <w:rPr>
          <w:rFonts w:ascii="Calibri" w:hAnsi="Calibri" w:cs="Calibri"/>
          <w:sz w:val="24"/>
          <w:szCs w:val="24"/>
        </w:rPr>
        <w:t xml:space="preserve"> value to the County. </w:t>
      </w:r>
      <w:r w:rsidRPr="00296ED2">
        <w:rPr>
          <w:rFonts w:ascii="Calibri" w:hAnsi="Calibri" w:cs="Calibri"/>
          <w:sz w:val="24"/>
          <w:szCs w:val="24"/>
        </w:rPr>
        <w:t xml:space="preserve">The </w:t>
      </w:r>
      <w:r w:rsidRPr="00296ED2">
        <w:rPr>
          <w:rFonts w:ascii="Calibri" w:hAnsi="Calibri" w:cs="Calibri"/>
          <w:sz w:val="24"/>
          <w:szCs w:val="24"/>
        </w:rPr>
        <w:lastRenderedPageBreak/>
        <w:t xml:space="preserve">County may award a contract of higher qualitative competence over the lowest priced response. </w:t>
      </w:r>
    </w:p>
    <w:p w14:paraId="3C34B926" w14:textId="77777777" w:rsidR="00742579" w:rsidRPr="00296ED2" w:rsidRDefault="00742579"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sz w:val="24"/>
          <w:szCs w:val="24"/>
        </w:rPr>
        <w:t>The zero to five-point scale range is defined as follows:</w:t>
      </w:r>
    </w:p>
    <w:tbl>
      <w:tblPr>
        <w:tblW w:w="8527" w:type="dxa"/>
        <w:tblInd w:w="15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60"/>
        <w:gridCol w:w="1980"/>
        <w:gridCol w:w="6187"/>
      </w:tblGrid>
      <w:tr w:rsidR="00742579" w:rsidRPr="00EB258A" w14:paraId="65F8AAD7" w14:textId="77777777" w:rsidTr="001215F1">
        <w:trPr>
          <w:trHeight w:val="20"/>
        </w:trPr>
        <w:tc>
          <w:tcPr>
            <w:tcW w:w="360" w:type="dxa"/>
            <w:tcMar>
              <w:top w:w="29" w:type="dxa"/>
              <w:left w:w="115" w:type="dxa"/>
              <w:bottom w:w="29" w:type="dxa"/>
              <w:right w:w="115" w:type="dxa"/>
            </w:tcMar>
            <w:vAlign w:val="center"/>
          </w:tcPr>
          <w:p w14:paraId="4DAFB64E"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0</w:t>
            </w:r>
          </w:p>
        </w:tc>
        <w:tc>
          <w:tcPr>
            <w:tcW w:w="1980" w:type="dxa"/>
            <w:tcMar>
              <w:top w:w="29" w:type="dxa"/>
              <w:left w:w="115" w:type="dxa"/>
              <w:bottom w:w="29" w:type="dxa"/>
              <w:right w:w="115" w:type="dxa"/>
            </w:tcMar>
            <w:vAlign w:val="center"/>
          </w:tcPr>
          <w:p w14:paraId="68F19D75"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Not Acceptable</w:t>
            </w:r>
          </w:p>
        </w:tc>
        <w:tc>
          <w:tcPr>
            <w:tcW w:w="6187" w:type="dxa"/>
            <w:tcMar>
              <w:top w:w="29" w:type="dxa"/>
              <w:left w:w="115" w:type="dxa"/>
              <w:bottom w:w="29" w:type="dxa"/>
              <w:right w:w="115" w:type="dxa"/>
            </w:tcMar>
            <w:vAlign w:val="center"/>
          </w:tcPr>
          <w:p w14:paraId="18328A84" w14:textId="1DA2D815"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Non-responsive, fails to meet RFP </w:t>
            </w:r>
            <w:proofErr w:type="gramStart"/>
            <w:r w:rsidRPr="00EB258A">
              <w:rPr>
                <w:rFonts w:ascii="Calibri" w:hAnsi="Calibri" w:cs="Calibri"/>
                <w:sz w:val="24"/>
                <w:szCs w:val="24"/>
              </w:rPr>
              <w:t>specification</w:t>
            </w:r>
            <w:proofErr w:type="gramEnd"/>
            <w:r w:rsidRPr="00EB258A">
              <w:rPr>
                <w:rFonts w:ascii="Calibri" w:hAnsi="Calibri" w:cs="Calibri"/>
                <w:sz w:val="24"/>
                <w:szCs w:val="24"/>
              </w:rPr>
              <w:t xml:space="preserve">.  The approach has no probability of success.  If the unmet specification is a mandatory requirement, this score </w:t>
            </w:r>
            <w:r w:rsidR="000C2C22">
              <w:rPr>
                <w:rFonts w:ascii="Calibri" w:hAnsi="Calibri" w:cs="Calibri"/>
                <w:sz w:val="24"/>
                <w:szCs w:val="24"/>
              </w:rPr>
              <w:t>may</w:t>
            </w:r>
            <w:r w:rsidR="000C2C22" w:rsidRPr="00EB258A">
              <w:rPr>
                <w:rFonts w:ascii="Calibri" w:hAnsi="Calibri" w:cs="Calibri"/>
                <w:sz w:val="24"/>
                <w:szCs w:val="24"/>
              </w:rPr>
              <w:t xml:space="preserve"> </w:t>
            </w:r>
            <w:r w:rsidRPr="00EB258A">
              <w:rPr>
                <w:rFonts w:ascii="Calibri" w:hAnsi="Calibri" w:cs="Calibri"/>
                <w:sz w:val="24"/>
                <w:szCs w:val="24"/>
              </w:rPr>
              <w:t xml:space="preserve">result in </w:t>
            </w:r>
            <w:r w:rsidR="00AB790E">
              <w:rPr>
                <w:rFonts w:ascii="Calibri" w:hAnsi="Calibri" w:cs="Calibri"/>
                <w:sz w:val="24"/>
                <w:szCs w:val="24"/>
              </w:rPr>
              <w:t xml:space="preserve">the </w:t>
            </w:r>
            <w:r w:rsidRPr="00EB258A">
              <w:rPr>
                <w:rFonts w:ascii="Calibri" w:hAnsi="Calibri" w:cs="Calibri"/>
                <w:sz w:val="24"/>
                <w:szCs w:val="24"/>
              </w:rPr>
              <w:t xml:space="preserve">disqualification of </w:t>
            </w:r>
            <w:r w:rsidR="00AB790E">
              <w:rPr>
                <w:rFonts w:ascii="Calibri" w:hAnsi="Calibri" w:cs="Calibri"/>
                <w:sz w:val="24"/>
                <w:szCs w:val="24"/>
              </w:rPr>
              <w:t xml:space="preserve">the </w:t>
            </w:r>
            <w:r w:rsidRPr="00EB258A">
              <w:rPr>
                <w:rFonts w:ascii="Calibri" w:hAnsi="Calibri" w:cs="Calibri"/>
                <w:sz w:val="24"/>
                <w:szCs w:val="24"/>
              </w:rPr>
              <w:t>proposal.</w:t>
            </w:r>
          </w:p>
        </w:tc>
      </w:tr>
      <w:tr w:rsidR="00742579" w:rsidRPr="00EB258A" w14:paraId="3EDAAE8E" w14:textId="77777777" w:rsidTr="001215F1">
        <w:trPr>
          <w:trHeight w:val="20"/>
        </w:trPr>
        <w:tc>
          <w:tcPr>
            <w:tcW w:w="360" w:type="dxa"/>
            <w:tcMar>
              <w:top w:w="29" w:type="dxa"/>
              <w:left w:w="115" w:type="dxa"/>
              <w:bottom w:w="29" w:type="dxa"/>
              <w:right w:w="115" w:type="dxa"/>
            </w:tcMar>
            <w:vAlign w:val="center"/>
          </w:tcPr>
          <w:p w14:paraId="0FBEDF7D"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1</w:t>
            </w:r>
          </w:p>
        </w:tc>
        <w:tc>
          <w:tcPr>
            <w:tcW w:w="1980" w:type="dxa"/>
            <w:tcMar>
              <w:top w:w="29" w:type="dxa"/>
              <w:left w:w="115" w:type="dxa"/>
              <w:bottom w:w="29" w:type="dxa"/>
              <w:right w:w="115" w:type="dxa"/>
            </w:tcMar>
            <w:vAlign w:val="center"/>
          </w:tcPr>
          <w:p w14:paraId="289068AC"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Poor</w:t>
            </w:r>
          </w:p>
        </w:tc>
        <w:tc>
          <w:tcPr>
            <w:tcW w:w="6187" w:type="dxa"/>
            <w:tcMar>
              <w:top w:w="29" w:type="dxa"/>
              <w:left w:w="115" w:type="dxa"/>
              <w:bottom w:w="29" w:type="dxa"/>
              <w:right w:w="115" w:type="dxa"/>
            </w:tcMar>
            <w:vAlign w:val="center"/>
          </w:tcPr>
          <w:p w14:paraId="470C530B"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Below average, falls short of expectations, is substandard to that which is the average or expected norm, has a low probability of success in achieving objectives per RFP.</w:t>
            </w:r>
          </w:p>
        </w:tc>
      </w:tr>
      <w:tr w:rsidR="00742579" w:rsidRPr="00EB258A" w14:paraId="6A6D446A" w14:textId="77777777" w:rsidTr="001215F1">
        <w:trPr>
          <w:trHeight w:val="20"/>
        </w:trPr>
        <w:tc>
          <w:tcPr>
            <w:tcW w:w="360" w:type="dxa"/>
            <w:tcMar>
              <w:top w:w="29" w:type="dxa"/>
              <w:left w:w="115" w:type="dxa"/>
              <w:bottom w:w="29" w:type="dxa"/>
              <w:right w:w="115" w:type="dxa"/>
            </w:tcMar>
            <w:vAlign w:val="center"/>
          </w:tcPr>
          <w:p w14:paraId="66674417"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2</w:t>
            </w:r>
          </w:p>
        </w:tc>
        <w:tc>
          <w:tcPr>
            <w:tcW w:w="1980" w:type="dxa"/>
            <w:tcMar>
              <w:top w:w="29" w:type="dxa"/>
              <w:left w:w="115" w:type="dxa"/>
              <w:bottom w:w="29" w:type="dxa"/>
              <w:right w:w="115" w:type="dxa"/>
            </w:tcMar>
            <w:vAlign w:val="center"/>
          </w:tcPr>
          <w:p w14:paraId="22AC23A3"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Fair</w:t>
            </w:r>
          </w:p>
        </w:tc>
        <w:tc>
          <w:tcPr>
            <w:tcW w:w="6187" w:type="dxa"/>
            <w:tcMar>
              <w:top w:w="29" w:type="dxa"/>
              <w:left w:w="115" w:type="dxa"/>
              <w:bottom w:w="29" w:type="dxa"/>
              <w:right w:w="115" w:type="dxa"/>
            </w:tcMar>
            <w:vAlign w:val="center"/>
          </w:tcPr>
          <w:p w14:paraId="40DFF2AA" w14:textId="46120CF4" w:rsidR="00742579" w:rsidRPr="00EB258A" w:rsidRDefault="00742579" w:rsidP="00563F02">
            <w:pPr>
              <w:rPr>
                <w:rFonts w:ascii="Calibri" w:hAnsi="Calibri" w:cs="Calibri"/>
                <w:sz w:val="24"/>
                <w:szCs w:val="24"/>
              </w:rPr>
            </w:pPr>
            <w:r w:rsidRPr="00EB258A">
              <w:rPr>
                <w:rFonts w:ascii="Calibri" w:hAnsi="Calibri" w:cs="Calibri"/>
                <w:sz w:val="24"/>
                <w:szCs w:val="24"/>
              </w:rPr>
              <w:t>Has a reasonable probability of success</w:t>
            </w:r>
            <w:r w:rsidR="00AB790E">
              <w:rPr>
                <w:rFonts w:ascii="Calibri" w:hAnsi="Calibri" w:cs="Calibri"/>
                <w:sz w:val="24"/>
                <w:szCs w:val="24"/>
              </w:rPr>
              <w:t>;</w:t>
            </w:r>
            <w:r w:rsidRPr="00EB258A">
              <w:rPr>
                <w:rFonts w:ascii="Calibri" w:hAnsi="Calibri" w:cs="Calibri"/>
                <w:sz w:val="24"/>
                <w:szCs w:val="24"/>
              </w:rPr>
              <w:t xml:space="preserve"> however, some objectives may not be met.</w:t>
            </w:r>
          </w:p>
        </w:tc>
      </w:tr>
      <w:tr w:rsidR="00742579" w:rsidRPr="00EB258A" w14:paraId="2A18B630" w14:textId="77777777" w:rsidTr="001215F1">
        <w:trPr>
          <w:trHeight w:val="20"/>
        </w:trPr>
        <w:tc>
          <w:tcPr>
            <w:tcW w:w="360" w:type="dxa"/>
            <w:tcMar>
              <w:top w:w="29" w:type="dxa"/>
              <w:left w:w="115" w:type="dxa"/>
              <w:bottom w:w="29" w:type="dxa"/>
              <w:right w:w="115" w:type="dxa"/>
            </w:tcMar>
            <w:vAlign w:val="center"/>
          </w:tcPr>
          <w:p w14:paraId="7CE67C7B"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3</w:t>
            </w:r>
          </w:p>
        </w:tc>
        <w:tc>
          <w:tcPr>
            <w:tcW w:w="1980" w:type="dxa"/>
            <w:tcMar>
              <w:top w:w="29" w:type="dxa"/>
              <w:left w:w="115" w:type="dxa"/>
              <w:bottom w:w="29" w:type="dxa"/>
              <w:right w:w="115" w:type="dxa"/>
            </w:tcMar>
            <w:vAlign w:val="center"/>
          </w:tcPr>
          <w:p w14:paraId="3142830E"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Average</w:t>
            </w:r>
          </w:p>
        </w:tc>
        <w:tc>
          <w:tcPr>
            <w:tcW w:w="6187" w:type="dxa"/>
            <w:tcMar>
              <w:top w:w="29" w:type="dxa"/>
              <w:left w:w="115" w:type="dxa"/>
              <w:bottom w:w="29" w:type="dxa"/>
              <w:right w:w="115" w:type="dxa"/>
            </w:tcMar>
            <w:vAlign w:val="center"/>
          </w:tcPr>
          <w:p w14:paraId="5FAA7A0A" w14:textId="6D70E2A4"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Acceptable </w:t>
            </w:r>
            <w:r w:rsidR="00AB790E">
              <w:rPr>
                <w:rFonts w:ascii="Calibri" w:hAnsi="Calibri" w:cs="Calibri"/>
                <w:sz w:val="24"/>
                <w:szCs w:val="24"/>
              </w:rPr>
              <w:t xml:space="preserve">and </w:t>
            </w:r>
            <w:r w:rsidR="00EB4661">
              <w:rPr>
                <w:rFonts w:ascii="Calibri" w:hAnsi="Calibri" w:cs="Calibri"/>
                <w:sz w:val="24"/>
                <w:szCs w:val="24"/>
              </w:rPr>
              <w:t xml:space="preserve">likely to </w:t>
            </w:r>
            <w:proofErr w:type="gramStart"/>
            <w:r w:rsidRPr="00EB258A">
              <w:rPr>
                <w:rFonts w:ascii="Calibri" w:hAnsi="Calibri" w:cs="Calibri"/>
                <w:sz w:val="24"/>
                <w:szCs w:val="24"/>
              </w:rPr>
              <w:t>achieves</w:t>
            </w:r>
            <w:proofErr w:type="gramEnd"/>
            <w:r w:rsidRPr="00EB258A">
              <w:rPr>
                <w:rFonts w:ascii="Calibri" w:hAnsi="Calibri" w:cs="Calibri"/>
                <w:sz w:val="24"/>
                <w:szCs w:val="24"/>
              </w:rPr>
              <w:t xml:space="preserve"> all objectives in a reasonable fashion per RFP specification.  This will be the baseline score for each item with adjustments based on </w:t>
            </w:r>
            <w:r w:rsidR="00AB790E">
              <w:rPr>
                <w:rFonts w:ascii="Calibri" w:hAnsi="Calibri" w:cs="Calibri"/>
                <w:sz w:val="24"/>
                <w:szCs w:val="24"/>
              </w:rPr>
              <w:t xml:space="preserve">the </w:t>
            </w:r>
            <w:r w:rsidRPr="00EB258A">
              <w:rPr>
                <w:rFonts w:ascii="Calibri" w:hAnsi="Calibri" w:cs="Calibri"/>
                <w:sz w:val="24"/>
                <w:szCs w:val="24"/>
              </w:rPr>
              <w:t xml:space="preserve">interpretation of </w:t>
            </w:r>
            <w:r w:rsidR="00AB790E">
              <w:rPr>
                <w:rFonts w:ascii="Calibri" w:hAnsi="Calibri" w:cs="Calibri"/>
                <w:sz w:val="24"/>
                <w:szCs w:val="24"/>
              </w:rPr>
              <w:t xml:space="preserve">the </w:t>
            </w:r>
            <w:r w:rsidRPr="00EB258A">
              <w:rPr>
                <w:rFonts w:ascii="Calibri" w:hAnsi="Calibri" w:cs="Calibri"/>
                <w:sz w:val="24"/>
                <w:szCs w:val="24"/>
              </w:rPr>
              <w:t xml:space="preserve">proposal by </w:t>
            </w:r>
            <w:r w:rsidR="00F11599">
              <w:rPr>
                <w:rFonts w:ascii="Calibri" w:hAnsi="Calibri" w:cs="Calibri"/>
                <w:sz w:val="24"/>
                <w:szCs w:val="24"/>
              </w:rPr>
              <w:t>CSC</w:t>
            </w:r>
            <w:r w:rsidRPr="00EB258A">
              <w:rPr>
                <w:rFonts w:ascii="Calibri" w:hAnsi="Calibri" w:cs="Calibri"/>
                <w:sz w:val="24"/>
                <w:szCs w:val="24"/>
              </w:rPr>
              <w:t xml:space="preserve"> members.  </w:t>
            </w:r>
          </w:p>
        </w:tc>
      </w:tr>
      <w:tr w:rsidR="00742579" w:rsidRPr="00EB258A" w14:paraId="22EE4954" w14:textId="77777777" w:rsidTr="001215F1">
        <w:trPr>
          <w:trHeight w:val="20"/>
        </w:trPr>
        <w:tc>
          <w:tcPr>
            <w:tcW w:w="360" w:type="dxa"/>
            <w:tcMar>
              <w:top w:w="29" w:type="dxa"/>
              <w:left w:w="115" w:type="dxa"/>
              <w:bottom w:w="29" w:type="dxa"/>
              <w:right w:w="115" w:type="dxa"/>
            </w:tcMar>
            <w:vAlign w:val="center"/>
          </w:tcPr>
          <w:p w14:paraId="11122023"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4</w:t>
            </w:r>
          </w:p>
        </w:tc>
        <w:tc>
          <w:tcPr>
            <w:tcW w:w="1980" w:type="dxa"/>
            <w:tcMar>
              <w:top w:w="29" w:type="dxa"/>
              <w:left w:w="115" w:type="dxa"/>
              <w:bottom w:w="29" w:type="dxa"/>
              <w:right w:w="115" w:type="dxa"/>
            </w:tcMar>
            <w:vAlign w:val="center"/>
          </w:tcPr>
          <w:p w14:paraId="7F67AA3D"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Above Average / Good</w:t>
            </w:r>
          </w:p>
        </w:tc>
        <w:tc>
          <w:tcPr>
            <w:tcW w:w="6187" w:type="dxa"/>
            <w:tcMar>
              <w:top w:w="29" w:type="dxa"/>
              <w:left w:w="115" w:type="dxa"/>
              <w:bottom w:w="29" w:type="dxa"/>
              <w:right w:w="115" w:type="dxa"/>
            </w:tcMar>
            <w:vAlign w:val="center"/>
          </w:tcPr>
          <w:p w14:paraId="46FAE9F5" w14:textId="3C2FF1F6" w:rsidR="00742579" w:rsidRPr="00EB258A" w:rsidRDefault="00EB4661" w:rsidP="00563F02">
            <w:pPr>
              <w:rPr>
                <w:rFonts w:ascii="Calibri" w:hAnsi="Calibri" w:cs="Calibri"/>
                <w:sz w:val="24"/>
                <w:szCs w:val="24"/>
              </w:rPr>
            </w:pPr>
            <w:r>
              <w:rPr>
                <w:rFonts w:ascii="Calibri" w:hAnsi="Calibri" w:cs="Calibri"/>
                <w:sz w:val="24"/>
                <w:szCs w:val="24"/>
              </w:rPr>
              <w:t>B</w:t>
            </w:r>
            <w:r w:rsidR="00742579" w:rsidRPr="00EB258A">
              <w:rPr>
                <w:rFonts w:ascii="Calibri" w:hAnsi="Calibri" w:cs="Calibri"/>
                <w:sz w:val="24"/>
                <w:szCs w:val="24"/>
              </w:rPr>
              <w:t xml:space="preserve">etter than that which is average or expected as the norm.  </w:t>
            </w:r>
            <w:r>
              <w:rPr>
                <w:rFonts w:ascii="Calibri" w:hAnsi="Calibri" w:cs="Calibri"/>
                <w:sz w:val="24"/>
                <w:szCs w:val="24"/>
              </w:rPr>
              <w:t>Excellent probability of success in a</w:t>
            </w:r>
            <w:r w:rsidR="00742579" w:rsidRPr="00EB258A">
              <w:rPr>
                <w:rFonts w:ascii="Calibri" w:hAnsi="Calibri" w:cs="Calibri"/>
                <w:sz w:val="24"/>
                <w:szCs w:val="24"/>
              </w:rPr>
              <w:t>chiev</w:t>
            </w:r>
            <w:r>
              <w:rPr>
                <w:rFonts w:ascii="Calibri" w:hAnsi="Calibri" w:cs="Calibri"/>
                <w:sz w:val="24"/>
                <w:szCs w:val="24"/>
              </w:rPr>
              <w:t>ing</w:t>
            </w:r>
            <w:r w:rsidR="00742579" w:rsidRPr="00EB258A">
              <w:rPr>
                <w:rFonts w:ascii="Calibri" w:hAnsi="Calibri" w:cs="Calibri"/>
                <w:sz w:val="24"/>
                <w:szCs w:val="24"/>
              </w:rPr>
              <w:t xml:space="preserve"> all objectives </w:t>
            </w:r>
            <w:r>
              <w:rPr>
                <w:rFonts w:ascii="Calibri" w:hAnsi="Calibri" w:cs="Calibri"/>
                <w:sz w:val="24"/>
                <w:szCs w:val="24"/>
              </w:rPr>
              <w:t>of the</w:t>
            </w:r>
            <w:r w:rsidR="00742579" w:rsidRPr="00EB258A">
              <w:rPr>
                <w:rFonts w:ascii="Calibri" w:hAnsi="Calibri" w:cs="Calibri"/>
                <w:sz w:val="24"/>
                <w:szCs w:val="24"/>
              </w:rPr>
              <w:t xml:space="preserve"> RFP requirements and expectations.</w:t>
            </w:r>
          </w:p>
        </w:tc>
      </w:tr>
      <w:tr w:rsidR="00742579" w:rsidRPr="00EB258A" w14:paraId="1ED2E7FC" w14:textId="77777777" w:rsidTr="001215F1">
        <w:trPr>
          <w:trHeight w:val="20"/>
        </w:trPr>
        <w:tc>
          <w:tcPr>
            <w:tcW w:w="360" w:type="dxa"/>
            <w:tcMar>
              <w:top w:w="29" w:type="dxa"/>
              <w:left w:w="115" w:type="dxa"/>
              <w:bottom w:w="29" w:type="dxa"/>
              <w:right w:w="115" w:type="dxa"/>
            </w:tcMar>
            <w:vAlign w:val="center"/>
          </w:tcPr>
          <w:p w14:paraId="2A7FCF84"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5</w:t>
            </w:r>
          </w:p>
        </w:tc>
        <w:tc>
          <w:tcPr>
            <w:tcW w:w="1980" w:type="dxa"/>
            <w:tcMar>
              <w:top w:w="29" w:type="dxa"/>
              <w:left w:w="115" w:type="dxa"/>
              <w:bottom w:w="29" w:type="dxa"/>
              <w:right w:w="115" w:type="dxa"/>
            </w:tcMar>
            <w:vAlign w:val="center"/>
          </w:tcPr>
          <w:p w14:paraId="0448D70B" w14:textId="77777777" w:rsidR="00742579" w:rsidRPr="00EB258A" w:rsidRDefault="00742579" w:rsidP="00563F02">
            <w:pPr>
              <w:rPr>
                <w:rFonts w:ascii="Calibri" w:hAnsi="Calibri" w:cs="Calibri"/>
                <w:sz w:val="24"/>
                <w:szCs w:val="24"/>
              </w:rPr>
            </w:pPr>
            <w:r w:rsidRPr="00EB258A">
              <w:rPr>
                <w:rFonts w:ascii="Calibri" w:hAnsi="Calibri" w:cs="Calibri"/>
                <w:sz w:val="24"/>
                <w:szCs w:val="24"/>
              </w:rPr>
              <w:t>Excellent / Exceptional</w:t>
            </w:r>
          </w:p>
        </w:tc>
        <w:tc>
          <w:tcPr>
            <w:tcW w:w="6187" w:type="dxa"/>
            <w:tcMar>
              <w:top w:w="29" w:type="dxa"/>
              <w:left w:w="115" w:type="dxa"/>
              <w:bottom w:w="29" w:type="dxa"/>
              <w:right w:w="115" w:type="dxa"/>
            </w:tcMar>
            <w:vAlign w:val="center"/>
          </w:tcPr>
          <w:p w14:paraId="796E7D89" w14:textId="4EBC0E21" w:rsidR="00742579" w:rsidRPr="00EB258A" w:rsidRDefault="00742579" w:rsidP="00563F02">
            <w:pPr>
              <w:rPr>
                <w:rFonts w:ascii="Calibri" w:hAnsi="Calibri" w:cs="Calibri"/>
                <w:sz w:val="24"/>
                <w:szCs w:val="24"/>
              </w:rPr>
            </w:pPr>
            <w:r w:rsidRPr="00EB258A">
              <w:rPr>
                <w:rFonts w:ascii="Calibri" w:hAnsi="Calibri" w:cs="Calibri"/>
                <w:sz w:val="24"/>
                <w:szCs w:val="24"/>
              </w:rPr>
              <w:t xml:space="preserve">Exceeds </w:t>
            </w:r>
            <w:proofErr w:type="gramStart"/>
            <w:r w:rsidRPr="00EB258A">
              <w:rPr>
                <w:rFonts w:ascii="Calibri" w:hAnsi="Calibri" w:cs="Calibri"/>
                <w:sz w:val="24"/>
                <w:szCs w:val="24"/>
              </w:rPr>
              <w:t>expectations,</w:t>
            </w:r>
            <w:proofErr w:type="gramEnd"/>
            <w:r w:rsidRPr="00EB258A">
              <w:rPr>
                <w:rFonts w:ascii="Calibri" w:hAnsi="Calibri" w:cs="Calibri"/>
                <w:sz w:val="24"/>
                <w:szCs w:val="24"/>
              </w:rPr>
              <w:t xml:space="preserve"> </w:t>
            </w:r>
            <w:r w:rsidR="00AB790E">
              <w:rPr>
                <w:rFonts w:ascii="Calibri" w:hAnsi="Calibri" w:cs="Calibri"/>
                <w:sz w:val="24"/>
                <w:szCs w:val="24"/>
              </w:rPr>
              <w:t xml:space="preserve">is </w:t>
            </w:r>
            <w:r w:rsidRPr="00EB258A">
              <w:rPr>
                <w:rFonts w:ascii="Calibri" w:hAnsi="Calibri" w:cs="Calibri"/>
                <w:sz w:val="24"/>
                <w:szCs w:val="24"/>
              </w:rPr>
              <w:t>very innovative, clearly superior to that which is average or expected as the norm.  Excellent probability of success in achieving all objectives and meeting RFP specification</w:t>
            </w:r>
            <w:r w:rsidR="00AB790E">
              <w:rPr>
                <w:rFonts w:ascii="Calibri" w:hAnsi="Calibri" w:cs="Calibri"/>
                <w:sz w:val="24"/>
                <w:szCs w:val="24"/>
              </w:rPr>
              <w:t>s</w:t>
            </w:r>
            <w:r w:rsidRPr="00EB258A">
              <w:rPr>
                <w:rFonts w:ascii="Calibri" w:hAnsi="Calibri" w:cs="Calibri"/>
                <w:sz w:val="24"/>
                <w:szCs w:val="24"/>
              </w:rPr>
              <w:t>.</w:t>
            </w:r>
          </w:p>
        </w:tc>
      </w:tr>
    </w:tbl>
    <w:p w14:paraId="1C1A61BA" w14:textId="77777777" w:rsidR="00742579" w:rsidRPr="00EB258A" w:rsidRDefault="00742579" w:rsidP="00742579">
      <w:pPr>
        <w:rPr>
          <w:rFonts w:ascii="Calibri" w:hAnsi="Calibri" w:cs="Calibri"/>
          <w:sz w:val="24"/>
          <w:szCs w:val="24"/>
        </w:rPr>
      </w:pPr>
      <w:r w:rsidRPr="00EB258A">
        <w:rPr>
          <w:rFonts w:ascii="Calibri" w:hAnsi="Calibri" w:cs="Calibri"/>
          <w:sz w:val="24"/>
          <w:szCs w:val="24"/>
        </w:rPr>
        <w:t xml:space="preserve">  </w:t>
      </w:r>
    </w:p>
    <w:p w14:paraId="3B23D25F" w14:textId="0557ED49" w:rsidR="00742579" w:rsidRPr="00296ED2" w:rsidRDefault="00742579" w:rsidP="0018176F">
      <w:pPr>
        <w:pStyle w:val="ListParagraph"/>
        <w:numPr>
          <w:ilvl w:val="0"/>
          <w:numId w:val="30"/>
        </w:numPr>
        <w:spacing w:after="240"/>
        <w:ind w:hanging="720"/>
        <w:rPr>
          <w:rFonts w:ascii="Calibri" w:hAnsi="Calibri" w:cs="Calibri"/>
          <w:sz w:val="24"/>
          <w:szCs w:val="24"/>
        </w:rPr>
      </w:pPr>
      <w:r w:rsidRPr="00296ED2">
        <w:rPr>
          <w:rFonts w:ascii="Calibri" w:hAnsi="Calibri" w:cs="Calibri"/>
          <w:sz w:val="24"/>
          <w:szCs w:val="24"/>
        </w:rPr>
        <w:t>The Evaluation Criteria and their respective weights are as follows:</w:t>
      </w:r>
      <w:r w:rsidR="0067119F">
        <w:rPr>
          <w:rFonts w:ascii="Calibri" w:hAnsi="Calibri" w:cs="Calibri"/>
          <w:sz w:val="24"/>
          <w:szCs w:val="24"/>
        </w:rPr>
        <w:t xml:space="preserve"> </w:t>
      </w:r>
    </w:p>
    <w:tbl>
      <w:tblPr>
        <w:tblW w:w="8527" w:type="dxa"/>
        <w:tblInd w:w="154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17"/>
        <w:gridCol w:w="6570"/>
        <w:gridCol w:w="1440"/>
      </w:tblGrid>
      <w:tr w:rsidR="00742579" w:rsidRPr="00EB258A" w14:paraId="464010EF" w14:textId="77777777" w:rsidTr="001215F1">
        <w:tc>
          <w:tcPr>
            <w:tcW w:w="517" w:type="dxa"/>
            <w:tcMar>
              <w:top w:w="72" w:type="dxa"/>
              <w:left w:w="115" w:type="dxa"/>
              <w:right w:w="115" w:type="dxa"/>
            </w:tcMar>
          </w:tcPr>
          <w:p w14:paraId="684A4A05" w14:textId="77777777" w:rsidR="00742579" w:rsidRPr="00EB258A" w:rsidRDefault="00742579" w:rsidP="00563F02">
            <w:pPr>
              <w:rPr>
                <w:rFonts w:ascii="Calibri" w:hAnsi="Calibri" w:cs="Calibri"/>
                <w:b/>
                <w:sz w:val="24"/>
                <w:szCs w:val="24"/>
              </w:rPr>
            </w:pPr>
          </w:p>
        </w:tc>
        <w:tc>
          <w:tcPr>
            <w:tcW w:w="6570" w:type="dxa"/>
            <w:tcMar>
              <w:top w:w="72" w:type="dxa"/>
              <w:left w:w="115" w:type="dxa"/>
              <w:right w:w="115" w:type="dxa"/>
            </w:tcMar>
          </w:tcPr>
          <w:p w14:paraId="050694E9" w14:textId="77777777" w:rsidR="00742579" w:rsidRPr="00EB258A" w:rsidRDefault="00742579" w:rsidP="00563F02">
            <w:pPr>
              <w:rPr>
                <w:rFonts w:ascii="Calibri" w:hAnsi="Calibri" w:cs="Calibri"/>
                <w:b/>
                <w:sz w:val="24"/>
                <w:szCs w:val="24"/>
              </w:rPr>
            </w:pPr>
            <w:r w:rsidRPr="00EB258A">
              <w:rPr>
                <w:rFonts w:ascii="Calibri" w:hAnsi="Calibri" w:cs="Calibri"/>
                <w:b/>
                <w:sz w:val="24"/>
                <w:szCs w:val="24"/>
              </w:rPr>
              <w:t>Evaluation Criteria</w:t>
            </w:r>
          </w:p>
        </w:tc>
        <w:tc>
          <w:tcPr>
            <w:tcW w:w="1440" w:type="dxa"/>
            <w:tcMar>
              <w:top w:w="72" w:type="dxa"/>
              <w:left w:w="115" w:type="dxa"/>
              <w:right w:w="115" w:type="dxa"/>
            </w:tcMar>
            <w:vAlign w:val="bottom"/>
          </w:tcPr>
          <w:p w14:paraId="688B621E" w14:textId="77777777" w:rsidR="00742579" w:rsidRPr="00EB258A" w:rsidRDefault="00742579" w:rsidP="00563F02">
            <w:pPr>
              <w:jc w:val="right"/>
              <w:rPr>
                <w:rFonts w:ascii="Calibri" w:hAnsi="Calibri" w:cs="Calibri"/>
                <w:b/>
                <w:sz w:val="24"/>
                <w:szCs w:val="24"/>
              </w:rPr>
            </w:pPr>
            <w:r w:rsidRPr="00EB258A">
              <w:rPr>
                <w:rFonts w:ascii="Calibri" w:hAnsi="Calibri" w:cs="Calibri"/>
                <w:b/>
                <w:sz w:val="24"/>
                <w:szCs w:val="24"/>
              </w:rPr>
              <w:t>Weight</w:t>
            </w:r>
          </w:p>
        </w:tc>
      </w:tr>
      <w:tr w:rsidR="00742579" w:rsidRPr="00EB258A" w14:paraId="4F43CD46" w14:textId="77777777" w:rsidTr="001215F1">
        <w:tc>
          <w:tcPr>
            <w:tcW w:w="517" w:type="dxa"/>
            <w:tcMar>
              <w:top w:w="72" w:type="dxa"/>
              <w:left w:w="115" w:type="dxa"/>
              <w:right w:w="115" w:type="dxa"/>
            </w:tcMar>
          </w:tcPr>
          <w:p w14:paraId="22D67A37" w14:textId="77777777" w:rsidR="00742579" w:rsidRPr="00EB258A" w:rsidRDefault="00742579" w:rsidP="0018176F">
            <w:pPr>
              <w:pStyle w:val="ListParagraph"/>
              <w:numPr>
                <w:ilvl w:val="0"/>
                <w:numId w:val="9"/>
              </w:numPr>
              <w:ind w:left="0" w:hanging="18"/>
              <w:rPr>
                <w:rFonts w:ascii="Calibri" w:hAnsi="Calibri" w:cs="Calibri"/>
                <w:b/>
                <w:sz w:val="24"/>
                <w:szCs w:val="24"/>
              </w:rPr>
            </w:pPr>
          </w:p>
        </w:tc>
        <w:tc>
          <w:tcPr>
            <w:tcW w:w="6570" w:type="dxa"/>
            <w:tcMar>
              <w:top w:w="72" w:type="dxa"/>
              <w:left w:w="115" w:type="dxa"/>
              <w:right w:w="115" w:type="dxa"/>
            </w:tcMar>
          </w:tcPr>
          <w:p w14:paraId="191B5E35" w14:textId="77777777" w:rsidR="00742579" w:rsidRPr="00EB258A" w:rsidRDefault="00742579" w:rsidP="001215F1">
            <w:pPr>
              <w:spacing w:after="120"/>
              <w:rPr>
                <w:rFonts w:ascii="Calibri" w:hAnsi="Calibri" w:cs="Calibri"/>
                <w:b/>
                <w:sz w:val="24"/>
                <w:szCs w:val="24"/>
              </w:rPr>
            </w:pPr>
            <w:r w:rsidRPr="00EB258A">
              <w:rPr>
                <w:rFonts w:ascii="Calibri" w:hAnsi="Calibri" w:cs="Calibri"/>
                <w:b/>
                <w:sz w:val="24"/>
                <w:szCs w:val="24"/>
              </w:rPr>
              <w:t>Completeness of Response:</w:t>
            </w:r>
          </w:p>
          <w:p w14:paraId="49F9E302" w14:textId="752473C2" w:rsidR="00742579" w:rsidRPr="00EB258A" w:rsidRDefault="00F11599" w:rsidP="001215F1">
            <w:pPr>
              <w:spacing w:after="120"/>
              <w:rPr>
                <w:rFonts w:ascii="Calibri" w:hAnsi="Calibri" w:cs="Calibri"/>
                <w:sz w:val="24"/>
                <w:szCs w:val="24"/>
              </w:rPr>
            </w:pPr>
            <w:r w:rsidRPr="00EB258A">
              <w:rPr>
                <w:rFonts w:ascii="Calibri" w:hAnsi="Calibri" w:cs="Calibri"/>
                <w:sz w:val="24"/>
                <w:szCs w:val="24"/>
              </w:rPr>
              <w:t xml:space="preserve">Responses to this RFP must be complete.  Responses </w:t>
            </w:r>
            <w:r>
              <w:rPr>
                <w:rFonts w:ascii="Calibri" w:hAnsi="Calibri" w:cs="Calibri"/>
                <w:sz w:val="24"/>
                <w:szCs w:val="24"/>
              </w:rPr>
              <w:t>must</w:t>
            </w:r>
            <w:r w:rsidRPr="00EB258A">
              <w:rPr>
                <w:rFonts w:ascii="Calibri" w:hAnsi="Calibri" w:cs="Calibri"/>
                <w:sz w:val="24"/>
                <w:szCs w:val="24"/>
              </w:rPr>
              <w:t xml:space="preserve"> </w:t>
            </w:r>
            <w:r>
              <w:rPr>
                <w:rFonts w:ascii="Calibri" w:hAnsi="Calibri" w:cs="Calibri"/>
                <w:sz w:val="24"/>
                <w:szCs w:val="24"/>
              </w:rPr>
              <w:t>address</w:t>
            </w:r>
            <w:r w:rsidRPr="00EB258A">
              <w:rPr>
                <w:rFonts w:ascii="Calibri" w:hAnsi="Calibri" w:cs="Calibri"/>
                <w:sz w:val="24"/>
                <w:szCs w:val="24"/>
              </w:rPr>
              <w:t xml:space="preserve"> </w:t>
            </w:r>
            <w:r>
              <w:rPr>
                <w:rFonts w:ascii="Calibri" w:hAnsi="Calibri" w:cs="Calibri"/>
                <w:sz w:val="24"/>
                <w:szCs w:val="24"/>
              </w:rPr>
              <w:t xml:space="preserve">all </w:t>
            </w:r>
            <w:r w:rsidRPr="00EB258A">
              <w:rPr>
                <w:rFonts w:ascii="Calibri" w:hAnsi="Calibri" w:cs="Calibri"/>
                <w:sz w:val="24"/>
                <w:szCs w:val="24"/>
              </w:rPr>
              <w:t xml:space="preserve">the requirements identified within this RFP </w:t>
            </w:r>
            <w:r>
              <w:rPr>
                <w:rFonts w:ascii="Calibri" w:hAnsi="Calibri" w:cs="Calibri"/>
                <w:sz w:val="24"/>
                <w:szCs w:val="24"/>
              </w:rPr>
              <w:t>and all related documents, including any</w:t>
            </w:r>
            <w:r w:rsidRPr="00EB258A">
              <w:rPr>
                <w:rFonts w:ascii="Calibri" w:hAnsi="Calibri" w:cs="Calibri"/>
                <w:sz w:val="24"/>
                <w:szCs w:val="24"/>
              </w:rPr>
              <w:t xml:space="preserve"> Addenda</w:t>
            </w:r>
            <w:r>
              <w:rPr>
                <w:rFonts w:ascii="Calibri" w:hAnsi="Calibri" w:cs="Calibri"/>
                <w:sz w:val="24"/>
                <w:szCs w:val="24"/>
              </w:rPr>
              <w:t>.</w:t>
            </w:r>
            <w:r w:rsidRPr="00EB258A">
              <w:rPr>
                <w:rFonts w:ascii="Calibri" w:hAnsi="Calibri" w:cs="Calibri"/>
                <w:sz w:val="24"/>
                <w:szCs w:val="24"/>
              </w:rPr>
              <w:t xml:space="preserve"> Failure to meet the Bidder Minimum Qualifications may also be </w:t>
            </w:r>
            <w:r>
              <w:rPr>
                <w:rFonts w:ascii="Calibri" w:hAnsi="Calibri" w:cs="Calibri"/>
                <w:sz w:val="24"/>
                <w:szCs w:val="24"/>
              </w:rPr>
              <w:t>considered</w:t>
            </w:r>
            <w:r w:rsidRPr="00EB258A">
              <w:rPr>
                <w:rFonts w:ascii="Calibri" w:hAnsi="Calibri" w:cs="Calibri"/>
                <w:sz w:val="24"/>
                <w:szCs w:val="24"/>
              </w:rPr>
              <w:t xml:space="preserve"> an incomplete response and </w:t>
            </w:r>
            <w:r>
              <w:rPr>
                <w:rFonts w:ascii="Calibri" w:hAnsi="Calibri" w:cs="Calibri"/>
                <w:sz w:val="24"/>
                <w:szCs w:val="24"/>
              </w:rPr>
              <w:t>may result in the disqualification of the Bidder</w:t>
            </w:r>
            <w:r w:rsidRPr="00EB258A">
              <w:rPr>
                <w:rFonts w:ascii="Calibri" w:hAnsi="Calibri" w:cs="Calibri"/>
                <w:sz w:val="24"/>
                <w:szCs w:val="24"/>
              </w:rPr>
              <w:t>.</w:t>
            </w:r>
          </w:p>
        </w:tc>
        <w:tc>
          <w:tcPr>
            <w:tcW w:w="1440" w:type="dxa"/>
            <w:tcMar>
              <w:top w:w="72" w:type="dxa"/>
              <w:left w:w="115" w:type="dxa"/>
              <w:right w:w="115" w:type="dxa"/>
            </w:tcMar>
            <w:vAlign w:val="bottom"/>
          </w:tcPr>
          <w:p w14:paraId="12868FB5" w14:textId="77777777" w:rsidR="00742579" w:rsidRPr="00EB258A" w:rsidRDefault="00742579" w:rsidP="00563F02">
            <w:pPr>
              <w:jc w:val="right"/>
              <w:rPr>
                <w:rFonts w:ascii="Calibri" w:hAnsi="Calibri" w:cs="Calibri"/>
                <w:sz w:val="24"/>
                <w:szCs w:val="24"/>
              </w:rPr>
            </w:pPr>
            <w:r w:rsidRPr="00EB258A">
              <w:rPr>
                <w:rFonts w:ascii="Calibri" w:hAnsi="Calibri" w:cs="Calibri"/>
                <w:sz w:val="24"/>
                <w:szCs w:val="24"/>
              </w:rPr>
              <w:t>Pass/Fail</w:t>
            </w:r>
          </w:p>
        </w:tc>
      </w:tr>
      <w:tr w:rsidR="00742579" w:rsidRPr="00EB258A" w14:paraId="3F9AC8B9" w14:textId="77777777" w:rsidTr="001215F1">
        <w:tc>
          <w:tcPr>
            <w:tcW w:w="517" w:type="dxa"/>
            <w:tcMar>
              <w:top w:w="72" w:type="dxa"/>
              <w:left w:w="115" w:type="dxa"/>
              <w:right w:w="115" w:type="dxa"/>
            </w:tcMar>
          </w:tcPr>
          <w:p w14:paraId="7726CAF2" w14:textId="77777777" w:rsidR="00742579" w:rsidRPr="00EB258A" w:rsidRDefault="00742579" w:rsidP="00563F02">
            <w:pPr>
              <w:rPr>
                <w:rFonts w:ascii="Calibri" w:hAnsi="Calibri" w:cs="Calibri"/>
                <w:b/>
                <w:sz w:val="24"/>
                <w:szCs w:val="24"/>
              </w:rPr>
            </w:pPr>
          </w:p>
        </w:tc>
        <w:tc>
          <w:tcPr>
            <w:tcW w:w="6570" w:type="dxa"/>
            <w:tcMar>
              <w:top w:w="72" w:type="dxa"/>
              <w:left w:w="115" w:type="dxa"/>
              <w:right w:w="115" w:type="dxa"/>
            </w:tcMar>
          </w:tcPr>
          <w:p w14:paraId="2644A1EC" w14:textId="77777777" w:rsidR="00742579" w:rsidRPr="00EB258A" w:rsidRDefault="00742579" w:rsidP="001215F1">
            <w:pPr>
              <w:spacing w:after="120"/>
              <w:rPr>
                <w:rFonts w:ascii="Calibri" w:hAnsi="Calibri" w:cs="Calibri"/>
                <w:b/>
                <w:sz w:val="24"/>
                <w:szCs w:val="24"/>
              </w:rPr>
            </w:pPr>
            <w:r w:rsidRPr="00EB258A">
              <w:rPr>
                <w:rFonts w:ascii="Calibri" w:hAnsi="Calibri" w:cs="Calibri"/>
                <w:b/>
                <w:sz w:val="24"/>
                <w:szCs w:val="24"/>
              </w:rPr>
              <w:t>Debarment and Suspension:</w:t>
            </w:r>
          </w:p>
          <w:p w14:paraId="3204A5E3" w14:textId="0BC55F08" w:rsidR="00742579" w:rsidRPr="00EB258A" w:rsidRDefault="00742579" w:rsidP="001215F1">
            <w:pPr>
              <w:spacing w:after="120"/>
              <w:rPr>
                <w:rFonts w:ascii="Calibri" w:hAnsi="Calibri" w:cs="Calibri"/>
                <w:sz w:val="24"/>
                <w:szCs w:val="24"/>
              </w:rPr>
            </w:pPr>
            <w:r w:rsidRPr="00EB258A">
              <w:rPr>
                <w:rFonts w:ascii="Calibri" w:hAnsi="Calibri" w:cs="Calibri"/>
                <w:sz w:val="24"/>
                <w:szCs w:val="24"/>
              </w:rPr>
              <w:t>Bidders, its principal</w:t>
            </w:r>
            <w:r w:rsidR="00AB790E">
              <w:rPr>
                <w:rFonts w:ascii="Calibri" w:hAnsi="Calibri" w:cs="Calibri"/>
                <w:sz w:val="24"/>
                <w:szCs w:val="24"/>
              </w:rPr>
              <w:t>,</w:t>
            </w:r>
            <w:r w:rsidRPr="00EB258A">
              <w:rPr>
                <w:rFonts w:ascii="Calibri" w:hAnsi="Calibri" w:cs="Calibri"/>
                <w:sz w:val="24"/>
                <w:szCs w:val="24"/>
              </w:rPr>
              <w:t xml:space="preserve"> and named subcontractors are not identified on the list of Federally debarred, suspended</w:t>
            </w:r>
            <w:r w:rsidR="00AB790E">
              <w:rPr>
                <w:rFonts w:ascii="Calibri" w:hAnsi="Calibri" w:cs="Calibri"/>
                <w:sz w:val="24"/>
                <w:szCs w:val="24"/>
              </w:rPr>
              <w:t>,</w:t>
            </w:r>
            <w:r w:rsidRPr="00EB258A">
              <w:rPr>
                <w:rFonts w:ascii="Calibri" w:hAnsi="Calibri" w:cs="Calibri"/>
                <w:sz w:val="24"/>
                <w:szCs w:val="24"/>
              </w:rPr>
              <w:t xml:space="preserve"> or other excluded parties located at </w:t>
            </w:r>
            <w:hyperlink r:id="rId50" w:history="1">
              <w:r w:rsidRPr="00EB258A">
                <w:rPr>
                  <w:rStyle w:val="Hyperlink"/>
                  <w:rFonts w:ascii="Calibri" w:hAnsi="Calibri"/>
                  <w:sz w:val="24"/>
                  <w:szCs w:val="24"/>
                </w:rPr>
                <w:t>www.sam.gov/SAM</w:t>
              </w:r>
            </w:hyperlink>
            <w:r w:rsidRPr="00EB258A">
              <w:rPr>
                <w:rFonts w:ascii="Calibri" w:hAnsi="Calibri" w:cs="Calibri"/>
                <w:sz w:val="24"/>
                <w:szCs w:val="24"/>
              </w:rPr>
              <w:t>.</w:t>
            </w:r>
          </w:p>
        </w:tc>
        <w:tc>
          <w:tcPr>
            <w:tcW w:w="1440" w:type="dxa"/>
            <w:tcMar>
              <w:top w:w="72" w:type="dxa"/>
              <w:left w:w="115" w:type="dxa"/>
              <w:right w:w="115" w:type="dxa"/>
            </w:tcMar>
            <w:vAlign w:val="bottom"/>
          </w:tcPr>
          <w:p w14:paraId="775CD66B" w14:textId="77777777" w:rsidR="00742579" w:rsidRPr="00EB258A" w:rsidRDefault="00742579" w:rsidP="00563F02">
            <w:pPr>
              <w:jc w:val="right"/>
              <w:rPr>
                <w:rFonts w:ascii="Calibri" w:hAnsi="Calibri" w:cs="Calibri"/>
                <w:sz w:val="24"/>
                <w:szCs w:val="24"/>
              </w:rPr>
            </w:pPr>
            <w:r w:rsidRPr="00EB258A">
              <w:rPr>
                <w:rFonts w:ascii="Calibri" w:hAnsi="Calibri" w:cs="Calibri"/>
                <w:sz w:val="24"/>
                <w:szCs w:val="24"/>
              </w:rPr>
              <w:t>Pass/Fail</w:t>
            </w:r>
          </w:p>
        </w:tc>
      </w:tr>
      <w:tr w:rsidR="00581976" w:rsidRPr="00EB258A" w14:paraId="54D6F430" w14:textId="77777777" w:rsidTr="001215F1">
        <w:tc>
          <w:tcPr>
            <w:tcW w:w="517" w:type="dxa"/>
            <w:tcMar>
              <w:top w:w="72" w:type="dxa"/>
              <w:left w:w="115" w:type="dxa"/>
              <w:right w:w="115" w:type="dxa"/>
            </w:tcMar>
          </w:tcPr>
          <w:p w14:paraId="5DF5EAAD" w14:textId="3FC2536B" w:rsidR="00581976" w:rsidRPr="00581976" w:rsidRDefault="00581976" w:rsidP="0018176F">
            <w:pPr>
              <w:pStyle w:val="ListParagraph"/>
              <w:numPr>
                <w:ilvl w:val="0"/>
                <w:numId w:val="9"/>
              </w:numPr>
              <w:ind w:left="315"/>
              <w:rPr>
                <w:rFonts w:ascii="Calibri" w:hAnsi="Calibri" w:cs="Calibri"/>
                <w:b/>
                <w:sz w:val="24"/>
                <w:szCs w:val="24"/>
              </w:rPr>
            </w:pPr>
          </w:p>
        </w:tc>
        <w:tc>
          <w:tcPr>
            <w:tcW w:w="6570" w:type="dxa"/>
            <w:tcMar>
              <w:top w:w="72" w:type="dxa"/>
              <w:left w:w="115" w:type="dxa"/>
              <w:right w:w="115" w:type="dxa"/>
            </w:tcMar>
          </w:tcPr>
          <w:p w14:paraId="5ECB75AB" w14:textId="5E53BBD7" w:rsidR="00581976" w:rsidRPr="00266DFB" w:rsidRDefault="00581976" w:rsidP="001215F1">
            <w:pPr>
              <w:spacing w:after="120"/>
              <w:rPr>
                <w:rFonts w:ascii="Calibri" w:hAnsi="Calibri" w:cs="Calibri"/>
                <w:b/>
                <w:sz w:val="24"/>
              </w:rPr>
            </w:pPr>
            <w:r w:rsidRPr="00266DFB">
              <w:rPr>
                <w:rFonts w:ascii="Calibri" w:hAnsi="Calibri" w:cs="Calibri"/>
                <w:b/>
                <w:sz w:val="24"/>
              </w:rPr>
              <w:t>Cost</w:t>
            </w:r>
            <w:r w:rsidR="001D7312">
              <w:rPr>
                <w:rFonts w:ascii="Calibri" w:hAnsi="Calibri" w:cs="Calibri"/>
                <w:b/>
                <w:sz w:val="24"/>
              </w:rPr>
              <w:t>/Budget Narrative</w:t>
            </w:r>
            <w:r w:rsidRPr="00266DFB">
              <w:rPr>
                <w:rFonts w:ascii="Calibri" w:hAnsi="Calibri" w:cs="Calibri"/>
                <w:b/>
                <w:sz w:val="24"/>
              </w:rPr>
              <w:t>:</w:t>
            </w:r>
          </w:p>
          <w:p w14:paraId="1D5B4B5F" w14:textId="2C13C588" w:rsidR="00581976" w:rsidRPr="00581976" w:rsidRDefault="00581976" w:rsidP="001215F1">
            <w:pPr>
              <w:spacing w:after="120"/>
              <w:rPr>
                <w:rFonts w:ascii="Calibri" w:hAnsi="Calibri" w:cs="Calibri"/>
                <w:sz w:val="24"/>
              </w:rPr>
            </w:pPr>
            <w:r w:rsidRPr="00266DFB">
              <w:rPr>
                <w:rFonts w:ascii="Calibri" w:hAnsi="Calibri" w:cs="Calibri"/>
                <w:sz w:val="24"/>
              </w:rPr>
              <w:t xml:space="preserve">The points for Cost will be computed by dividing the amount of the lowest responsive and responsible bid received by each </w:t>
            </w:r>
            <w:r>
              <w:rPr>
                <w:rFonts w:ascii="Calibri" w:hAnsi="Calibri" w:cs="Calibri"/>
                <w:sz w:val="24"/>
              </w:rPr>
              <w:t>B</w:t>
            </w:r>
            <w:r w:rsidRPr="00266DFB">
              <w:rPr>
                <w:rFonts w:ascii="Calibri" w:hAnsi="Calibri" w:cs="Calibri"/>
                <w:sz w:val="24"/>
              </w:rPr>
              <w:t>idder’s total proposed cost.</w:t>
            </w:r>
          </w:p>
          <w:p w14:paraId="30B64094" w14:textId="77777777" w:rsidR="001D7312" w:rsidRPr="00266DFB" w:rsidRDefault="00581976" w:rsidP="001D7312">
            <w:pPr>
              <w:spacing w:after="120"/>
              <w:rPr>
                <w:rFonts w:ascii="Calibri" w:hAnsi="Calibri" w:cs="Calibri"/>
                <w:sz w:val="24"/>
              </w:rPr>
            </w:pPr>
            <w:r w:rsidRPr="00266DFB">
              <w:rPr>
                <w:rFonts w:ascii="Calibri" w:hAnsi="Calibri" w:cs="Calibri"/>
                <w:sz w:val="24"/>
              </w:rPr>
              <w:t xml:space="preserve">Cost </w:t>
            </w:r>
            <w:r w:rsidR="001D7312" w:rsidRPr="00266DFB">
              <w:rPr>
                <w:rFonts w:ascii="Calibri" w:hAnsi="Calibri" w:cs="Calibri"/>
                <w:sz w:val="24"/>
              </w:rPr>
              <w:t>evaluation points may</w:t>
            </w:r>
            <w:r w:rsidR="001D7312">
              <w:rPr>
                <w:rFonts w:ascii="Calibri" w:hAnsi="Calibri" w:cs="Calibri"/>
                <w:sz w:val="24"/>
              </w:rPr>
              <w:t xml:space="preserve"> </w:t>
            </w:r>
            <w:r w:rsidR="001D7312" w:rsidRPr="00266DFB">
              <w:rPr>
                <w:rFonts w:ascii="Calibri" w:hAnsi="Calibri" w:cs="Calibri"/>
                <w:sz w:val="24"/>
              </w:rPr>
              <w:t>be adjusted by considering:</w:t>
            </w:r>
          </w:p>
          <w:p w14:paraId="5AD82E81" w14:textId="77777777" w:rsidR="001D7312" w:rsidRDefault="001D7312" w:rsidP="001D7312">
            <w:pPr>
              <w:numPr>
                <w:ilvl w:val="0"/>
                <w:numId w:val="8"/>
              </w:numPr>
              <w:tabs>
                <w:tab w:val="left" w:pos="335"/>
              </w:tabs>
              <w:spacing w:after="120"/>
              <w:ind w:left="335" w:hanging="335"/>
              <w:rPr>
                <w:rFonts w:ascii="Calibri" w:hAnsi="Calibri" w:cs="Calibri"/>
                <w:sz w:val="24"/>
              </w:rPr>
            </w:pPr>
            <w:r w:rsidRPr="00266DFB">
              <w:rPr>
                <w:rFonts w:ascii="Calibri" w:hAnsi="Calibri" w:cs="Calibri"/>
                <w:sz w:val="24"/>
              </w:rPr>
              <w:t xml:space="preserve">Reasonableness (i.e., </w:t>
            </w:r>
            <w:r>
              <w:rPr>
                <w:rFonts w:ascii="Calibri" w:hAnsi="Calibri" w:cs="Calibri"/>
                <w:sz w:val="24"/>
              </w:rPr>
              <w:t xml:space="preserve">how well </w:t>
            </w:r>
            <w:r w:rsidRPr="00266DFB">
              <w:rPr>
                <w:rFonts w:ascii="Calibri" w:hAnsi="Calibri" w:cs="Calibri"/>
                <w:sz w:val="24"/>
              </w:rPr>
              <w:t xml:space="preserve">does the proposed pricing accurately reflect the </w:t>
            </w:r>
            <w:r>
              <w:rPr>
                <w:rFonts w:ascii="Calibri" w:hAnsi="Calibri" w:cs="Calibri"/>
                <w:sz w:val="24"/>
              </w:rPr>
              <w:t>B</w:t>
            </w:r>
            <w:r w:rsidRPr="00266DFB">
              <w:rPr>
                <w:rFonts w:ascii="Calibri" w:hAnsi="Calibri" w:cs="Calibri"/>
                <w:sz w:val="24"/>
              </w:rPr>
              <w:t>idder’s effort to meet requirements and objectives?).</w:t>
            </w:r>
          </w:p>
          <w:p w14:paraId="327CEDCF" w14:textId="77777777" w:rsidR="001D7312" w:rsidRDefault="001D7312" w:rsidP="001D7312">
            <w:pPr>
              <w:numPr>
                <w:ilvl w:val="0"/>
                <w:numId w:val="8"/>
              </w:numPr>
              <w:tabs>
                <w:tab w:val="left" w:pos="335"/>
              </w:tabs>
              <w:spacing w:after="120"/>
              <w:ind w:left="335" w:hanging="335"/>
              <w:rPr>
                <w:rFonts w:ascii="Calibri" w:hAnsi="Calibri" w:cs="Calibri"/>
                <w:sz w:val="24"/>
              </w:rPr>
            </w:pPr>
            <w:r w:rsidRPr="00581976">
              <w:rPr>
                <w:rFonts w:ascii="Calibri" w:hAnsi="Calibri" w:cs="Calibri"/>
                <w:sz w:val="24"/>
              </w:rPr>
              <w:t>Realism (i.e., is the proposed cost appropriate to the nature of the products and/or services to be provided?).</w:t>
            </w:r>
          </w:p>
          <w:p w14:paraId="7DBBDF62" w14:textId="77777777" w:rsidR="001D7312" w:rsidRDefault="001D7312" w:rsidP="001D7312">
            <w:pPr>
              <w:numPr>
                <w:ilvl w:val="0"/>
                <w:numId w:val="8"/>
              </w:numPr>
              <w:tabs>
                <w:tab w:val="left" w:pos="335"/>
              </w:tabs>
              <w:spacing w:after="120"/>
              <w:ind w:left="335" w:hanging="335"/>
              <w:rPr>
                <w:rFonts w:ascii="Calibri" w:hAnsi="Calibri" w:cs="Calibri"/>
                <w:sz w:val="24"/>
              </w:rPr>
            </w:pPr>
            <w:r>
              <w:rPr>
                <w:rFonts w:ascii="Calibri" w:hAnsi="Calibri" w:cs="Calibri"/>
                <w:sz w:val="24"/>
              </w:rPr>
              <w:t xml:space="preserve">How well does </w:t>
            </w:r>
            <w:proofErr w:type="gramStart"/>
            <w:r>
              <w:rPr>
                <w:rFonts w:ascii="Calibri" w:hAnsi="Calibri" w:cs="Calibri"/>
                <w:sz w:val="24"/>
              </w:rPr>
              <w:t>the Bidder’s</w:t>
            </w:r>
            <w:proofErr w:type="gramEnd"/>
            <w:r>
              <w:rPr>
                <w:rFonts w:ascii="Calibri" w:hAnsi="Calibri" w:cs="Calibri"/>
                <w:sz w:val="24"/>
              </w:rPr>
              <w:t xml:space="preserve"> cost capture all activities and staff needed to meet the services requested?</w:t>
            </w:r>
          </w:p>
          <w:p w14:paraId="2B75B3DB" w14:textId="77777777" w:rsidR="001D7312" w:rsidRDefault="001D7312" w:rsidP="001D7312">
            <w:pPr>
              <w:numPr>
                <w:ilvl w:val="0"/>
                <w:numId w:val="8"/>
              </w:numPr>
              <w:tabs>
                <w:tab w:val="left" w:pos="335"/>
              </w:tabs>
              <w:spacing w:after="120"/>
              <w:ind w:left="335" w:hanging="335"/>
              <w:rPr>
                <w:rFonts w:ascii="Calibri" w:hAnsi="Calibri" w:cs="Calibri"/>
                <w:sz w:val="24"/>
              </w:rPr>
            </w:pPr>
            <w:r>
              <w:rPr>
                <w:rFonts w:ascii="Calibri" w:hAnsi="Calibri" w:cs="Calibri"/>
                <w:sz w:val="24"/>
              </w:rPr>
              <w:t>How well does the Bidder allocate staff and resources?</w:t>
            </w:r>
          </w:p>
          <w:p w14:paraId="5D8198C5" w14:textId="77777777" w:rsidR="001D7312" w:rsidRDefault="001D7312" w:rsidP="001D7312">
            <w:pPr>
              <w:numPr>
                <w:ilvl w:val="0"/>
                <w:numId w:val="8"/>
              </w:numPr>
              <w:tabs>
                <w:tab w:val="left" w:pos="335"/>
              </w:tabs>
              <w:spacing w:after="120"/>
              <w:ind w:left="335" w:hanging="335"/>
              <w:rPr>
                <w:rFonts w:ascii="Calibri" w:hAnsi="Calibri" w:cs="Calibri"/>
                <w:sz w:val="24"/>
              </w:rPr>
            </w:pPr>
            <w:r>
              <w:rPr>
                <w:rFonts w:ascii="Calibri" w:hAnsi="Calibri" w:cs="Calibri"/>
                <w:sz w:val="24"/>
              </w:rPr>
              <w:t xml:space="preserve">How well does the Budget Narrative detail how the Bidder arrived at </w:t>
            </w:r>
            <w:proofErr w:type="gramStart"/>
            <w:r>
              <w:rPr>
                <w:rFonts w:ascii="Calibri" w:hAnsi="Calibri" w:cs="Calibri"/>
                <w:sz w:val="24"/>
              </w:rPr>
              <w:t>particular calculations</w:t>
            </w:r>
            <w:proofErr w:type="gramEnd"/>
            <w:r>
              <w:rPr>
                <w:rFonts w:ascii="Calibri" w:hAnsi="Calibri" w:cs="Calibri"/>
                <w:sz w:val="24"/>
              </w:rPr>
              <w:t>?</w:t>
            </w:r>
          </w:p>
          <w:p w14:paraId="4FCEB0F5" w14:textId="4B8D699C" w:rsidR="001D7312" w:rsidRDefault="00284DEB" w:rsidP="001D7312">
            <w:pPr>
              <w:numPr>
                <w:ilvl w:val="0"/>
                <w:numId w:val="8"/>
              </w:numPr>
              <w:tabs>
                <w:tab w:val="left" w:pos="335"/>
              </w:tabs>
              <w:spacing w:after="120"/>
              <w:ind w:left="335" w:hanging="335"/>
              <w:rPr>
                <w:rFonts w:ascii="Calibri" w:hAnsi="Calibri" w:cs="Calibri"/>
                <w:sz w:val="24"/>
              </w:rPr>
            </w:pPr>
            <w:r>
              <w:rPr>
                <w:rFonts w:ascii="Calibri" w:hAnsi="Calibri" w:cs="Calibri"/>
                <w:sz w:val="24"/>
              </w:rPr>
              <w:t>How appro</w:t>
            </w:r>
            <w:r w:rsidR="00271DA7">
              <w:rPr>
                <w:rFonts w:ascii="Calibri" w:hAnsi="Calibri" w:cs="Calibri"/>
                <w:sz w:val="24"/>
              </w:rPr>
              <w:t xml:space="preserve">priate </w:t>
            </w:r>
            <w:r w:rsidR="007F3E59">
              <w:rPr>
                <w:rFonts w:ascii="Calibri" w:hAnsi="Calibri" w:cs="Calibri"/>
                <w:sz w:val="24"/>
              </w:rPr>
              <w:t>is</w:t>
            </w:r>
            <w:r>
              <w:rPr>
                <w:rFonts w:ascii="Calibri" w:hAnsi="Calibri" w:cs="Calibri"/>
                <w:sz w:val="24"/>
              </w:rPr>
              <w:t xml:space="preserve"> </w:t>
            </w:r>
            <w:r w:rsidR="001D7312">
              <w:rPr>
                <w:rFonts w:ascii="Calibri" w:hAnsi="Calibri" w:cs="Calibri"/>
                <w:sz w:val="24"/>
              </w:rPr>
              <w:t xml:space="preserve">the proposed cost </w:t>
            </w:r>
            <w:proofErr w:type="gramStart"/>
            <w:r w:rsidR="001D7312">
              <w:rPr>
                <w:rFonts w:ascii="Calibri" w:hAnsi="Calibri" w:cs="Calibri"/>
                <w:sz w:val="24"/>
              </w:rPr>
              <w:t>to</w:t>
            </w:r>
            <w:proofErr w:type="gramEnd"/>
            <w:r w:rsidR="001D7312">
              <w:rPr>
                <w:rFonts w:ascii="Calibri" w:hAnsi="Calibri" w:cs="Calibri"/>
                <w:sz w:val="24"/>
              </w:rPr>
              <w:t xml:space="preserve"> the nature of the services being provided?</w:t>
            </w:r>
          </w:p>
          <w:p w14:paraId="3E38EA2E" w14:textId="4767765A" w:rsidR="00581976" w:rsidRPr="00581976" w:rsidRDefault="001D7312" w:rsidP="001D7312">
            <w:pPr>
              <w:numPr>
                <w:ilvl w:val="0"/>
                <w:numId w:val="8"/>
              </w:numPr>
              <w:tabs>
                <w:tab w:val="left" w:pos="335"/>
              </w:tabs>
              <w:spacing w:after="120"/>
              <w:ind w:left="335" w:hanging="335"/>
              <w:rPr>
                <w:rFonts w:ascii="Calibri" w:hAnsi="Calibri" w:cs="Calibri"/>
                <w:sz w:val="24"/>
              </w:rPr>
            </w:pPr>
            <w:r>
              <w:rPr>
                <w:rFonts w:ascii="Calibri" w:hAnsi="Calibri" w:cs="Calibri"/>
                <w:sz w:val="24"/>
              </w:rPr>
              <w:t xml:space="preserve">How clear, realistic, and reasonable are </w:t>
            </w:r>
            <w:proofErr w:type="gramStart"/>
            <w:r>
              <w:rPr>
                <w:rFonts w:ascii="Calibri" w:hAnsi="Calibri" w:cs="Calibri"/>
                <w:sz w:val="24"/>
              </w:rPr>
              <w:t>costs</w:t>
            </w:r>
            <w:proofErr w:type="gramEnd"/>
            <w:r>
              <w:rPr>
                <w:rFonts w:ascii="Calibri" w:hAnsi="Calibri" w:cs="Calibri"/>
                <w:sz w:val="24"/>
              </w:rPr>
              <w:t xml:space="preserve"> in relation to the services provided and the number of clients to be served?</w:t>
            </w:r>
          </w:p>
        </w:tc>
        <w:tc>
          <w:tcPr>
            <w:tcW w:w="1440" w:type="dxa"/>
            <w:tcMar>
              <w:top w:w="72" w:type="dxa"/>
              <w:left w:w="115" w:type="dxa"/>
              <w:right w:w="115" w:type="dxa"/>
            </w:tcMar>
            <w:vAlign w:val="bottom"/>
          </w:tcPr>
          <w:p w14:paraId="1731264A" w14:textId="77777777" w:rsidR="00AC0DE2" w:rsidRDefault="00AC0DE2" w:rsidP="00563F02">
            <w:pPr>
              <w:jc w:val="right"/>
              <w:rPr>
                <w:rFonts w:ascii="Calibri" w:hAnsi="Calibri" w:cs="Calibri"/>
                <w:color w:val="FFFFFF"/>
                <w:sz w:val="22"/>
                <w:highlight w:val="red"/>
              </w:rPr>
            </w:pPr>
          </w:p>
          <w:p w14:paraId="53B60F37" w14:textId="77777777" w:rsidR="00AC0DE2" w:rsidRDefault="00AC0DE2" w:rsidP="00563F02">
            <w:pPr>
              <w:jc w:val="right"/>
              <w:rPr>
                <w:rFonts w:ascii="Calibri" w:hAnsi="Calibri" w:cs="Calibri"/>
                <w:color w:val="FFFFFF"/>
                <w:sz w:val="22"/>
                <w:highlight w:val="red"/>
              </w:rPr>
            </w:pPr>
          </w:p>
          <w:p w14:paraId="65EB7B7A" w14:textId="77777777" w:rsidR="00AC0DE2" w:rsidRDefault="00AC0DE2" w:rsidP="00563F02">
            <w:pPr>
              <w:jc w:val="right"/>
              <w:rPr>
                <w:rFonts w:ascii="Calibri" w:hAnsi="Calibri" w:cs="Calibri"/>
                <w:color w:val="FFFFFF"/>
                <w:sz w:val="22"/>
                <w:highlight w:val="red"/>
              </w:rPr>
            </w:pPr>
          </w:p>
          <w:p w14:paraId="3E2E695F" w14:textId="77777777" w:rsidR="00AC0DE2" w:rsidRDefault="00AC0DE2" w:rsidP="00563F02">
            <w:pPr>
              <w:jc w:val="right"/>
              <w:rPr>
                <w:rFonts w:ascii="Calibri" w:hAnsi="Calibri" w:cs="Calibri"/>
                <w:color w:val="FFFFFF"/>
                <w:sz w:val="22"/>
                <w:highlight w:val="red"/>
              </w:rPr>
            </w:pPr>
          </w:p>
          <w:p w14:paraId="642554A5" w14:textId="77777777" w:rsidR="00AC0DE2" w:rsidRDefault="00AC0DE2" w:rsidP="00563F02">
            <w:pPr>
              <w:jc w:val="right"/>
              <w:rPr>
                <w:rFonts w:ascii="Calibri" w:hAnsi="Calibri" w:cs="Calibri"/>
                <w:color w:val="FFFFFF"/>
                <w:sz w:val="22"/>
                <w:highlight w:val="red"/>
              </w:rPr>
            </w:pPr>
          </w:p>
          <w:p w14:paraId="69D34FDC" w14:textId="77777777" w:rsidR="00AC0DE2" w:rsidRDefault="00AC0DE2" w:rsidP="00563F02">
            <w:pPr>
              <w:jc w:val="right"/>
              <w:rPr>
                <w:rFonts w:ascii="Calibri" w:hAnsi="Calibri" w:cs="Calibri"/>
                <w:color w:val="FFFFFF"/>
                <w:sz w:val="22"/>
                <w:highlight w:val="red"/>
              </w:rPr>
            </w:pPr>
          </w:p>
          <w:p w14:paraId="51F6F42A" w14:textId="77777777" w:rsidR="00AC0DE2" w:rsidRDefault="00AC0DE2" w:rsidP="00563F02">
            <w:pPr>
              <w:jc w:val="right"/>
              <w:rPr>
                <w:rFonts w:ascii="Calibri" w:hAnsi="Calibri" w:cs="Calibri"/>
                <w:color w:val="FFFFFF"/>
                <w:sz w:val="22"/>
                <w:highlight w:val="red"/>
              </w:rPr>
            </w:pPr>
          </w:p>
          <w:p w14:paraId="03D13BA2" w14:textId="77777777" w:rsidR="00AC0DE2" w:rsidRDefault="00AC0DE2" w:rsidP="00563F02">
            <w:pPr>
              <w:jc w:val="right"/>
              <w:rPr>
                <w:rFonts w:ascii="Calibri" w:hAnsi="Calibri" w:cs="Calibri"/>
                <w:color w:val="FFFFFF"/>
                <w:sz w:val="22"/>
                <w:highlight w:val="red"/>
              </w:rPr>
            </w:pPr>
          </w:p>
          <w:p w14:paraId="7323FA0B" w14:textId="77777777" w:rsidR="00AC0DE2" w:rsidRDefault="00AC0DE2" w:rsidP="00563F02">
            <w:pPr>
              <w:jc w:val="right"/>
              <w:rPr>
                <w:rFonts w:ascii="Calibri" w:hAnsi="Calibri" w:cs="Calibri"/>
                <w:color w:val="FFFFFF"/>
                <w:sz w:val="22"/>
                <w:highlight w:val="red"/>
              </w:rPr>
            </w:pPr>
          </w:p>
          <w:p w14:paraId="6F493FD0" w14:textId="77777777" w:rsidR="00AC0DE2" w:rsidRDefault="00AC0DE2" w:rsidP="001215F1">
            <w:pPr>
              <w:rPr>
                <w:rFonts w:ascii="Calibri" w:hAnsi="Calibri" w:cs="Calibri"/>
                <w:color w:val="FFFFFF"/>
                <w:sz w:val="22"/>
                <w:highlight w:val="red"/>
              </w:rPr>
            </w:pPr>
          </w:p>
          <w:p w14:paraId="7A478D6E" w14:textId="77777777" w:rsidR="00AC0DE2" w:rsidRDefault="00AC0DE2" w:rsidP="00563F02">
            <w:pPr>
              <w:jc w:val="right"/>
              <w:rPr>
                <w:rFonts w:ascii="Calibri" w:hAnsi="Calibri" w:cs="Calibri"/>
                <w:color w:val="FFFFFF"/>
                <w:sz w:val="22"/>
                <w:highlight w:val="red"/>
              </w:rPr>
            </w:pPr>
          </w:p>
          <w:p w14:paraId="5EF06D23" w14:textId="77777777" w:rsidR="00AC0DE2" w:rsidRDefault="00AC0DE2" w:rsidP="00563F02">
            <w:pPr>
              <w:jc w:val="right"/>
              <w:rPr>
                <w:rFonts w:ascii="Calibri" w:hAnsi="Calibri" w:cs="Calibri"/>
                <w:color w:val="FFFFFF"/>
                <w:sz w:val="22"/>
                <w:highlight w:val="red"/>
              </w:rPr>
            </w:pPr>
          </w:p>
          <w:p w14:paraId="287CBFCD" w14:textId="3278D9E6" w:rsidR="00581976" w:rsidRPr="00EB258A" w:rsidRDefault="001D7312" w:rsidP="00563F02">
            <w:pPr>
              <w:jc w:val="right"/>
              <w:rPr>
                <w:rFonts w:ascii="Calibri" w:hAnsi="Calibri" w:cs="Calibri"/>
                <w:sz w:val="24"/>
                <w:szCs w:val="24"/>
              </w:rPr>
            </w:pPr>
            <w:r>
              <w:rPr>
                <w:rFonts w:ascii="Calibri" w:hAnsi="Calibri" w:cs="Calibri"/>
                <w:sz w:val="24"/>
              </w:rPr>
              <w:t>15 P</w:t>
            </w:r>
            <w:r w:rsidR="00AC0DE2" w:rsidRPr="00266DFB">
              <w:rPr>
                <w:rFonts w:ascii="Calibri" w:hAnsi="Calibri" w:cs="Calibri"/>
                <w:sz w:val="24"/>
              </w:rPr>
              <w:t>oints</w:t>
            </w:r>
          </w:p>
        </w:tc>
      </w:tr>
      <w:tr w:rsidR="00742579" w:rsidRPr="00EB258A" w14:paraId="2F9C8C1E" w14:textId="77777777" w:rsidTr="001215F1">
        <w:tc>
          <w:tcPr>
            <w:tcW w:w="517" w:type="dxa"/>
            <w:tcMar>
              <w:top w:w="72" w:type="dxa"/>
              <w:left w:w="115" w:type="dxa"/>
              <w:right w:w="115" w:type="dxa"/>
            </w:tcMar>
          </w:tcPr>
          <w:p w14:paraId="301332CE" w14:textId="77777777" w:rsidR="00742579" w:rsidRPr="00EB258A" w:rsidRDefault="00742579" w:rsidP="0018176F">
            <w:pPr>
              <w:pStyle w:val="ListParagraph"/>
              <w:numPr>
                <w:ilvl w:val="0"/>
                <w:numId w:val="9"/>
              </w:numPr>
              <w:ind w:left="0" w:hanging="18"/>
              <w:rPr>
                <w:rFonts w:ascii="Calibri" w:hAnsi="Calibri" w:cs="Calibri"/>
                <w:b/>
                <w:sz w:val="24"/>
                <w:szCs w:val="24"/>
              </w:rPr>
            </w:pPr>
          </w:p>
        </w:tc>
        <w:tc>
          <w:tcPr>
            <w:tcW w:w="6570" w:type="dxa"/>
            <w:tcMar>
              <w:top w:w="72" w:type="dxa"/>
              <w:left w:w="115" w:type="dxa"/>
              <w:right w:w="115" w:type="dxa"/>
            </w:tcMar>
          </w:tcPr>
          <w:p w14:paraId="6B90DB41" w14:textId="50313FF9" w:rsidR="00742579" w:rsidRPr="00EB258A" w:rsidRDefault="001D7312" w:rsidP="001215F1">
            <w:pPr>
              <w:spacing w:after="120"/>
              <w:rPr>
                <w:rFonts w:ascii="Calibri" w:hAnsi="Calibri" w:cs="Calibri"/>
                <w:b/>
                <w:sz w:val="24"/>
                <w:szCs w:val="24"/>
              </w:rPr>
            </w:pPr>
            <w:r>
              <w:rPr>
                <w:rFonts w:ascii="Calibri" w:hAnsi="Calibri" w:cs="Calibri"/>
                <w:b/>
                <w:sz w:val="24"/>
                <w:szCs w:val="24"/>
              </w:rPr>
              <w:t>Relevant Experience/Key Personnel</w:t>
            </w:r>
          </w:p>
          <w:p w14:paraId="51AE6CA1" w14:textId="1456E48D" w:rsidR="001D7312" w:rsidRPr="00266DFB" w:rsidRDefault="001D7312" w:rsidP="001D7312">
            <w:pPr>
              <w:spacing w:after="120"/>
              <w:rPr>
                <w:rFonts w:ascii="Calibri" w:hAnsi="Calibri" w:cs="Calibri"/>
                <w:sz w:val="24"/>
              </w:rPr>
            </w:pPr>
            <w:r w:rsidRPr="00266DFB">
              <w:rPr>
                <w:rFonts w:ascii="Calibri" w:hAnsi="Calibri" w:cs="Calibri"/>
                <w:sz w:val="24"/>
              </w:rPr>
              <w:t>Proposals will be evaluated considering the RFP specifications and the questions below:</w:t>
            </w:r>
          </w:p>
          <w:p w14:paraId="2B8A37C1" w14:textId="77777777" w:rsidR="001D7312" w:rsidRPr="00266DFB" w:rsidRDefault="001D7312" w:rsidP="001D7312">
            <w:pPr>
              <w:numPr>
                <w:ilvl w:val="0"/>
                <w:numId w:val="4"/>
              </w:numPr>
              <w:spacing w:after="120"/>
              <w:ind w:left="342"/>
              <w:rPr>
                <w:rFonts w:ascii="Calibri" w:hAnsi="Calibri" w:cs="Calibri"/>
                <w:sz w:val="24"/>
              </w:rPr>
            </w:pPr>
            <w:r w:rsidRPr="00266DFB">
              <w:rPr>
                <w:rFonts w:ascii="Calibri" w:hAnsi="Calibri" w:cs="Calibri"/>
                <w:sz w:val="24"/>
              </w:rPr>
              <w:t xml:space="preserve">How much experience does the </w:t>
            </w:r>
            <w:r>
              <w:rPr>
                <w:rFonts w:ascii="Calibri" w:hAnsi="Calibri" w:cs="Calibri"/>
                <w:sz w:val="24"/>
              </w:rPr>
              <w:t>B</w:t>
            </w:r>
            <w:r w:rsidRPr="00266DFB">
              <w:rPr>
                <w:rFonts w:ascii="Calibri" w:hAnsi="Calibri" w:cs="Calibri"/>
                <w:sz w:val="24"/>
              </w:rPr>
              <w:t xml:space="preserve">idder have with </w:t>
            </w:r>
            <w:r>
              <w:rPr>
                <w:rFonts w:ascii="Calibri" w:hAnsi="Calibri" w:cs="Calibri"/>
                <w:sz w:val="24"/>
              </w:rPr>
              <w:t>providing Religious Service Programs to Juvenile Probation clients?</w:t>
            </w:r>
          </w:p>
          <w:p w14:paraId="7089A3BA" w14:textId="77777777" w:rsidR="001D7312" w:rsidRPr="00266DFB" w:rsidRDefault="001D7312" w:rsidP="001D7312">
            <w:pPr>
              <w:numPr>
                <w:ilvl w:val="0"/>
                <w:numId w:val="4"/>
              </w:numPr>
              <w:spacing w:after="120"/>
              <w:ind w:left="342"/>
              <w:rPr>
                <w:rFonts w:ascii="Calibri" w:hAnsi="Calibri" w:cs="Calibri"/>
                <w:sz w:val="24"/>
              </w:rPr>
            </w:pPr>
            <w:r w:rsidRPr="006277CC">
              <w:rPr>
                <w:rFonts w:ascii="Calibri" w:hAnsi="Calibri" w:cs="Calibri"/>
                <w:sz w:val="24"/>
              </w:rPr>
              <w:t>How much experience</w:t>
            </w:r>
            <w:r>
              <w:rPr>
                <w:rFonts w:ascii="Calibri" w:hAnsi="Calibri" w:cs="Calibri"/>
                <w:sz w:val="24"/>
              </w:rPr>
              <w:t xml:space="preserve"> do </w:t>
            </w:r>
            <w:r w:rsidRPr="00266DFB">
              <w:rPr>
                <w:rFonts w:ascii="Calibri" w:hAnsi="Calibri" w:cs="Calibri"/>
                <w:sz w:val="24"/>
              </w:rPr>
              <w:t>the individuals assigned to the project have on similar projects?</w:t>
            </w:r>
          </w:p>
          <w:p w14:paraId="6B5B14BF" w14:textId="77777777" w:rsidR="001D7312" w:rsidRDefault="001D7312" w:rsidP="001D7312">
            <w:pPr>
              <w:numPr>
                <w:ilvl w:val="0"/>
                <w:numId w:val="4"/>
              </w:numPr>
              <w:spacing w:after="120"/>
              <w:ind w:left="342"/>
              <w:rPr>
                <w:rFonts w:ascii="Calibri" w:hAnsi="Calibri" w:cs="Calibri"/>
                <w:sz w:val="24"/>
              </w:rPr>
            </w:pPr>
            <w:r w:rsidRPr="00266DFB">
              <w:rPr>
                <w:rFonts w:ascii="Calibri" w:hAnsi="Calibri" w:cs="Calibri"/>
                <w:sz w:val="24"/>
              </w:rPr>
              <w:t>How extensive is the applicable education and experience of the personnel designated to work on the project?</w:t>
            </w:r>
          </w:p>
          <w:p w14:paraId="5B4B4BA1" w14:textId="2037DF18" w:rsidR="00BE6948" w:rsidRPr="001D7312" w:rsidRDefault="001D7312" w:rsidP="001D7312">
            <w:pPr>
              <w:numPr>
                <w:ilvl w:val="0"/>
                <w:numId w:val="4"/>
              </w:numPr>
              <w:spacing w:after="120"/>
              <w:ind w:left="342"/>
              <w:rPr>
                <w:rFonts w:ascii="Calibri" w:hAnsi="Calibri" w:cs="Calibri"/>
                <w:sz w:val="24"/>
              </w:rPr>
            </w:pPr>
            <w:r w:rsidRPr="001D7312">
              <w:rPr>
                <w:rFonts w:ascii="Calibri" w:hAnsi="Calibri" w:cs="Calibri"/>
                <w:sz w:val="24"/>
              </w:rPr>
              <w:t>How well has the Bidder’s response demonstrated that they understand, and will follow, the Department of Justice’s Fundamental Principles of Evidence-Based Correctional Practice as listed in Section D (Specific Requirements)?</w:t>
            </w:r>
          </w:p>
        </w:tc>
        <w:tc>
          <w:tcPr>
            <w:tcW w:w="1440" w:type="dxa"/>
            <w:tcMar>
              <w:top w:w="72" w:type="dxa"/>
              <w:left w:w="115" w:type="dxa"/>
              <w:right w:w="115" w:type="dxa"/>
            </w:tcMar>
            <w:vAlign w:val="bottom"/>
          </w:tcPr>
          <w:p w14:paraId="72A14337" w14:textId="0F0F464E" w:rsidR="00742579" w:rsidRPr="00EB258A" w:rsidRDefault="001D7312" w:rsidP="00563F02">
            <w:pPr>
              <w:jc w:val="right"/>
              <w:rPr>
                <w:rFonts w:ascii="Calibri" w:hAnsi="Calibri" w:cs="Calibri"/>
                <w:sz w:val="24"/>
                <w:szCs w:val="24"/>
              </w:rPr>
            </w:pPr>
            <w:r w:rsidRPr="001D7312">
              <w:rPr>
                <w:rFonts w:ascii="Calibri" w:hAnsi="Calibri" w:cs="Calibri"/>
                <w:color w:val="000000" w:themeColor="text1"/>
                <w:sz w:val="24"/>
                <w:szCs w:val="24"/>
              </w:rPr>
              <w:t>15</w:t>
            </w:r>
            <w:r w:rsidR="001215F1" w:rsidRPr="001D7312">
              <w:rPr>
                <w:rFonts w:ascii="Calibri" w:hAnsi="Calibri" w:cs="Calibri"/>
                <w:color w:val="000000" w:themeColor="text1"/>
                <w:sz w:val="24"/>
                <w:szCs w:val="24"/>
              </w:rPr>
              <w:t xml:space="preserve"> </w:t>
            </w:r>
            <w:r w:rsidR="00742579" w:rsidRPr="00EB258A">
              <w:rPr>
                <w:rFonts w:ascii="Calibri" w:hAnsi="Calibri" w:cs="Calibri"/>
                <w:sz w:val="24"/>
                <w:szCs w:val="24"/>
              </w:rPr>
              <w:t>Points</w:t>
            </w:r>
          </w:p>
        </w:tc>
      </w:tr>
      <w:tr w:rsidR="001D7312" w:rsidRPr="00EB258A" w14:paraId="1A3ED1B5" w14:textId="77777777" w:rsidTr="001215F1">
        <w:tc>
          <w:tcPr>
            <w:tcW w:w="517" w:type="dxa"/>
            <w:tcMar>
              <w:top w:w="72" w:type="dxa"/>
              <w:left w:w="115" w:type="dxa"/>
              <w:right w:w="115" w:type="dxa"/>
            </w:tcMar>
          </w:tcPr>
          <w:p w14:paraId="6D374F68" w14:textId="77777777" w:rsidR="001D7312" w:rsidRPr="00EB258A" w:rsidRDefault="001D7312" w:rsidP="001D7312">
            <w:pPr>
              <w:pStyle w:val="ListParagraph"/>
              <w:numPr>
                <w:ilvl w:val="0"/>
                <w:numId w:val="9"/>
              </w:numPr>
              <w:ind w:left="0" w:hanging="18"/>
              <w:rPr>
                <w:rFonts w:ascii="Calibri" w:hAnsi="Calibri" w:cs="Calibri"/>
                <w:b/>
                <w:sz w:val="24"/>
                <w:szCs w:val="24"/>
              </w:rPr>
            </w:pPr>
          </w:p>
        </w:tc>
        <w:tc>
          <w:tcPr>
            <w:tcW w:w="6570" w:type="dxa"/>
            <w:tcMar>
              <w:top w:w="72" w:type="dxa"/>
              <w:left w:w="115" w:type="dxa"/>
              <w:right w:w="115" w:type="dxa"/>
            </w:tcMar>
          </w:tcPr>
          <w:p w14:paraId="3BB113BA" w14:textId="77777777" w:rsidR="001D7312" w:rsidRPr="00EB258A" w:rsidRDefault="001D7312" w:rsidP="001D7312">
            <w:pPr>
              <w:spacing w:after="120"/>
              <w:rPr>
                <w:rFonts w:ascii="Calibri" w:hAnsi="Calibri" w:cs="Calibri"/>
                <w:b/>
                <w:sz w:val="24"/>
                <w:szCs w:val="24"/>
              </w:rPr>
            </w:pPr>
            <w:r>
              <w:rPr>
                <w:rFonts w:ascii="Calibri" w:hAnsi="Calibri" w:cs="Calibri"/>
                <w:b/>
                <w:sz w:val="24"/>
                <w:szCs w:val="24"/>
              </w:rPr>
              <w:t>Program Requirements</w:t>
            </w:r>
            <w:r w:rsidRPr="00EB258A">
              <w:rPr>
                <w:rFonts w:ascii="Calibri" w:hAnsi="Calibri" w:cs="Calibri"/>
                <w:b/>
                <w:sz w:val="24"/>
                <w:szCs w:val="24"/>
              </w:rPr>
              <w:t>:</w:t>
            </w:r>
          </w:p>
          <w:p w14:paraId="134E9D0A" w14:textId="77777777" w:rsidR="001D7312" w:rsidRPr="00266DFB" w:rsidRDefault="001D7312" w:rsidP="001D7312">
            <w:pPr>
              <w:spacing w:after="120"/>
              <w:rPr>
                <w:rFonts w:ascii="Calibri" w:hAnsi="Calibri" w:cs="Calibri"/>
                <w:sz w:val="24"/>
              </w:rPr>
            </w:pPr>
            <w:r w:rsidRPr="00266DFB">
              <w:rPr>
                <w:rFonts w:ascii="Calibri" w:hAnsi="Calibri" w:cs="Calibri"/>
                <w:sz w:val="24"/>
              </w:rPr>
              <w:lastRenderedPageBreak/>
              <w:t>Proposals will be evaluated considering the RFP specifications and the questions below:</w:t>
            </w:r>
          </w:p>
          <w:p w14:paraId="49EB53A3" w14:textId="5A8469BA" w:rsidR="001D7312" w:rsidRPr="00EB258A"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 xml:space="preserve">How well </w:t>
            </w:r>
            <w:r w:rsidR="00155FA3">
              <w:rPr>
                <w:rFonts w:ascii="Calibri" w:hAnsi="Calibri" w:cs="Calibri"/>
                <w:sz w:val="24"/>
                <w:szCs w:val="24"/>
              </w:rPr>
              <w:t>h</w:t>
            </w:r>
            <w:r>
              <w:rPr>
                <w:rFonts w:ascii="Calibri" w:hAnsi="Calibri" w:cs="Calibri"/>
                <w:sz w:val="24"/>
                <w:szCs w:val="24"/>
              </w:rPr>
              <w:t>as the Bidder’s response summarized their capacity to serve diverse faiths and religions?</w:t>
            </w:r>
          </w:p>
          <w:p w14:paraId="63F4673C" w14:textId="77777777" w:rsidR="001D7312" w:rsidRPr="00EB258A"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 xml:space="preserve">How well has </w:t>
            </w:r>
            <w:proofErr w:type="gramStart"/>
            <w:r>
              <w:rPr>
                <w:rFonts w:ascii="Calibri" w:hAnsi="Calibri" w:cs="Calibri"/>
                <w:sz w:val="24"/>
                <w:szCs w:val="24"/>
              </w:rPr>
              <w:t>the Bidder’s</w:t>
            </w:r>
            <w:proofErr w:type="gramEnd"/>
            <w:r>
              <w:rPr>
                <w:rFonts w:ascii="Calibri" w:hAnsi="Calibri" w:cs="Calibri"/>
                <w:sz w:val="24"/>
                <w:szCs w:val="24"/>
              </w:rPr>
              <w:t xml:space="preserve"> response described their ability to coordinate the delivery of a comprehensive, multilingual, and inclusive Religious Services Program to ACPD’s Juvenile clients?</w:t>
            </w:r>
          </w:p>
          <w:p w14:paraId="32294C87" w14:textId="77777777" w:rsidR="001D7312" w:rsidRPr="00EB258A"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How well has the Bidder’s response described their ability to manage and supervise the work of all individuals providing services to clients?</w:t>
            </w:r>
          </w:p>
          <w:p w14:paraId="7569A7D0" w14:textId="77777777" w:rsidR="001D7312"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How well has the Bidder’s response detailed their ability to coordinate personnel from diverse religious communities?</w:t>
            </w:r>
          </w:p>
          <w:p w14:paraId="7157CF6B" w14:textId="1E49D3E5" w:rsidR="001D7312"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H</w:t>
            </w:r>
            <w:r w:rsidR="006E52DB">
              <w:rPr>
                <w:rFonts w:ascii="Calibri" w:hAnsi="Calibri" w:cs="Calibri"/>
                <w:sz w:val="24"/>
                <w:szCs w:val="24"/>
              </w:rPr>
              <w:t>ow well h</w:t>
            </w:r>
            <w:r>
              <w:rPr>
                <w:rFonts w:ascii="Calibri" w:hAnsi="Calibri" w:cs="Calibri"/>
                <w:sz w:val="24"/>
                <w:szCs w:val="24"/>
              </w:rPr>
              <w:t xml:space="preserve">as </w:t>
            </w:r>
            <w:proofErr w:type="gramStart"/>
            <w:r>
              <w:rPr>
                <w:rFonts w:ascii="Calibri" w:hAnsi="Calibri" w:cs="Calibri"/>
                <w:sz w:val="24"/>
                <w:szCs w:val="24"/>
              </w:rPr>
              <w:t>the Bidder</w:t>
            </w:r>
            <w:proofErr w:type="gramEnd"/>
            <w:r>
              <w:rPr>
                <w:rFonts w:ascii="Calibri" w:hAnsi="Calibri" w:cs="Calibri"/>
                <w:sz w:val="24"/>
                <w:szCs w:val="24"/>
              </w:rPr>
              <w:t xml:space="preserve"> ensured that providers </w:t>
            </w:r>
            <w:proofErr w:type="gramStart"/>
            <w:r>
              <w:rPr>
                <w:rFonts w:ascii="Calibri" w:hAnsi="Calibri" w:cs="Calibri"/>
                <w:sz w:val="24"/>
                <w:szCs w:val="24"/>
              </w:rPr>
              <w:t>will</w:t>
            </w:r>
            <w:proofErr w:type="gramEnd"/>
            <w:r>
              <w:rPr>
                <w:rFonts w:ascii="Calibri" w:hAnsi="Calibri" w:cs="Calibri"/>
                <w:sz w:val="24"/>
                <w:szCs w:val="24"/>
              </w:rPr>
              <w:t xml:space="preserve"> utilize an interdisciplinary approach to spiritual care?</w:t>
            </w:r>
          </w:p>
          <w:p w14:paraId="50BD3BA0" w14:textId="77777777" w:rsidR="001D7312"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How well can the Bidder develop and maintain proper administration procedures in accordance with ACPD policies?</w:t>
            </w:r>
          </w:p>
          <w:p w14:paraId="06A5376E" w14:textId="77777777" w:rsidR="001D7312"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 xml:space="preserve">How well does </w:t>
            </w:r>
            <w:proofErr w:type="gramStart"/>
            <w:r>
              <w:rPr>
                <w:rFonts w:ascii="Calibri" w:hAnsi="Calibri" w:cs="Calibri"/>
                <w:sz w:val="24"/>
                <w:szCs w:val="24"/>
              </w:rPr>
              <w:t>the Bidder’s</w:t>
            </w:r>
            <w:proofErr w:type="gramEnd"/>
            <w:r>
              <w:rPr>
                <w:rFonts w:ascii="Calibri" w:hAnsi="Calibri" w:cs="Calibri"/>
                <w:sz w:val="24"/>
                <w:szCs w:val="24"/>
              </w:rPr>
              <w:t xml:space="preserve"> response detail their ability to regularly assess and evaluate the services they are providing, and to report this information to ACPD?</w:t>
            </w:r>
          </w:p>
          <w:p w14:paraId="0B4C2352" w14:textId="77777777" w:rsidR="001D7312" w:rsidRDefault="001D7312" w:rsidP="001D7312">
            <w:pPr>
              <w:numPr>
                <w:ilvl w:val="0"/>
                <w:numId w:val="3"/>
              </w:numPr>
              <w:spacing w:after="120"/>
              <w:ind w:left="342"/>
              <w:rPr>
                <w:rFonts w:ascii="Calibri" w:hAnsi="Calibri" w:cs="Calibri"/>
                <w:sz w:val="24"/>
                <w:szCs w:val="24"/>
              </w:rPr>
            </w:pPr>
            <w:r>
              <w:rPr>
                <w:rFonts w:ascii="Calibri" w:hAnsi="Calibri" w:cs="Calibri"/>
                <w:sz w:val="24"/>
                <w:szCs w:val="24"/>
              </w:rPr>
              <w:t>How well does the Bidder’s response outline their engagement with the local religious and spiritual community?</w:t>
            </w:r>
          </w:p>
          <w:p w14:paraId="02F3C8A6" w14:textId="6FBA70E0" w:rsidR="001D7312" w:rsidRDefault="0062630A" w:rsidP="001D7312">
            <w:pPr>
              <w:numPr>
                <w:ilvl w:val="0"/>
                <w:numId w:val="3"/>
              </w:numPr>
              <w:spacing w:after="120"/>
              <w:ind w:left="342"/>
              <w:rPr>
                <w:rFonts w:ascii="Calibri" w:hAnsi="Calibri" w:cs="Calibri"/>
                <w:sz w:val="24"/>
                <w:szCs w:val="24"/>
              </w:rPr>
            </w:pPr>
            <w:r>
              <w:rPr>
                <w:rFonts w:ascii="Calibri" w:hAnsi="Calibri" w:cs="Calibri"/>
                <w:sz w:val="24"/>
                <w:szCs w:val="24"/>
              </w:rPr>
              <w:t xml:space="preserve">How well does </w:t>
            </w:r>
            <w:r w:rsidR="001D7312">
              <w:rPr>
                <w:rFonts w:ascii="Calibri" w:hAnsi="Calibri" w:cs="Calibri"/>
                <w:sz w:val="24"/>
                <w:szCs w:val="24"/>
              </w:rPr>
              <w:t xml:space="preserve">the Bidder </w:t>
            </w:r>
            <w:proofErr w:type="gramStart"/>
            <w:r w:rsidR="006D3F51">
              <w:rPr>
                <w:rFonts w:ascii="Calibri" w:hAnsi="Calibri" w:cs="Calibri"/>
                <w:sz w:val="24"/>
                <w:szCs w:val="24"/>
              </w:rPr>
              <w:t>demonstrate</w:t>
            </w:r>
            <w:r w:rsidR="00B00FA9">
              <w:rPr>
                <w:rFonts w:ascii="Calibri" w:hAnsi="Calibri" w:cs="Calibri"/>
                <w:sz w:val="24"/>
                <w:szCs w:val="24"/>
              </w:rPr>
              <w:t>d</w:t>
            </w:r>
            <w:proofErr w:type="gramEnd"/>
            <w:r w:rsidR="006D3F51">
              <w:rPr>
                <w:rFonts w:ascii="Calibri" w:hAnsi="Calibri" w:cs="Calibri"/>
                <w:sz w:val="24"/>
                <w:szCs w:val="24"/>
              </w:rPr>
              <w:t xml:space="preserve"> capability in </w:t>
            </w:r>
            <w:r w:rsidR="001D7312">
              <w:rPr>
                <w:rFonts w:ascii="Calibri" w:hAnsi="Calibri" w:cs="Calibri"/>
                <w:sz w:val="24"/>
                <w:szCs w:val="24"/>
              </w:rPr>
              <w:t>meet</w:t>
            </w:r>
            <w:r w:rsidR="006D3F51">
              <w:rPr>
                <w:rFonts w:ascii="Calibri" w:hAnsi="Calibri" w:cs="Calibri"/>
                <w:sz w:val="24"/>
                <w:szCs w:val="24"/>
              </w:rPr>
              <w:t>ing</w:t>
            </w:r>
            <w:r w:rsidR="001D7312">
              <w:rPr>
                <w:rFonts w:ascii="Calibri" w:hAnsi="Calibri" w:cs="Calibri"/>
                <w:sz w:val="24"/>
                <w:szCs w:val="24"/>
              </w:rPr>
              <w:t xml:space="preserve"> the requirements to participate in programs and other administrative activities as required?</w:t>
            </w:r>
          </w:p>
          <w:p w14:paraId="7DEE2A09" w14:textId="037C6042" w:rsidR="001D7312" w:rsidRPr="001D7312" w:rsidRDefault="006D3F51" w:rsidP="001D7312">
            <w:pPr>
              <w:numPr>
                <w:ilvl w:val="0"/>
                <w:numId w:val="3"/>
              </w:numPr>
              <w:spacing w:after="120"/>
              <w:ind w:left="342"/>
              <w:rPr>
                <w:rFonts w:ascii="Calibri" w:hAnsi="Calibri" w:cs="Calibri"/>
                <w:sz w:val="24"/>
                <w:szCs w:val="24"/>
              </w:rPr>
            </w:pPr>
            <w:r>
              <w:rPr>
                <w:rFonts w:ascii="Calibri" w:hAnsi="Calibri" w:cs="Calibri"/>
                <w:sz w:val="24"/>
                <w:szCs w:val="24"/>
              </w:rPr>
              <w:t>How well does</w:t>
            </w:r>
            <w:r w:rsidRPr="001D7312">
              <w:rPr>
                <w:rFonts w:ascii="Calibri" w:hAnsi="Calibri" w:cs="Calibri"/>
                <w:sz w:val="24"/>
                <w:szCs w:val="24"/>
              </w:rPr>
              <w:t xml:space="preserve"> </w:t>
            </w:r>
            <w:proofErr w:type="gramStart"/>
            <w:r w:rsidR="001D7312" w:rsidRPr="001D7312">
              <w:rPr>
                <w:rFonts w:ascii="Calibri" w:hAnsi="Calibri" w:cs="Calibri"/>
                <w:sz w:val="24"/>
                <w:szCs w:val="24"/>
              </w:rPr>
              <w:t>the Bidder</w:t>
            </w:r>
            <w:proofErr w:type="gramEnd"/>
            <w:r>
              <w:rPr>
                <w:rFonts w:ascii="Calibri" w:hAnsi="Calibri" w:cs="Calibri"/>
                <w:sz w:val="24"/>
                <w:szCs w:val="24"/>
              </w:rPr>
              <w:t xml:space="preserve"> demonstrate capability in </w:t>
            </w:r>
            <w:r w:rsidR="001D7312" w:rsidRPr="001D7312">
              <w:rPr>
                <w:rFonts w:ascii="Calibri" w:hAnsi="Calibri" w:cs="Calibri"/>
                <w:sz w:val="24"/>
                <w:szCs w:val="24"/>
              </w:rPr>
              <w:t>meet</w:t>
            </w:r>
            <w:r>
              <w:rPr>
                <w:rFonts w:ascii="Calibri" w:hAnsi="Calibri" w:cs="Calibri"/>
                <w:sz w:val="24"/>
                <w:szCs w:val="24"/>
              </w:rPr>
              <w:t>ing</w:t>
            </w:r>
            <w:r w:rsidR="001D7312" w:rsidRPr="001D7312">
              <w:rPr>
                <w:rFonts w:ascii="Calibri" w:hAnsi="Calibri" w:cs="Calibri"/>
                <w:sz w:val="24"/>
                <w:szCs w:val="24"/>
              </w:rPr>
              <w:t xml:space="preserve"> the minimum hour coverage requirements?</w:t>
            </w:r>
          </w:p>
        </w:tc>
        <w:tc>
          <w:tcPr>
            <w:tcW w:w="1440" w:type="dxa"/>
            <w:tcMar>
              <w:top w:w="72" w:type="dxa"/>
              <w:left w:w="115" w:type="dxa"/>
              <w:right w:w="115" w:type="dxa"/>
            </w:tcMar>
            <w:vAlign w:val="bottom"/>
          </w:tcPr>
          <w:p w14:paraId="34CF92C8" w14:textId="09F13D8F" w:rsidR="001D7312" w:rsidRPr="009000A4" w:rsidRDefault="001D7312" w:rsidP="001D7312">
            <w:pPr>
              <w:jc w:val="right"/>
              <w:rPr>
                <w:rFonts w:ascii="Calibri" w:hAnsi="Calibri" w:cs="Calibri"/>
                <w:color w:val="FF0000"/>
                <w:sz w:val="24"/>
                <w:szCs w:val="24"/>
              </w:rPr>
            </w:pPr>
            <w:r w:rsidRPr="001D7312">
              <w:rPr>
                <w:rFonts w:ascii="Calibri" w:hAnsi="Calibri" w:cs="Calibri"/>
                <w:color w:val="000000" w:themeColor="text1"/>
                <w:sz w:val="24"/>
                <w:szCs w:val="24"/>
              </w:rPr>
              <w:lastRenderedPageBreak/>
              <w:t xml:space="preserve">25 </w:t>
            </w:r>
            <w:r w:rsidRPr="00266DFB">
              <w:rPr>
                <w:rFonts w:ascii="Calibri" w:hAnsi="Calibri" w:cs="Calibri"/>
                <w:sz w:val="24"/>
              </w:rPr>
              <w:t>Points</w:t>
            </w:r>
          </w:p>
        </w:tc>
      </w:tr>
      <w:tr w:rsidR="001D7312" w:rsidRPr="00973F08" w14:paraId="612B7261" w14:textId="77777777" w:rsidTr="001215F1">
        <w:tc>
          <w:tcPr>
            <w:tcW w:w="517" w:type="dxa"/>
            <w:tcMar>
              <w:top w:w="72" w:type="dxa"/>
              <w:left w:w="115" w:type="dxa"/>
              <w:right w:w="115" w:type="dxa"/>
            </w:tcMar>
          </w:tcPr>
          <w:p w14:paraId="6DE75F79" w14:textId="77777777" w:rsidR="001D7312" w:rsidRPr="00266DFB" w:rsidRDefault="001D7312" w:rsidP="001D7312">
            <w:pPr>
              <w:pStyle w:val="ListParagraph"/>
              <w:numPr>
                <w:ilvl w:val="0"/>
                <w:numId w:val="9"/>
              </w:numPr>
              <w:ind w:left="0" w:hanging="18"/>
              <w:rPr>
                <w:rFonts w:ascii="Calibri" w:hAnsi="Calibri" w:cs="Calibri"/>
                <w:b/>
                <w:sz w:val="24"/>
              </w:rPr>
            </w:pPr>
          </w:p>
        </w:tc>
        <w:tc>
          <w:tcPr>
            <w:tcW w:w="6570" w:type="dxa"/>
            <w:tcMar>
              <w:top w:w="72" w:type="dxa"/>
              <w:left w:w="115" w:type="dxa"/>
              <w:right w:w="115" w:type="dxa"/>
            </w:tcMar>
          </w:tcPr>
          <w:p w14:paraId="3E411044" w14:textId="77777777" w:rsidR="001D7312" w:rsidRPr="00266DFB" w:rsidRDefault="001D7312" w:rsidP="001D7312">
            <w:pPr>
              <w:spacing w:after="120"/>
              <w:rPr>
                <w:rFonts w:ascii="Calibri" w:hAnsi="Calibri" w:cs="Calibri"/>
                <w:b/>
                <w:sz w:val="24"/>
              </w:rPr>
            </w:pPr>
            <w:r>
              <w:rPr>
                <w:rFonts w:ascii="Calibri" w:hAnsi="Calibri" w:cs="Calibri"/>
                <w:b/>
                <w:sz w:val="24"/>
              </w:rPr>
              <w:t>Administrative Requirements</w:t>
            </w:r>
            <w:r w:rsidRPr="00266DFB">
              <w:rPr>
                <w:rFonts w:ascii="Calibri" w:hAnsi="Calibri" w:cs="Calibri"/>
                <w:b/>
                <w:sz w:val="24"/>
              </w:rPr>
              <w:t>:</w:t>
            </w:r>
          </w:p>
          <w:p w14:paraId="6119D453" w14:textId="77777777" w:rsidR="001D7312" w:rsidRPr="00266DFB" w:rsidRDefault="001D7312" w:rsidP="001D7312">
            <w:pPr>
              <w:spacing w:after="120"/>
              <w:rPr>
                <w:rFonts w:ascii="Calibri" w:hAnsi="Calibri" w:cs="Calibri"/>
                <w:sz w:val="24"/>
              </w:rPr>
            </w:pPr>
            <w:r w:rsidRPr="00266DFB">
              <w:rPr>
                <w:rFonts w:ascii="Calibri" w:hAnsi="Calibri" w:cs="Calibri"/>
                <w:sz w:val="24"/>
              </w:rPr>
              <w:t>Proposals will be evaluated considering the RFP specifications and the questions below:</w:t>
            </w:r>
          </w:p>
          <w:p w14:paraId="36F359E8" w14:textId="77777777" w:rsidR="001D7312" w:rsidRPr="00266DFB" w:rsidRDefault="001D7312" w:rsidP="001D7312">
            <w:pPr>
              <w:numPr>
                <w:ilvl w:val="0"/>
                <w:numId w:val="6"/>
              </w:numPr>
              <w:spacing w:after="120"/>
              <w:ind w:left="342"/>
              <w:rPr>
                <w:rFonts w:ascii="Calibri" w:hAnsi="Calibri" w:cs="Calibri"/>
                <w:sz w:val="24"/>
              </w:rPr>
            </w:pPr>
            <w:r>
              <w:rPr>
                <w:rFonts w:ascii="Calibri" w:hAnsi="Calibri" w:cs="Calibri"/>
                <w:sz w:val="24"/>
              </w:rPr>
              <w:t>How well does the Bidder’s response demonstrate that they meet ACPD’s background check requirements?</w:t>
            </w:r>
          </w:p>
          <w:p w14:paraId="30CCE662" w14:textId="77777777" w:rsidR="001D7312" w:rsidRPr="00266DFB" w:rsidRDefault="001D7312" w:rsidP="001D7312">
            <w:pPr>
              <w:numPr>
                <w:ilvl w:val="0"/>
                <w:numId w:val="6"/>
              </w:numPr>
              <w:spacing w:after="120"/>
              <w:ind w:left="342"/>
              <w:rPr>
                <w:rFonts w:ascii="Calibri" w:hAnsi="Calibri" w:cs="Calibri"/>
                <w:sz w:val="24"/>
              </w:rPr>
            </w:pPr>
            <w:r>
              <w:rPr>
                <w:rFonts w:ascii="Calibri" w:hAnsi="Calibri" w:cs="Calibri"/>
                <w:sz w:val="24"/>
              </w:rPr>
              <w:t xml:space="preserve">How well does the Bidder’s response demonstrate that they can provide staff and volunteers with all </w:t>
            </w:r>
            <w:proofErr w:type="gramStart"/>
            <w:r>
              <w:rPr>
                <w:rFonts w:ascii="Calibri" w:hAnsi="Calibri" w:cs="Calibri"/>
                <w:sz w:val="24"/>
              </w:rPr>
              <w:t>trainings</w:t>
            </w:r>
            <w:proofErr w:type="gramEnd"/>
            <w:r>
              <w:rPr>
                <w:rFonts w:ascii="Calibri" w:hAnsi="Calibri" w:cs="Calibri"/>
                <w:sz w:val="24"/>
              </w:rPr>
              <w:t xml:space="preserve"> required by ACPD, and that they can participate in all other trainings provided by ACPD or other entities?</w:t>
            </w:r>
          </w:p>
          <w:p w14:paraId="3FAF13EB" w14:textId="77777777" w:rsidR="001D7312" w:rsidRDefault="001D7312" w:rsidP="001D7312">
            <w:pPr>
              <w:numPr>
                <w:ilvl w:val="0"/>
                <w:numId w:val="6"/>
              </w:numPr>
              <w:spacing w:after="120"/>
              <w:ind w:left="342"/>
              <w:rPr>
                <w:rFonts w:ascii="Calibri" w:hAnsi="Calibri" w:cs="Calibri"/>
                <w:sz w:val="24"/>
              </w:rPr>
            </w:pPr>
            <w:r>
              <w:rPr>
                <w:rFonts w:ascii="Calibri" w:hAnsi="Calibri" w:cs="Calibri"/>
                <w:sz w:val="24"/>
              </w:rPr>
              <w:lastRenderedPageBreak/>
              <w:t xml:space="preserve">How well has the Bidder’s response demonstrated that they </w:t>
            </w:r>
            <w:proofErr w:type="gramStart"/>
            <w:r>
              <w:rPr>
                <w:rFonts w:ascii="Calibri" w:hAnsi="Calibri" w:cs="Calibri"/>
                <w:sz w:val="24"/>
              </w:rPr>
              <w:t>can</w:t>
            </w:r>
            <w:proofErr w:type="gramEnd"/>
            <w:r>
              <w:rPr>
                <w:rFonts w:ascii="Calibri" w:hAnsi="Calibri" w:cs="Calibri"/>
                <w:sz w:val="24"/>
              </w:rPr>
              <w:t xml:space="preserve"> verify degrees and credentials of staff and other providers?</w:t>
            </w:r>
          </w:p>
          <w:p w14:paraId="3A9C01CD" w14:textId="77777777" w:rsidR="001D7312" w:rsidRDefault="001D7312" w:rsidP="001D7312">
            <w:pPr>
              <w:numPr>
                <w:ilvl w:val="0"/>
                <w:numId w:val="6"/>
              </w:numPr>
              <w:spacing w:after="120"/>
              <w:ind w:left="342"/>
              <w:rPr>
                <w:rFonts w:ascii="Calibri" w:hAnsi="Calibri" w:cs="Calibri"/>
                <w:sz w:val="24"/>
              </w:rPr>
            </w:pPr>
            <w:r>
              <w:rPr>
                <w:rFonts w:ascii="Calibri" w:hAnsi="Calibri" w:cs="Calibri"/>
                <w:sz w:val="24"/>
              </w:rPr>
              <w:t>How well has the Bidder demonstrated that they understand, and can meet, the requirements of the County’s Re-Entry Hiring Initiative?</w:t>
            </w:r>
          </w:p>
          <w:p w14:paraId="10691129" w14:textId="0DFDF0BD" w:rsidR="001D7312" w:rsidRPr="001D7312" w:rsidRDefault="001D7312" w:rsidP="001D7312">
            <w:pPr>
              <w:numPr>
                <w:ilvl w:val="0"/>
                <w:numId w:val="6"/>
              </w:numPr>
              <w:spacing w:after="120"/>
              <w:ind w:left="342"/>
              <w:rPr>
                <w:rFonts w:ascii="Calibri" w:hAnsi="Calibri" w:cs="Calibri"/>
                <w:sz w:val="24"/>
              </w:rPr>
            </w:pPr>
            <w:r w:rsidRPr="001D7312">
              <w:rPr>
                <w:rFonts w:ascii="Calibri" w:hAnsi="Calibri" w:cs="Calibri"/>
                <w:sz w:val="24"/>
              </w:rPr>
              <w:t>How well has the Bidder demonstrated that they understand, and can meet, the requirements for consent and release of client-level data?</w:t>
            </w:r>
          </w:p>
        </w:tc>
        <w:tc>
          <w:tcPr>
            <w:tcW w:w="1440" w:type="dxa"/>
            <w:tcMar>
              <w:top w:w="72" w:type="dxa"/>
              <w:left w:w="115" w:type="dxa"/>
              <w:right w:w="115" w:type="dxa"/>
            </w:tcMar>
            <w:vAlign w:val="bottom"/>
          </w:tcPr>
          <w:p w14:paraId="29C40CCA" w14:textId="13007980" w:rsidR="001D7312" w:rsidRPr="001D7312" w:rsidRDefault="001D7312" w:rsidP="001D7312">
            <w:pPr>
              <w:jc w:val="right"/>
              <w:rPr>
                <w:rFonts w:ascii="Calibri" w:hAnsi="Calibri" w:cs="Calibri"/>
                <w:color w:val="000000" w:themeColor="text1"/>
                <w:sz w:val="24"/>
              </w:rPr>
            </w:pPr>
            <w:r w:rsidRPr="001D7312">
              <w:rPr>
                <w:rFonts w:ascii="Calibri" w:hAnsi="Calibri" w:cs="Calibri"/>
                <w:color w:val="000000" w:themeColor="text1"/>
                <w:sz w:val="24"/>
                <w:szCs w:val="24"/>
              </w:rPr>
              <w:lastRenderedPageBreak/>
              <w:t xml:space="preserve">25 </w:t>
            </w:r>
            <w:r w:rsidRPr="001D7312">
              <w:rPr>
                <w:rFonts w:ascii="Calibri" w:hAnsi="Calibri" w:cs="Calibri"/>
                <w:color w:val="000000" w:themeColor="text1"/>
                <w:sz w:val="24"/>
              </w:rPr>
              <w:t>Points</w:t>
            </w:r>
          </w:p>
        </w:tc>
      </w:tr>
      <w:tr w:rsidR="001D7312" w:rsidRPr="00973F08" w14:paraId="4DE86E12" w14:textId="77777777" w:rsidTr="001215F1">
        <w:tc>
          <w:tcPr>
            <w:tcW w:w="517" w:type="dxa"/>
            <w:tcMar>
              <w:top w:w="72" w:type="dxa"/>
              <w:left w:w="115" w:type="dxa"/>
              <w:right w:w="115" w:type="dxa"/>
            </w:tcMar>
          </w:tcPr>
          <w:p w14:paraId="5ACFDAA3" w14:textId="77777777" w:rsidR="001D7312" w:rsidRPr="00266DFB" w:rsidRDefault="001D7312" w:rsidP="001D7312">
            <w:pPr>
              <w:pStyle w:val="ListParagraph"/>
              <w:numPr>
                <w:ilvl w:val="0"/>
                <w:numId w:val="9"/>
              </w:numPr>
              <w:ind w:left="0" w:hanging="18"/>
              <w:rPr>
                <w:rFonts w:ascii="Calibri" w:hAnsi="Calibri" w:cs="Calibri"/>
                <w:b/>
                <w:sz w:val="24"/>
              </w:rPr>
            </w:pPr>
          </w:p>
        </w:tc>
        <w:tc>
          <w:tcPr>
            <w:tcW w:w="6570" w:type="dxa"/>
            <w:tcMar>
              <w:top w:w="72" w:type="dxa"/>
              <w:left w:w="115" w:type="dxa"/>
              <w:right w:w="115" w:type="dxa"/>
            </w:tcMar>
          </w:tcPr>
          <w:p w14:paraId="030EC0F7" w14:textId="77777777" w:rsidR="001D7312" w:rsidRPr="00266DFB" w:rsidRDefault="001D7312" w:rsidP="001D7312">
            <w:pPr>
              <w:spacing w:after="120"/>
              <w:rPr>
                <w:rFonts w:ascii="Calibri" w:hAnsi="Calibri" w:cs="Calibri"/>
                <w:b/>
                <w:sz w:val="24"/>
              </w:rPr>
            </w:pPr>
            <w:r w:rsidRPr="00266DFB">
              <w:rPr>
                <w:rFonts w:ascii="Calibri" w:hAnsi="Calibri" w:cs="Calibri"/>
                <w:b/>
                <w:sz w:val="24"/>
              </w:rPr>
              <w:t xml:space="preserve">Implementation Plan and Schedule: </w:t>
            </w:r>
          </w:p>
          <w:p w14:paraId="0ECC823E" w14:textId="680D824B" w:rsidR="001D7312" w:rsidRPr="00266DFB" w:rsidRDefault="001D7312" w:rsidP="001D7312">
            <w:pPr>
              <w:spacing w:after="120"/>
              <w:ind w:left="342"/>
              <w:rPr>
                <w:rFonts w:ascii="Calibri" w:hAnsi="Calibri" w:cs="Calibri"/>
                <w:sz w:val="24"/>
              </w:rPr>
            </w:pPr>
            <w:r>
              <w:rPr>
                <w:rFonts w:ascii="Calibri" w:hAnsi="Calibri" w:cs="Calibri"/>
                <w:sz w:val="24"/>
              </w:rPr>
              <w:t>E</w:t>
            </w:r>
            <w:r w:rsidRPr="00266DFB">
              <w:rPr>
                <w:rFonts w:ascii="Calibri" w:hAnsi="Calibri" w:cs="Calibri"/>
                <w:sz w:val="24"/>
              </w:rPr>
              <w:t xml:space="preserve">valuation will </w:t>
            </w:r>
            <w:r>
              <w:rPr>
                <w:rFonts w:ascii="Calibri" w:hAnsi="Calibri" w:cs="Calibri"/>
                <w:sz w:val="24"/>
              </w:rPr>
              <w:t xml:space="preserve">include </w:t>
            </w:r>
            <w:r w:rsidRPr="00266DFB">
              <w:rPr>
                <w:rFonts w:ascii="Calibri" w:hAnsi="Calibri" w:cs="Calibri"/>
                <w:sz w:val="24"/>
              </w:rPr>
              <w:t>the likelihood that Bidder’s implementation plan and schedule will meet the County’s schedule</w:t>
            </w:r>
            <w:r>
              <w:rPr>
                <w:rFonts w:ascii="Calibri" w:hAnsi="Calibri" w:cs="Calibri"/>
                <w:sz w:val="24"/>
              </w:rPr>
              <w:t xml:space="preserve"> and is reasonable</w:t>
            </w:r>
            <w:r w:rsidRPr="00266DFB">
              <w:rPr>
                <w:rFonts w:ascii="Calibri" w:hAnsi="Calibri" w:cs="Calibri"/>
                <w:sz w:val="24"/>
              </w:rPr>
              <w:t xml:space="preserve">. Identification and planning for mitigation of risks </w:t>
            </w:r>
            <w:r>
              <w:rPr>
                <w:rFonts w:ascii="Calibri" w:hAnsi="Calibri" w:cs="Calibri"/>
                <w:sz w:val="24"/>
              </w:rPr>
              <w:t>that</w:t>
            </w:r>
            <w:r w:rsidRPr="00266DFB">
              <w:rPr>
                <w:rFonts w:ascii="Calibri" w:hAnsi="Calibri" w:cs="Calibri"/>
                <w:sz w:val="24"/>
              </w:rPr>
              <w:t xml:space="preserve"> Bidder believes may adversely affect any portion of the County’s schedule may be considered.</w:t>
            </w:r>
          </w:p>
        </w:tc>
        <w:tc>
          <w:tcPr>
            <w:tcW w:w="1440" w:type="dxa"/>
            <w:tcMar>
              <w:top w:w="72" w:type="dxa"/>
              <w:left w:w="115" w:type="dxa"/>
              <w:right w:w="115" w:type="dxa"/>
            </w:tcMar>
            <w:vAlign w:val="bottom"/>
          </w:tcPr>
          <w:p w14:paraId="56AD3573" w14:textId="6504C6C9" w:rsidR="001D7312" w:rsidRPr="001D7312" w:rsidRDefault="001D7312" w:rsidP="001D7312">
            <w:pPr>
              <w:jc w:val="right"/>
              <w:rPr>
                <w:rFonts w:ascii="Calibri" w:hAnsi="Calibri" w:cs="Calibri"/>
                <w:color w:val="000000" w:themeColor="text1"/>
                <w:sz w:val="24"/>
              </w:rPr>
            </w:pPr>
            <w:r w:rsidRPr="001D7312">
              <w:rPr>
                <w:rFonts w:ascii="Calibri" w:hAnsi="Calibri" w:cs="Calibri"/>
                <w:color w:val="000000" w:themeColor="text1"/>
                <w:sz w:val="24"/>
                <w:szCs w:val="24"/>
              </w:rPr>
              <w:t xml:space="preserve">10 </w:t>
            </w:r>
            <w:r w:rsidRPr="001D7312">
              <w:rPr>
                <w:rFonts w:ascii="Calibri" w:hAnsi="Calibri" w:cs="Calibri"/>
                <w:color w:val="000000" w:themeColor="text1"/>
                <w:sz w:val="24"/>
              </w:rPr>
              <w:t>Points</w:t>
            </w:r>
          </w:p>
        </w:tc>
      </w:tr>
      <w:tr w:rsidR="001D7312" w:rsidRPr="00973F08" w14:paraId="4343EA30" w14:textId="77777777" w:rsidTr="001215F1">
        <w:tc>
          <w:tcPr>
            <w:tcW w:w="517" w:type="dxa"/>
            <w:tcMar>
              <w:top w:w="72" w:type="dxa"/>
              <w:left w:w="115" w:type="dxa"/>
              <w:right w:w="115" w:type="dxa"/>
            </w:tcMar>
          </w:tcPr>
          <w:p w14:paraId="68D37497" w14:textId="77777777" w:rsidR="001D7312" w:rsidRPr="00A85450" w:rsidRDefault="001D7312" w:rsidP="001D7312">
            <w:pPr>
              <w:pStyle w:val="ListParagraph"/>
              <w:numPr>
                <w:ilvl w:val="0"/>
                <w:numId w:val="9"/>
              </w:numPr>
              <w:ind w:left="0" w:hanging="18"/>
              <w:rPr>
                <w:rFonts w:ascii="Calibri" w:hAnsi="Calibri" w:cs="Calibri"/>
                <w:b/>
              </w:rPr>
            </w:pPr>
          </w:p>
        </w:tc>
        <w:tc>
          <w:tcPr>
            <w:tcW w:w="6570" w:type="dxa"/>
            <w:tcMar>
              <w:top w:w="72" w:type="dxa"/>
              <w:left w:w="115" w:type="dxa"/>
              <w:right w:w="115" w:type="dxa"/>
            </w:tcMar>
          </w:tcPr>
          <w:p w14:paraId="132CACB6" w14:textId="7E3C59E0" w:rsidR="001D7312" w:rsidRPr="00A85450" w:rsidRDefault="001D7312" w:rsidP="001D7312">
            <w:pPr>
              <w:rPr>
                <w:rFonts w:ascii="Calibri" w:hAnsi="Calibri" w:cs="Calibri"/>
              </w:rPr>
            </w:pPr>
            <w:r w:rsidRPr="00266DFB">
              <w:rPr>
                <w:rFonts w:ascii="Calibri" w:hAnsi="Calibri" w:cs="Calibri"/>
                <w:b/>
                <w:sz w:val="24"/>
              </w:rPr>
              <w:t>References (See Exhibit A – Bid Response Packet)</w:t>
            </w:r>
          </w:p>
        </w:tc>
        <w:tc>
          <w:tcPr>
            <w:tcW w:w="1440" w:type="dxa"/>
            <w:tcMar>
              <w:top w:w="72" w:type="dxa"/>
              <w:left w:w="115" w:type="dxa"/>
              <w:right w:w="115" w:type="dxa"/>
            </w:tcMar>
            <w:vAlign w:val="bottom"/>
          </w:tcPr>
          <w:p w14:paraId="33EA6C27" w14:textId="7B32E202" w:rsidR="001D7312" w:rsidRPr="001D7312" w:rsidRDefault="001D7312" w:rsidP="001D7312">
            <w:pPr>
              <w:jc w:val="right"/>
              <w:rPr>
                <w:rFonts w:ascii="Calibri" w:hAnsi="Calibri" w:cs="Calibri"/>
                <w:color w:val="000000" w:themeColor="text1"/>
              </w:rPr>
            </w:pPr>
            <w:r w:rsidRPr="001D7312">
              <w:rPr>
                <w:rFonts w:ascii="Calibri" w:hAnsi="Calibri" w:cs="Calibri"/>
                <w:color w:val="000000" w:themeColor="text1"/>
                <w:sz w:val="24"/>
                <w:szCs w:val="24"/>
              </w:rPr>
              <w:t xml:space="preserve">10 </w:t>
            </w:r>
            <w:r w:rsidRPr="001D7312">
              <w:rPr>
                <w:rFonts w:ascii="Calibri" w:hAnsi="Calibri" w:cs="Calibri"/>
                <w:color w:val="000000" w:themeColor="text1"/>
                <w:sz w:val="24"/>
              </w:rPr>
              <w:t>Points</w:t>
            </w:r>
          </w:p>
        </w:tc>
      </w:tr>
      <w:tr w:rsidR="001D7312" w:rsidRPr="00973F08" w14:paraId="1E73C970" w14:textId="77777777" w:rsidTr="00385F4E">
        <w:tc>
          <w:tcPr>
            <w:tcW w:w="517" w:type="dxa"/>
            <w:tcMar>
              <w:top w:w="72" w:type="dxa"/>
              <w:left w:w="115" w:type="dxa"/>
              <w:right w:w="115" w:type="dxa"/>
            </w:tcMar>
          </w:tcPr>
          <w:p w14:paraId="4EAF966B" w14:textId="77777777" w:rsidR="001D7312" w:rsidRPr="00A85450" w:rsidRDefault="001D7312" w:rsidP="001D7312">
            <w:pPr>
              <w:pStyle w:val="ListParagraph"/>
              <w:numPr>
                <w:ilvl w:val="0"/>
                <w:numId w:val="9"/>
              </w:numPr>
              <w:ind w:left="0" w:hanging="18"/>
              <w:rPr>
                <w:rFonts w:ascii="Calibri" w:hAnsi="Calibri" w:cs="Calibri"/>
                <w:b/>
              </w:rPr>
            </w:pPr>
          </w:p>
        </w:tc>
        <w:tc>
          <w:tcPr>
            <w:tcW w:w="6570" w:type="dxa"/>
            <w:tcMar>
              <w:top w:w="72" w:type="dxa"/>
              <w:left w:w="115" w:type="dxa"/>
              <w:right w:w="115" w:type="dxa"/>
            </w:tcMar>
          </w:tcPr>
          <w:p w14:paraId="02A2DF2B" w14:textId="77777777" w:rsidR="001D7312" w:rsidRPr="00DF5478" w:rsidRDefault="001D7312" w:rsidP="001D7312">
            <w:pPr>
              <w:spacing w:before="100" w:beforeAutospacing="1" w:line="276" w:lineRule="auto"/>
              <w:jc w:val="both"/>
              <w:rPr>
                <w:rFonts w:asciiTheme="minorHAnsi" w:hAnsiTheme="minorHAnsi" w:cstheme="minorHAnsi"/>
                <w:b/>
                <w:bCs/>
                <w:color w:val="000000"/>
                <w:sz w:val="24"/>
                <w:szCs w:val="24"/>
              </w:rPr>
            </w:pPr>
            <w:r w:rsidRPr="00DF5478">
              <w:rPr>
                <w:rFonts w:asciiTheme="minorHAnsi" w:hAnsiTheme="minorHAnsi" w:cstheme="minorHAnsi"/>
                <w:b/>
                <w:bCs/>
                <w:color w:val="000000"/>
                <w:sz w:val="24"/>
                <w:szCs w:val="24"/>
              </w:rPr>
              <w:t xml:space="preserve">Vendor Interview </w:t>
            </w:r>
          </w:p>
          <w:p w14:paraId="412A6EA6" w14:textId="3D582AB8" w:rsidR="001D7312" w:rsidRPr="002F74DA" w:rsidRDefault="001D7312" w:rsidP="001D7312">
            <w:pPr>
              <w:spacing w:before="100" w:beforeAutospacing="1" w:line="276" w:lineRule="auto"/>
              <w:rPr>
                <w:rFonts w:asciiTheme="minorHAnsi" w:hAnsiTheme="minorHAnsi" w:cstheme="minorHAnsi"/>
                <w:b/>
                <w:bCs/>
                <w:color w:val="000000"/>
                <w:sz w:val="24"/>
                <w:szCs w:val="24"/>
              </w:rPr>
            </w:pPr>
            <w:r w:rsidRPr="00DF5478">
              <w:rPr>
                <w:rFonts w:ascii="Calibri" w:hAnsi="Calibri" w:cs="Calibri"/>
                <w:sz w:val="24"/>
                <w:szCs w:val="24"/>
              </w:rPr>
              <w:t>Should the County opt to conduct a vendor interview, the interview may include responding to standard and specific questions from the CSC regarding the Bidder’s proposal.  Whether or not a shortlist process is used, the scores of any evaluation criterion above may be revised or informed based on the vendor interview.</w:t>
            </w:r>
          </w:p>
        </w:tc>
        <w:tc>
          <w:tcPr>
            <w:tcW w:w="1440" w:type="dxa"/>
            <w:tcMar>
              <w:top w:w="72" w:type="dxa"/>
              <w:left w:w="115" w:type="dxa"/>
              <w:right w:w="115" w:type="dxa"/>
            </w:tcMar>
            <w:vAlign w:val="center"/>
          </w:tcPr>
          <w:p w14:paraId="13E39FBD" w14:textId="1E69733A" w:rsidR="001D7312" w:rsidRPr="00463122" w:rsidRDefault="001D7312" w:rsidP="001D7312">
            <w:pPr>
              <w:jc w:val="center"/>
              <w:rPr>
                <w:rFonts w:ascii="Calibri" w:hAnsi="Calibri" w:cs="Calibri"/>
                <w:color w:val="FF0000"/>
                <w:sz w:val="24"/>
                <w:szCs w:val="24"/>
              </w:rPr>
            </w:pPr>
            <w:r w:rsidRPr="00463122">
              <w:rPr>
                <w:rFonts w:asciiTheme="minorHAnsi" w:hAnsiTheme="minorHAnsi" w:cstheme="minorHAnsi"/>
                <w:sz w:val="24"/>
                <w:szCs w:val="24"/>
              </w:rPr>
              <w:t>Vendor Interview may be used to revise</w:t>
            </w:r>
            <w:r>
              <w:rPr>
                <w:rFonts w:asciiTheme="minorHAnsi" w:hAnsiTheme="minorHAnsi" w:cstheme="minorHAnsi"/>
                <w:sz w:val="24"/>
                <w:szCs w:val="24"/>
              </w:rPr>
              <w:t xml:space="preserve"> </w:t>
            </w:r>
            <w:r w:rsidRPr="00463122">
              <w:rPr>
                <w:rFonts w:asciiTheme="minorHAnsi" w:hAnsiTheme="minorHAnsi" w:cstheme="minorHAnsi"/>
                <w:sz w:val="24"/>
                <w:szCs w:val="24"/>
              </w:rPr>
              <w:t>/</w:t>
            </w:r>
            <w:r>
              <w:rPr>
                <w:rFonts w:asciiTheme="minorHAnsi" w:hAnsiTheme="minorHAnsi" w:cstheme="minorHAnsi"/>
                <w:sz w:val="24"/>
                <w:szCs w:val="24"/>
              </w:rPr>
              <w:t xml:space="preserve"> </w:t>
            </w:r>
            <w:r w:rsidRPr="00463122">
              <w:rPr>
                <w:rFonts w:asciiTheme="minorHAnsi" w:hAnsiTheme="minorHAnsi" w:cstheme="minorHAnsi"/>
                <w:sz w:val="24"/>
                <w:szCs w:val="24"/>
              </w:rPr>
              <w:t>inform scores of criteria above</w:t>
            </w:r>
          </w:p>
        </w:tc>
      </w:tr>
      <w:tr w:rsidR="001D7312" w:rsidRPr="00973F08" w14:paraId="070CAFDA" w14:textId="77777777" w:rsidTr="001215F1">
        <w:tc>
          <w:tcPr>
            <w:tcW w:w="8527" w:type="dxa"/>
            <w:gridSpan w:val="3"/>
            <w:tcMar>
              <w:top w:w="115" w:type="dxa"/>
              <w:left w:w="115" w:type="dxa"/>
              <w:bottom w:w="115" w:type="dxa"/>
              <w:right w:w="115" w:type="dxa"/>
            </w:tcMar>
          </w:tcPr>
          <w:p w14:paraId="5FEC4B2C" w14:textId="77777777" w:rsidR="001D7312" w:rsidRPr="00266DFB" w:rsidRDefault="001D7312" w:rsidP="001D7312">
            <w:pPr>
              <w:jc w:val="center"/>
              <w:rPr>
                <w:rFonts w:ascii="Calibri" w:hAnsi="Calibri" w:cs="Calibri"/>
                <w:sz w:val="24"/>
              </w:rPr>
            </w:pPr>
            <w:bookmarkStart w:id="52" w:name="_Hlk88675535"/>
            <w:r w:rsidRPr="00266DFB">
              <w:rPr>
                <w:rFonts w:ascii="Calibri" w:hAnsi="Calibri" w:cs="Calibri"/>
                <w:b/>
                <w:sz w:val="24"/>
              </w:rPr>
              <w:t>SMALL LOCAL EMERGING BUSINESS PREFERENCE</w:t>
            </w:r>
          </w:p>
        </w:tc>
      </w:tr>
      <w:tr w:rsidR="001D7312" w:rsidRPr="00973F08" w14:paraId="728AA029" w14:textId="77777777" w:rsidTr="001215F1">
        <w:trPr>
          <w:trHeight w:val="917"/>
        </w:trPr>
        <w:tc>
          <w:tcPr>
            <w:tcW w:w="517" w:type="dxa"/>
            <w:tcMar>
              <w:top w:w="72" w:type="dxa"/>
              <w:left w:w="115" w:type="dxa"/>
              <w:right w:w="115" w:type="dxa"/>
            </w:tcMar>
          </w:tcPr>
          <w:p w14:paraId="0CC30202" w14:textId="77777777" w:rsidR="001D7312" w:rsidRPr="00A85450" w:rsidRDefault="001D7312" w:rsidP="001D7312">
            <w:pPr>
              <w:rPr>
                <w:rFonts w:ascii="Calibri" w:hAnsi="Calibri" w:cs="Calibri"/>
                <w:b/>
              </w:rPr>
            </w:pPr>
          </w:p>
        </w:tc>
        <w:tc>
          <w:tcPr>
            <w:tcW w:w="6570" w:type="dxa"/>
            <w:tcMar>
              <w:top w:w="72" w:type="dxa"/>
              <w:left w:w="115" w:type="dxa"/>
              <w:right w:w="115" w:type="dxa"/>
            </w:tcMar>
          </w:tcPr>
          <w:p w14:paraId="3030C8F7" w14:textId="4131DCA1" w:rsidR="001D7312" w:rsidRPr="00266DFB" w:rsidRDefault="001D7312" w:rsidP="001D7312">
            <w:pPr>
              <w:rPr>
                <w:rFonts w:ascii="Calibri" w:hAnsi="Calibri" w:cs="Calibri"/>
                <w:sz w:val="24"/>
              </w:rPr>
            </w:pPr>
            <w:r w:rsidRPr="00E9346F">
              <w:rPr>
                <w:rFonts w:ascii="Calibri" w:hAnsi="Calibri" w:cs="Calibri"/>
                <w:b/>
                <w:i/>
                <w:iCs/>
                <w:sz w:val="24"/>
              </w:rPr>
              <w:t xml:space="preserve">Local </w:t>
            </w:r>
            <w:r w:rsidRPr="00266DFB">
              <w:rPr>
                <w:rFonts w:ascii="Calibri" w:hAnsi="Calibri" w:cs="Calibri"/>
                <w:b/>
                <w:sz w:val="24"/>
              </w:rPr>
              <w:t>Preference</w:t>
            </w:r>
            <w:proofErr w:type="gramStart"/>
            <w:r w:rsidRPr="00266DFB">
              <w:rPr>
                <w:rFonts w:ascii="Calibri" w:hAnsi="Calibri" w:cs="Calibri"/>
                <w:b/>
                <w:sz w:val="24"/>
              </w:rPr>
              <w:t>:</w:t>
            </w:r>
            <w:r w:rsidRPr="00266DFB">
              <w:rPr>
                <w:rFonts w:ascii="Calibri" w:hAnsi="Calibri" w:cs="Calibri"/>
                <w:sz w:val="24"/>
              </w:rPr>
              <w:t xml:space="preserve">  Points</w:t>
            </w:r>
            <w:proofErr w:type="gramEnd"/>
            <w:r w:rsidRPr="00266DFB">
              <w:rPr>
                <w:rFonts w:ascii="Calibri" w:hAnsi="Calibri" w:cs="Calibri"/>
                <w:sz w:val="24"/>
              </w:rPr>
              <w:t xml:space="preserve"> equaling 5% of Bidder’s total score for the above Evaluation Criteria will be added.  This will be the Bidder’s </w:t>
            </w:r>
            <w:r w:rsidRPr="00266DFB">
              <w:rPr>
                <w:rFonts w:ascii="Calibri" w:hAnsi="Calibri" w:cs="Calibri"/>
                <w:sz w:val="24"/>
                <w:u w:val="single"/>
              </w:rPr>
              <w:t>final score</w:t>
            </w:r>
            <w:r w:rsidRPr="00266DFB">
              <w:rPr>
                <w:rFonts w:ascii="Calibri" w:hAnsi="Calibri" w:cs="Calibri"/>
                <w:sz w:val="24"/>
              </w:rPr>
              <w:t xml:space="preserve"> for purposes of award evaluation.</w:t>
            </w:r>
          </w:p>
        </w:tc>
        <w:tc>
          <w:tcPr>
            <w:tcW w:w="1440" w:type="dxa"/>
            <w:tcMar>
              <w:top w:w="72" w:type="dxa"/>
              <w:left w:w="115" w:type="dxa"/>
              <w:right w:w="115" w:type="dxa"/>
            </w:tcMar>
            <w:vAlign w:val="bottom"/>
          </w:tcPr>
          <w:p w14:paraId="5A9A7515" w14:textId="77777777" w:rsidR="001D7312" w:rsidRPr="00266DFB" w:rsidRDefault="001D7312" w:rsidP="001D7312">
            <w:pPr>
              <w:jc w:val="right"/>
              <w:rPr>
                <w:rFonts w:ascii="Calibri" w:hAnsi="Calibri" w:cs="Calibri"/>
                <w:sz w:val="24"/>
              </w:rPr>
            </w:pPr>
            <w:r w:rsidRPr="00266DFB">
              <w:rPr>
                <w:rFonts w:ascii="Calibri" w:hAnsi="Calibri" w:cs="Calibri"/>
                <w:sz w:val="24"/>
              </w:rPr>
              <w:t>5%</w:t>
            </w:r>
          </w:p>
        </w:tc>
      </w:tr>
      <w:tr w:rsidR="001D7312" w:rsidRPr="00973F08" w14:paraId="4A21BFA4" w14:textId="77777777" w:rsidTr="001215F1">
        <w:trPr>
          <w:trHeight w:val="1286"/>
        </w:trPr>
        <w:tc>
          <w:tcPr>
            <w:tcW w:w="517" w:type="dxa"/>
            <w:tcMar>
              <w:top w:w="72" w:type="dxa"/>
              <w:left w:w="115" w:type="dxa"/>
              <w:right w:w="115" w:type="dxa"/>
            </w:tcMar>
          </w:tcPr>
          <w:p w14:paraId="4B2F368F" w14:textId="77777777" w:rsidR="001D7312" w:rsidRPr="00A85450" w:rsidRDefault="001D7312" w:rsidP="001D7312">
            <w:pPr>
              <w:rPr>
                <w:rFonts w:ascii="Calibri" w:hAnsi="Calibri" w:cs="Calibri"/>
                <w:b/>
              </w:rPr>
            </w:pPr>
          </w:p>
        </w:tc>
        <w:tc>
          <w:tcPr>
            <w:tcW w:w="6570" w:type="dxa"/>
            <w:tcMar>
              <w:top w:w="72" w:type="dxa"/>
              <w:left w:w="115" w:type="dxa"/>
              <w:right w:w="115" w:type="dxa"/>
            </w:tcMar>
          </w:tcPr>
          <w:p w14:paraId="6D4CFAEA" w14:textId="4273F80B" w:rsidR="001D7312" w:rsidRPr="00266DFB" w:rsidRDefault="001D7312" w:rsidP="001D7312">
            <w:pPr>
              <w:rPr>
                <w:rFonts w:ascii="Calibri" w:hAnsi="Calibri" w:cs="Calibri"/>
                <w:sz w:val="24"/>
              </w:rPr>
            </w:pPr>
            <w:r w:rsidRPr="00E9346F">
              <w:rPr>
                <w:rFonts w:ascii="Calibri" w:hAnsi="Calibri" w:cs="Calibri"/>
                <w:b/>
                <w:i/>
                <w:iCs/>
                <w:sz w:val="24"/>
              </w:rPr>
              <w:t>Small and Local or Emerging</w:t>
            </w:r>
            <w:r w:rsidRPr="00266DFB">
              <w:rPr>
                <w:rFonts w:ascii="Calibri" w:hAnsi="Calibri" w:cs="Calibri"/>
                <w:b/>
                <w:sz w:val="24"/>
              </w:rPr>
              <w:t xml:space="preserve"> and </w:t>
            </w:r>
            <w:r w:rsidRPr="00E9346F">
              <w:rPr>
                <w:rFonts w:ascii="Calibri" w:hAnsi="Calibri" w:cs="Calibri"/>
                <w:b/>
                <w:i/>
                <w:iCs/>
                <w:sz w:val="24"/>
              </w:rPr>
              <w:t>Local</w:t>
            </w:r>
            <w:r w:rsidRPr="00266DFB">
              <w:rPr>
                <w:rFonts w:ascii="Calibri" w:hAnsi="Calibri" w:cs="Calibri"/>
                <w:b/>
                <w:sz w:val="24"/>
              </w:rPr>
              <w:t xml:space="preserve"> Preference</w:t>
            </w:r>
            <w:proofErr w:type="gramStart"/>
            <w:r w:rsidRPr="00266DFB">
              <w:rPr>
                <w:rFonts w:ascii="Calibri" w:hAnsi="Calibri" w:cs="Calibri"/>
                <w:sz w:val="24"/>
              </w:rPr>
              <w:t>:  Points</w:t>
            </w:r>
            <w:proofErr w:type="gramEnd"/>
            <w:r w:rsidRPr="00266DFB">
              <w:rPr>
                <w:rFonts w:ascii="Calibri" w:hAnsi="Calibri" w:cs="Calibri"/>
                <w:sz w:val="24"/>
              </w:rPr>
              <w:t xml:space="preserve"> equaling 5% of Bidder’s total score for the above Evaluation Criteria will be added.  This will be the Bidder’s </w:t>
            </w:r>
            <w:r w:rsidRPr="00266DFB">
              <w:rPr>
                <w:rFonts w:ascii="Calibri" w:hAnsi="Calibri" w:cs="Calibri"/>
                <w:sz w:val="24"/>
                <w:u w:val="single"/>
              </w:rPr>
              <w:t>final score</w:t>
            </w:r>
            <w:r w:rsidRPr="00266DFB">
              <w:rPr>
                <w:rFonts w:ascii="Calibri" w:hAnsi="Calibri" w:cs="Calibri"/>
                <w:sz w:val="24"/>
              </w:rPr>
              <w:t xml:space="preserve"> for purposes of award evaluation.</w:t>
            </w:r>
          </w:p>
        </w:tc>
        <w:tc>
          <w:tcPr>
            <w:tcW w:w="1440" w:type="dxa"/>
            <w:tcMar>
              <w:top w:w="72" w:type="dxa"/>
              <w:left w:w="115" w:type="dxa"/>
              <w:right w:w="115" w:type="dxa"/>
            </w:tcMar>
            <w:vAlign w:val="bottom"/>
          </w:tcPr>
          <w:p w14:paraId="3D42E396" w14:textId="77777777" w:rsidR="001D7312" w:rsidRPr="00266DFB" w:rsidRDefault="001D7312" w:rsidP="001D7312">
            <w:pPr>
              <w:jc w:val="right"/>
              <w:rPr>
                <w:rFonts w:ascii="Calibri" w:hAnsi="Calibri" w:cs="Calibri"/>
                <w:sz w:val="24"/>
              </w:rPr>
            </w:pPr>
            <w:r w:rsidRPr="00266DFB">
              <w:rPr>
                <w:rFonts w:ascii="Calibri" w:hAnsi="Calibri" w:cs="Calibri"/>
                <w:sz w:val="24"/>
              </w:rPr>
              <w:t>5%</w:t>
            </w:r>
          </w:p>
        </w:tc>
      </w:tr>
      <w:bookmarkEnd w:id="52"/>
    </w:tbl>
    <w:p w14:paraId="0BC1E1BB" w14:textId="77777777" w:rsidR="007265B8" w:rsidRPr="007265B8" w:rsidRDefault="007265B8" w:rsidP="006F1244"/>
    <w:p w14:paraId="27FD6CAC" w14:textId="77777777" w:rsidR="003D3E5A" w:rsidRPr="00EE51C4" w:rsidRDefault="00703A65" w:rsidP="00296ED2">
      <w:pPr>
        <w:pStyle w:val="Heading2"/>
        <w:rPr>
          <w:sz w:val="24"/>
          <w:szCs w:val="24"/>
          <w:u w:val="none"/>
        </w:rPr>
      </w:pPr>
      <w:bookmarkStart w:id="53" w:name="_Toc184134089"/>
      <w:r w:rsidRPr="00EE51C4">
        <w:rPr>
          <w:sz w:val="24"/>
          <w:szCs w:val="24"/>
        </w:rPr>
        <w:t>CONTRACT EVALUATION AND ASSESSMENT</w:t>
      </w:r>
      <w:bookmarkEnd w:id="48"/>
      <w:bookmarkEnd w:id="49"/>
      <w:bookmarkEnd w:id="53"/>
      <w:r w:rsidRPr="00EE51C4">
        <w:rPr>
          <w:sz w:val="24"/>
          <w:szCs w:val="24"/>
          <w:u w:val="none"/>
        </w:rPr>
        <w:t xml:space="preserve">  </w:t>
      </w:r>
    </w:p>
    <w:p w14:paraId="049E7AEC" w14:textId="77777777" w:rsidR="00296ED2" w:rsidRPr="00EE51C4" w:rsidRDefault="00293A11" w:rsidP="00296ED2">
      <w:pPr>
        <w:pStyle w:val="Item1"/>
        <w:rPr>
          <w:sz w:val="24"/>
          <w:szCs w:val="18"/>
        </w:rPr>
      </w:pPr>
      <w:bookmarkStart w:id="54" w:name="_Toc339364448"/>
      <w:bookmarkStart w:id="55" w:name="_Toc339364709"/>
      <w:r w:rsidRPr="00EE51C4">
        <w:rPr>
          <w:sz w:val="24"/>
          <w:szCs w:val="18"/>
        </w:rPr>
        <w:t xml:space="preserve">During the initial </w:t>
      </w:r>
      <w:r w:rsidR="008136DB" w:rsidRPr="00EE51C4">
        <w:rPr>
          <w:sz w:val="24"/>
          <w:szCs w:val="18"/>
        </w:rPr>
        <w:t>120</w:t>
      </w:r>
      <w:r w:rsidR="003C4B84" w:rsidRPr="00EE51C4">
        <w:rPr>
          <w:sz w:val="24"/>
          <w:szCs w:val="18"/>
        </w:rPr>
        <w:t>-</w:t>
      </w:r>
      <w:r w:rsidRPr="00EE51C4">
        <w:rPr>
          <w:sz w:val="24"/>
          <w:szCs w:val="18"/>
        </w:rPr>
        <w:t xml:space="preserve">day period of any </w:t>
      </w:r>
      <w:r w:rsidR="00823F00" w:rsidRPr="00EE51C4">
        <w:rPr>
          <w:sz w:val="24"/>
          <w:szCs w:val="18"/>
        </w:rPr>
        <w:t>contract</w:t>
      </w:r>
      <w:r w:rsidR="00902881" w:rsidRPr="00EE51C4">
        <w:rPr>
          <w:sz w:val="24"/>
          <w:szCs w:val="18"/>
        </w:rPr>
        <w:t xml:space="preserve"> </w:t>
      </w:r>
      <w:r w:rsidRPr="00EE51C4">
        <w:rPr>
          <w:sz w:val="24"/>
          <w:szCs w:val="18"/>
        </w:rPr>
        <w:t>awarded, the County may review the proposal, the contract, any goods or services provided</w:t>
      </w:r>
      <w:r w:rsidRPr="00EE51C4">
        <w:rPr>
          <w:color w:val="000000"/>
          <w:sz w:val="24"/>
          <w:szCs w:val="18"/>
        </w:rPr>
        <w:t>,</w:t>
      </w:r>
      <w:r w:rsidRPr="00EE51C4">
        <w:rPr>
          <w:sz w:val="24"/>
          <w:szCs w:val="18"/>
        </w:rPr>
        <w:t xml:space="preserve"> and/or meet with the Contractor to identify any issues or potential problems.</w:t>
      </w:r>
    </w:p>
    <w:p w14:paraId="41D74487" w14:textId="6B7BBA14" w:rsidR="00293A11" w:rsidRPr="00EE51C4" w:rsidRDefault="00293A11" w:rsidP="00296ED2">
      <w:pPr>
        <w:pStyle w:val="Item1"/>
        <w:rPr>
          <w:sz w:val="24"/>
          <w:szCs w:val="24"/>
        </w:rPr>
      </w:pPr>
      <w:r w:rsidRPr="00296ED2">
        <w:rPr>
          <w:sz w:val="24"/>
          <w:szCs w:val="24"/>
        </w:rPr>
        <w:lastRenderedPageBreak/>
        <w:t xml:space="preserve">The </w:t>
      </w:r>
      <w:r w:rsidRPr="00EE51C4">
        <w:rPr>
          <w:sz w:val="24"/>
          <w:szCs w:val="24"/>
        </w:rPr>
        <w:t>County reserves the right to determine, at its sole discretion, whether:</w:t>
      </w:r>
    </w:p>
    <w:p w14:paraId="7A6CD94A" w14:textId="77777777" w:rsidR="00293A11" w:rsidRPr="00EE51C4" w:rsidRDefault="00E34C87" w:rsidP="00296ED2">
      <w:pPr>
        <w:pStyle w:val="Itema"/>
        <w:rPr>
          <w:sz w:val="24"/>
          <w:szCs w:val="24"/>
        </w:rPr>
      </w:pPr>
      <w:r w:rsidRPr="00EE51C4">
        <w:rPr>
          <w:sz w:val="24"/>
          <w:szCs w:val="24"/>
        </w:rPr>
        <w:t xml:space="preserve">The </w:t>
      </w:r>
      <w:r w:rsidR="009E28BF" w:rsidRPr="00EE51C4">
        <w:rPr>
          <w:sz w:val="24"/>
          <w:szCs w:val="24"/>
        </w:rPr>
        <w:t xml:space="preserve">Contractor </w:t>
      </w:r>
      <w:r w:rsidR="00293A11" w:rsidRPr="00EE51C4">
        <w:rPr>
          <w:sz w:val="24"/>
          <w:szCs w:val="24"/>
        </w:rPr>
        <w:t xml:space="preserve">has complied with all terms of this </w:t>
      </w:r>
      <w:r w:rsidR="003C4B84" w:rsidRPr="00EE51C4">
        <w:rPr>
          <w:sz w:val="24"/>
          <w:szCs w:val="24"/>
        </w:rPr>
        <w:t>RF</w:t>
      </w:r>
      <w:r w:rsidR="00E3208D" w:rsidRPr="00EE51C4">
        <w:rPr>
          <w:sz w:val="24"/>
          <w:szCs w:val="24"/>
        </w:rPr>
        <w:t>P</w:t>
      </w:r>
      <w:r w:rsidR="009E28BF" w:rsidRPr="00EE51C4">
        <w:rPr>
          <w:sz w:val="24"/>
          <w:szCs w:val="24"/>
        </w:rPr>
        <w:t xml:space="preserve"> and </w:t>
      </w:r>
      <w:r w:rsidR="007265B8" w:rsidRPr="00EE51C4">
        <w:rPr>
          <w:sz w:val="24"/>
          <w:szCs w:val="24"/>
        </w:rPr>
        <w:t xml:space="preserve">the </w:t>
      </w:r>
      <w:r w:rsidR="009E28BF" w:rsidRPr="00EE51C4">
        <w:rPr>
          <w:sz w:val="24"/>
          <w:szCs w:val="24"/>
        </w:rPr>
        <w:t>contract</w:t>
      </w:r>
      <w:r w:rsidR="00293A11" w:rsidRPr="00EE51C4">
        <w:rPr>
          <w:sz w:val="24"/>
          <w:szCs w:val="24"/>
        </w:rPr>
        <w:t>; and</w:t>
      </w:r>
    </w:p>
    <w:p w14:paraId="3CD8DB74" w14:textId="403E48F0" w:rsidR="00293A11" w:rsidRPr="00EE51C4" w:rsidRDefault="00293A11" w:rsidP="00296ED2">
      <w:pPr>
        <w:pStyle w:val="Itema"/>
        <w:rPr>
          <w:sz w:val="24"/>
          <w:szCs w:val="24"/>
        </w:rPr>
      </w:pPr>
      <w:r w:rsidRPr="00EE51C4">
        <w:rPr>
          <w:sz w:val="24"/>
          <w:szCs w:val="24"/>
        </w:rPr>
        <w:t>Any problems or potential problems with the proposed goods and</w:t>
      </w:r>
      <w:r w:rsidR="009E28BF" w:rsidRPr="00EE51C4">
        <w:rPr>
          <w:sz w:val="24"/>
          <w:szCs w:val="24"/>
        </w:rPr>
        <w:t>/or</w:t>
      </w:r>
      <w:r w:rsidRPr="00EE51C4">
        <w:rPr>
          <w:sz w:val="24"/>
          <w:szCs w:val="24"/>
        </w:rPr>
        <w:t xml:space="preserve"> services </w:t>
      </w:r>
      <w:r w:rsidR="00E34C87" w:rsidRPr="00EE51C4">
        <w:rPr>
          <w:sz w:val="24"/>
          <w:szCs w:val="24"/>
        </w:rPr>
        <w:t>were evidenced</w:t>
      </w:r>
      <w:r w:rsidR="00AB790E" w:rsidRPr="00EE51C4">
        <w:rPr>
          <w:sz w:val="24"/>
          <w:szCs w:val="24"/>
        </w:rPr>
        <w:t>,</w:t>
      </w:r>
      <w:r w:rsidR="00E34C87" w:rsidRPr="00EE51C4">
        <w:rPr>
          <w:sz w:val="24"/>
          <w:szCs w:val="24"/>
        </w:rPr>
        <w:t xml:space="preserve"> which make</w:t>
      </w:r>
      <w:r w:rsidR="00AB790E" w:rsidRPr="00EE51C4">
        <w:rPr>
          <w:sz w:val="24"/>
          <w:szCs w:val="24"/>
        </w:rPr>
        <w:t>s</w:t>
      </w:r>
      <w:r w:rsidRPr="00EE51C4">
        <w:rPr>
          <w:sz w:val="24"/>
          <w:szCs w:val="24"/>
        </w:rPr>
        <w:t xml:space="preserve"> it unlikely (even with possible modifications) that such goods and</w:t>
      </w:r>
      <w:r w:rsidR="009E28BF" w:rsidRPr="00EE51C4">
        <w:rPr>
          <w:sz w:val="24"/>
          <w:szCs w:val="24"/>
        </w:rPr>
        <w:t>/or</w:t>
      </w:r>
      <w:r w:rsidRPr="00EE51C4">
        <w:rPr>
          <w:sz w:val="24"/>
          <w:szCs w:val="24"/>
        </w:rPr>
        <w:t xml:space="preserve"> services have met or will meet the County requirements.  </w:t>
      </w:r>
    </w:p>
    <w:p w14:paraId="6667B673" w14:textId="7CB4A063" w:rsidR="00293A11" w:rsidRPr="00EE51C4" w:rsidRDefault="00293A11" w:rsidP="00296ED2">
      <w:pPr>
        <w:pStyle w:val="Item1"/>
        <w:rPr>
          <w:sz w:val="24"/>
          <w:szCs w:val="18"/>
        </w:rPr>
      </w:pPr>
      <w:r w:rsidRPr="00EE51C4">
        <w:rPr>
          <w:sz w:val="24"/>
          <w:szCs w:val="18"/>
        </w:rPr>
        <w:t xml:space="preserve">If, </w:t>
      </w:r>
      <w:proofErr w:type="gramStart"/>
      <w:r w:rsidRPr="00EE51C4">
        <w:rPr>
          <w:sz w:val="24"/>
          <w:szCs w:val="18"/>
        </w:rPr>
        <w:t>as a result of</w:t>
      </w:r>
      <w:proofErr w:type="gramEnd"/>
      <w:r w:rsidRPr="00EE51C4">
        <w:rPr>
          <w:sz w:val="24"/>
          <w:szCs w:val="18"/>
        </w:rPr>
        <w:t xml:space="preserve"> such determination, the County concludes that it is not satisfied </w:t>
      </w:r>
      <w:r w:rsidR="00AB790E" w:rsidRPr="00EE51C4">
        <w:rPr>
          <w:sz w:val="24"/>
          <w:szCs w:val="18"/>
        </w:rPr>
        <w:t xml:space="preserve">with the </w:t>
      </w:r>
      <w:r w:rsidRPr="00EE51C4">
        <w:rPr>
          <w:sz w:val="24"/>
          <w:szCs w:val="18"/>
        </w:rPr>
        <w:t xml:space="preserve">Contractor’s performance under any awarded contract and/or Contractor’s goods and services as </w:t>
      </w:r>
      <w:proofErr w:type="gramStart"/>
      <w:r w:rsidRPr="00EE51C4">
        <w:rPr>
          <w:sz w:val="24"/>
          <w:szCs w:val="18"/>
        </w:rPr>
        <w:t>contracted for</w:t>
      </w:r>
      <w:proofErr w:type="gramEnd"/>
      <w:r w:rsidRPr="00EE51C4">
        <w:rPr>
          <w:sz w:val="24"/>
          <w:szCs w:val="18"/>
        </w:rPr>
        <w:t xml:space="preserve"> therein, the Contractor </w:t>
      </w:r>
      <w:r w:rsidR="00902881" w:rsidRPr="00EE51C4">
        <w:rPr>
          <w:sz w:val="24"/>
          <w:szCs w:val="18"/>
        </w:rPr>
        <w:t xml:space="preserve">may </w:t>
      </w:r>
      <w:r w:rsidRPr="00EE51C4">
        <w:rPr>
          <w:sz w:val="24"/>
          <w:szCs w:val="18"/>
        </w:rPr>
        <w:t xml:space="preserve">be notified that the contract is being terminated.  </w:t>
      </w:r>
      <w:r w:rsidR="00E34C87" w:rsidRPr="00EE51C4">
        <w:rPr>
          <w:sz w:val="24"/>
          <w:szCs w:val="18"/>
        </w:rPr>
        <w:t xml:space="preserve">The </w:t>
      </w:r>
      <w:r w:rsidR="003C4B84" w:rsidRPr="00EE51C4">
        <w:rPr>
          <w:sz w:val="24"/>
          <w:szCs w:val="18"/>
        </w:rPr>
        <w:t>C</w:t>
      </w:r>
      <w:r w:rsidRPr="00EE51C4">
        <w:rPr>
          <w:sz w:val="24"/>
          <w:szCs w:val="18"/>
        </w:rPr>
        <w:t xml:space="preserve">ontractor </w:t>
      </w:r>
      <w:r w:rsidR="00C063D4">
        <w:rPr>
          <w:sz w:val="24"/>
          <w:szCs w:val="18"/>
        </w:rPr>
        <w:t>must</w:t>
      </w:r>
      <w:r w:rsidRPr="00EE51C4">
        <w:rPr>
          <w:sz w:val="24"/>
          <w:szCs w:val="18"/>
        </w:rPr>
        <w:t xml:space="preserve"> be responsible for returning County </w:t>
      </w:r>
      <w:r w:rsidRPr="005D606E">
        <w:rPr>
          <w:sz w:val="24"/>
          <w:szCs w:val="18"/>
        </w:rPr>
        <w:t xml:space="preserve">facilities to their original state at no charge to the County.  The County will have the right to invite the next </w:t>
      </w:r>
      <w:r w:rsidR="007265B8" w:rsidRPr="005D606E">
        <w:rPr>
          <w:sz w:val="24"/>
          <w:szCs w:val="18"/>
        </w:rPr>
        <w:t xml:space="preserve">qualified </w:t>
      </w:r>
      <w:r w:rsidR="00502F47" w:rsidRPr="005D606E">
        <w:rPr>
          <w:sz w:val="24"/>
          <w:szCs w:val="18"/>
        </w:rPr>
        <w:t>Bidder</w:t>
      </w:r>
      <w:bookmarkStart w:id="56" w:name="_Hlk101542909"/>
      <w:r w:rsidR="00514CA6" w:rsidRPr="005D606E">
        <w:rPr>
          <w:sz w:val="24"/>
          <w:szCs w:val="18"/>
        </w:rPr>
        <w:t>(s)</w:t>
      </w:r>
      <w:bookmarkEnd w:id="56"/>
      <w:r w:rsidRPr="005D606E">
        <w:rPr>
          <w:sz w:val="24"/>
          <w:szCs w:val="18"/>
        </w:rPr>
        <w:t xml:space="preserve"> to </w:t>
      </w:r>
      <w:proofErr w:type="gramStart"/>
      <w:r w:rsidRPr="005D606E">
        <w:rPr>
          <w:sz w:val="24"/>
          <w:szCs w:val="18"/>
        </w:rPr>
        <w:t>enter into</w:t>
      </w:r>
      <w:proofErr w:type="gramEnd"/>
      <w:r w:rsidRPr="005D606E">
        <w:rPr>
          <w:sz w:val="24"/>
          <w:szCs w:val="18"/>
        </w:rPr>
        <w:t xml:space="preserve"> a contract.  The County also reserves the right to rebid this project if it is determined to be in its best interest to do so.</w:t>
      </w:r>
      <w:r w:rsidR="007265B8" w:rsidRPr="005D606E">
        <w:rPr>
          <w:sz w:val="24"/>
          <w:szCs w:val="18"/>
        </w:rPr>
        <w:t xml:space="preserve">  The County’s right to go to the next qualified </w:t>
      </w:r>
      <w:r w:rsidR="002B482F" w:rsidRPr="005D606E">
        <w:rPr>
          <w:sz w:val="24"/>
          <w:szCs w:val="18"/>
        </w:rPr>
        <w:t>B</w:t>
      </w:r>
      <w:r w:rsidR="007265B8" w:rsidRPr="005D606E">
        <w:rPr>
          <w:sz w:val="24"/>
          <w:szCs w:val="18"/>
        </w:rPr>
        <w:t>idder</w:t>
      </w:r>
      <w:r w:rsidR="00514CA6" w:rsidRPr="005D606E">
        <w:rPr>
          <w:sz w:val="24"/>
          <w:szCs w:val="18"/>
        </w:rPr>
        <w:t>(s)</w:t>
      </w:r>
      <w:r w:rsidR="007265B8" w:rsidRPr="005D606E">
        <w:rPr>
          <w:sz w:val="24"/>
          <w:szCs w:val="18"/>
        </w:rPr>
        <w:t xml:space="preserve"> and/or rebid </w:t>
      </w:r>
      <w:r w:rsidR="007265B8" w:rsidRPr="00EE51C4">
        <w:rPr>
          <w:sz w:val="24"/>
          <w:szCs w:val="18"/>
        </w:rPr>
        <w:t xml:space="preserve">is not limited by the award of a contract or the </w:t>
      </w:r>
      <w:r w:rsidR="00823F00" w:rsidRPr="00EE51C4">
        <w:rPr>
          <w:sz w:val="24"/>
          <w:szCs w:val="18"/>
        </w:rPr>
        <w:t>120-day</w:t>
      </w:r>
      <w:r w:rsidR="007265B8" w:rsidRPr="00EE51C4">
        <w:rPr>
          <w:sz w:val="24"/>
          <w:szCs w:val="18"/>
        </w:rPr>
        <w:t xml:space="preserve"> period.</w:t>
      </w:r>
    </w:p>
    <w:p w14:paraId="33CF344B" w14:textId="77777777" w:rsidR="003D3E5A" w:rsidRPr="00266DFB" w:rsidRDefault="00703A65" w:rsidP="000352A4">
      <w:pPr>
        <w:pStyle w:val="Heading2"/>
        <w:rPr>
          <w:sz w:val="24"/>
          <w:szCs w:val="24"/>
          <w:u w:val="none"/>
        </w:rPr>
      </w:pPr>
      <w:bookmarkStart w:id="57" w:name="_Toc184134090"/>
      <w:r w:rsidRPr="00266DFB">
        <w:rPr>
          <w:sz w:val="24"/>
          <w:szCs w:val="24"/>
        </w:rPr>
        <w:t xml:space="preserve">NOTICE OF </w:t>
      </w:r>
      <w:r w:rsidR="00D8648E" w:rsidRPr="00266DFB">
        <w:rPr>
          <w:sz w:val="24"/>
          <w:szCs w:val="24"/>
        </w:rPr>
        <w:t>INTENT</w:t>
      </w:r>
      <w:r w:rsidR="00336FD1" w:rsidRPr="00266DFB">
        <w:rPr>
          <w:sz w:val="24"/>
          <w:szCs w:val="24"/>
        </w:rPr>
        <w:t xml:space="preserve"> </w:t>
      </w:r>
      <w:r w:rsidRPr="00266DFB">
        <w:rPr>
          <w:sz w:val="24"/>
          <w:szCs w:val="24"/>
        </w:rPr>
        <w:t>TO AWARD</w:t>
      </w:r>
      <w:bookmarkEnd w:id="54"/>
      <w:bookmarkEnd w:id="55"/>
      <w:bookmarkEnd w:id="57"/>
      <w:r w:rsidRPr="00266DFB">
        <w:rPr>
          <w:sz w:val="24"/>
          <w:szCs w:val="24"/>
          <w:u w:val="none"/>
        </w:rPr>
        <w:t xml:space="preserve"> </w:t>
      </w:r>
    </w:p>
    <w:p w14:paraId="75FB72F1" w14:textId="0F86A8F2" w:rsidR="00703A65" w:rsidRPr="00121DEB" w:rsidRDefault="00703A65" w:rsidP="005D606E">
      <w:pPr>
        <w:pStyle w:val="Item1"/>
        <w:tabs>
          <w:tab w:val="clear" w:pos="1440"/>
        </w:tabs>
        <w:rPr>
          <w:sz w:val="24"/>
          <w:szCs w:val="18"/>
        </w:rPr>
      </w:pPr>
      <w:r w:rsidRPr="00121DEB">
        <w:rPr>
          <w:sz w:val="24"/>
          <w:szCs w:val="18"/>
        </w:rPr>
        <w:t xml:space="preserve">At the conclusion of the </w:t>
      </w:r>
      <w:r w:rsidR="006F6344" w:rsidRPr="00121DEB">
        <w:rPr>
          <w:sz w:val="24"/>
          <w:szCs w:val="18"/>
        </w:rPr>
        <w:t>RF</w:t>
      </w:r>
      <w:r w:rsidR="00E3208D" w:rsidRPr="00121DEB">
        <w:rPr>
          <w:sz w:val="24"/>
          <w:szCs w:val="18"/>
        </w:rPr>
        <w:t>P</w:t>
      </w:r>
      <w:r w:rsidR="00B67D98" w:rsidRPr="00121DEB">
        <w:rPr>
          <w:sz w:val="24"/>
          <w:szCs w:val="18"/>
        </w:rPr>
        <w:t xml:space="preserve"> </w:t>
      </w:r>
      <w:r w:rsidRPr="00121DEB">
        <w:rPr>
          <w:sz w:val="24"/>
          <w:szCs w:val="18"/>
        </w:rPr>
        <w:t>r</w:t>
      </w:r>
      <w:r w:rsidR="006F6344" w:rsidRPr="00121DEB">
        <w:rPr>
          <w:sz w:val="24"/>
          <w:szCs w:val="18"/>
        </w:rPr>
        <w:t>esponse evaluation period</w:t>
      </w:r>
      <w:r w:rsidRPr="00121DEB">
        <w:rPr>
          <w:sz w:val="24"/>
          <w:szCs w:val="18"/>
        </w:rPr>
        <w:t xml:space="preserve">, all </w:t>
      </w:r>
      <w:r w:rsidR="00502F47" w:rsidRPr="00121DEB">
        <w:rPr>
          <w:sz w:val="24"/>
          <w:szCs w:val="18"/>
        </w:rPr>
        <w:t>Bidder</w:t>
      </w:r>
      <w:r w:rsidRPr="00121DEB">
        <w:rPr>
          <w:sz w:val="24"/>
          <w:szCs w:val="18"/>
        </w:rPr>
        <w:t xml:space="preserve">s will be notified in writing </w:t>
      </w:r>
      <w:r w:rsidR="00952803" w:rsidRPr="00121DEB">
        <w:rPr>
          <w:sz w:val="24"/>
          <w:szCs w:val="18"/>
        </w:rPr>
        <w:t>by email or US Postal Service mail</w:t>
      </w:r>
      <w:r w:rsidR="004C25B5" w:rsidRPr="00121DEB">
        <w:rPr>
          <w:sz w:val="24"/>
          <w:szCs w:val="18"/>
        </w:rPr>
        <w:t xml:space="preserve"> </w:t>
      </w:r>
      <w:r w:rsidRPr="00121DEB">
        <w:rPr>
          <w:sz w:val="24"/>
          <w:szCs w:val="18"/>
        </w:rPr>
        <w:t>of the contract award r</w:t>
      </w:r>
      <w:r w:rsidR="002B1E6A" w:rsidRPr="00121DEB">
        <w:rPr>
          <w:sz w:val="24"/>
          <w:szCs w:val="18"/>
        </w:rPr>
        <w:t xml:space="preserve">ecommendation, if </w:t>
      </w:r>
      <w:r w:rsidR="002B1E6A" w:rsidRPr="0018176F">
        <w:rPr>
          <w:color w:val="000000" w:themeColor="text1"/>
          <w:sz w:val="24"/>
          <w:szCs w:val="18"/>
        </w:rPr>
        <w:t>any, by GSA-Procurement</w:t>
      </w:r>
      <w:r w:rsidRPr="0018176F">
        <w:rPr>
          <w:color w:val="000000" w:themeColor="text1"/>
          <w:sz w:val="24"/>
          <w:szCs w:val="18"/>
        </w:rPr>
        <w:t xml:space="preserve">.  The </w:t>
      </w:r>
      <w:r w:rsidRPr="00121DEB">
        <w:rPr>
          <w:sz w:val="24"/>
          <w:szCs w:val="18"/>
        </w:rPr>
        <w:t xml:space="preserve">document providing this notification is the Notice of </w:t>
      </w:r>
      <w:r w:rsidR="00D8648E" w:rsidRPr="00121DEB">
        <w:rPr>
          <w:sz w:val="24"/>
          <w:szCs w:val="18"/>
        </w:rPr>
        <w:t>Intent</w:t>
      </w:r>
      <w:r w:rsidR="00B67D98" w:rsidRPr="00121DEB">
        <w:rPr>
          <w:sz w:val="24"/>
          <w:szCs w:val="18"/>
        </w:rPr>
        <w:t xml:space="preserve"> </w:t>
      </w:r>
      <w:r w:rsidRPr="00121DEB">
        <w:rPr>
          <w:sz w:val="24"/>
          <w:szCs w:val="18"/>
        </w:rPr>
        <w:t>to Award</w:t>
      </w:r>
      <w:r w:rsidR="00EB4661">
        <w:rPr>
          <w:sz w:val="24"/>
          <w:szCs w:val="18"/>
        </w:rPr>
        <w:t>/Non-Award</w:t>
      </w:r>
      <w:r w:rsidRPr="00121DEB">
        <w:rPr>
          <w:sz w:val="24"/>
          <w:szCs w:val="18"/>
        </w:rPr>
        <w:t xml:space="preserve">.  </w:t>
      </w:r>
    </w:p>
    <w:p w14:paraId="4A757F83" w14:textId="596BAFEF" w:rsidR="00703A65" w:rsidRPr="00EB4661" w:rsidRDefault="00703A65" w:rsidP="005D606E">
      <w:pPr>
        <w:spacing w:after="240"/>
        <w:ind w:left="2160"/>
        <w:rPr>
          <w:rFonts w:ascii="Calibri" w:hAnsi="Calibri" w:cs="Calibri"/>
          <w:sz w:val="24"/>
          <w:szCs w:val="24"/>
        </w:rPr>
      </w:pPr>
      <w:r w:rsidRPr="00EB4661">
        <w:rPr>
          <w:rFonts w:ascii="Calibri" w:hAnsi="Calibri" w:cs="Calibri"/>
          <w:sz w:val="24"/>
          <w:szCs w:val="24"/>
        </w:rPr>
        <w:t xml:space="preserve">The Notice of </w:t>
      </w:r>
      <w:r w:rsidR="00D8648E" w:rsidRPr="00EB4661">
        <w:rPr>
          <w:rFonts w:ascii="Calibri" w:hAnsi="Calibri" w:cs="Calibri"/>
          <w:sz w:val="24"/>
          <w:szCs w:val="24"/>
        </w:rPr>
        <w:t>Intent</w:t>
      </w:r>
      <w:r w:rsidR="00336FD1" w:rsidRPr="00EB4661">
        <w:rPr>
          <w:rFonts w:ascii="Calibri" w:hAnsi="Calibri" w:cs="Calibri"/>
          <w:sz w:val="24"/>
          <w:szCs w:val="24"/>
        </w:rPr>
        <w:t xml:space="preserve"> </w:t>
      </w:r>
      <w:r w:rsidRPr="00EB4661">
        <w:rPr>
          <w:rFonts w:ascii="Calibri" w:hAnsi="Calibri" w:cs="Calibri"/>
          <w:sz w:val="24"/>
          <w:szCs w:val="24"/>
        </w:rPr>
        <w:t>to Award</w:t>
      </w:r>
      <w:r w:rsidR="00EB4661" w:rsidRPr="00EB4661">
        <w:rPr>
          <w:rFonts w:ascii="Calibri" w:hAnsi="Calibri" w:cs="Calibri"/>
          <w:sz w:val="24"/>
          <w:szCs w:val="24"/>
        </w:rPr>
        <w:t>/Non-Award</w:t>
      </w:r>
      <w:r w:rsidRPr="00EB4661">
        <w:rPr>
          <w:rFonts w:ascii="Calibri" w:hAnsi="Calibri" w:cs="Calibri"/>
          <w:sz w:val="24"/>
          <w:szCs w:val="24"/>
        </w:rPr>
        <w:t xml:space="preserve"> will provide the following information:</w:t>
      </w:r>
    </w:p>
    <w:p w14:paraId="18A99717" w14:textId="060AABBB" w:rsidR="00703A65" w:rsidRPr="00EB4661" w:rsidRDefault="00703A65" w:rsidP="005D606E">
      <w:pPr>
        <w:pStyle w:val="Itema"/>
        <w:tabs>
          <w:tab w:val="clear" w:pos="2160"/>
        </w:tabs>
        <w:rPr>
          <w:sz w:val="24"/>
          <w:szCs w:val="24"/>
        </w:rPr>
      </w:pPr>
      <w:r w:rsidRPr="004B0089">
        <w:rPr>
          <w:sz w:val="24"/>
          <w:szCs w:val="24"/>
        </w:rPr>
        <w:t>The name</w:t>
      </w:r>
      <w:bookmarkStart w:id="58" w:name="_Hlk101542950"/>
      <w:r w:rsidR="00B73A94" w:rsidRPr="004B0089">
        <w:rPr>
          <w:sz w:val="24"/>
          <w:szCs w:val="24"/>
        </w:rPr>
        <w:t>(s)</w:t>
      </w:r>
      <w:bookmarkEnd w:id="58"/>
      <w:r w:rsidRPr="004B0089">
        <w:rPr>
          <w:sz w:val="24"/>
          <w:szCs w:val="24"/>
        </w:rPr>
        <w:t xml:space="preserve"> of the </w:t>
      </w:r>
      <w:r w:rsidR="00502F47" w:rsidRPr="004B0089">
        <w:rPr>
          <w:sz w:val="24"/>
          <w:szCs w:val="24"/>
        </w:rPr>
        <w:t>Bidder</w:t>
      </w:r>
      <w:r w:rsidR="00CB2C6E" w:rsidRPr="004B0089">
        <w:rPr>
          <w:sz w:val="24"/>
          <w:szCs w:val="24"/>
        </w:rPr>
        <w:t>(s)</w:t>
      </w:r>
      <w:r w:rsidRPr="004B0089">
        <w:rPr>
          <w:sz w:val="24"/>
          <w:szCs w:val="24"/>
        </w:rPr>
        <w:t xml:space="preserve"> being </w:t>
      </w:r>
      <w:r w:rsidRPr="00EB4661">
        <w:rPr>
          <w:sz w:val="24"/>
          <w:szCs w:val="24"/>
        </w:rPr>
        <w:t xml:space="preserve">recommended for contract award; and </w:t>
      </w:r>
    </w:p>
    <w:p w14:paraId="3D16004F" w14:textId="77777777" w:rsidR="00703A65" w:rsidRPr="00266DFB" w:rsidRDefault="00703A65" w:rsidP="005D606E">
      <w:pPr>
        <w:pStyle w:val="Itema"/>
        <w:tabs>
          <w:tab w:val="clear" w:pos="2160"/>
        </w:tabs>
        <w:rPr>
          <w:sz w:val="24"/>
          <w:szCs w:val="24"/>
        </w:rPr>
      </w:pPr>
      <w:r w:rsidRPr="00266DFB">
        <w:rPr>
          <w:sz w:val="24"/>
          <w:szCs w:val="24"/>
        </w:rPr>
        <w:t>The names of all other parties that submitted proposals.</w:t>
      </w:r>
    </w:p>
    <w:p w14:paraId="10169DF6" w14:textId="0DC24B72" w:rsidR="004326A4" w:rsidRPr="0018176F" w:rsidRDefault="00E226A8" w:rsidP="005D606E">
      <w:pPr>
        <w:pStyle w:val="Item1"/>
        <w:tabs>
          <w:tab w:val="clear" w:pos="1440"/>
        </w:tabs>
        <w:rPr>
          <w:color w:val="000000" w:themeColor="text1"/>
          <w:sz w:val="24"/>
          <w:szCs w:val="24"/>
        </w:rPr>
      </w:pPr>
      <w:r w:rsidRPr="00266DFB">
        <w:rPr>
          <w:sz w:val="24"/>
          <w:szCs w:val="24"/>
        </w:rPr>
        <w:t xml:space="preserve">The submitted proposals </w:t>
      </w:r>
      <w:r w:rsidR="00F11599">
        <w:rPr>
          <w:sz w:val="24"/>
          <w:szCs w:val="24"/>
        </w:rPr>
        <w:t>will</w:t>
      </w:r>
      <w:r w:rsidRPr="00266DFB">
        <w:rPr>
          <w:sz w:val="24"/>
          <w:szCs w:val="24"/>
        </w:rPr>
        <w:t xml:space="preserve"> be made available upon request no later than five calendar days before approval of the award and </w:t>
      </w:r>
      <w:proofErr w:type="gramStart"/>
      <w:r w:rsidRPr="0018176F">
        <w:rPr>
          <w:color w:val="000000" w:themeColor="text1"/>
          <w:sz w:val="24"/>
          <w:szCs w:val="24"/>
        </w:rPr>
        <w:t>contract</w:t>
      </w:r>
      <w:proofErr w:type="gramEnd"/>
      <w:r w:rsidRPr="0018176F">
        <w:rPr>
          <w:color w:val="000000" w:themeColor="text1"/>
          <w:sz w:val="24"/>
          <w:szCs w:val="24"/>
        </w:rPr>
        <w:t xml:space="preserve"> is scheduled to be </w:t>
      </w:r>
      <w:r w:rsidR="004C25B5" w:rsidRPr="0018176F">
        <w:rPr>
          <w:color w:val="000000" w:themeColor="text1"/>
          <w:sz w:val="24"/>
          <w:szCs w:val="24"/>
        </w:rPr>
        <w:t>considered</w:t>
      </w:r>
      <w:r w:rsidRPr="0018176F">
        <w:rPr>
          <w:color w:val="000000" w:themeColor="text1"/>
          <w:sz w:val="24"/>
          <w:szCs w:val="24"/>
        </w:rPr>
        <w:t xml:space="preserve"> by the Board of Supervisors</w:t>
      </w:r>
      <w:r w:rsidR="0018176F" w:rsidRPr="0018176F">
        <w:rPr>
          <w:color w:val="000000" w:themeColor="text1"/>
          <w:sz w:val="24"/>
          <w:szCs w:val="24"/>
        </w:rPr>
        <w:t>.</w:t>
      </w:r>
    </w:p>
    <w:p w14:paraId="4EB68FE0" w14:textId="40979099" w:rsidR="00D8648E" w:rsidRPr="001F7476" w:rsidRDefault="00193110" w:rsidP="00D8648E">
      <w:pPr>
        <w:pStyle w:val="Heading2"/>
        <w:rPr>
          <w:caps/>
          <w:sz w:val="24"/>
          <w:szCs w:val="24"/>
        </w:rPr>
      </w:pPr>
      <w:bookmarkStart w:id="59" w:name="_Toc184134091"/>
      <w:r w:rsidRPr="001F7476">
        <w:rPr>
          <w:sz w:val="24"/>
          <w:szCs w:val="24"/>
        </w:rPr>
        <w:t>BID PROTEST</w:t>
      </w:r>
      <w:r>
        <w:rPr>
          <w:sz w:val="24"/>
          <w:szCs w:val="24"/>
        </w:rPr>
        <w:t xml:space="preserve"> </w:t>
      </w:r>
      <w:r w:rsidRPr="001F7476">
        <w:rPr>
          <w:sz w:val="24"/>
          <w:szCs w:val="24"/>
        </w:rPr>
        <w:t>/</w:t>
      </w:r>
      <w:r>
        <w:rPr>
          <w:sz w:val="24"/>
          <w:szCs w:val="24"/>
        </w:rPr>
        <w:t xml:space="preserve"> </w:t>
      </w:r>
      <w:r w:rsidRPr="001F7476">
        <w:rPr>
          <w:sz w:val="24"/>
          <w:szCs w:val="24"/>
        </w:rPr>
        <w:t>APPEALS PROCESS</w:t>
      </w:r>
      <w:bookmarkEnd w:id="59"/>
    </w:p>
    <w:p w14:paraId="4CBA7657" w14:textId="1E0B123E" w:rsidR="00D8648E" w:rsidRPr="00266DFB" w:rsidRDefault="00AF533D" w:rsidP="00D8648E">
      <w:pPr>
        <w:ind w:left="1440"/>
        <w:rPr>
          <w:rFonts w:ascii="Calibri" w:hAnsi="Calibri"/>
          <w:sz w:val="24"/>
          <w:szCs w:val="24"/>
        </w:rPr>
      </w:pPr>
      <w:r w:rsidRPr="00266DFB">
        <w:rPr>
          <w:rFonts w:ascii="Calibri" w:hAnsi="Calibri"/>
          <w:sz w:val="24"/>
          <w:szCs w:val="24"/>
        </w:rPr>
        <w:t xml:space="preserve">The County of Alameda </w:t>
      </w:r>
      <w:r w:rsidR="00D8648E" w:rsidRPr="00266DFB">
        <w:rPr>
          <w:rFonts w:ascii="Calibri" w:hAnsi="Calibri"/>
          <w:sz w:val="24"/>
          <w:szCs w:val="24"/>
        </w:rPr>
        <w:t xml:space="preserve">prides itself on the establishment of fair and competitive contracting procedures and the commitment made to </w:t>
      </w:r>
      <w:r w:rsidR="000B61A0" w:rsidRPr="00266DFB">
        <w:rPr>
          <w:rFonts w:ascii="Calibri" w:hAnsi="Calibri"/>
          <w:sz w:val="24"/>
          <w:szCs w:val="24"/>
        </w:rPr>
        <w:t>follow</w:t>
      </w:r>
      <w:r w:rsidR="00D8648E" w:rsidRPr="00266DFB">
        <w:rPr>
          <w:rFonts w:ascii="Calibri" w:hAnsi="Calibri"/>
          <w:sz w:val="24"/>
          <w:szCs w:val="24"/>
        </w:rPr>
        <w:t xml:space="preserve"> those procedures. The following is provided </w:t>
      </w:r>
      <w:proofErr w:type="gramStart"/>
      <w:r w:rsidR="00D8648E" w:rsidRPr="00266DFB">
        <w:rPr>
          <w:rFonts w:ascii="Calibri" w:hAnsi="Calibri"/>
          <w:sz w:val="24"/>
          <w:szCs w:val="24"/>
        </w:rPr>
        <w:t>in the event that</w:t>
      </w:r>
      <w:proofErr w:type="gramEnd"/>
      <w:r w:rsidR="00D8648E" w:rsidRPr="00266DFB">
        <w:rPr>
          <w:rFonts w:ascii="Calibri" w:hAnsi="Calibri"/>
          <w:sz w:val="24"/>
          <w:szCs w:val="24"/>
        </w:rPr>
        <w:t xml:space="preserve"> </w:t>
      </w:r>
      <w:r w:rsidR="00502F47" w:rsidRPr="00266DFB">
        <w:rPr>
          <w:rFonts w:ascii="Calibri" w:hAnsi="Calibri"/>
          <w:sz w:val="24"/>
          <w:szCs w:val="24"/>
        </w:rPr>
        <w:t>Bidder</w:t>
      </w:r>
      <w:r w:rsidR="00D8648E" w:rsidRPr="00266DFB">
        <w:rPr>
          <w:rFonts w:ascii="Calibri" w:hAnsi="Calibri"/>
          <w:sz w:val="24"/>
          <w:szCs w:val="24"/>
        </w:rPr>
        <w:t>s wish to protest the bid process or appeal the recommendation to award a contract once the Notices of Intent to Award/Non-</w:t>
      </w:r>
      <w:r w:rsidR="00D8648E" w:rsidRPr="00266DFB">
        <w:rPr>
          <w:rFonts w:ascii="Calibri" w:hAnsi="Calibri"/>
          <w:sz w:val="24"/>
          <w:szCs w:val="24"/>
        </w:rPr>
        <w:lastRenderedPageBreak/>
        <w:t xml:space="preserve">Award have been issued.  Bid protests submitted prior to </w:t>
      </w:r>
      <w:proofErr w:type="gramStart"/>
      <w:r w:rsidR="00D8648E" w:rsidRPr="00266DFB">
        <w:rPr>
          <w:rFonts w:ascii="Calibri" w:hAnsi="Calibri"/>
          <w:sz w:val="24"/>
          <w:szCs w:val="24"/>
        </w:rPr>
        <w:t>issu</w:t>
      </w:r>
      <w:r w:rsidR="00AB790E">
        <w:rPr>
          <w:rFonts w:ascii="Calibri" w:hAnsi="Calibri"/>
          <w:sz w:val="24"/>
          <w:szCs w:val="24"/>
        </w:rPr>
        <w:t>ance</w:t>
      </w:r>
      <w:proofErr w:type="gramEnd"/>
      <w:r w:rsidR="00AB790E">
        <w:rPr>
          <w:rFonts w:ascii="Calibri" w:hAnsi="Calibri"/>
          <w:sz w:val="24"/>
          <w:szCs w:val="24"/>
        </w:rPr>
        <w:t xml:space="preserve"> of</w:t>
      </w:r>
      <w:r w:rsidR="00D8648E" w:rsidRPr="00266DFB">
        <w:rPr>
          <w:rFonts w:ascii="Calibri" w:hAnsi="Calibri"/>
          <w:sz w:val="24"/>
          <w:szCs w:val="24"/>
        </w:rPr>
        <w:t xml:space="preserve"> the Notices of Intent to Award/Non-Award will not be accepted by the County.</w:t>
      </w:r>
    </w:p>
    <w:p w14:paraId="285ACC03" w14:textId="77777777" w:rsidR="00D8648E" w:rsidRPr="00266DFB" w:rsidRDefault="00D8648E" w:rsidP="00D8648E">
      <w:pPr>
        <w:ind w:left="1440"/>
        <w:rPr>
          <w:rFonts w:ascii="Calibri" w:hAnsi="Calibri"/>
          <w:sz w:val="24"/>
          <w:szCs w:val="24"/>
        </w:rPr>
      </w:pPr>
    </w:p>
    <w:p w14:paraId="3E5151DA" w14:textId="2FFBAB73" w:rsidR="00AF533D" w:rsidRPr="00121DEB" w:rsidRDefault="00E34C87" w:rsidP="005D606E">
      <w:pPr>
        <w:pStyle w:val="Item1"/>
        <w:tabs>
          <w:tab w:val="clear" w:pos="1440"/>
        </w:tabs>
        <w:rPr>
          <w:sz w:val="24"/>
          <w:szCs w:val="18"/>
        </w:rPr>
      </w:pPr>
      <w:r w:rsidRPr="00121DEB">
        <w:rPr>
          <w:sz w:val="24"/>
          <w:szCs w:val="18"/>
        </w:rPr>
        <w:t>Any b</w:t>
      </w:r>
      <w:r w:rsidR="00D8648E" w:rsidRPr="00121DEB">
        <w:rPr>
          <w:sz w:val="24"/>
          <w:szCs w:val="18"/>
        </w:rPr>
        <w:t xml:space="preserve">id protest must be submitted in writing </w:t>
      </w:r>
      <w:r w:rsidR="0003357F" w:rsidRPr="00121DEB">
        <w:rPr>
          <w:sz w:val="24"/>
          <w:szCs w:val="18"/>
        </w:rPr>
        <w:t xml:space="preserve">by </w:t>
      </w:r>
      <w:r w:rsidR="00AF533D" w:rsidRPr="00121DEB">
        <w:rPr>
          <w:sz w:val="24"/>
          <w:szCs w:val="18"/>
        </w:rPr>
        <w:t>5:00 p.m.</w:t>
      </w:r>
      <w:r w:rsidR="00EE2743" w:rsidRPr="00121DEB">
        <w:rPr>
          <w:sz w:val="24"/>
          <w:szCs w:val="18"/>
        </w:rPr>
        <w:t xml:space="preserve"> </w:t>
      </w:r>
      <w:r w:rsidR="00F11599">
        <w:rPr>
          <w:sz w:val="24"/>
          <w:szCs w:val="18"/>
        </w:rPr>
        <w:t>on</w:t>
      </w:r>
      <w:r w:rsidR="00AF533D" w:rsidRPr="00121DEB">
        <w:rPr>
          <w:sz w:val="24"/>
          <w:szCs w:val="18"/>
        </w:rPr>
        <w:t xml:space="preserve"> the </w:t>
      </w:r>
      <w:r w:rsidR="0003357F" w:rsidRPr="00121DEB">
        <w:rPr>
          <w:sz w:val="24"/>
          <w:szCs w:val="18"/>
        </w:rPr>
        <w:t>SEVEN</w:t>
      </w:r>
      <w:r w:rsidR="00874DC8" w:rsidRPr="00121DEB">
        <w:rPr>
          <w:sz w:val="24"/>
          <w:szCs w:val="18"/>
        </w:rPr>
        <w:t>TH</w:t>
      </w:r>
      <w:r w:rsidR="0003357F" w:rsidRPr="00121DEB">
        <w:rPr>
          <w:sz w:val="24"/>
          <w:szCs w:val="18"/>
        </w:rPr>
        <w:t xml:space="preserve"> </w:t>
      </w:r>
      <w:r w:rsidR="00AF533D" w:rsidRPr="00121DEB">
        <w:rPr>
          <w:sz w:val="24"/>
          <w:szCs w:val="18"/>
        </w:rPr>
        <w:t>(</w:t>
      </w:r>
      <w:r w:rsidR="0003357F" w:rsidRPr="00121DEB">
        <w:rPr>
          <w:sz w:val="24"/>
          <w:szCs w:val="18"/>
        </w:rPr>
        <w:t>7th</w:t>
      </w:r>
      <w:r w:rsidR="00AF533D" w:rsidRPr="00121DEB">
        <w:rPr>
          <w:sz w:val="24"/>
          <w:szCs w:val="18"/>
        </w:rPr>
        <w:t xml:space="preserve">) </w:t>
      </w:r>
      <w:r w:rsidR="00A70658" w:rsidRPr="00121DEB">
        <w:rPr>
          <w:sz w:val="24"/>
          <w:szCs w:val="18"/>
        </w:rPr>
        <w:t>calendar</w:t>
      </w:r>
      <w:r w:rsidR="00681F87" w:rsidRPr="00121DEB">
        <w:rPr>
          <w:sz w:val="24"/>
          <w:szCs w:val="18"/>
        </w:rPr>
        <w:t xml:space="preserve"> </w:t>
      </w:r>
      <w:r w:rsidR="00AF533D" w:rsidRPr="00121DEB">
        <w:rPr>
          <w:sz w:val="24"/>
          <w:szCs w:val="18"/>
        </w:rPr>
        <w:t>day following the date of issuance of the Notice of Intent to Award</w:t>
      </w:r>
      <w:r w:rsidR="00EB4661">
        <w:rPr>
          <w:sz w:val="24"/>
          <w:szCs w:val="18"/>
        </w:rPr>
        <w:t>/Non-Award</w:t>
      </w:r>
      <w:r w:rsidR="00AF533D" w:rsidRPr="00121DEB">
        <w:rPr>
          <w:sz w:val="24"/>
          <w:szCs w:val="18"/>
        </w:rPr>
        <w:t xml:space="preserve">, not the date received by the Bidder. The bid protest </w:t>
      </w:r>
      <w:r w:rsidR="0096052D" w:rsidRPr="00121DEB">
        <w:rPr>
          <w:sz w:val="24"/>
          <w:szCs w:val="18"/>
        </w:rPr>
        <w:t>must</w:t>
      </w:r>
      <w:r w:rsidR="00AF533D" w:rsidRPr="00121DEB">
        <w:rPr>
          <w:sz w:val="24"/>
          <w:szCs w:val="18"/>
        </w:rPr>
        <w:t xml:space="preserve"> be submitted to the office that has been designated for review of protests for this procurement (the Protest </w:t>
      </w:r>
      <w:r w:rsidR="008A67E1" w:rsidRPr="00121DEB">
        <w:rPr>
          <w:sz w:val="24"/>
          <w:szCs w:val="18"/>
        </w:rPr>
        <w:t>Evaluator</w:t>
      </w:r>
      <w:r w:rsidR="00AF533D" w:rsidRPr="00121DEB">
        <w:rPr>
          <w:sz w:val="24"/>
          <w:szCs w:val="18"/>
        </w:rPr>
        <w:t>).  For this procurement</w:t>
      </w:r>
      <w:r w:rsidR="00AB790E">
        <w:rPr>
          <w:sz w:val="24"/>
          <w:szCs w:val="18"/>
        </w:rPr>
        <w:t>,</w:t>
      </w:r>
      <w:r w:rsidR="00AF533D" w:rsidRPr="00121DEB">
        <w:rPr>
          <w:sz w:val="24"/>
          <w:szCs w:val="18"/>
        </w:rPr>
        <w:t xml:space="preserve"> the Protest </w:t>
      </w:r>
      <w:r w:rsidR="008A67E1" w:rsidRPr="00121DEB">
        <w:rPr>
          <w:sz w:val="24"/>
          <w:szCs w:val="18"/>
        </w:rPr>
        <w:t>Evaluator</w:t>
      </w:r>
      <w:r w:rsidR="00AF533D" w:rsidRPr="00121DEB">
        <w:rPr>
          <w:sz w:val="24"/>
          <w:szCs w:val="18"/>
        </w:rPr>
        <w:t xml:space="preserve"> is:  </w:t>
      </w:r>
    </w:p>
    <w:p w14:paraId="50BDEBF7" w14:textId="1F5F12B5" w:rsidR="00AF533D" w:rsidRDefault="00D8648E" w:rsidP="00AF533D">
      <w:pPr>
        <w:pStyle w:val="Item1"/>
        <w:numPr>
          <w:ilvl w:val="0"/>
          <w:numId w:val="0"/>
        </w:numPr>
        <w:spacing w:after="0"/>
        <w:ind w:left="2880"/>
      </w:pPr>
      <w:r w:rsidRPr="00266DFB">
        <w:rPr>
          <w:sz w:val="24"/>
          <w:szCs w:val="24"/>
        </w:rPr>
        <w:t>GSA–Office of Acquisition Policy</w:t>
      </w:r>
      <w:r w:rsidR="00E3208D">
        <w:t xml:space="preserve"> </w:t>
      </w:r>
    </w:p>
    <w:p w14:paraId="21123F6B" w14:textId="77777777" w:rsidR="00AF533D" w:rsidRPr="00266DFB" w:rsidRDefault="00D8648E" w:rsidP="00AF533D">
      <w:pPr>
        <w:pStyle w:val="Item1"/>
        <w:numPr>
          <w:ilvl w:val="0"/>
          <w:numId w:val="0"/>
        </w:numPr>
        <w:spacing w:after="0"/>
        <w:ind w:left="2880"/>
        <w:rPr>
          <w:sz w:val="24"/>
          <w:szCs w:val="24"/>
        </w:rPr>
      </w:pPr>
      <w:r w:rsidRPr="00266DFB">
        <w:rPr>
          <w:sz w:val="24"/>
          <w:szCs w:val="24"/>
        </w:rPr>
        <w:t>ATTN</w:t>
      </w:r>
      <w:r w:rsidRPr="001C134E">
        <w:rPr>
          <w:sz w:val="24"/>
          <w:szCs w:val="24"/>
        </w:rPr>
        <w:t>:</w:t>
      </w:r>
      <w:r w:rsidRPr="00266DFB">
        <w:rPr>
          <w:color w:val="00B050"/>
          <w:sz w:val="24"/>
          <w:szCs w:val="24"/>
        </w:rPr>
        <w:t xml:space="preserve"> </w:t>
      </w:r>
      <w:r w:rsidRPr="00266DFB">
        <w:rPr>
          <w:sz w:val="24"/>
          <w:szCs w:val="24"/>
        </w:rPr>
        <w:t>Contract Compliance Officer</w:t>
      </w:r>
    </w:p>
    <w:p w14:paraId="5417B9CC" w14:textId="4BC913CF" w:rsidR="00AF533D" w:rsidRPr="00266DFB" w:rsidRDefault="00D8648E" w:rsidP="00AF533D">
      <w:pPr>
        <w:pStyle w:val="Item1"/>
        <w:numPr>
          <w:ilvl w:val="0"/>
          <w:numId w:val="0"/>
        </w:numPr>
        <w:spacing w:after="0"/>
        <w:ind w:left="2880"/>
        <w:rPr>
          <w:sz w:val="24"/>
          <w:szCs w:val="24"/>
        </w:rPr>
      </w:pPr>
      <w:r w:rsidRPr="00266DFB">
        <w:rPr>
          <w:sz w:val="24"/>
          <w:szCs w:val="24"/>
        </w:rPr>
        <w:t>1401 Lakeside Drive, 10</w:t>
      </w:r>
      <w:r w:rsidR="00A242F3" w:rsidRPr="00A242F3">
        <w:rPr>
          <w:sz w:val="24"/>
          <w:szCs w:val="24"/>
          <w:vertAlign w:val="superscript"/>
        </w:rPr>
        <w:t>th</w:t>
      </w:r>
      <w:r w:rsidR="00A242F3">
        <w:rPr>
          <w:sz w:val="24"/>
          <w:szCs w:val="24"/>
        </w:rPr>
        <w:t xml:space="preserve"> </w:t>
      </w:r>
      <w:r w:rsidRPr="00266DFB">
        <w:rPr>
          <w:sz w:val="24"/>
          <w:szCs w:val="24"/>
        </w:rPr>
        <w:t>Floor, Oakland, CA 94612</w:t>
      </w:r>
    </w:p>
    <w:p w14:paraId="2D3F9D5A" w14:textId="60EFA431" w:rsidR="00AF533D" w:rsidRPr="00266DFB" w:rsidRDefault="000F79FE" w:rsidP="00AF533D">
      <w:pPr>
        <w:pStyle w:val="Item1"/>
        <w:numPr>
          <w:ilvl w:val="0"/>
          <w:numId w:val="0"/>
        </w:numPr>
        <w:spacing w:after="0"/>
        <w:ind w:left="2880"/>
        <w:rPr>
          <w:sz w:val="24"/>
          <w:szCs w:val="24"/>
        </w:rPr>
      </w:pPr>
      <w:r w:rsidRPr="00266DFB">
        <w:rPr>
          <w:sz w:val="24"/>
          <w:szCs w:val="24"/>
        </w:rPr>
        <w:t xml:space="preserve">Email: </w:t>
      </w:r>
      <w:hyperlink r:id="rId51" w:history="1">
        <w:r w:rsidR="00445C5D" w:rsidRPr="00266DFB">
          <w:rPr>
            <w:rStyle w:val="Hyperlink"/>
            <w:sz w:val="24"/>
            <w:szCs w:val="24"/>
          </w:rPr>
          <w:t>GSA-BidProtests@acgov.org</w:t>
        </w:r>
      </w:hyperlink>
      <w:r w:rsidR="00445C5D" w:rsidRPr="00266DFB">
        <w:rPr>
          <w:sz w:val="24"/>
          <w:szCs w:val="24"/>
        </w:rPr>
        <w:t xml:space="preserve"> </w:t>
      </w:r>
    </w:p>
    <w:p w14:paraId="7C846227" w14:textId="77777777" w:rsidR="00AF533D" w:rsidRPr="00266DFB" w:rsidRDefault="00AF533D" w:rsidP="00AF533D">
      <w:pPr>
        <w:pStyle w:val="Item1"/>
        <w:numPr>
          <w:ilvl w:val="0"/>
          <w:numId w:val="0"/>
        </w:numPr>
        <w:spacing w:after="0"/>
        <w:ind w:left="2880"/>
        <w:rPr>
          <w:sz w:val="24"/>
          <w:szCs w:val="24"/>
        </w:rPr>
      </w:pPr>
    </w:p>
    <w:p w14:paraId="73892052" w14:textId="77777777" w:rsidR="00F11599" w:rsidRDefault="001B4589" w:rsidP="00AF533D">
      <w:pPr>
        <w:pStyle w:val="Item1"/>
        <w:numPr>
          <w:ilvl w:val="0"/>
          <w:numId w:val="0"/>
        </w:numPr>
        <w:ind w:left="2160"/>
        <w:rPr>
          <w:sz w:val="24"/>
          <w:szCs w:val="24"/>
        </w:rPr>
      </w:pPr>
      <w:r w:rsidRPr="00266DFB">
        <w:rPr>
          <w:sz w:val="24"/>
          <w:szCs w:val="24"/>
        </w:rPr>
        <w:t>A b</w:t>
      </w:r>
      <w:r w:rsidR="00D8648E" w:rsidRPr="00266DFB">
        <w:rPr>
          <w:sz w:val="24"/>
          <w:szCs w:val="24"/>
        </w:rPr>
        <w:t>id protest received after 5:00 p.m.</w:t>
      </w:r>
      <w:r w:rsidR="001215F1">
        <w:rPr>
          <w:sz w:val="24"/>
          <w:szCs w:val="24"/>
        </w:rPr>
        <w:t xml:space="preserve"> </w:t>
      </w:r>
      <w:r w:rsidR="00D8648E" w:rsidRPr="00266DFB">
        <w:rPr>
          <w:sz w:val="24"/>
          <w:szCs w:val="24"/>
        </w:rPr>
        <w:t xml:space="preserve">is considered received as of the next </w:t>
      </w:r>
      <w:r w:rsidR="00A70658">
        <w:rPr>
          <w:sz w:val="24"/>
          <w:szCs w:val="24"/>
        </w:rPr>
        <w:t xml:space="preserve">calendar </w:t>
      </w:r>
      <w:r w:rsidR="00D8648E" w:rsidRPr="00266DFB">
        <w:rPr>
          <w:sz w:val="24"/>
          <w:szCs w:val="24"/>
        </w:rPr>
        <w:t>day</w:t>
      </w:r>
      <w:r w:rsidR="00645BAC" w:rsidRPr="00266DFB">
        <w:rPr>
          <w:sz w:val="24"/>
          <w:szCs w:val="24"/>
        </w:rPr>
        <w:t>.</w:t>
      </w:r>
      <w:r w:rsidR="00AF533D" w:rsidRPr="00266DFB">
        <w:rPr>
          <w:sz w:val="24"/>
          <w:szCs w:val="24"/>
        </w:rPr>
        <w:t xml:space="preserve"> </w:t>
      </w:r>
      <w:r w:rsidR="00F11599">
        <w:rPr>
          <w:sz w:val="24"/>
          <w:szCs w:val="24"/>
        </w:rPr>
        <w:t>A protest</w:t>
      </w:r>
      <w:r w:rsidR="00F11599" w:rsidRPr="00266DFB">
        <w:rPr>
          <w:sz w:val="24"/>
          <w:szCs w:val="24"/>
        </w:rPr>
        <w:t xml:space="preserve"> received after </w:t>
      </w:r>
      <w:r w:rsidR="00F11599">
        <w:rPr>
          <w:sz w:val="24"/>
          <w:szCs w:val="24"/>
        </w:rPr>
        <w:t xml:space="preserve">5:00 p.m. on </w:t>
      </w:r>
      <w:r w:rsidR="00F11599" w:rsidRPr="00266DFB">
        <w:rPr>
          <w:sz w:val="24"/>
          <w:szCs w:val="24"/>
        </w:rPr>
        <w:t xml:space="preserve">the </w:t>
      </w:r>
      <w:r w:rsidR="00F11599">
        <w:rPr>
          <w:sz w:val="24"/>
          <w:szCs w:val="24"/>
        </w:rPr>
        <w:t>SEVENTH</w:t>
      </w:r>
      <w:r w:rsidR="00F11599" w:rsidRPr="00266DFB">
        <w:rPr>
          <w:sz w:val="24"/>
          <w:szCs w:val="24"/>
        </w:rPr>
        <w:t xml:space="preserve"> (</w:t>
      </w:r>
      <w:r w:rsidR="00F11599">
        <w:rPr>
          <w:sz w:val="24"/>
          <w:szCs w:val="24"/>
        </w:rPr>
        <w:t>7</w:t>
      </w:r>
      <w:r w:rsidR="00F11599" w:rsidRPr="00266DFB">
        <w:rPr>
          <w:sz w:val="24"/>
          <w:szCs w:val="24"/>
        </w:rPr>
        <w:t>th) calendar day</w:t>
      </w:r>
      <w:r w:rsidR="00F11599">
        <w:rPr>
          <w:sz w:val="24"/>
          <w:szCs w:val="24"/>
        </w:rPr>
        <w:t xml:space="preserve"> </w:t>
      </w:r>
      <w:r w:rsidR="00F11599" w:rsidRPr="00266DFB">
        <w:rPr>
          <w:sz w:val="24"/>
          <w:szCs w:val="24"/>
        </w:rPr>
        <w:t xml:space="preserve">following the date of issuance of the </w:t>
      </w:r>
      <w:r w:rsidR="00F11599">
        <w:rPr>
          <w:sz w:val="24"/>
          <w:szCs w:val="24"/>
        </w:rPr>
        <w:t>Notice of Intent to Award/Non-Award</w:t>
      </w:r>
      <w:r w:rsidR="00F11599" w:rsidRPr="00266DFB">
        <w:rPr>
          <w:sz w:val="24"/>
          <w:szCs w:val="24"/>
        </w:rPr>
        <w:t xml:space="preserve"> </w:t>
      </w:r>
      <w:r w:rsidR="00F11599">
        <w:rPr>
          <w:sz w:val="24"/>
          <w:szCs w:val="24"/>
        </w:rPr>
        <w:t>will</w:t>
      </w:r>
      <w:r w:rsidR="00F11599" w:rsidRPr="00266DFB">
        <w:rPr>
          <w:sz w:val="24"/>
          <w:szCs w:val="24"/>
        </w:rPr>
        <w:t xml:space="preserve"> not be considered under any circumstances by the </w:t>
      </w:r>
      <w:r w:rsidR="00F11599">
        <w:rPr>
          <w:sz w:val="24"/>
          <w:szCs w:val="24"/>
        </w:rPr>
        <w:t>Protest Evaluator</w:t>
      </w:r>
      <w:r w:rsidR="00F11599" w:rsidRPr="00266DFB">
        <w:rPr>
          <w:sz w:val="24"/>
          <w:szCs w:val="24"/>
        </w:rPr>
        <w:t xml:space="preserve"> or their designee</w:t>
      </w:r>
      <w:r w:rsidR="00F11599">
        <w:rPr>
          <w:sz w:val="24"/>
          <w:szCs w:val="24"/>
        </w:rPr>
        <w:t xml:space="preserve">. </w:t>
      </w:r>
    </w:p>
    <w:p w14:paraId="7DB677E9" w14:textId="75F28299" w:rsidR="00D8648E" w:rsidRPr="00266DFB" w:rsidRDefault="00AF533D" w:rsidP="00AF533D">
      <w:pPr>
        <w:pStyle w:val="Item1"/>
        <w:numPr>
          <w:ilvl w:val="0"/>
          <w:numId w:val="0"/>
        </w:numPr>
        <w:ind w:left="2160"/>
        <w:rPr>
          <w:sz w:val="24"/>
          <w:szCs w:val="24"/>
        </w:rPr>
      </w:pPr>
      <w:r w:rsidRPr="00266DFB">
        <w:rPr>
          <w:sz w:val="24"/>
          <w:szCs w:val="24"/>
        </w:rPr>
        <w:t xml:space="preserve">Generally, the County will promptly send an email acknowledging </w:t>
      </w:r>
      <w:r w:rsidR="008A67E1" w:rsidRPr="00266DFB">
        <w:rPr>
          <w:sz w:val="24"/>
          <w:szCs w:val="24"/>
        </w:rPr>
        <w:t>receipt</w:t>
      </w:r>
      <w:r w:rsidRPr="00266DFB">
        <w:rPr>
          <w:sz w:val="24"/>
          <w:szCs w:val="24"/>
        </w:rPr>
        <w:t xml:space="preserve"> of the </w:t>
      </w:r>
      <w:r w:rsidR="008A67E1" w:rsidRPr="00266DFB">
        <w:rPr>
          <w:sz w:val="24"/>
          <w:szCs w:val="24"/>
        </w:rPr>
        <w:t>protest;</w:t>
      </w:r>
      <w:r w:rsidRPr="00266DFB">
        <w:rPr>
          <w:sz w:val="24"/>
          <w:szCs w:val="24"/>
        </w:rPr>
        <w:t xml:space="preserve"> it is </w:t>
      </w:r>
      <w:r w:rsidR="008A67E1" w:rsidRPr="00266DFB">
        <w:rPr>
          <w:sz w:val="24"/>
          <w:szCs w:val="24"/>
        </w:rPr>
        <w:t>the responsibility</w:t>
      </w:r>
      <w:r w:rsidRPr="00266DFB">
        <w:rPr>
          <w:sz w:val="24"/>
          <w:szCs w:val="24"/>
        </w:rPr>
        <w:t xml:space="preserve"> of the </w:t>
      </w:r>
      <w:proofErr w:type="gramStart"/>
      <w:r w:rsidRPr="00266DFB">
        <w:rPr>
          <w:sz w:val="24"/>
          <w:szCs w:val="24"/>
        </w:rPr>
        <w:t>protestor</w:t>
      </w:r>
      <w:proofErr w:type="gramEnd"/>
      <w:r w:rsidRPr="00266DFB">
        <w:rPr>
          <w:sz w:val="24"/>
          <w:szCs w:val="24"/>
        </w:rPr>
        <w:t xml:space="preserve"> to confirm that the protest was timely received.    </w:t>
      </w:r>
    </w:p>
    <w:p w14:paraId="5C232EB0" w14:textId="77777777" w:rsidR="00D8648E" w:rsidRPr="00121DEB" w:rsidRDefault="00D8648E" w:rsidP="005D606E">
      <w:pPr>
        <w:pStyle w:val="Itema"/>
        <w:tabs>
          <w:tab w:val="clear" w:pos="2160"/>
        </w:tabs>
        <w:rPr>
          <w:sz w:val="24"/>
          <w:szCs w:val="18"/>
        </w:rPr>
      </w:pPr>
      <w:r w:rsidRPr="00121DEB">
        <w:rPr>
          <w:sz w:val="24"/>
          <w:szCs w:val="18"/>
        </w:rPr>
        <w:t xml:space="preserve">The </w:t>
      </w:r>
      <w:r w:rsidR="00E34C87" w:rsidRPr="00121DEB">
        <w:rPr>
          <w:sz w:val="24"/>
          <w:szCs w:val="18"/>
        </w:rPr>
        <w:t>b</w:t>
      </w:r>
      <w:r w:rsidRPr="00121DEB">
        <w:rPr>
          <w:sz w:val="24"/>
          <w:szCs w:val="18"/>
        </w:rPr>
        <w:t>id protest must contain a complete statement of the reasons and facts for the protest.</w:t>
      </w:r>
    </w:p>
    <w:p w14:paraId="4CC2F851" w14:textId="77777777" w:rsidR="00D8648E" w:rsidRPr="00266DFB" w:rsidRDefault="00D8648E" w:rsidP="005D606E">
      <w:pPr>
        <w:pStyle w:val="Itema"/>
        <w:tabs>
          <w:tab w:val="clear" w:pos="2160"/>
        </w:tabs>
        <w:rPr>
          <w:sz w:val="24"/>
          <w:szCs w:val="24"/>
        </w:rPr>
      </w:pPr>
      <w:r w:rsidRPr="00266DFB">
        <w:rPr>
          <w:sz w:val="24"/>
          <w:szCs w:val="24"/>
        </w:rPr>
        <w:t xml:space="preserve">The protest must refer to the specific portions of all documents that form the basis for the protest. </w:t>
      </w:r>
    </w:p>
    <w:p w14:paraId="6EBD2838" w14:textId="1DD13363" w:rsidR="00D8648E" w:rsidRDefault="00D8648E" w:rsidP="005D606E">
      <w:pPr>
        <w:pStyle w:val="Itema"/>
        <w:tabs>
          <w:tab w:val="clear" w:pos="2160"/>
        </w:tabs>
        <w:rPr>
          <w:sz w:val="24"/>
          <w:szCs w:val="24"/>
        </w:rPr>
      </w:pPr>
      <w:r w:rsidRPr="00266DFB">
        <w:rPr>
          <w:sz w:val="24"/>
          <w:szCs w:val="24"/>
        </w:rPr>
        <w:t xml:space="preserve">The protest must include the name, address, email address, and telephone number of the person </w:t>
      </w:r>
      <w:r w:rsidR="00FD4FCF">
        <w:rPr>
          <w:sz w:val="24"/>
          <w:szCs w:val="24"/>
        </w:rPr>
        <w:t xml:space="preserve">submitting the protest on behalf </w:t>
      </w:r>
      <w:r w:rsidR="00F8220B">
        <w:rPr>
          <w:sz w:val="24"/>
          <w:szCs w:val="24"/>
        </w:rPr>
        <w:t xml:space="preserve">of </w:t>
      </w:r>
      <w:r w:rsidRPr="00266DFB">
        <w:rPr>
          <w:sz w:val="24"/>
          <w:szCs w:val="24"/>
        </w:rPr>
        <w:t>the protesting party.</w:t>
      </w:r>
    </w:p>
    <w:p w14:paraId="69BCE2A7" w14:textId="72FD96BF" w:rsidR="00D8648E" w:rsidRPr="001215F1" w:rsidRDefault="002B348A" w:rsidP="005D606E">
      <w:pPr>
        <w:pStyle w:val="Itema"/>
        <w:tabs>
          <w:tab w:val="clear" w:pos="2160"/>
        </w:tabs>
        <w:rPr>
          <w:sz w:val="24"/>
          <w:szCs w:val="24"/>
        </w:rPr>
      </w:pPr>
      <w:bookmarkStart w:id="60" w:name="_Hlk89767435"/>
      <w:r>
        <w:rPr>
          <w:sz w:val="24"/>
          <w:szCs w:val="24"/>
        </w:rPr>
        <w:t xml:space="preserve">The Contract Specialist will send </w:t>
      </w:r>
      <w:r w:rsidR="00AB790E">
        <w:rPr>
          <w:sz w:val="24"/>
          <w:szCs w:val="24"/>
        </w:rPr>
        <w:t xml:space="preserve">a </w:t>
      </w:r>
      <w:r>
        <w:rPr>
          <w:sz w:val="24"/>
          <w:szCs w:val="24"/>
        </w:rPr>
        <w:t>notification to Bidders if a protest is received</w:t>
      </w:r>
      <w:bookmarkEnd w:id="60"/>
      <w:r>
        <w:rPr>
          <w:sz w:val="24"/>
          <w:szCs w:val="24"/>
        </w:rPr>
        <w:t xml:space="preserve">. </w:t>
      </w:r>
    </w:p>
    <w:p w14:paraId="0E5019AE" w14:textId="31063BDA" w:rsidR="00D8648E" w:rsidRPr="0018176F" w:rsidRDefault="005E4E6A" w:rsidP="005D606E">
      <w:pPr>
        <w:pStyle w:val="Item1"/>
        <w:tabs>
          <w:tab w:val="clear" w:pos="1440"/>
        </w:tabs>
        <w:rPr>
          <w:color w:val="000000" w:themeColor="text1"/>
          <w:sz w:val="24"/>
          <w:szCs w:val="24"/>
        </w:rPr>
      </w:pPr>
      <w:r>
        <w:rPr>
          <w:sz w:val="24"/>
          <w:szCs w:val="24"/>
        </w:rPr>
        <w:t>T</w:t>
      </w:r>
      <w:r w:rsidR="00AF533D" w:rsidRPr="00266DFB">
        <w:rPr>
          <w:sz w:val="24"/>
          <w:szCs w:val="24"/>
        </w:rPr>
        <w:t xml:space="preserve">he </w:t>
      </w:r>
      <w:r w:rsidR="00AF533D" w:rsidRPr="005D606E">
        <w:rPr>
          <w:sz w:val="24"/>
          <w:szCs w:val="24"/>
        </w:rPr>
        <w:t>Protest Evaluator</w:t>
      </w:r>
      <w:r w:rsidR="00D8648E" w:rsidRPr="005D606E">
        <w:rPr>
          <w:sz w:val="24"/>
          <w:szCs w:val="24"/>
        </w:rPr>
        <w:t>, or</w:t>
      </w:r>
      <w:r w:rsidRPr="005D606E">
        <w:rPr>
          <w:sz w:val="24"/>
          <w:szCs w:val="24"/>
        </w:rPr>
        <w:t xml:space="preserve"> their</w:t>
      </w:r>
      <w:r w:rsidR="00D8648E" w:rsidRPr="005D606E">
        <w:rPr>
          <w:sz w:val="24"/>
          <w:szCs w:val="24"/>
        </w:rPr>
        <w:t xml:space="preserve"> designee, will review and evaluate the protest and issue a written decision. The </w:t>
      </w:r>
      <w:r w:rsidR="00AF533D" w:rsidRPr="005D606E">
        <w:rPr>
          <w:sz w:val="24"/>
          <w:szCs w:val="24"/>
        </w:rPr>
        <w:t>Protest Evaluator</w:t>
      </w:r>
      <w:r w:rsidR="00AF533D" w:rsidRPr="005D606E" w:rsidDel="00AF533D">
        <w:rPr>
          <w:color w:val="00B050"/>
          <w:sz w:val="24"/>
          <w:szCs w:val="24"/>
        </w:rPr>
        <w:t xml:space="preserve"> </w:t>
      </w:r>
      <w:r w:rsidR="00D8648E" w:rsidRPr="005D606E">
        <w:rPr>
          <w:sz w:val="24"/>
          <w:szCs w:val="24"/>
        </w:rPr>
        <w:t>may, at its discretion</w:t>
      </w:r>
      <w:r w:rsidRPr="005D606E">
        <w:rPr>
          <w:sz w:val="24"/>
          <w:szCs w:val="24"/>
        </w:rPr>
        <w:t>,</w:t>
      </w:r>
      <w:r w:rsidR="00AF533D" w:rsidRPr="005D606E">
        <w:rPr>
          <w:sz w:val="24"/>
          <w:szCs w:val="24"/>
        </w:rPr>
        <w:t xml:space="preserve"> do any of the following</w:t>
      </w:r>
      <w:r w:rsidRPr="005D606E">
        <w:rPr>
          <w:sz w:val="24"/>
          <w:szCs w:val="24"/>
        </w:rPr>
        <w:t>:</w:t>
      </w:r>
      <w:r w:rsidR="00D8648E" w:rsidRPr="005D606E">
        <w:rPr>
          <w:sz w:val="24"/>
          <w:szCs w:val="24"/>
        </w:rPr>
        <w:t xml:space="preserve"> investigate the protest, obtain additional information, provide an opportunity to settle the protest by </w:t>
      </w:r>
      <w:r w:rsidR="00D8648E" w:rsidRPr="0018176F">
        <w:rPr>
          <w:color w:val="000000" w:themeColor="text1"/>
          <w:sz w:val="24"/>
          <w:szCs w:val="24"/>
        </w:rPr>
        <w:t xml:space="preserve">mutual agreement, and/or schedule a meeting(s) with the protesting </w:t>
      </w:r>
      <w:r w:rsidR="00502F47" w:rsidRPr="0018176F">
        <w:rPr>
          <w:color w:val="000000" w:themeColor="text1"/>
          <w:sz w:val="24"/>
          <w:szCs w:val="24"/>
        </w:rPr>
        <w:t>Bidder</w:t>
      </w:r>
      <w:r w:rsidR="00D8648E" w:rsidRPr="0018176F">
        <w:rPr>
          <w:color w:val="000000" w:themeColor="text1"/>
          <w:sz w:val="24"/>
          <w:szCs w:val="24"/>
        </w:rPr>
        <w:t xml:space="preserve"> and others (as appropriate) to discuss the protest.  </w:t>
      </w:r>
      <w:bookmarkStart w:id="61" w:name="_Hlk101543543"/>
      <w:r w:rsidR="001215F1" w:rsidRPr="0018176F" w:rsidDel="001B0F82">
        <w:rPr>
          <w:color w:val="000000" w:themeColor="text1"/>
          <w:sz w:val="24"/>
          <w:szCs w:val="24"/>
        </w:rPr>
        <w:t xml:space="preserve">The decision on the bid protest </w:t>
      </w:r>
      <w:r w:rsidR="001215F1" w:rsidRPr="0018176F">
        <w:rPr>
          <w:color w:val="000000" w:themeColor="text1"/>
          <w:sz w:val="24"/>
          <w:szCs w:val="24"/>
        </w:rPr>
        <w:t>must be final</w:t>
      </w:r>
      <w:r w:rsidR="001215F1" w:rsidRPr="0018176F" w:rsidDel="001B0F82">
        <w:rPr>
          <w:color w:val="000000" w:themeColor="text1"/>
          <w:sz w:val="24"/>
          <w:szCs w:val="24"/>
        </w:rPr>
        <w:t xml:space="preserve"> prior to the Board hearing.</w:t>
      </w:r>
      <w:bookmarkEnd w:id="61"/>
      <w:r w:rsidR="00D8648E" w:rsidRPr="0018176F">
        <w:rPr>
          <w:color w:val="000000" w:themeColor="text1"/>
          <w:sz w:val="24"/>
          <w:szCs w:val="24"/>
        </w:rPr>
        <w:br/>
      </w:r>
      <w:r w:rsidR="00D8648E" w:rsidRPr="0018176F">
        <w:rPr>
          <w:color w:val="000000" w:themeColor="text1"/>
          <w:sz w:val="24"/>
          <w:szCs w:val="24"/>
        </w:rPr>
        <w:br/>
      </w:r>
      <w:bookmarkStart w:id="62" w:name="_Hlk101543644"/>
      <w:r w:rsidR="00681F87" w:rsidRPr="0018176F">
        <w:rPr>
          <w:color w:val="000000" w:themeColor="text1"/>
          <w:sz w:val="24"/>
          <w:szCs w:val="24"/>
        </w:rPr>
        <w:lastRenderedPageBreak/>
        <w:t>A notification of t</w:t>
      </w:r>
      <w:r w:rsidR="00D8648E" w:rsidRPr="0018176F">
        <w:rPr>
          <w:color w:val="000000" w:themeColor="text1"/>
          <w:sz w:val="24"/>
          <w:szCs w:val="24"/>
        </w:rPr>
        <w:t>he decision will be communicated by email</w:t>
      </w:r>
      <w:r w:rsidR="00AF533D" w:rsidRPr="0018176F">
        <w:rPr>
          <w:color w:val="000000" w:themeColor="text1"/>
          <w:sz w:val="24"/>
          <w:szCs w:val="24"/>
        </w:rPr>
        <w:t xml:space="preserve"> and/</w:t>
      </w:r>
      <w:r w:rsidR="00D8648E" w:rsidRPr="0018176F">
        <w:rPr>
          <w:color w:val="000000" w:themeColor="text1"/>
          <w:sz w:val="24"/>
          <w:szCs w:val="24"/>
        </w:rPr>
        <w:t xml:space="preserve">or US Postal Service </w:t>
      </w:r>
      <w:r w:rsidR="00167512" w:rsidRPr="0018176F">
        <w:rPr>
          <w:color w:val="000000" w:themeColor="text1"/>
          <w:sz w:val="24"/>
          <w:szCs w:val="24"/>
        </w:rPr>
        <w:t xml:space="preserve">mail </w:t>
      </w:r>
      <w:r w:rsidR="00E94AB2" w:rsidRPr="0018176F">
        <w:rPr>
          <w:color w:val="000000" w:themeColor="text1"/>
          <w:sz w:val="24"/>
          <w:szCs w:val="24"/>
        </w:rPr>
        <w:t xml:space="preserve">to </w:t>
      </w:r>
      <w:r w:rsidR="00D8648E" w:rsidRPr="0018176F">
        <w:rPr>
          <w:color w:val="000000" w:themeColor="text1"/>
          <w:sz w:val="24"/>
          <w:szCs w:val="24"/>
        </w:rPr>
        <w:t xml:space="preserve">the </w:t>
      </w:r>
      <w:r w:rsidRPr="0018176F">
        <w:rPr>
          <w:color w:val="000000" w:themeColor="text1"/>
          <w:sz w:val="24"/>
          <w:szCs w:val="24"/>
        </w:rPr>
        <w:t>protestor</w:t>
      </w:r>
      <w:r w:rsidR="00E94AB2" w:rsidRPr="0018176F">
        <w:rPr>
          <w:color w:val="000000" w:themeColor="text1"/>
          <w:sz w:val="24"/>
          <w:szCs w:val="24"/>
        </w:rPr>
        <w:t>.</w:t>
      </w:r>
      <w:r w:rsidRPr="0018176F">
        <w:rPr>
          <w:color w:val="000000" w:themeColor="text1"/>
          <w:sz w:val="24"/>
          <w:szCs w:val="24"/>
        </w:rPr>
        <w:t xml:space="preserve"> </w:t>
      </w:r>
      <w:r w:rsidR="00E94AB2" w:rsidRPr="0018176F" w:rsidDel="00514E87">
        <w:rPr>
          <w:color w:val="000000" w:themeColor="text1"/>
          <w:sz w:val="24"/>
          <w:szCs w:val="24"/>
        </w:rPr>
        <w:t>Notification will be provided to Bidders when a decision has been made on the protes</w:t>
      </w:r>
      <w:r w:rsidR="00E94AB2" w:rsidRPr="0018176F">
        <w:rPr>
          <w:color w:val="000000" w:themeColor="text1"/>
          <w:sz w:val="24"/>
          <w:szCs w:val="24"/>
        </w:rPr>
        <w:t xml:space="preserve">t and </w:t>
      </w:r>
      <w:proofErr w:type="gramStart"/>
      <w:r w:rsidR="00D8648E" w:rsidRPr="0018176F">
        <w:rPr>
          <w:color w:val="000000" w:themeColor="text1"/>
          <w:sz w:val="24"/>
          <w:szCs w:val="24"/>
        </w:rPr>
        <w:t>whether or not</w:t>
      </w:r>
      <w:proofErr w:type="gramEnd"/>
      <w:r w:rsidR="00D8648E" w:rsidRPr="0018176F">
        <w:rPr>
          <w:color w:val="000000" w:themeColor="text1"/>
          <w:sz w:val="24"/>
          <w:szCs w:val="24"/>
        </w:rPr>
        <w:t xml:space="preserve"> the recommendation to the Board of Supervisors in the Notice of Intent to Award</w:t>
      </w:r>
      <w:r w:rsidR="00EB4661" w:rsidRPr="0018176F">
        <w:rPr>
          <w:color w:val="000000" w:themeColor="text1"/>
          <w:sz w:val="24"/>
          <w:szCs w:val="24"/>
        </w:rPr>
        <w:t>/Non-Award</w:t>
      </w:r>
      <w:r w:rsidR="00D8648E" w:rsidRPr="0018176F">
        <w:rPr>
          <w:color w:val="000000" w:themeColor="text1"/>
          <w:sz w:val="24"/>
          <w:szCs w:val="24"/>
        </w:rPr>
        <w:t xml:space="preserve"> </w:t>
      </w:r>
      <w:r w:rsidR="00681F87" w:rsidRPr="0018176F">
        <w:rPr>
          <w:color w:val="000000" w:themeColor="text1"/>
          <w:sz w:val="24"/>
          <w:szCs w:val="24"/>
        </w:rPr>
        <w:t>will stand</w:t>
      </w:r>
      <w:r w:rsidR="00D8648E" w:rsidRPr="0018176F">
        <w:rPr>
          <w:color w:val="000000" w:themeColor="text1"/>
          <w:sz w:val="24"/>
          <w:szCs w:val="24"/>
        </w:rPr>
        <w:t xml:space="preserve">. </w:t>
      </w:r>
      <w:bookmarkEnd w:id="62"/>
    </w:p>
    <w:p w14:paraId="31F5E91A" w14:textId="11DDB7E1" w:rsidR="00D8648E" w:rsidRPr="00266DFB" w:rsidRDefault="00D8648E" w:rsidP="005D606E">
      <w:pPr>
        <w:pStyle w:val="Item1"/>
        <w:tabs>
          <w:tab w:val="clear" w:pos="1440"/>
        </w:tabs>
        <w:rPr>
          <w:sz w:val="24"/>
          <w:szCs w:val="24"/>
        </w:rPr>
      </w:pPr>
      <w:bookmarkStart w:id="63" w:name="_Hlk89768362"/>
      <w:r w:rsidRPr="005D606E">
        <w:rPr>
          <w:sz w:val="24"/>
          <w:szCs w:val="24"/>
        </w:rPr>
        <w:t xml:space="preserve">The decision </w:t>
      </w:r>
      <w:r w:rsidR="00A914E9" w:rsidRPr="005D606E">
        <w:rPr>
          <w:sz w:val="24"/>
          <w:szCs w:val="24"/>
        </w:rPr>
        <w:t xml:space="preserve">on the bid protest by </w:t>
      </w:r>
      <w:r w:rsidRPr="005D606E">
        <w:rPr>
          <w:sz w:val="24"/>
          <w:szCs w:val="24"/>
        </w:rPr>
        <w:t xml:space="preserve">the </w:t>
      </w:r>
      <w:r w:rsidR="00AF533D" w:rsidRPr="005D606E">
        <w:rPr>
          <w:sz w:val="24"/>
          <w:szCs w:val="24"/>
        </w:rPr>
        <w:t>Protest Evaluator</w:t>
      </w:r>
      <w:r w:rsidR="00AF533D" w:rsidRPr="005D606E" w:rsidDel="00AF533D">
        <w:rPr>
          <w:color w:val="00B050"/>
          <w:sz w:val="24"/>
          <w:szCs w:val="24"/>
        </w:rPr>
        <w:t xml:space="preserve"> </w:t>
      </w:r>
      <w:r w:rsidRPr="005D606E">
        <w:rPr>
          <w:sz w:val="24"/>
          <w:szCs w:val="24"/>
        </w:rPr>
        <w:t xml:space="preserve">may be appealed to the </w:t>
      </w:r>
      <w:bookmarkStart w:id="64" w:name="_Hlk90304542"/>
      <w:r w:rsidRPr="005D606E">
        <w:rPr>
          <w:sz w:val="24"/>
          <w:szCs w:val="24"/>
        </w:rPr>
        <w:t xml:space="preserve">Auditor-Controller's </w:t>
      </w:r>
      <w:r w:rsidR="00695709" w:rsidRPr="005D606E">
        <w:rPr>
          <w:sz w:val="24"/>
          <w:szCs w:val="24"/>
        </w:rPr>
        <w:t>Office of Contract Compliance &amp; Reporting</w:t>
      </w:r>
      <w:bookmarkEnd w:id="64"/>
      <w:r w:rsidR="00695709" w:rsidRPr="005D606E">
        <w:rPr>
          <w:sz w:val="24"/>
          <w:szCs w:val="24"/>
        </w:rPr>
        <w:t xml:space="preserve"> (OCCR)</w:t>
      </w:r>
      <w:r w:rsidRPr="005D606E">
        <w:rPr>
          <w:sz w:val="24"/>
          <w:szCs w:val="24"/>
        </w:rPr>
        <w:t xml:space="preserve"> located at 1221 Oak St., Room 249, Oakland</w:t>
      </w:r>
      <w:r w:rsidR="00AD3466" w:rsidRPr="005D606E">
        <w:rPr>
          <w:sz w:val="24"/>
          <w:szCs w:val="24"/>
        </w:rPr>
        <w:t xml:space="preserve">, CA 94612, </w:t>
      </w:r>
      <w:r w:rsidR="008A67E1" w:rsidRPr="005D606E">
        <w:rPr>
          <w:sz w:val="24"/>
          <w:szCs w:val="24"/>
        </w:rPr>
        <w:t>Email</w:t>
      </w:r>
      <w:r w:rsidR="00AD3466" w:rsidRPr="005D606E">
        <w:rPr>
          <w:sz w:val="24"/>
          <w:szCs w:val="24"/>
        </w:rPr>
        <w:t>:</w:t>
      </w:r>
      <w:r w:rsidR="005C3F1D" w:rsidRPr="005D606E">
        <w:rPr>
          <w:sz w:val="24"/>
          <w:szCs w:val="24"/>
        </w:rPr>
        <w:t xml:space="preserve"> </w:t>
      </w:r>
      <w:hyperlink r:id="rId52" w:history="1">
        <w:r w:rsidR="005C3F1D" w:rsidRPr="005D606E">
          <w:rPr>
            <w:rStyle w:val="Hyperlink"/>
            <w:sz w:val="24"/>
            <w:szCs w:val="24"/>
            <w:u w:color="1F3864"/>
          </w:rPr>
          <w:t>OCCR@acgov.org</w:t>
        </w:r>
      </w:hyperlink>
      <w:r w:rsidR="00AF533D" w:rsidRPr="005D606E">
        <w:rPr>
          <w:sz w:val="24"/>
          <w:szCs w:val="24"/>
        </w:rPr>
        <w:t xml:space="preserve">, </w:t>
      </w:r>
      <w:r w:rsidR="00AD3466" w:rsidRPr="005D606E">
        <w:rPr>
          <w:sz w:val="24"/>
          <w:szCs w:val="24"/>
        </w:rPr>
        <w:t xml:space="preserve">unless the </w:t>
      </w:r>
      <w:r w:rsidR="00695709" w:rsidRPr="005D606E">
        <w:rPr>
          <w:sz w:val="24"/>
          <w:szCs w:val="24"/>
        </w:rPr>
        <w:t>OCCR</w:t>
      </w:r>
      <w:r w:rsidR="00AD3466" w:rsidRPr="005D606E">
        <w:rPr>
          <w:sz w:val="24"/>
          <w:szCs w:val="24"/>
        </w:rPr>
        <w:t xml:space="preserve"> determines that it has a conflict of interest in which case an alternate will be identified to hear the appeal and all steps to be taken by </w:t>
      </w:r>
      <w:r w:rsidR="00695709" w:rsidRPr="005D606E">
        <w:rPr>
          <w:sz w:val="24"/>
          <w:szCs w:val="24"/>
        </w:rPr>
        <w:t>OCCR</w:t>
      </w:r>
      <w:r w:rsidR="00AD3466" w:rsidRPr="005D606E">
        <w:rPr>
          <w:sz w:val="24"/>
          <w:szCs w:val="24"/>
        </w:rPr>
        <w:t xml:space="preserve"> will be performed by the alternate. </w:t>
      </w:r>
      <w:r w:rsidR="00E34C87" w:rsidRPr="005D606E">
        <w:rPr>
          <w:sz w:val="24"/>
          <w:szCs w:val="24"/>
        </w:rPr>
        <w:t xml:space="preserve"> The </w:t>
      </w:r>
      <w:r w:rsidR="00502F47" w:rsidRPr="005D606E">
        <w:rPr>
          <w:sz w:val="24"/>
          <w:szCs w:val="24"/>
        </w:rPr>
        <w:t>Bidder</w:t>
      </w:r>
      <w:r w:rsidR="00E34C87" w:rsidRPr="005D606E">
        <w:rPr>
          <w:sz w:val="24"/>
          <w:szCs w:val="24"/>
        </w:rPr>
        <w:t xml:space="preserve"> whose b</w:t>
      </w:r>
      <w:r w:rsidRPr="005D606E">
        <w:rPr>
          <w:sz w:val="24"/>
          <w:szCs w:val="24"/>
        </w:rPr>
        <w:t xml:space="preserve">id is the subject of the protest, all </w:t>
      </w:r>
      <w:r w:rsidR="00502F47" w:rsidRPr="005D606E">
        <w:rPr>
          <w:sz w:val="24"/>
          <w:szCs w:val="24"/>
        </w:rPr>
        <w:t>Bidder</w:t>
      </w:r>
      <w:r w:rsidRPr="005D606E">
        <w:rPr>
          <w:sz w:val="24"/>
          <w:szCs w:val="24"/>
        </w:rPr>
        <w:t xml:space="preserve">s affected by the </w:t>
      </w:r>
      <w:r w:rsidR="00AF533D" w:rsidRPr="005D606E">
        <w:rPr>
          <w:sz w:val="24"/>
          <w:szCs w:val="24"/>
        </w:rPr>
        <w:t>Protest Evaluator</w:t>
      </w:r>
      <w:r w:rsidRPr="005D606E">
        <w:rPr>
          <w:sz w:val="24"/>
          <w:szCs w:val="24"/>
        </w:rPr>
        <w:t xml:space="preserve">'s decision on the protest, and the protestor </w:t>
      </w:r>
      <w:proofErr w:type="gramStart"/>
      <w:r w:rsidRPr="005D606E">
        <w:rPr>
          <w:sz w:val="24"/>
          <w:szCs w:val="24"/>
        </w:rPr>
        <w:t>have</w:t>
      </w:r>
      <w:proofErr w:type="gramEnd"/>
      <w:r w:rsidRPr="005D606E">
        <w:rPr>
          <w:sz w:val="24"/>
          <w:szCs w:val="24"/>
        </w:rPr>
        <w:t xml:space="preserve"> the right to appeal if </w:t>
      </w:r>
      <w:r w:rsidR="00A914E9" w:rsidRPr="005D606E">
        <w:rPr>
          <w:sz w:val="24"/>
          <w:szCs w:val="24"/>
        </w:rPr>
        <w:t xml:space="preserve">they feel </w:t>
      </w:r>
      <w:r w:rsidRPr="005D606E">
        <w:rPr>
          <w:sz w:val="24"/>
          <w:szCs w:val="24"/>
        </w:rPr>
        <w:t xml:space="preserve">the </w:t>
      </w:r>
      <w:r w:rsidR="00AF533D" w:rsidRPr="005D606E">
        <w:rPr>
          <w:sz w:val="24"/>
          <w:szCs w:val="24"/>
        </w:rPr>
        <w:t>Protest Evaluator</w:t>
      </w:r>
      <w:r w:rsidRPr="005D606E">
        <w:rPr>
          <w:sz w:val="24"/>
          <w:szCs w:val="24"/>
        </w:rPr>
        <w:t>'s decision</w:t>
      </w:r>
      <w:r w:rsidR="00A914E9" w:rsidRPr="005D606E">
        <w:rPr>
          <w:sz w:val="24"/>
          <w:szCs w:val="24"/>
        </w:rPr>
        <w:t xml:space="preserve"> is </w:t>
      </w:r>
      <w:r w:rsidR="00111F96" w:rsidRPr="005D606E">
        <w:rPr>
          <w:sz w:val="24"/>
          <w:szCs w:val="24"/>
        </w:rPr>
        <w:t>incorrect</w:t>
      </w:r>
      <w:r w:rsidRPr="005D606E">
        <w:rPr>
          <w:sz w:val="24"/>
          <w:szCs w:val="24"/>
        </w:rPr>
        <w:t xml:space="preserve">. All appeals to the Auditor-Controller's </w:t>
      </w:r>
      <w:r w:rsidR="00695709" w:rsidRPr="005D606E">
        <w:rPr>
          <w:sz w:val="24"/>
          <w:szCs w:val="24"/>
        </w:rPr>
        <w:t>OCCR</w:t>
      </w:r>
      <w:r w:rsidRPr="005D606E">
        <w:rPr>
          <w:sz w:val="24"/>
          <w:szCs w:val="24"/>
        </w:rPr>
        <w:t xml:space="preserve"> </w:t>
      </w:r>
      <w:r w:rsidR="00C063D4">
        <w:rPr>
          <w:sz w:val="24"/>
          <w:szCs w:val="24"/>
        </w:rPr>
        <w:t>must</w:t>
      </w:r>
      <w:r w:rsidRPr="005D606E">
        <w:rPr>
          <w:sz w:val="24"/>
          <w:szCs w:val="24"/>
        </w:rPr>
        <w:t xml:space="preserve"> be in writing and submitted within </w:t>
      </w:r>
      <w:r w:rsidR="0003357F" w:rsidRPr="005D606E">
        <w:rPr>
          <w:sz w:val="24"/>
          <w:szCs w:val="24"/>
        </w:rPr>
        <w:t xml:space="preserve">SEVEN </w:t>
      </w:r>
      <w:r w:rsidRPr="005D606E">
        <w:rPr>
          <w:sz w:val="24"/>
          <w:szCs w:val="24"/>
        </w:rPr>
        <w:t>(</w:t>
      </w:r>
      <w:r w:rsidR="00740394" w:rsidRPr="005D606E">
        <w:rPr>
          <w:sz w:val="24"/>
          <w:szCs w:val="24"/>
        </w:rPr>
        <w:t>7</w:t>
      </w:r>
      <w:r w:rsidRPr="005D606E">
        <w:rPr>
          <w:sz w:val="24"/>
          <w:szCs w:val="24"/>
        </w:rPr>
        <w:t xml:space="preserve">) </w:t>
      </w:r>
      <w:r w:rsidR="00AF533D" w:rsidRPr="005D606E">
        <w:rPr>
          <w:sz w:val="24"/>
          <w:szCs w:val="24"/>
        </w:rPr>
        <w:t xml:space="preserve">calendar </w:t>
      </w:r>
      <w:r w:rsidRPr="005D606E">
        <w:rPr>
          <w:sz w:val="24"/>
          <w:szCs w:val="24"/>
        </w:rPr>
        <w:t>days</w:t>
      </w:r>
      <w:r w:rsidR="00AF533D" w:rsidRPr="005D606E">
        <w:rPr>
          <w:sz w:val="24"/>
          <w:szCs w:val="24"/>
        </w:rPr>
        <w:t xml:space="preserve"> </w:t>
      </w:r>
      <w:r w:rsidRPr="005D606E">
        <w:rPr>
          <w:sz w:val="24"/>
          <w:szCs w:val="24"/>
        </w:rPr>
        <w:t xml:space="preserve">following the issuance of the decision, not the date </w:t>
      </w:r>
      <w:r w:rsidR="00AF533D" w:rsidRPr="005D606E">
        <w:rPr>
          <w:sz w:val="24"/>
          <w:szCs w:val="24"/>
        </w:rPr>
        <w:t xml:space="preserve">the decision is </w:t>
      </w:r>
      <w:r w:rsidRPr="005D606E">
        <w:rPr>
          <w:sz w:val="24"/>
          <w:szCs w:val="24"/>
        </w:rPr>
        <w:t xml:space="preserve">received by the </w:t>
      </w:r>
      <w:r w:rsidR="00502F47" w:rsidRPr="005D606E">
        <w:rPr>
          <w:sz w:val="24"/>
          <w:szCs w:val="24"/>
        </w:rPr>
        <w:t>Bidder</w:t>
      </w:r>
      <w:r w:rsidRPr="005D606E">
        <w:rPr>
          <w:sz w:val="24"/>
          <w:szCs w:val="24"/>
        </w:rPr>
        <w:t xml:space="preserve">. An appeal received after 5:00 p.m. is considered received as of the next </w:t>
      </w:r>
      <w:r w:rsidR="008A67E1" w:rsidRPr="005D606E">
        <w:rPr>
          <w:sz w:val="24"/>
          <w:szCs w:val="24"/>
        </w:rPr>
        <w:t>calendar day</w:t>
      </w:r>
      <w:r w:rsidRPr="005D606E">
        <w:rPr>
          <w:sz w:val="24"/>
          <w:szCs w:val="24"/>
        </w:rPr>
        <w:t xml:space="preserve">. An appeal received after </w:t>
      </w:r>
      <w:r w:rsidR="00DC3577" w:rsidRPr="005D606E">
        <w:rPr>
          <w:sz w:val="24"/>
          <w:szCs w:val="24"/>
        </w:rPr>
        <w:t xml:space="preserve">5:00 p.m. on </w:t>
      </w:r>
      <w:r w:rsidRPr="005D606E">
        <w:rPr>
          <w:sz w:val="24"/>
          <w:szCs w:val="24"/>
        </w:rPr>
        <w:t xml:space="preserve">the </w:t>
      </w:r>
      <w:r w:rsidR="00167512" w:rsidRPr="005D606E">
        <w:rPr>
          <w:sz w:val="24"/>
          <w:szCs w:val="24"/>
        </w:rPr>
        <w:t xml:space="preserve">SEVENTH </w:t>
      </w:r>
      <w:r w:rsidRPr="005D606E">
        <w:rPr>
          <w:sz w:val="24"/>
          <w:szCs w:val="24"/>
        </w:rPr>
        <w:t>(</w:t>
      </w:r>
      <w:r w:rsidR="00167512" w:rsidRPr="005D606E">
        <w:rPr>
          <w:sz w:val="24"/>
          <w:szCs w:val="24"/>
        </w:rPr>
        <w:t>7th</w:t>
      </w:r>
      <w:r w:rsidR="00BF3055" w:rsidRPr="005D606E">
        <w:rPr>
          <w:sz w:val="24"/>
          <w:szCs w:val="24"/>
        </w:rPr>
        <w:t>) calendar</w:t>
      </w:r>
      <w:r w:rsidR="008A67E1" w:rsidRPr="005D606E">
        <w:rPr>
          <w:sz w:val="24"/>
          <w:szCs w:val="24"/>
        </w:rPr>
        <w:t xml:space="preserve"> </w:t>
      </w:r>
      <w:r w:rsidRPr="005D606E">
        <w:rPr>
          <w:sz w:val="24"/>
          <w:szCs w:val="24"/>
        </w:rPr>
        <w:t>day</w:t>
      </w:r>
      <w:r w:rsidR="004F6C75" w:rsidRPr="005D606E">
        <w:rPr>
          <w:sz w:val="24"/>
          <w:szCs w:val="24"/>
        </w:rPr>
        <w:t xml:space="preserve"> </w:t>
      </w:r>
      <w:r w:rsidRPr="005D606E">
        <w:rPr>
          <w:sz w:val="24"/>
          <w:szCs w:val="24"/>
        </w:rPr>
        <w:t>following the date of issuance of the decision by the</w:t>
      </w:r>
      <w:r w:rsidR="002E5249" w:rsidRPr="005D606E">
        <w:rPr>
          <w:sz w:val="24"/>
          <w:szCs w:val="24"/>
        </w:rPr>
        <w:t xml:space="preserve"> Protest Evaluator</w:t>
      </w:r>
      <w:r w:rsidRPr="005D606E">
        <w:rPr>
          <w:sz w:val="24"/>
          <w:szCs w:val="24"/>
        </w:rPr>
        <w:t xml:space="preserve"> </w:t>
      </w:r>
      <w:r w:rsidR="00F11599">
        <w:rPr>
          <w:sz w:val="24"/>
          <w:szCs w:val="24"/>
        </w:rPr>
        <w:t>will</w:t>
      </w:r>
      <w:r w:rsidRPr="005D606E">
        <w:rPr>
          <w:sz w:val="24"/>
          <w:szCs w:val="24"/>
        </w:rPr>
        <w:t xml:space="preserve"> not be considered under any circumstances by the Auditor-Controller</w:t>
      </w:r>
      <w:r w:rsidRPr="00266DFB">
        <w:rPr>
          <w:sz w:val="24"/>
          <w:szCs w:val="24"/>
        </w:rPr>
        <w:t xml:space="preserve"> </w:t>
      </w:r>
      <w:r w:rsidR="00695709" w:rsidRPr="00266DFB">
        <w:rPr>
          <w:sz w:val="24"/>
          <w:szCs w:val="24"/>
        </w:rPr>
        <w:t>OCCR</w:t>
      </w:r>
      <w:r w:rsidR="00AF533D" w:rsidRPr="00266DFB">
        <w:rPr>
          <w:sz w:val="24"/>
          <w:szCs w:val="24"/>
        </w:rPr>
        <w:t xml:space="preserve"> or their designee</w:t>
      </w:r>
      <w:r w:rsidR="009A2E53">
        <w:rPr>
          <w:sz w:val="24"/>
          <w:szCs w:val="24"/>
        </w:rPr>
        <w:t>.</w:t>
      </w:r>
      <w:r w:rsidR="00004DD8">
        <w:rPr>
          <w:sz w:val="24"/>
          <w:szCs w:val="24"/>
        </w:rPr>
        <w:t xml:space="preserve"> </w:t>
      </w:r>
      <w:bookmarkEnd w:id="63"/>
    </w:p>
    <w:p w14:paraId="41FC4976" w14:textId="409563A4" w:rsidR="00D8648E" w:rsidRPr="00121DEB" w:rsidRDefault="00D8648E" w:rsidP="005D606E">
      <w:pPr>
        <w:pStyle w:val="Itema"/>
        <w:tabs>
          <w:tab w:val="clear" w:pos="2160"/>
        </w:tabs>
        <w:rPr>
          <w:sz w:val="24"/>
          <w:szCs w:val="18"/>
        </w:rPr>
      </w:pPr>
      <w:bookmarkStart w:id="65" w:name="_Hlk101543785"/>
      <w:r w:rsidRPr="00121DEB">
        <w:rPr>
          <w:sz w:val="24"/>
          <w:szCs w:val="18"/>
        </w:rPr>
        <w:t xml:space="preserve">The appeal </w:t>
      </w:r>
      <w:r w:rsidR="00C063D4">
        <w:rPr>
          <w:sz w:val="24"/>
          <w:szCs w:val="18"/>
        </w:rPr>
        <w:t>must</w:t>
      </w:r>
      <w:r w:rsidRPr="00121DEB">
        <w:rPr>
          <w:sz w:val="24"/>
          <w:szCs w:val="18"/>
        </w:rPr>
        <w:t xml:space="preserve"> specify the decision being appealed and all the facts and circumstances relied upon in support of the appeal.</w:t>
      </w:r>
    </w:p>
    <w:p w14:paraId="069B047E" w14:textId="1411C691" w:rsidR="00D8648E" w:rsidRPr="00266DFB" w:rsidRDefault="00D8648E" w:rsidP="005D606E">
      <w:pPr>
        <w:pStyle w:val="Itema"/>
        <w:tabs>
          <w:tab w:val="clear" w:pos="2160"/>
        </w:tabs>
        <w:rPr>
          <w:sz w:val="24"/>
          <w:szCs w:val="24"/>
        </w:rPr>
      </w:pPr>
      <w:r w:rsidRPr="00266DFB">
        <w:rPr>
          <w:sz w:val="24"/>
          <w:szCs w:val="24"/>
        </w:rPr>
        <w:t xml:space="preserve">In reviewing protest appeals, the </w:t>
      </w:r>
      <w:r w:rsidR="00695709" w:rsidRPr="00266DFB">
        <w:rPr>
          <w:sz w:val="24"/>
          <w:szCs w:val="24"/>
        </w:rPr>
        <w:t>OCCR</w:t>
      </w:r>
      <w:r w:rsidRPr="00266DFB">
        <w:rPr>
          <w:sz w:val="24"/>
          <w:szCs w:val="24"/>
        </w:rPr>
        <w:t xml:space="preserve"> will not re-judge the proposal(s). The appeal to the </w:t>
      </w:r>
      <w:r w:rsidR="00695709" w:rsidRPr="00266DFB">
        <w:rPr>
          <w:sz w:val="24"/>
          <w:szCs w:val="24"/>
        </w:rPr>
        <w:t>OCCR</w:t>
      </w:r>
      <w:r w:rsidRPr="00266DFB">
        <w:rPr>
          <w:sz w:val="24"/>
          <w:szCs w:val="24"/>
        </w:rPr>
        <w:t xml:space="preserve"> </w:t>
      </w:r>
      <w:r w:rsidR="00C063D4">
        <w:rPr>
          <w:sz w:val="24"/>
          <w:szCs w:val="24"/>
        </w:rPr>
        <w:t>must</w:t>
      </w:r>
      <w:r w:rsidRPr="00266DFB">
        <w:rPr>
          <w:sz w:val="24"/>
          <w:szCs w:val="24"/>
        </w:rPr>
        <w:t xml:space="preserve"> be limited to </w:t>
      </w:r>
      <w:r w:rsidR="00AB790E">
        <w:rPr>
          <w:sz w:val="24"/>
          <w:szCs w:val="24"/>
        </w:rPr>
        <w:t xml:space="preserve">a </w:t>
      </w:r>
      <w:r w:rsidRPr="00266DFB">
        <w:rPr>
          <w:sz w:val="24"/>
          <w:szCs w:val="24"/>
        </w:rPr>
        <w:t>review of the procurement process to determine if the contracting department mat</w:t>
      </w:r>
      <w:r w:rsidR="00E34C87" w:rsidRPr="00266DFB">
        <w:rPr>
          <w:sz w:val="24"/>
          <w:szCs w:val="24"/>
        </w:rPr>
        <w:t>erially erred in following the b</w:t>
      </w:r>
      <w:r w:rsidRPr="00266DFB">
        <w:rPr>
          <w:sz w:val="24"/>
          <w:szCs w:val="24"/>
        </w:rPr>
        <w:t xml:space="preserve">id or, </w:t>
      </w:r>
      <w:r w:rsidR="00AF533D" w:rsidRPr="00266DFB">
        <w:rPr>
          <w:sz w:val="24"/>
          <w:szCs w:val="24"/>
        </w:rPr>
        <w:t>if applicable</w:t>
      </w:r>
      <w:r w:rsidRPr="00266DFB">
        <w:rPr>
          <w:sz w:val="24"/>
          <w:szCs w:val="24"/>
        </w:rPr>
        <w:t>, County contracting policies or other laws and regulations.</w:t>
      </w:r>
    </w:p>
    <w:p w14:paraId="04081A56" w14:textId="4352DA6C" w:rsidR="00D8648E" w:rsidRPr="00266DFB" w:rsidRDefault="00D8648E" w:rsidP="005D606E">
      <w:pPr>
        <w:pStyle w:val="Itema"/>
        <w:tabs>
          <w:tab w:val="clear" w:pos="2160"/>
        </w:tabs>
        <w:rPr>
          <w:sz w:val="24"/>
          <w:szCs w:val="24"/>
        </w:rPr>
      </w:pPr>
      <w:r w:rsidRPr="00266DFB">
        <w:rPr>
          <w:sz w:val="24"/>
          <w:szCs w:val="24"/>
        </w:rPr>
        <w:t xml:space="preserve">The appeal to the </w:t>
      </w:r>
      <w:r w:rsidR="00695709" w:rsidRPr="00266DFB">
        <w:rPr>
          <w:sz w:val="24"/>
          <w:szCs w:val="24"/>
        </w:rPr>
        <w:t>OCCR</w:t>
      </w:r>
      <w:r w:rsidRPr="00266DFB">
        <w:rPr>
          <w:sz w:val="24"/>
          <w:szCs w:val="24"/>
        </w:rPr>
        <w:t xml:space="preserve"> </w:t>
      </w:r>
      <w:r w:rsidR="00C063D4">
        <w:rPr>
          <w:sz w:val="24"/>
          <w:szCs w:val="24"/>
        </w:rPr>
        <w:t>must</w:t>
      </w:r>
      <w:r w:rsidRPr="00266DFB">
        <w:rPr>
          <w:sz w:val="24"/>
          <w:szCs w:val="24"/>
        </w:rPr>
        <w:t xml:space="preserve"> be limited to the grounds raised in the original protest and the </w:t>
      </w:r>
      <w:r w:rsidR="00AF533D" w:rsidRPr="00266DFB">
        <w:rPr>
          <w:sz w:val="24"/>
          <w:szCs w:val="24"/>
        </w:rPr>
        <w:t xml:space="preserve">written </w:t>
      </w:r>
      <w:r w:rsidRPr="00266DFB">
        <w:rPr>
          <w:sz w:val="24"/>
          <w:szCs w:val="24"/>
        </w:rPr>
        <w:t xml:space="preserve">decision by the </w:t>
      </w:r>
      <w:r w:rsidR="00AF533D" w:rsidRPr="00266DFB">
        <w:rPr>
          <w:sz w:val="24"/>
          <w:szCs w:val="24"/>
        </w:rPr>
        <w:t>Protest Evaluator</w:t>
      </w:r>
      <w:r w:rsidRPr="00266DFB">
        <w:rPr>
          <w:sz w:val="24"/>
          <w:szCs w:val="24"/>
        </w:rPr>
        <w:t xml:space="preserve">. As such, a </w:t>
      </w:r>
      <w:r w:rsidR="00502F47" w:rsidRPr="00266DFB">
        <w:rPr>
          <w:sz w:val="24"/>
          <w:szCs w:val="24"/>
        </w:rPr>
        <w:t>Bidder</w:t>
      </w:r>
      <w:r w:rsidRPr="00266DFB">
        <w:rPr>
          <w:sz w:val="24"/>
          <w:szCs w:val="24"/>
        </w:rPr>
        <w:t xml:space="preserve"> is prohibited from stating new grounds for a Bid protest in its appeal.  </w:t>
      </w:r>
    </w:p>
    <w:p w14:paraId="45E7106F" w14:textId="77777777" w:rsidR="00D8648E" w:rsidRPr="00266DFB" w:rsidRDefault="00D8648E" w:rsidP="005D606E">
      <w:pPr>
        <w:pStyle w:val="Itema"/>
        <w:tabs>
          <w:tab w:val="clear" w:pos="2160"/>
        </w:tabs>
        <w:rPr>
          <w:sz w:val="24"/>
          <w:szCs w:val="24"/>
        </w:rPr>
      </w:pPr>
      <w:r w:rsidRPr="00266DFB">
        <w:rPr>
          <w:sz w:val="24"/>
          <w:szCs w:val="24"/>
        </w:rPr>
        <w:t>The Auditor’s Office may overturn the results of a bid process for ethical violations by Procurement staff, County Selection Committee members, subject matter experts, or any other County staff managing or participating in the competitive bid process, regardless of timing or the contents of a bid protest</w:t>
      </w:r>
      <w:r w:rsidR="00B32B0C" w:rsidRPr="00266DFB">
        <w:rPr>
          <w:sz w:val="24"/>
          <w:szCs w:val="24"/>
        </w:rPr>
        <w:t>.</w:t>
      </w:r>
    </w:p>
    <w:p w14:paraId="4C6E5F32" w14:textId="08B07AFC" w:rsidR="00D8648E" w:rsidRPr="0018176F" w:rsidRDefault="00D8648E" w:rsidP="005D606E">
      <w:pPr>
        <w:pStyle w:val="Itema"/>
        <w:tabs>
          <w:tab w:val="clear" w:pos="2160"/>
        </w:tabs>
        <w:rPr>
          <w:color w:val="000000" w:themeColor="text1"/>
          <w:sz w:val="24"/>
          <w:szCs w:val="24"/>
        </w:rPr>
      </w:pPr>
      <w:r w:rsidRPr="00353FF1">
        <w:rPr>
          <w:sz w:val="24"/>
          <w:szCs w:val="24"/>
        </w:rPr>
        <w:t xml:space="preserve">The </w:t>
      </w:r>
      <w:r w:rsidR="003D4E0B">
        <w:rPr>
          <w:sz w:val="24"/>
          <w:szCs w:val="24"/>
        </w:rPr>
        <w:t>finding</w:t>
      </w:r>
      <w:r w:rsidR="003D4E0B" w:rsidRPr="00353FF1">
        <w:rPr>
          <w:sz w:val="24"/>
          <w:szCs w:val="24"/>
        </w:rPr>
        <w:t xml:space="preserve"> </w:t>
      </w:r>
      <w:r w:rsidRPr="00353FF1">
        <w:rPr>
          <w:sz w:val="24"/>
          <w:szCs w:val="24"/>
        </w:rPr>
        <w:t xml:space="preserve">of the Auditor-Controller’s </w:t>
      </w:r>
      <w:r w:rsidR="00695709" w:rsidRPr="00353FF1">
        <w:rPr>
          <w:sz w:val="24"/>
          <w:szCs w:val="24"/>
        </w:rPr>
        <w:t>OCCR</w:t>
      </w:r>
      <w:r w:rsidRPr="00353FF1">
        <w:rPr>
          <w:sz w:val="24"/>
          <w:szCs w:val="24"/>
        </w:rPr>
        <w:t xml:space="preserve"> is the final step of the appeal process. A copy of the </w:t>
      </w:r>
      <w:r w:rsidR="00891F4C">
        <w:rPr>
          <w:sz w:val="24"/>
          <w:szCs w:val="24"/>
        </w:rPr>
        <w:t>finding</w:t>
      </w:r>
      <w:r w:rsidR="00891F4C" w:rsidRPr="00353FF1">
        <w:rPr>
          <w:sz w:val="24"/>
          <w:szCs w:val="24"/>
        </w:rPr>
        <w:t xml:space="preserve"> </w:t>
      </w:r>
      <w:r w:rsidRPr="00353FF1">
        <w:rPr>
          <w:sz w:val="24"/>
          <w:szCs w:val="24"/>
        </w:rPr>
        <w:t xml:space="preserve">of the Auditor-Controller’s </w:t>
      </w:r>
      <w:r w:rsidR="00695709" w:rsidRPr="00353FF1">
        <w:rPr>
          <w:sz w:val="24"/>
          <w:szCs w:val="24"/>
        </w:rPr>
        <w:t>OCCR</w:t>
      </w:r>
      <w:r w:rsidRPr="00353FF1">
        <w:rPr>
          <w:sz w:val="24"/>
          <w:szCs w:val="24"/>
        </w:rPr>
        <w:t xml:space="preserve"> will be furnished </w:t>
      </w:r>
      <w:proofErr w:type="gramStart"/>
      <w:r w:rsidRPr="00353FF1">
        <w:rPr>
          <w:sz w:val="24"/>
          <w:szCs w:val="24"/>
        </w:rPr>
        <w:t>to</w:t>
      </w:r>
      <w:proofErr w:type="gramEnd"/>
      <w:r w:rsidRPr="00353FF1">
        <w:rPr>
          <w:sz w:val="24"/>
          <w:szCs w:val="24"/>
        </w:rPr>
        <w:t xml:space="preserve"> the protestor</w:t>
      </w:r>
      <w:r w:rsidR="00DB4ECD">
        <w:rPr>
          <w:sz w:val="24"/>
          <w:szCs w:val="24"/>
        </w:rPr>
        <w:t>.</w:t>
      </w:r>
    </w:p>
    <w:p w14:paraId="6E816ECA" w14:textId="2C61F01A" w:rsidR="001B0F82" w:rsidRPr="0018176F" w:rsidRDefault="00D238E7" w:rsidP="005D606E">
      <w:pPr>
        <w:pStyle w:val="Itema"/>
        <w:tabs>
          <w:tab w:val="clear" w:pos="2160"/>
        </w:tabs>
        <w:rPr>
          <w:color w:val="000000" w:themeColor="text1"/>
        </w:rPr>
      </w:pPr>
      <w:bookmarkStart w:id="66" w:name="_Hlk102066424"/>
      <w:r w:rsidRPr="0018176F" w:rsidDel="001B0F82">
        <w:rPr>
          <w:color w:val="000000" w:themeColor="text1"/>
          <w:sz w:val="24"/>
          <w:szCs w:val="24"/>
        </w:rPr>
        <w:lastRenderedPageBreak/>
        <w:t xml:space="preserve">The </w:t>
      </w:r>
      <w:r w:rsidRPr="0018176F">
        <w:rPr>
          <w:color w:val="000000" w:themeColor="text1"/>
          <w:sz w:val="24"/>
          <w:szCs w:val="24"/>
        </w:rPr>
        <w:t>finding</w:t>
      </w:r>
      <w:r w:rsidRPr="0018176F" w:rsidDel="001B0F82">
        <w:rPr>
          <w:color w:val="000000" w:themeColor="text1"/>
          <w:sz w:val="24"/>
          <w:szCs w:val="24"/>
        </w:rPr>
        <w:t xml:space="preserve"> on the </w:t>
      </w:r>
      <w:r w:rsidRPr="0018176F">
        <w:rPr>
          <w:color w:val="000000" w:themeColor="text1"/>
          <w:sz w:val="24"/>
          <w:szCs w:val="24"/>
        </w:rPr>
        <w:t>appeal</w:t>
      </w:r>
      <w:r w:rsidRPr="0018176F" w:rsidDel="001B0F82">
        <w:rPr>
          <w:color w:val="000000" w:themeColor="text1"/>
          <w:sz w:val="24"/>
          <w:szCs w:val="24"/>
        </w:rPr>
        <w:t xml:space="preserve"> </w:t>
      </w:r>
      <w:r w:rsidRPr="0018176F">
        <w:rPr>
          <w:color w:val="000000" w:themeColor="text1"/>
          <w:sz w:val="24"/>
          <w:szCs w:val="24"/>
        </w:rPr>
        <w:t xml:space="preserve">must be </w:t>
      </w:r>
      <w:r w:rsidR="00DB4ECD" w:rsidRPr="0018176F">
        <w:rPr>
          <w:color w:val="000000" w:themeColor="text1"/>
          <w:sz w:val="24"/>
          <w:szCs w:val="24"/>
        </w:rPr>
        <w:t>issued</w:t>
      </w:r>
      <w:r w:rsidR="00EB4661" w:rsidRPr="0018176F">
        <w:rPr>
          <w:color w:val="000000" w:themeColor="text1"/>
          <w:sz w:val="24"/>
          <w:szCs w:val="24"/>
        </w:rPr>
        <w:t xml:space="preserve"> before a recommendation to </w:t>
      </w:r>
      <w:proofErr w:type="gramStart"/>
      <w:r w:rsidR="00EB4661" w:rsidRPr="0018176F">
        <w:rPr>
          <w:color w:val="000000" w:themeColor="text1"/>
          <w:sz w:val="24"/>
          <w:szCs w:val="24"/>
        </w:rPr>
        <w:t>award</w:t>
      </w:r>
      <w:proofErr w:type="gramEnd"/>
      <w:r w:rsidR="00EB4661" w:rsidRPr="0018176F">
        <w:rPr>
          <w:color w:val="000000" w:themeColor="text1"/>
          <w:sz w:val="24"/>
          <w:szCs w:val="24"/>
        </w:rPr>
        <w:t xml:space="preserve"> the contract is considered and contract awarded</w:t>
      </w:r>
      <w:r w:rsidR="00DB4ECD" w:rsidRPr="0018176F">
        <w:rPr>
          <w:color w:val="000000" w:themeColor="text1"/>
          <w:sz w:val="24"/>
          <w:szCs w:val="24"/>
        </w:rPr>
        <w:t xml:space="preserve"> </w:t>
      </w:r>
      <w:r w:rsidR="00EB4661" w:rsidRPr="0018176F">
        <w:rPr>
          <w:color w:val="000000" w:themeColor="text1"/>
          <w:sz w:val="24"/>
          <w:szCs w:val="24"/>
        </w:rPr>
        <w:t>by</w:t>
      </w:r>
      <w:r w:rsidRPr="0018176F" w:rsidDel="001B0F82">
        <w:rPr>
          <w:color w:val="000000" w:themeColor="text1"/>
          <w:sz w:val="24"/>
          <w:szCs w:val="24"/>
        </w:rPr>
        <w:t xml:space="preserve"> the Board </w:t>
      </w:r>
      <w:r w:rsidR="00EB4661" w:rsidRPr="0018176F">
        <w:rPr>
          <w:color w:val="000000" w:themeColor="text1"/>
          <w:sz w:val="24"/>
          <w:szCs w:val="24"/>
        </w:rPr>
        <w:t>of Supervisor</w:t>
      </w:r>
      <w:r w:rsidR="00B72008" w:rsidRPr="0018176F">
        <w:rPr>
          <w:color w:val="000000" w:themeColor="text1"/>
          <w:sz w:val="24"/>
          <w:szCs w:val="24"/>
        </w:rPr>
        <w:t>s</w:t>
      </w:r>
      <w:r w:rsidRPr="0018176F" w:rsidDel="001B0F82">
        <w:rPr>
          <w:color w:val="000000" w:themeColor="text1"/>
          <w:sz w:val="24"/>
          <w:szCs w:val="24"/>
        </w:rPr>
        <w:t>.</w:t>
      </w:r>
      <w:bookmarkEnd w:id="65"/>
      <w:bookmarkEnd w:id="66"/>
    </w:p>
    <w:p w14:paraId="55DC6C14" w14:textId="652C4F20" w:rsidR="00D8648E" w:rsidRPr="00266DFB" w:rsidRDefault="00D8648E" w:rsidP="005D606E">
      <w:pPr>
        <w:pStyle w:val="Item1"/>
        <w:tabs>
          <w:tab w:val="clear" w:pos="1440"/>
        </w:tabs>
        <w:rPr>
          <w:sz w:val="24"/>
          <w:szCs w:val="24"/>
        </w:rPr>
      </w:pPr>
      <w:r w:rsidRPr="00266DFB">
        <w:rPr>
          <w:sz w:val="24"/>
          <w:szCs w:val="24"/>
        </w:rPr>
        <w:t xml:space="preserve">The procedures and time limits set forth in this </w:t>
      </w:r>
      <w:r w:rsidR="00111F96">
        <w:rPr>
          <w:sz w:val="24"/>
          <w:szCs w:val="24"/>
        </w:rPr>
        <w:t>section</w:t>
      </w:r>
      <w:r w:rsidR="00111F96" w:rsidRPr="00266DFB">
        <w:rPr>
          <w:sz w:val="24"/>
          <w:szCs w:val="24"/>
        </w:rPr>
        <w:t xml:space="preserve"> </w:t>
      </w:r>
      <w:r w:rsidRPr="00266DFB">
        <w:rPr>
          <w:sz w:val="24"/>
          <w:szCs w:val="24"/>
        </w:rPr>
        <w:t xml:space="preserve">are mandatory and are each </w:t>
      </w:r>
      <w:r w:rsidR="00502F47" w:rsidRPr="00266DFB">
        <w:rPr>
          <w:sz w:val="24"/>
          <w:szCs w:val="24"/>
        </w:rPr>
        <w:t>Bidder</w:t>
      </w:r>
      <w:r w:rsidRPr="00266DFB">
        <w:rPr>
          <w:sz w:val="24"/>
          <w:szCs w:val="24"/>
        </w:rPr>
        <w:t>'s sole and ex</w:t>
      </w:r>
      <w:r w:rsidR="001B4589" w:rsidRPr="00266DFB">
        <w:rPr>
          <w:sz w:val="24"/>
          <w:szCs w:val="24"/>
        </w:rPr>
        <w:t xml:space="preserve">clusive remedy in the event of </w:t>
      </w:r>
      <w:r w:rsidR="00AB790E">
        <w:rPr>
          <w:sz w:val="24"/>
          <w:szCs w:val="24"/>
        </w:rPr>
        <w:t xml:space="preserve">a </w:t>
      </w:r>
      <w:r w:rsidR="001B4589" w:rsidRPr="00266DFB">
        <w:rPr>
          <w:sz w:val="24"/>
          <w:szCs w:val="24"/>
        </w:rPr>
        <w:t>bid p</w:t>
      </w:r>
      <w:r w:rsidRPr="00266DFB">
        <w:rPr>
          <w:sz w:val="24"/>
          <w:szCs w:val="24"/>
        </w:rPr>
        <w:t xml:space="preserve">rotest.  A </w:t>
      </w:r>
      <w:r w:rsidR="00502F47" w:rsidRPr="00266DFB">
        <w:rPr>
          <w:sz w:val="24"/>
          <w:szCs w:val="24"/>
        </w:rPr>
        <w:t>Bidder</w:t>
      </w:r>
      <w:r w:rsidRPr="00266DFB">
        <w:rPr>
          <w:sz w:val="24"/>
          <w:szCs w:val="24"/>
        </w:rPr>
        <w:t>’s failu</w:t>
      </w:r>
      <w:r w:rsidR="001B4589" w:rsidRPr="00266DFB">
        <w:rPr>
          <w:sz w:val="24"/>
          <w:szCs w:val="24"/>
        </w:rPr>
        <w:t>re to timely complete both the b</w:t>
      </w:r>
      <w:r w:rsidRPr="00266DFB">
        <w:rPr>
          <w:sz w:val="24"/>
          <w:szCs w:val="24"/>
        </w:rPr>
        <w:t xml:space="preserve">id protest and appeal procedures </w:t>
      </w:r>
      <w:r w:rsidR="00F11599">
        <w:rPr>
          <w:sz w:val="24"/>
          <w:szCs w:val="24"/>
        </w:rPr>
        <w:t>will</w:t>
      </w:r>
      <w:r w:rsidRPr="00266DFB">
        <w:rPr>
          <w:sz w:val="24"/>
          <w:szCs w:val="24"/>
        </w:rPr>
        <w:t xml:space="preserve"> be deemed a failure to exhaust administrative remedies.  Failure to exhaust administrative remedies, or failure to comply otherwise with these procedures, </w:t>
      </w:r>
      <w:r w:rsidR="00F11599">
        <w:rPr>
          <w:sz w:val="24"/>
          <w:szCs w:val="24"/>
        </w:rPr>
        <w:t>will</w:t>
      </w:r>
      <w:r w:rsidRPr="00266DFB">
        <w:rPr>
          <w:sz w:val="24"/>
          <w:szCs w:val="24"/>
        </w:rPr>
        <w:t xml:space="preserve"> constitute a waiver of a</w:t>
      </w:r>
      <w:r w:rsidR="001B4589" w:rsidRPr="00266DFB">
        <w:rPr>
          <w:sz w:val="24"/>
          <w:szCs w:val="24"/>
        </w:rPr>
        <w:t>ny right to further pursue the b</w:t>
      </w:r>
      <w:r w:rsidRPr="00266DFB">
        <w:rPr>
          <w:sz w:val="24"/>
          <w:szCs w:val="24"/>
        </w:rPr>
        <w:t>id protest, including filing a Government Code Claim or legal proceedings.</w:t>
      </w:r>
    </w:p>
    <w:p w14:paraId="042B1BED" w14:textId="77777777" w:rsidR="00F9006C" w:rsidRPr="00266DFB" w:rsidRDefault="00F9006C" w:rsidP="000352A4">
      <w:pPr>
        <w:pStyle w:val="Heading2"/>
        <w:rPr>
          <w:sz w:val="24"/>
          <w:szCs w:val="24"/>
        </w:rPr>
      </w:pPr>
      <w:bookmarkStart w:id="67" w:name="_Toc339364450"/>
      <w:bookmarkStart w:id="68" w:name="_Toc339364711"/>
      <w:bookmarkStart w:id="69" w:name="_Toc184134092"/>
      <w:r w:rsidRPr="00266DFB">
        <w:rPr>
          <w:sz w:val="24"/>
          <w:szCs w:val="24"/>
        </w:rPr>
        <w:t>TERM / TERMINATION / RENEWAL</w:t>
      </w:r>
      <w:bookmarkEnd w:id="67"/>
      <w:bookmarkEnd w:id="68"/>
      <w:bookmarkEnd w:id="69"/>
    </w:p>
    <w:p w14:paraId="04DB12B7" w14:textId="2C46B3BA" w:rsidR="00F9006C" w:rsidRPr="0018176F" w:rsidRDefault="00F9006C" w:rsidP="005D606E">
      <w:pPr>
        <w:pStyle w:val="Item1"/>
        <w:tabs>
          <w:tab w:val="clear" w:pos="1440"/>
        </w:tabs>
        <w:rPr>
          <w:color w:val="000000" w:themeColor="text1"/>
          <w:sz w:val="24"/>
          <w:szCs w:val="18"/>
        </w:rPr>
      </w:pPr>
      <w:r w:rsidRPr="00121DEB">
        <w:rPr>
          <w:sz w:val="24"/>
          <w:szCs w:val="18"/>
        </w:rPr>
        <w:t xml:space="preserve">The </w:t>
      </w:r>
      <w:r w:rsidR="00AB790E">
        <w:rPr>
          <w:sz w:val="24"/>
          <w:szCs w:val="18"/>
        </w:rPr>
        <w:t>contract term</w:t>
      </w:r>
      <w:r w:rsidRPr="00121DEB">
        <w:rPr>
          <w:sz w:val="24"/>
          <w:szCs w:val="18"/>
        </w:rPr>
        <w:t xml:space="preserve">, which may be awarded pursuant to </w:t>
      </w:r>
      <w:r w:rsidRPr="0018176F">
        <w:rPr>
          <w:color w:val="000000" w:themeColor="text1"/>
          <w:sz w:val="24"/>
          <w:szCs w:val="18"/>
        </w:rPr>
        <w:t>this</w:t>
      </w:r>
      <w:r w:rsidR="00296B8A" w:rsidRPr="0018176F">
        <w:rPr>
          <w:color w:val="000000" w:themeColor="text1"/>
          <w:sz w:val="24"/>
          <w:szCs w:val="18"/>
        </w:rPr>
        <w:t xml:space="preserve"> </w:t>
      </w:r>
      <w:r w:rsidR="00DA4A6E" w:rsidRPr="0018176F">
        <w:rPr>
          <w:color w:val="000000" w:themeColor="text1"/>
          <w:sz w:val="24"/>
          <w:szCs w:val="18"/>
        </w:rPr>
        <w:t>RF</w:t>
      </w:r>
      <w:r w:rsidR="00E3208D" w:rsidRPr="0018176F">
        <w:rPr>
          <w:color w:val="000000" w:themeColor="text1"/>
          <w:sz w:val="24"/>
          <w:szCs w:val="18"/>
        </w:rPr>
        <w:t>P</w:t>
      </w:r>
      <w:r w:rsidRPr="0018176F">
        <w:rPr>
          <w:color w:val="000000" w:themeColor="text1"/>
          <w:sz w:val="24"/>
          <w:szCs w:val="18"/>
        </w:rPr>
        <w:t xml:space="preserve">, will be </w:t>
      </w:r>
      <w:r w:rsidR="0018176F" w:rsidRPr="0018176F">
        <w:rPr>
          <w:color w:val="000000" w:themeColor="text1"/>
          <w:sz w:val="24"/>
          <w:szCs w:val="18"/>
        </w:rPr>
        <w:t>three (3)</w:t>
      </w:r>
      <w:r w:rsidRPr="0018176F">
        <w:rPr>
          <w:color w:val="000000" w:themeColor="text1"/>
          <w:sz w:val="24"/>
          <w:szCs w:val="18"/>
        </w:rPr>
        <w:t xml:space="preserve"> years.</w:t>
      </w:r>
    </w:p>
    <w:p w14:paraId="68E33F94" w14:textId="0D4E3AD8" w:rsidR="00F9006C" w:rsidRPr="0018176F" w:rsidRDefault="00F9006C" w:rsidP="005D606E">
      <w:pPr>
        <w:pStyle w:val="Item1"/>
        <w:tabs>
          <w:tab w:val="clear" w:pos="1440"/>
        </w:tabs>
        <w:rPr>
          <w:color w:val="000000" w:themeColor="text1"/>
        </w:rPr>
      </w:pPr>
      <w:r w:rsidRPr="0018176F">
        <w:rPr>
          <w:color w:val="000000" w:themeColor="text1"/>
          <w:sz w:val="24"/>
          <w:szCs w:val="24"/>
        </w:rPr>
        <w:t xml:space="preserve">By mutual agreement, any </w:t>
      </w:r>
      <w:r w:rsidR="00BF3055" w:rsidRPr="0018176F">
        <w:rPr>
          <w:color w:val="000000" w:themeColor="text1"/>
          <w:sz w:val="24"/>
          <w:szCs w:val="24"/>
        </w:rPr>
        <w:t>contract, which</w:t>
      </w:r>
      <w:r w:rsidRPr="0018176F">
        <w:rPr>
          <w:color w:val="000000" w:themeColor="text1"/>
          <w:sz w:val="24"/>
          <w:szCs w:val="24"/>
        </w:rPr>
        <w:t xml:space="preserve"> may be awarded pursuant to this </w:t>
      </w:r>
      <w:r w:rsidR="00DA4A6E" w:rsidRPr="0018176F">
        <w:rPr>
          <w:color w:val="000000" w:themeColor="text1"/>
          <w:sz w:val="24"/>
          <w:szCs w:val="24"/>
        </w:rPr>
        <w:t>RF</w:t>
      </w:r>
      <w:r w:rsidR="00E3208D" w:rsidRPr="0018176F">
        <w:rPr>
          <w:color w:val="000000" w:themeColor="text1"/>
          <w:sz w:val="24"/>
          <w:szCs w:val="24"/>
        </w:rPr>
        <w:t>P</w:t>
      </w:r>
      <w:r w:rsidRPr="0018176F">
        <w:rPr>
          <w:color w:val="000000" w:themeColor="text1"/>
          <w:sz w:val="24"/>
          <w:szCs w:val="24"/>
        </w:rPr>
        <w:t xml:space="preserve">, may be extended for </w:t>
      </w:r>
      <w:r w:rsidR="0018176F" w:rsidRPr="0018176F">
        <w:rPr>
          <w:color w:val="000000" w:themeColor="text1"/>
          <w:sz w:val="24"/>
          <w:szCs w:val="24"/>
        </w:rPr>
        <w:t>up to two (2)</w:t>
      </w:r>
      <w:r w:rsidRPr="0018176F">
        <w:rPr>
          <w:color w:val="000000" w:themeColor="text1"/>
          <w:sz w:val="24"/>
          <w:szCs w:val="24"/>
        </w:rPr>
        <w:t xml:space="preserve"> additional </w:t>
      </w:r>
      <w:r w:rsidR="0018176F" w:rsidRPr="0018176F">
        <w:rPr>
          <w:color w:val="000000" w:themeColor="text1"/>
          <w:sz w:val="24"/>
          <w:szCs w:val="24"/>
        </w:rPr>
        <w:t>years</w:t>
      </w:r>
      <w:r w:rsidR="001B7118" w:rsidRPr="0018176F">
        <w:rPr>
          <w:color w:val="000000" w:themeColor="text1"/>
          <w:sz w:val="24"/>
          <w:szCs w:val="24"/>
        </w:rPr>
        <w:t>.</w:t>
      </w:r>
      <w:r w:rsidR="001B7118" w:rsidRPr="0018176F">
        <w:rPr>
          <w:color w:val="000000" w:themeColor="text1"/>
        </w:rPr>
        <w:t xml:space="preserve"> </w:t>
      </w:r>
    </w:p>
    <w:p w14:paraId="131676BA" w14:textId="4D03B2D2" w:rsidR="00850953" w:rsidRPr="00E06A99" w:rsidRDefault="00850953" w:rsidP="005D606E">
      <w:pPr>
        <w:pStyle w:val="Item1"/>
        <w:tabs>
          <w:tab w:val="clear" w:pos="1440"/>
        </w:tabs>
        <w:rPr>
          <w:sz w:val="24"/>
          <w:szCs w:val="24"/>
        </w:rPr>
      </w:pPr>
      <w:r w:rsidRPr="0018176F">
        <w:rPr>
          <w:color w:val="000000" w:themeColor="text1"/>
          <w:sz w:val="24"/>
          <w:szCs w:val="24"/>
        </w:rPr>
        <w:t xml:space="preserve">The County has and reserves the right to suspend, terminate </w:t>
      </w:r>
      <w:r w:rsidRPr="00266DFB">
        <w:rPr>
          <w:sz w:val="24"/>
          <w:szCs w:val="24"/>
        </w:rPr>
        <w:t>or abandon the execution of any work</w:t>
      </w:r>
      <w:bookmarkStart w:id="70" w:name="_Hlk106376250"/>
      <w:r w:rsidR="00120291">
        <w:rPr>
          <w:sz w:val="24"/>
          <w:szCs w:val="24"/>
        </w:rPr>
        <w:t>, services and/or providing of goods</w:t>
      </w:r>
      <w:bookmarkEnd w:id="70"/>
      <w:r w:rsidRPr="00266DFB">
        <w:rPr>
          <w:sz w:val="24"/>
          <w:szCs w:val="24"/>
        </w:rPr>
        <w:t xml:space="preserve"> by the Contractor without cause at any time upon giving the Contractor prior written notice.  </w:t>
      </w:r>
      <w:proofErr w:type="gramStart"/>
      <w:r w:rsidRPr="00266DFB">
        <w:rPr>
          <w:sz w:val="24"/>
          <w:szCs w:val="24"/>
        </w:rPr>
        <w:t>In the event that</w:t>
      </w:r>
      <w:proofErr w:type="gramEnd"/>
      <w:r w:rsidRPr="00266DFB">
        <w:rPr>
          <w:sz w:val="24"/>
          <w:szCs w:val="24"/>
        </w:rPr>
        <w:t xml:space="preserve"> the County should abandon, terminate or suspend the Contractor’s work</w:t>
      </w:r>
      <w:r w:rsidR="00120291">
        <w:rPr>
          <w:sz w:val="24"/>
          <w:szCs w:val="24"/>
        </w:rPr>
        <w:t>, services and/or providing of goods</w:t>
      </w:r>
      <w:r w:rsidRPr="00266DFB">
        <w:rPr>
          <w:sz w:val="24"/>
          <w:szCs w:val="24"/>
        </w:rPr>
        <w:t xml:space="preserve">, the Contractor </w:t>
      </w:r>
      <w:r w:rsidR="00F11599">
        <w:rPr>
          <w:sz w:val="24"/>
          <w:szCs w:val="24"/>
        </w:rPr>
        <w:t>will</w:t>
      </w:r>
      <w:r w:rsidRPr="00266DFB">
        <w:rPr>
          <w:sz w:val="24"/>
          <w:szCs w:val="24"/>
        </w:rPr>
        <w:t xml:space="preserve"> be entitled to payment for services provided hereunder prior to the effective date of said suspension, termination</w:t>
      </w:r>
      <w:r w:rsidR="00AB790E">
        <w:rPr>
          <w:sz w:val="24"/>
          <w:szCs w:val="24"/>
        </w:rPr>
        <w:t>,</w:t>
      </w:r>
      <w:r w:rsidRPr="00266DFB">
        <w:rPr>
          <w:sz w:val="24"/>
          <w:szCs w:val="24"/>
        </w:rPr>
        <w:t xml:space="preserve"> or abandonment.  The County may terminate the contract at any time for cause without written notice upon a material breach of contract or substandard or unsatisfactory performance by the Contractor.  In the event of termination with cause, the County reserves the right to seek </w:t>
      </w:r>
      <w:proofErr w:type="gramStart"/>
      <w:r w:rsidRPr="00266DFB">
        <w:rPr>
          <w:sz w:val="24"/>
          <w:szCs w:val="24"/>
        </w:rPr>
        <w:t>any and all</w:t>
      </w:r>
      <w:proofErr w:type="gramEnd"/>
      <w:r w:rsidRPr="00266DFB">
        <w:rPr>
          <w:sz w:val="24"/>
          <w:szCs w:val="24"/>
        </w:rPr>
        <w:t xml:space="preserve"> damages from the Contractor.  In the event of such termination</w:t>
      </w:r>
      <w:r w:rsidR="00AB790E">
        <w:rPr>
          <w:sz w:val="24"/>
          <w:szCs w:val="24"/>
        </w:rPr>
        <w:t>,</w:t>
      </w:r>
      <w:r w:rsidRPr="00266DFB">
        <w:rPr>
          <w:sz w:val="24"/>
          <w:szCs w:val="24"/>
        </w:rPr>
        <w:t xml:space="preserve"> with or without cause, the County reserves the right to invite the next highest</w:t>
      </w:r>
      <w:r w:rsidR="00AB790E">
        <w:rPr>
          <w:sz w:val="24"/>
          <w:szCs w:val="24"/>
        </w:rPr>
        <w:t>-</w:t>
      </w:r>
      <w:r w:rsidRPr="00266DFB">
        <w:rPr>
          <w:sz w:val="24"/>
          <w:szCs w:val="24"/>
        </w:rPr>
        <w:t xml:space="preserve">ranked Bidder to </w:t>
      </w:r>
      <w:proofErr w:type="gramStart"/>
      <w:r w:rsidRPr="00266DFB">
        <w:rPr>
          <w:sz w:val="24"/>
          <w:szCs w:val="24"/>
        </w:rPr>
        <w:t>enter into</w:t>
      </w:r>
      <w:proofErr w:type="gramEnd"/>
      <w:r w:rsidRPr="00266DFB">
        <w:rPr>
          <w:sz w:val="24"/>
          <w:szCs w:val="24"/>
        </w:rPr>
        <w:t xml:space="preserve"> a contract or rebid the project if it is determined to be in its best interest to do so.</w:t>
      </w:r>
    </w:p>
    <w:p w14:paraId="710AF551" w14:textId="77777777" w:rsidR="003D3E5A" w:rsidRPr="00266DFB" w:rsidRDefault="00F9006C" w:rsidP="000352A4">
      <w:pPr>
        <w:pStyle w:val="Heading2"/>
        <w:rPr>
          <w:sz w:val="24"/>
          <w:szCs w:val="24"/>
          <w:u w:val="none"/>
        </w:rPr>
      </w:pPr>
      <w:bookmarkStart w:id="71" w:name="_Toc339364452"/>
      <w:bookmarkStart w:id="72" w:name="_Toc339364713"/>
      <w:bookmarkStart w:id="73" w:name="_Toc184134093"/>
      <w:r w:rsidRPr="00266DFB">
        <w:rPr>
          <w:sz w:val="24"/>
          <w:szCs w:val="24"/>
        </w:rPr>
        <w:t>BRAND NAMES AND APPROVED EQUIVALENTS</w:t>
      </w:r>
      <w:bookmarkEnd w:id="71"/>
      <w:bookmarkEnd w:id="72"/>
      <w:bookmarkEnd w:id="73"/>
      <w:r w:rsidR="001B7118" w:rsidRPr="00266DFB">
        <w:rPr>
          <w:sz w:val="24"/>
          <w:szCs w:val="24"/>
          <w:u w:val="none"/>
        </w:rPr>
        <w:t xml:space="preserve"> </w:t>
      </w:r>
    </w:p>
    <w:p w14:paraId="4C721B7D" w14:textId="2024B73E" w:rsidR="00F9006C" w:rsidRPr="00121DEB" w:rsidRDefault="00F9006C" w:rsidP="005D606E">
      <w:pPr>
        <w:pStyle w:val="Item1"/>
        <w:tabs>
          <w:tab w:val="clear" w:pos="1440"/>
        </w:tabs>
        <w:rPr>
          <w:sz w:val="24"/>
          <w:szCs w:val="18"/>
        </w:rPr>
      </w:pPr>
      <w:r w:rsidRPr="00121DEB">
        <w:rPr>
          <w:sz w:val="24"/>
          <w:szCs w:val="18"/>
        </w:rPr>
        <w:t xml:space="preserve">Any references </w:t>
      </w:r>
      <w:r w:rsidR="00850953" w:rsidRPr="00121DEB">
        <w:rPr>
          <w:sz w:val="24"/>
          <w:szCs w:val="18"/>
        </w:rPr>
        <w:t xml:space="preserve">in this RFP, including </w:t>
      </w:r>
      <w:r w:rsidR="00AB790E">
        <w:rPr>
          <w:sz w:val="24"/>
          <w:szCs w:val="18"/>
        </w:rPr>
        <w:t>A</w:t>
      </w:r>
      <w:r w:rsidR="00850953" w:rsidRPr="00121DEB">
        <w:rPr>
          <w:sz w:val="24"/>
          <w:szCs w:val="18"/>
        </w:rPr>
        <w:t xml:space="preserve">ddendum and other documents, </w:t>
      </w:r>
      <w:r w:rsidRPr="00121DEB">
        <w:rPr>
          <w:sz w:val="24"/>
          <w:szCs w:val="18"/>
        </w:rPr>
        <w:t>to manufacturers</w:t>
      </w:r>
      <w:r w:rsidR="00AB790E">
        <w:rPr>
          <w:sz w:val="24"/>
          <w:szCs w:val="18"/>
        </w:rPr>
        <w:t xml:space="preserve">’ </w:t>
      </w:r>
      <w:r w:rsidRPr="00121DEB">
        <w:rPr>
          <w:sz w:val="24"/>
          <w:szCs w:val="18"/>
        </w:rPr>
        <w:t>trade names, brand names</w:t>
      </w:r>
      <w:r w:rsidR="00AB790E">
        <w:rPr>
          <w:sz w:val="24"/>
          <w:szCs w:val="18"/>
        </w:rPr>
        <w:t>,</w:t>
      </w:r>
      <w:r w:rsidRPr="00121DEB">
        <w:rPr>
          <w:sz w:val="24"/>
          <w:szCs w:val="18"/>
        </w:rPr>
        <w:t xml:space="preserve"> and/or catalog numbers are intended to be descriptive but not restrictive unless otherwise stated and are intended to indicate the quality level desired.  </w:t>
      </w:r>
      <w:r w:rsidR="00850953" w:rsidRPr="00121DEB">
        <w:rPr>
          <w:sz w:val="24"/>
          <w:szCs w:val="18"/>
        </w:rPr>
        <w:t xml:space="preserve">Unless otherwise noted, </w:t>
      </w:r>
      <w:r w:rsidR="00502F47" w:rsidRPr="00121DEB">
        <w:rPr>
          <w:sz w:val="24"/>
          <w:szCs w:val="18"/>
        </w:rPr>
        <w:t>Bidder</w:t>
      </w:r>
      <w:r w:rsidRPr="00121DEB">
        <w:rPr>
          <w:sz w:val="24"/>
          <w:szCs w:val="18"/>
        </w:rPr>
        <w:t>s may offer any equivalent product that meets or exceeds the specifications</w:t>
      </w:r>
      <w:r w:rsidR="00AB790E">
        <w:rPr>
          <w:sz w:val="24"/>
          <w:szCs w:val="18"/>
        </w:rPr>
        <w:t>;</w:t>
      </w:r>
      <w:r w:rsidR="00AF533D" w:rsidRPr="00121DEB">
        <w:rPr>
          <w:sz w:val="24"/>
          <w:szCs w:val="18"/>
        </w:rPr>
        <w:t xml:space="preserve"> however, if the County</w:t>
      </w:r>
      <w:r w:rsidR="00AB790E">
        <w:rPr>
          <w:sz w:val="24"/>
          <w:szCs w:val="18"/>
        </w:rPr>
        <w:t>,</w:t>
      </w:r>
      <w:r w:rsidR="00AF533D" w:rsidRPr="00121DEB">
        <w:rPr>
          <w:sz w:val="24"/>
          <w:szCs w:val="18"/>
        </w:rPr>
        <w:t xml:space="preserve"> in its sole discretion</w:t>
      </w:r>
      <w:r w:rsidR="00AB790E">
        <w:rPr>
          <w:sz w:val="24"/>
          <w:szCs w:val="18"/>
        </w:rPr>
        <w:t>,</w:t>
      </w:r>
      <w:r w:rsidR="00AF533D" w:rsidRPr="00121DEB">
        <w:rPr>
          <w:sz w:val="24"/>
          <w:szCs w:val="18"/>
        </w:rPr>
        <w:t xml:space="preserve"> determines the product </w:t>
      </w:r>
      <w:r w:rsidR="00AB790E">
        <w:rPr>
          <w:sz w:val="24"/>
          <w:szCs w:val="18"/>
        </w:rPr>
        <w:t>p</w:t>
      </w:r>
      <w:r w:rsidR="008D40D6">
        <w:rPr>
          <w:sz w:val="24"/>
          <w:szCs w:val="18"/>
        </w:rPr>
        <w:t>roposed</w:t>
      </w:r>
      <w:r w:rsidR="00AB790E" w:rsidRPr="00121DEB">
        <w:rPr>
          <w:sz w:val="24"/>
          <w:szCs w:val="18"/>
        </w:rPr>
        <w:t xml:space="preserve"> </w:t>
      </w:r>
      <w:r w:rsidR="00AF533D" w:rsidRPr="00121DEB">
        <w:rPr>
          <w:sz w:val="24"/>
          <w:szCs w:val="18"/>
        </w:rPr>
        <w:t xml:space="preserve">is not equivalent, the </w:t>
      </w:r>
      <w:r w:rsidR="00AB790E">
        <w:rPr>
          <w:sz w:val="24"/>
          <w:szCs w:val="18"/>
        </w:rPr>
        <w:t>B</w:t>
      </w:r>
      <w:r w:rsidR="00AF533D" w:rsidRPr="00121DEB">
        <w:rPr>
          <w:sz w:val="24"/>
          <w:szCs w:val="18"/>
        </w:rPr>
        <w:t xml:space="preserve">id may be </w:t>
      </w:r>
      <w:r w:rsidR="008D40D6" w:rsidRPr="00121DEB">
        <w:rPr>
          <w:sz w:val="24"/>
          <w:szCs w:val="18"/>
        </w:rPr>
        <w:t>disqualif</w:t>
      </w:r>
      <w:r w:rsidR="008D40D6">
        <w:rPr>
          <w:sz w:val="24"/>
          <w:szCs w:val="18"/>
        </w:rPr>
        <w:t>ied,</w:t>
      </w:r>
      <w:r w:rsidR="00AF533D" w:rsidRPr="00121DEB">
        <w:rPr>
          <w:sz w:val="24"/>
          <w:szCs w:val="18"/>
        </w:rPr>
        <w:t xml:space="preserve"> or a lower s</w:t>
      </w:r>
      <w:r w:rsidR="00E3208D" w:rsidRPr="00121DEB">
        <w:rPr>
          <w:sz w:val="24"/>
          <w:szCs w:val="18"/>
        </w:rPr>
        <w:t>core awarded by the CSC</w:t>
      </w:r>
      <w:r w:rsidRPr="00121DEB">
        <w:rPr>
          <w:sz w:val="24"/>
          <w:szCs w:val="18"/>
        </w:rPr>
        <w:t>.  Bids based on equivalent products must:</w:t>
      </w:r>
    </w:p>
    <w:p w14:paraId="50955603" w14:textId="77777777" w:rsidR="00F9006C" w:rsidRPr="00121DEB" w:rsidRDefault="00F9006C" w:rsidP="005D606E">
      <w:pPr>
        <w:pStyle w:val="Itema"/>
        <w:tabs>
          <w:tab w:val="clear" w:pos="2160"/>
        </w:tabs>
        <w:rPr>
          <w:sz w:val="24"/>
          <w:szCs w:val="18"/>
        </w:rPr>
      </w:pPr>
      <w:r w:rsidRPr="00121DEB">
        <w:rPr>
          <w:sz w:val="24"/>
          <w:szCs w:val="18"/>
        </w:rPr>
        <w:lastRenderedPageBreak/>
        <w:t xml:space="preserve">Clearly describe the </w:t>
      </w:r>
      <w:proofErr w:type="gramStart"/>
      <w:r w:rsidRPr="00121DEB">
        <w:rPr>
          <w:sz w:val="24"/>
          <w:szCs w:val="18"/>
        </w:rPr>
        <w:t>alternate</w:t>
      </w:r>
      <w:proofErr w:type="gramEnd"/>
      <w:r w:rsidRPr="00121DEB">
        <w:rPr>
          <w:sz w:val="24"/>
          <w:szCs w:val="18"/>
        </w:rPr>
        <w:t xml:space="preserve"> offered and indicate how it dif</w:t>
      </w:r>
      <w:r w:rsidR="00BB1F9A" w:rsidRPr="00121DEB">
        <w:rPr>
          <w:sz w:val="24"/>
          <w:szCs w:val="18"/>
        </w:rPr>
        <w:t xml:space="preserve">fers from the product specified; </w:t>
      </w:r>
      <w:r w:rsidRPr="00121DEB">
        <w:rPr>
          <w:sz w:val="24"/>
          <w:szCs w:val="18"/>
        </w:rPr>
        <w:t>and</w:t>
      </w:r>
    </w:p>
    <w:p w14:paraId="0C11957F" w14:textId="283AE27D" w:rsidR="00F9006C" w:rsidRPr="00266DFB" w:rsidRDefault="00BB1F9A" w:rsidP="005D606E">
      <w:pPr>
        <w:pStyle w:val="Itema"/>
        <w:tabs>
          <w:tab w:val="clear" w:pos="2160"/>
        </w:tabs>
        <w:rPr>
          <w:sz w:val="24"/>
          <w:szCs w:val="24"/>
        </w:rPr>
      </w:pPr>
      <w:r w:rsidRPr="00266DFB">
        <w:rPr>
          <w:sz w:val="24"/>
          <w:szCs w:val="24"/>
        </w:rPr>
        <w:t xml:space="preserve">Include complete descriptive literature and/or specifications </w:t>
      </w:r>
      <w:r w:rsidR="00850953" w:rsidRPr="00266DFB">
        <w:rPr>
          <w:sz w:val="24"/>
          <w:szCs w:val="24"/>
        </w:rPr>
        <w:t xml:space="preserve">as PDF attachments to </w:t>
      </w:r>
      <w:r w:rsidR="00850953">
        <w:rPr>
          <w:sz w:val="24"/>
          <w:szCs w:val="24"/>
        </w:rPr>
        <w:t xml:space="preserve">the </w:t>
      </w:r>
      <w:r w:rsidR="00850953" w:rsidRPr="00266DFB">
        <w:rPr>
          <w:sz w:val="24"/>
          <w:szCs w:val="24"/>
        </w:rPr>
        <w:t xml:space="preserve">online bid submission </w:t>
      </w:r>
      <w:r w:rsidRPr="00266DFB">
        <w:rPr>
          <w:sz w:val="24"/>
          <w:szCs w:val="24"/>
        </w:rPr>
        <w:t xml:space="preserve">as proof that the proposed alternate will be equal to or better than the product named in this </w:t>
      </w:r>
      <w:r w:rsidR="00850953">
        <w:rPr>
          <w:sz w:val="24"/>
          <w:szCs w:val="24"/>
        </w:rPr>
        <w:t>RFP</w:t>
      </w:r>
      <w:r w:rsidRPr="00266DFB">
        <w:rPr>
          <w:sz w:val="24"/>
          <w:szCs w:val="24"/>
        </w:rPr>
        <w:t>.</w:t>
      </w:r>
    </w:p>
    <w:p w14:paraId="19A0EBE7" w14:textId="457B69D8" w:rsidR="00F9006C" w:rsidRPr="00266DFB" w:rsidRDefault="00F9006C" w:rsidP="005D606E">
      <w:pPr>
        <w:pStyle w:val="Item1"/>
        <w:tabs>
          <w:tab w:val="clear" w:pos="1440"/>
        </w:tabs>
        <w:rPr>
          <w:sz w:val="24"/>
          <w:szCs w:val="24"/>
        </w:rPr>
      </w:pPr>
      <w:r w:rsidRPr="00266DFB">
        <w:rPr>
          <w:sz w:val="24"/>
          <w:szCs w:val="24"/>
        </w:rPr>
        <w:t>The County reserves the right to be the sole judge of what is equal and acceptable</w:t>
      </w:r>
      <w:r w:rsidR="00AB790E">
        <w:rPr>
          <w:sz w:val="24"/>
          <w:szCs w:val="24"/>
        </w:rPr>
        <w:t>. It</w:t>
      </w:r>
      <w:r w:rsidRPr="00266DFB">
        <w:rPr>
          <w:sz w:val="24"/>
          <w:szCs w:val="24"/>
        </w:rPr>
        <w:t xml:space="preserve"> may require </w:t>
      </w:r>
      <w:r w:rsidR="00502F47" w:rsidRPr="00266DFB">
        <w:rPr>
          <w:sz w:val="24"/>
          <w:szCs w:val="24"/>
        </w:rPr>
        <w:t>Bidder</w:t>
      </w:r>
      <w:r w:rsidR="000A0537">
        <w:rPr>
          <w:sz w:val="24"/>
          <w:szCs w:val="24"/>
        </w:rPr>
        <w:t>s</w:t>
      </w:r>
      <w:r w:rsidRPr="00266DFB">
        <w:rPr>
          <w:sz w:val="24"/>
          <w:szCs w:val="24"/>
        </w:rPr>
        <w:t xml:space="preserve"> to provide additional information and/or samples</w:t>
      </w:r>
      <w:r w:rsidR="00AF533D" w:rsidRPr="00266DFB">
        <w:rPr>
          <w:sz w:val="24"/>
          <w:szCs w:val="24"/>
        </w:rPr>
        <w:t xml:space="preserve"> or disqualify the bid</w:t>
      </w:r>
      <w:r w:rsidR="00EB4661">
        <w:rPr>
          <w:sz w:val="24"/>
          <w:szCs w:val="24"/>
        </w:rPr>
        <w:t xml:space="preserve"> proposal</w:t>
      </w:r>
      <w:r w:rsidR="00AF533D" w:rsidRPr="00266DFB">
        <w:rPr>
          <w:sz w:val="24"/>
          <w:szCs w:val="24"/>
        </w:rPr>
        <w:t xml:space="preserve">. </w:t>
      </w:r>
    </w:p>
    <w:p w14:paraId="4D86AA53" w14:textId="359454A7" w:rsidR="009F0B2C" w:rsidRPr="00266DFB" w:rsidRDefault="00F9006C" w:rsidP="005D606E">
      <w:pPr>
        <w:pStyle w:val="Item1"/>
        <w:tabs>
          <w:tab w:val="clear" w:pos="1440"/>
        </w:tabs>
        <w:rPr>
          <w:sz w:val="24"/>
          <w:szCs w:val="24"/>
        </w:rPr>
      </w:pPr>
      <w:r w:rsidRPr="00266DFB">
        <w:rPr>
          <w:sz w:val="24"/>
          <w:szCs w:val="24"/>
        </w:rPr>
        <w:t xml:space="preserve">If </w:t>
      </w:r>
      <w:r w:rsidR="00502F47" w:rsidRPr="00266DFB">
        <w:rPr>
          <w:sz w:val="24"/>
          <w:szCs w:val="24"/>
        </w:rPr>
        <w:t>Bidder</w:t>
      </w:r>
      <w:r w:rsidR="005E3147">
        <w:rPr>
          <w:sz w:val="24"/>
          <w:szCs w:val="24"/>
        </w:rPr>
        <w:t>s</w:t>
      </w:r>
      <w:r w:rsidRPr="00266DFB">
        <w:rPr>
          <w:sz w:val="24"/>
          <w:szCs w:val="24"/>
        </w:rPr>
        <w:t xml:space="preserve"> do not specify otherwise, it is understood that the referenced brand will be supplied.</w:t>
      </w:r>
    </w:p>
    <w:p w14:paraId="54E31C08" w14:textId="04A43AC6" w:rsidR="00F9006C" w:rsidRPr="0018176F" w:rsidRDefault="00F9006C" w:rsidP="0018176F">
      <w:pPr>
        <w:pStyle w:val="Heading2"/>
        <w:rPr>
          <w:u w:val="none"/>
        </w:rPr>
      </w:pPr>
      <w:bookmarkStart w:id="74" w:name="_Toc339364454"/>
      <w:bookmarkStart w:id="75" w:name="_Toc339364715"/>
      <w:bookmarkStart w:id="76" w:name="_Toc184134094"/>
      <w:r w:rsidRPr="00266DFB">
        <w:rPr>
          <w:sz w:val="24"/>
          <w:szCs w:val="24"/>
        </w:rPr>
        <w:t>QUANTITIES</w:t>
      </w:r>
      <w:bookmarkEnd w:id="74"/>
      <w:bookmarkEnd w:id="75"/>
      <w:bookmarkEnd w:id="76"/>
      <w:r w:rsidR="007402A0" w:rsidRPr="007276A7">
        <w:rPr>
          <w:u w:val="none"/>
        </w:rPr>
        <w:t xml:space="preserve"> </w:t>
      </w:r>
    </w:p>
    <w:p w14:paraId="27B73527" w14:textId="7AC4E0A4" w:rsidR="00F9006C" w:rsidRPr="00266DFB" w:rsidRDefault="00F9006C" w:rsidP="00CC278E">
      <w:pPr>
        <w:spacing w:after="240"/>
        <w:ind w:left="1440"/>
        <w:rPr>
          <w:rFonts w:ascii="Calibri" w:hAnsi="Calibri" w:cs="Calibri"/>
          <w:sz w:val="24"/>
          <w:szCs w:val="24"/>
        </w:rPr>
      </w:pPr>
      <w:r w:rsidRPr="00266DFB">
        <w:rPr>
          <w:rFonts w:ascii="Calibri" w:hAnsi="Calibri" w:cs="Calibri"/>
          <w:sz w:val="24"/>
          <w:szCs w:val="24"/>
        </w:rPr>
        <w:t xml:space="preserve">Quantities listed herein </w:t>
      </w:r>
      <w:r w:rsidRPr="0018176F">
        <w:rPr>
          <w:rFonts w:ascii="Calibri" w:hAnsi="Calibri" w:cs="Calibri"/>
          <w:color w:val="000000" w:themeColor="text1"/>
          <w:sz w:val="24"/>
          <w:szCs w:val="24"/>
        </w:rPr>
        <w:t xml:space="preserve">are estimates and </w:t>
      </w:r>
      <w:r w:rsidRPr="00266DFB">
        <w:rPr>
          <w:rFonts w:ascii="Calibri" w:hAnsi="Calibri" w:cs="Calibri"/>
          <w:sz w:val="24"/>
          <w:szCs w:val="24"/>
        </w:rPr>
        <w:t>are not to be construed as a commitment.  No minimum or maximum is guaranteed or implied.</w:t>
      </w:r>
    </w:p>
    <w:p w14:paraId="3A7ECF44" w14:textId="77777777" w:rsidR="003D3E5A" w:rsidRPr="00266DFB" w:rsidRDefault="00F9006C" w:rsidP="000352A4">
      <w:pPr>
        <w:pStyle w:val="Heading2"/>
        <w:rPr>
          <w:sz w:val="24"/>
          <w:szCs w:val="24"/>
          <w:u w:val="none"/>
        </w:rPr>
      </w:pPr>
      <w:bookmarkStart w:id="77" w:name="_Toc339364456"/>
      <w:bookmarkStart w:id="78" w:name="_Toc339364717"/>
      <w:bookmarkStart w:id="79" w:name="_Toc184134095"/>
      <w:r w:rsidRPr="00266DFB">
        <w:rPr>
          <w:sz w:val="24"/>
          <w:szCs w:val="24"/>
        </w:rPr>
        <w:t>PRICING</w:t>
      </w:r>
      <w:bookmarkEnd w:id="77"/>
      <w:bookmarkEnd w:id="78"/>
      <w:bookmarkEnd w:id="79"/>
      <w:r w:rsidR="007402A0" w:rsidRPr="00266DFB">
        <w:rPr>
          <w:sz w:val="24"/>
          <w:szCs w:val="24"/>
          <w:u w:val="none"/>
        </w:rPr>
        <w:t xml:space="preserve"> </w:t>
      </w:r>
    </w:p>
    <w:p w14:paraId="5C348599" w14:textId="091CD623" w:rsidR="00F9006C" w:rsidRPr="00121DEB" w:rsidRDefault="00F9006C" w:rsidP="005D606E">
      <w:pPr>
        <w:pStyle w:val="Item1"/>
        <w:tabs>
          <w:tab w:val="clear" w:pos="1440"/>
        </w:tabs>
        <w:rPr>
          <w:sz w:val="24"/>
          <w:szCs w:val="18"/>
        </w:rPr>
      </w:pPr>
      <w:r w:rsidRPr="00121DEB">
        <w:rPr>
          <w:sz w:val="24"/>
          <w:szCs w:val="18"/>
        </w:rPr>
        <w:t xml:space="preserve">All pricing as quoted will </w:t>
      </w:r>
      <w:r w:rsidR="00AF533D" w:rsidRPr="00121DEB">
        <w:rPr>
          <w:sz w:val="24"/>
          <w:szCs w:val="18"/>
        </w:rPr>
        <w:t xml:space="preserve">not increase, but except as noted below, </w:t>
      </w:r>
      <w:r w:rsidRPr="00121DEB">
        <w:rPr>
          <w:sz w:val="24"/>
          <w:szCs w:val="18"/>
        </w:rPr>
        <w:t xml:space="preserve">remain </w:t>
      </w:r>
      <w:r w:rsidR="00DA4A6E" w:rsidRPr="00121DEB">
        <w:rPr>
          <w:sz w:val="24"/>
          <w:szCs w:val="18"/>
        </w:rPr>
        <w:t xml:space="preserve">fixed and </w:t>
      </w:r>
      <w:r w:rsidRPr="00121DEB">
        <w:rPr>
          <w:sz w:val="24"/>
          <w:szCs w:val="18"/>
        </w:rPr>
        <w:t xml:space="preserve">firm for the term of any contract that may be awarded </w:t>
      </w:r>
      <w:proofErr w:type="gramStart"/>
      <w:r w:rsidRPr="00121DEB">
        <w:rPr>
          <w:sz w:val="24"/>
          <w:szCs w:val="18"/>
        </w:rPr>
        <w:t>as a result of</w:t>
      </w:r>
      <w:proofErr w:type="gramEnd"/>
      <w:r w:rsidRPr="00121DEB">
        <w:rPr>
          <w:sz w:val="24"/>
          <w:szCs w:val="18"/>
        </w:rPr>
        <w:t xml:space="preserve"> this </w:t>
      </w:r>
      <w:r w:rsidR="00DA4A6E" w:rsidRPr="00121DEB">
        <w:rPr>
          <w:sz w:val="24"/>
          <w:szCs w:val="18"/>
        </w:rPr>
        <w:t>RF</w:t>
      </w:r>
      <w:r w:rsidR="00E3208D" w:rsidRPr="00121DEB">
        <w:rPr>
          <w:sz w:val="24"/>
          <w:szCs w:val="18"/>
        </w:rPr>
        <w:t>P</w:t>
      </w:r>
      <w:r w:rsidRPr="00121DEB">
        <w:rPr>
          <w:sz w:val="24"/>
          <w:szCs w:val="18"/>
        </w:rPr>
        <w:t>.</w:t>
      </w:r>
    </w:p>
    <w:p w14:paraId="65F619EB" w14:textId="01DE58B1" w:rsidR="00F9006C" w:rsidRPr="00266DFB" w:rsidRDefault="00F9006C" w:rsidP="005D606E">
      <w:pPr>
        <w:pStyle w:val="Item1"/>
        <w:tabs>
          <w:tab w:val="clear" w:pos="1440"/>
        </w:tabs>
        <w:rPr>
          <w:sz w:val="24"/>
        </w:rPr>
      </w:pPr>
      <w:r w:rsidRPr="00266DFB">
        <w:rPr>
          <w:sz w:val="24"/>
        </w:rPr>
        <w:t xml:space="preserve">Unless otherwise stated, </w:t>
      </w:r>
      <w:r w:rsidR="00502F47" w:rsidRPr="00266DFB">
        <w:rPr>
          <w:sz w:val="24"/>
        </w:rPr>
        <w:t>Bidder</w:t>
      </w:r>
      <w:r w:rsidRPr="00266DFB">
        <w:rPr>
          <w:sz w:val="24"/>
        </w:rPr>
        <w:t xml:space="preserve"> agrees that, in the event of a price decline, the benefit of such </w:t>
      </w:r>
      <w:r w:rsidR="00AB790E">
        <w:rPr>
          <w:sz w:val="24"/>
        </w:rPr>
        <w:t xml:space="preserve">a </w:t>
      </w:r>
      <w:r w:rsidRPr="00266DFB">
        <w:rPr>
          <w:sz w:val="24"/>
        </w:rPr>
        <w:t xml:space="preserve">lower price </w:t>
      </w:r>
      <w:r w:rsidR="00F11599">
        <w:rPr>
          <w:sz w:val="24"/>
        </w:rPr>
        <w:t>will</w:t>
      </w:r>
      <w:r w:rsidRPr="00266DFB">
        <w:rPr>
          <w:sz w:val="24"/>
        </w:rPr>
        <w:t xml:space="preserve"> be extended to the County.</w:t>
      </w:r>
    </w:p>
    <w:p w14:paraId="2D4D3652" w14:textId="1867E948" w:rsidR="00F9006C" w:rsidRPr="00266DFB" w:rsidRDefault="001E6594" w:rsidP="005D606E">
      <w:pPr>
        <w:pStyle w:val="Item1"/>
        <w:tabs>
          <w:tab w:val="clear" w:pos="1440"/>
        </w:tabs>
        <w:rPr>
          <w:sz w:val="24"/>
        </w:rPr>
      </w:pPr>
      <w:r>
        <w:rPr>
          <w:sz w:val="24"/>
        </w:rPr>
        <w:t>R</w:t>
      </w:r>
      <w:r w:rsidR="00AF533D" w:rsidRPr="00266DFB">
        <w:rPr>
          <w:sz w:val="24"/>
        </w:rPr>
        <w:t xml:space="preserve">easonable </w:t>
      </w:r>
      <w:r w:rsidR="00F9006C" w:rsidRPr="00266DFB">
        <w:rPr>
          <w:sz w:val="24"/>
        </w:rPr>
        <w:t>price increases or decreases for subsequent contract terms may be negotiated between Contractor and County after completion of the initial term.</w:t>
      </w:r>
    </w:p>
    <w:p w14:paraId="0629BB7D" w14:textId="02CD8E10" w:rsidR="00DD5AA2" w:rsidRPr="00A85450" w:rsidRDefault="00DD5AA2" w:rsidP="005D606E">
      <w:pPr>
        <w:pStyle w:val="Item1"/>
        <w:tabs>
          <w:tab w:val="clear" w:pos="1440"/>
        </w:tabs>
      </w:pPr>
      <w:r w:rsidRPr="00266DFB">
        <w:rPr>
          <w:sz w:val="24"/>
        </w:rPr>
        <w:t xml:space="preserve">Taxes and freight charges: </w:t>
      </w:r>
    </w:p>
    <w:p w14:paraId="0A0A59C5" w14:textId="4CF7551A" w:rsidR="00876B49" w:rsidRDefault="00544A43" w:rsidP="005D606E">
      <w:pPr>
        <w:pStyle w:val="Itema"/>
        <w:tabs>
          <w:tab w:val="clear" w:pos="2160"/>
        </w:tabs>
      </w:pPr>
      <w:r w:rsidRPr="00121DEB">
        <w:rPr>
          <w:sz w:val="24"/>
          <w:szCs w:val="18"/>
        </w:rPr>
        <w:t xml:space="preserve">All prices are to be Freight </w:t>
      </w:r>
      <w:proofErr w:type="gramStart"/>
      <w:r w:rsidRPr="00121DEB">
        <w:rPr>
          <w:sz w:val="24"/>
          <w:szCs w:val="18"/>
        </w:rPr>
        <w:t>On</w:t>
      </w:r>
      <w:proofErr w:type="gramEnd"/>
      <w:r w:rsidRPr="00121DEB">
        <w:rPr>
          <w:sz w:val="24"/>
          <w:szCs w:val="18"/>
        </w:rPr>
        <w:t xml:space="preserve"> Board (F.O.B.) destination.  Any freight/delivery charges are to be included in the bid price. </w:t>
      </w:r>
    </w:p>
    <w:p w14:paraId="4A228640" w14:textId="1026F5F0" w:rsidR="00DD5AA2" w:rsidRPr="00266DFB" w:rsidRDefault="00DD5AA2" w:rsidP="005D606E">
      <w:pPr>
        <w:pStyle w:val="Itema"/>
        <w:tabs>
          <w:tab w:val="clear" w:pos="2160"/>
        </w:tabs>
        <w:rPr>
          <w:sz w:val="24"/>
          <w:szCs w:val="24"/>
        </w:rPr>
      </w:pPr>
      <w:r w:rsidRPr="00266DFB">
        <w:rPr>
          <w:sz w:val="24"/>
          <w:szCs w:val="24"/>
        </w:rPr>
        <w:t xml:space="preserve">The County is </w:t>
      </w:r>
      <w:r w:rsidRPr="0018176F">
        <w:rPr>
          <w:color w:val="000000" w:themeColor="text1"/>
          <w:sz w:val="24"/>
          <w:szCs w:val="24"/>
        </w:rPr>
        <w:t xml:space="preserve">soliciting a </w:t>
      </w:r>
      <w:bookmarkStart w:id="80" w:name="PricingType"/>
      <w:r w:rsidR="000509F0" w:rsidRPr="0018176F">
        <w:rPr>
          <w:color w:val="000000" w:themeColor="text1"/>
          <w:sz w:val="24"/>
          <w:szCs w:val="24"/>
        </w:rPr>
        <w:t>total price</w:t>
      </w:r>
      <w:bookmarkEnd w:id="80"/>
      <w:r w:rsidRPr="0018176F">
        <w:rPr>
          <w:color w:val="000000" w:themeColor="text1"/>
          <w:sz w:val="24"/>
          <w:szCs w:val="24"/>
        </w:rPr>
        <w:t xml:space="preserve"> for this project</w:t>
      </w:r>
      <w:r w:rsidR="00F52C4D" w:rsidRPr="00266DFB">
        <w:rPr>
          <w:sz w:val="24"/>
          <w:szCs w:val="24"/>
        </w:rPr>
        <w:t xml:space="preserve">.  </w:t>
      </w:r>
      <w:r w:rsidRPr="005471C9">
        <w:rPr>
          <w:sz w:val="24"/>
          <w:szCs w:val="24"/>
        </w:rPr>
        <w:t xml:space="preserve">The price(s) quoted </w:t>
      </w:r>
      <w:r w:rsidR="00C063D4">
        <w:rPr>
          <w:sz w:val="24"/>
          <w:szCs w:val="24"/>
        </w:rPr>
        <w:t>must</w:t>
      </w:r>
      <w:r w:rsidRPr="005471C9">
        <w:rPr>
          <w:sz w:val="24"/>
          <w:szCs w:val="24"/>
        </w:rPr>
        <w:t xml:space="preserve"> be the total cost the County will pay for this project</w:t>
      </w:r>
      <w:r w:rsidR="00AB790E" w:rsidRPr="005471C9">
        <w:rPr>
          <w:sz w:val="24"/>
          <w:szCs w:val="24"/>
        </w:rPr>
        <w:t>,</w:t>
      </w:r>
      <w:r w:rsidRPr="005471C9">
        <w:rPr>
          <w:sz w:val="24"/>
          <w:szCs w:val="24"/>
        </w:rPr>
        <w:t xml:space="preserve"> including </w:t>
      </w:r>
      <w:r w:rsidR="00117325" w:rsidRPr="005471C9">
        <w:rPr>
          <w:sz w:val="24"/>
          <w:szCs w:val="24"/>
        </w:rPr>
        <w:t xml:space="preserve">all taxes (excluding Sales and Use taxes) </w:t>
      </w:r>
      <w:r w:rsidRPr="005471C9">
        <w:rPr>
          <w:sz w:val="24"/>
          <w:szCs w:val="24"/>
        </w:rPr>
        <w:t>and all other charges</w:t>
      </w:r>
      <w:r w:rsidRPr="00266DFB">
        <w:rPr>
          <w:sz w:val="24"/>
          <w:szCs w:val="24"/>
        </w:rPr>
        <w:t>.</w:t>
      </w:r>
    </w:p>
    <w:p w14:paraId="29851B1F" w14:textId="5813A4FD" w:rsidR="00DD5AA2" w:rsidRPr="00266DFB" w:rsidRDefault="00DD5AA2" w:rsidP="005D606E">
      <w:pPr>
        <w:pStyle w:val="Itema"/>
        <w:tabs>
          <w:tab w:val="clear" w:pos="2160"/>
        </w:tabs>
        <w:rPr>
          <w:sz w:val="24"/>
          <w:szCs w:val="24"/>
        </w:rPr>
      </w:pPr>
      <w:r w:rsidRPr="00266DFB">
        <w:rPr>
          <w:sz w:val="24"/>
          <w:szCs w:val="24"/>
        </w:rPr>
        <w:t xml:space="preserve">No charge for delivery, drayage, express, parcel post packing, cartage, insurance, license fees, permits, costs of bonds, or for any other purpose, except taxes legally payable by </w:t>
      </w:r>
      <w:r w:rsidR="00007688">
        <w:rPr>
          <w:sz w:val="24"/>
          <w:szCs w:val="24"/>
        </w:rPr>
        <w:t xml:space="preserve">the </w:t>
      </w:r>
      <w:r w:rsidRPr="00266DFB">
        <w:rPr>
          <w:sz w:val="24"/>
          <w:szCs w:val="24"/>
        </w:rPr>
        <w:t>County, will be paid by the County unless expressly included and itemized in the bid</w:t>
      </w:r>
      <w:r w:rsidR="00EB4661">
        <w:rPr>
          <w:sz w:val="24"/>
          <w:szCs w:val="24"/>
        </w:rPr>
        <w:t xml:space="preserve"> proposal</w:t>
      </w:r>
      <w:r w:rsidRPr="00266DFB">
        <w:rPr>
          <w:sz w:val="24"/>
          <w:szCs w:val="24"/>
        </w:rPr>
        <w:t>.</w:t>
      </w:r>
    </w:p>
    <w:p w14:paraId="726E2DE1" w14:textId="1727B6C5" w:rsidR="00DD5AA2" w:rsidRPr="00266DFB" w:rsidRDefault="00DD5AA2" w:rsidP="005D606E">
      <w:pPr>
        <w:pStyle w:val="Itema"/>
        <w:tabs>
          <w:tab w:val="clear" w:pos="2160"/>
        </w:tabs>
        <w:rPr>
          <w:sz w:val="24"/>
          <w:szCs w:val="24"/>
        </w:rPr>
      </w:pPr>
      <w:bookmarkStart w:id="81" w:name="_Hlk83899919"/>
      <w:proofErr w:type="gramStart"/>
      <w:r w:rsidRPr="00266DFB">
        <w:rPr>
          <w:sz w:val="24"/>
          <w:szCs w:val="24"/>
        </w:rPr>
        <w:lastRenderedPageBreak/>
        <w:t>Amount</w:t>
      </w:r>
      <w:proofErr w:type="gramEnd"/>
      <w:r w:rsidRPr="00266DFB">
        <w:rPr>
          <w:sz w:val="24"/>
          <w:szCs w:val="24"/>
        </w:rPr>
        <w:t xml:space="preserve"> paid for </w:t>
      </w:r>
      <w:r w:rsidR="00134FFA">
        <w:rPr>
          <w:sz w:val="24"/>
          <w:szCs w:val="24"/>
        </w:rPr>
        <w:t xml:space="preserve">the </w:t>
      </w:r>
      <w:r w:rsidRPr="00266DFB">
        <w:rPr>
          <w:sz w:val="24"/>
          <w:szCs w:val="24"/>
        </w:rPr>
        <w:t>transportation of property to the County of Alameda is exempt from Federal Transportation Tax.  An exemption certificate is not required where the shipping papers show the consignee as Alameda County as such papers may be accepted by the carrier as proof of the exempt character of the shipment.</w:t>
      </w:r>
    </w:p>
    <w:bookmarkEnd w:id="81"/>
    <w:p w14:paraId="07E304BB" w14:textId="5A96AF75" w:rsidR="00F9006C" w:rsidRPr="00266DFB" w:rsidRDefault="00DD5AA2" w:rsidP="005D606E">
      <w:pPr>
        <w:pStyle w:val="Itema"/>
        <w:tabs>
          <w:tab w:val="clear" w:pos="2160"/>
        </w:tabs>
        <w:rPr>
          <w:sz w:val="24"/>
          <w:szCs w:val="24"/>
        </w:rPr>
      </w:pPr>
      <w:r w:rsidRPr="00266DFB">
        <w:rPr>
          <w:sz w:val="24"/>
          <w:szCs w:val="24"/>
        </w:rPr>
        <w:t xml:space="preserve">Articles sold to the County of Alameda are exempt from certain Federal excise taxes.  </w:t>
      </w:r>
      <w:r w:rsidR="00AF533D" w:rsidRPr="00266DFB">
        <w:rPr>
          <w:sz w:val="24"/>
          <w:szCs w:val="24"/>
        </w:rPr>
        <w:t>If applicable, and upon reques</w:t>
      </w:r>
      <w:r w:rsidR="00823F00" w:rsidRPr="00266DFB">
        <w:rPr>
          <w:sz w:val="24"/>
          <w:szCs w:val="24"/>
        </w:rPr>
        <w:t>t</w:t>
      </w:r>
      <w:r w:rsidR="00AF533D" w:rsidRPr="00266DFB">
        <w:rPr>
          <w:sz w:val="24"/>
          <w:szCs w:val="24"/>
        </w:rPr>
        <w:t>, t</w:t>
      </w:r>
      <w:r w:rsidRPr="00266DFB">
        <w:rPr>
          <w:sz w:val="24"/>
          <w:szCs w:val="24"/>
        </w:rPr>
        <w:t>he County will furnish an exemption certificate.</w:t>
      </w:r>
    </w:p>
    <w:p w14:paraId="1D3480DD" w14:textId="6DD18816" w:rsidR="00F9006C" w:rsidRPr="001215F1" w:rsidRDefault="00F9006C" w:rsidP="005D606E">
      <w:pPr>
        <w:pStyle w:val="Item1"/>
        <w:tabs>
          <w:tab w:val="clear" w:pos="1440"/>
        </w:tabs>
        <w:rPr>
          <w:sz w:val="24"/>
        </w:rPr>
      </w:pPr>
      <w:r w:rsidRPr="00266DFB">
        <w:rPr>
          <w:sz w:val="24"/>
        </w:rPr>
        <w:t xml:space="preserve">All prices quoted </w:t>
      </w:r>
      <w:r w:rsidR="00C063D4">
        <w:rPr>
          <w:sz w:val="24"/>
        </w:rPr>
        <w:t>must</w:t>
      </w:r>
      <w:r w:rsidRPr="00266DFB">
        <w:rPr>
          <w:sz w:val="24"/>
        </w:rPr>
        <w:t xml:space="preserve"> be in United States</w:t>
      </w:r>
      <w:r w:rsidR="008136DB" w:rsidRPr="00266DFB">
        <w:rPr>
          <w:sz w:val="24"/>
        </w:rPr>
        <w:t xml:space="preserve"> </w:t>
      </w:r>
      <w:r w:rsidRPr="00266DFB">
        <w:rPr>
          <w:sz w:val="24"/>
        </w:rPr>
        <w:t>dollars</w:t>
      </w:r>
      <w:r w:rsidR="005C64AE" w:rsidRPr="00266DFB">
        <w:rPr>
          <w:sz w:val="24"/>
        </w:rPr>
        <w:t xml:space="preserve">. </w:t>
      </w:r>
    </w:p>
    <w:p w14:paraId="024054B0" w14:textId="33F65E47" w:rsidR="00F9006C" w:rsidRPr="00266DFB" w:rsidRDefault="00F9006C" w:rsidP="005D606E">
      <w:pPr>
        <w:pStyle w:val="Item1"/>
        <w:tabs>
          <w:tab w:val="clear" w:pos="1440"/>
        </w:tabs>
        <w:rPr>
          <w:sz w:val="24"/>
          <w:szCs w:val="24"/>
        </w:rPr>
      </w:pPr>
      <w:r w:rsidRPr="00266DFB">
        <w:rPr>
          <w:sz w:val="24"/>
          <w:szCs w:val="24"/>
        </w:rPr>
        <w:t xml:space="preserve">Price quotes </w:t>
      </w:r>
      <w:r w:rsidR="00C063D4">
        <w:rPr>
          <w:sz w:val="24"/>
          <w:szCs w:val="24"/>
        </w:rPr>
        <w:t>must</w:t>
      </w:r>
      <w:r w:rsidRPr="00266DFB">
        <w:rPr>
          <w:sz w:val="24"/>
          <w:szCs w:val="24"/>
        </w:rPr>
        <w:t xml:space="preserve"> include </w:t>
      </w:r>
      <w:proofErr w:type="gramStart"/>
      <w:r w:rsidRPr="00266DFB">
        <w:rPr>
          <w:sz w:val="24"/>
          <w:szCs w:val="24"/>
        </w:rPr>
        <w:t>any and all</w:t>
      </w:r>
      <w:proofErr w:type="gramEnd"/>
      <w:r w:rsidRPr="00266DFB">
        <w:rPr>
          <w:sz w:val="24"/>
          <w:szCs w:val="24"/>
        </w:rPr>
        <w:t xml:space="preserve"> payment incentives available to the County.</w:t>
      </w:r>
    </w:p>
    <w:p w14:paraId="78FD9277" w14:textId="6899A6E6" w:rsidR="00F9006C" w:rsidRDefault="001821C6" w:rsidP="005D606E">
      <w:pPr>
        <w:pStyle w:val="Item1"/>
        <w:tabs>
          <w:tab w:val="clear" w:pos="1440"/>
        </w:tabs>
        <w:rPr>
          <w:sz w:val="24"/>
          <w:szCs w:val="24"/>
        </w:rPr>
      </w:pPr>
      <w:r>
        <w:rPr>
          <w:sz w:val="24"/>
          <w:szCs w:val="24"/>
        </w:rPr>
        <w:t>I</w:t>
      </w:r>
      <w:r w:rsidR="00F9006C" w:rsidRPr="00266DFB">
        <w:rPr>
          <w:sz w:val="24"/>
          <w:szCs w:val="24"/>
        </w:rPr>
        <w:t>n the evaluation of cost, if applicable, it will be assumed that the unit price quoted is correct in the case of a discrepancy between the unit price and an extension</w:t>
      </w:r>
      <w:r w:rsidR="00AB790E">
        <w:rPr>
          <w:sz w:val="24"/>
          <w:szCs w:val="24"/>
        </w:rPr>
        <w:t>,</w:t>
      </w:r>
      <w:r w:rsidR="00AF533D" w:rsidRPr="00266DFB">
        <w:rPr>
          <w:sz w:val="24"/>
          <w:szCs w:val="24"/>
        </w:rPr>
        <w:t xml:space="preserve"> and the Bidder must honor the unit price quoted.</w:t>
      </w:r>
    </w:p>
    <w:p w14:paraId="32E8D7B8" w14:textId="1F1325FA" w:rsidR="00F9006C" w:rsidRPr="0018176F" w:rsidRDefault="00F9006C" w:rsidP="0018176F">
      <w:pPr>
        <w:pStyle w:val="Item1"/>
        <w:tabs>
          <w:tab w:val="clear" w:pos="1440"/>
        </w:tabs>
        <w:rPr>
          <w:sz w:val="24"/>
          <w:szCs w:val="24"/>
        </w:rPr>
      </w:pPr>
      <w:r w:rsidRPr="0018176F">
        <w:rPr>
          <w:sz w:val="24"/>
          <w:szCs w:val="24"/>
        </w:rPr>
        <w:t>Federal and State minimum wage laws apply.</w:t>
      </w:r>
      <w:r w:rsidR="0082590B" w:rsidRPr="0018176F">
        <w:rPr>
          <w:sz w:val="24"/>
          <w:szCs w:val="24"/>
        </w:rPr>
        <w:t xml:space="preserve"> </w:t>
      </w:r>
      <w:r w:rsidRPr="0018176F">
        <w:rPr>
          <w:sz w:val="24"/>
          <w:szCs w:val="24"/>
        </w:rPr>
        <w:t xml:space="preserve"> The County has no</w:t>
      </w:r>
      <w:r w:rsidR="0082590B" w:rsidRPr="0018176F">
        <w:rPr>
          <w:sz w:val="24"/>
          <w:szCs w:val="24"/>
        </w:rPr>
        <w:t xml:space="preserve"> requirements for living wages. </w:t>
      </w:r>
      <w:r w:rsidRPr="0018176F">
        <w:rPr>
          <w:sz w:val="24"/>
          <w:szCs w:val="24"/>
        </w:rPr>
        <w:t xml:space="preserve"> The County is not imposing any additional requirements regarding wages.</w:t>
      </w:r>
    </w:p>
    <w:p w14:paraId="3CD238C4" w14:textId="77777777" w:rsidR="00F9006C" w:rsidRPr="00266DFB" w:rsidRDefault="00F9006C" w:rsidP="000352A4">
      <w:pPr>
        <w:pStyle w:val="Heading2"/>
        <w:rPr>
          <w:sz w:val="24"/>
          <w:szCs w:val="24"/>
        </w:rPr>
      </w:pPr>
      <w:bookmarkStart w:id="82" w:name="_Toc339364458"/>
      <w:bookmarkStart w:id="83" w:name="_Toc339364719"/>
      <w:bookmarkStart w:id="84" w:name="_Toc184134096"/>
      <w:r w:rsidRPr="00266DFB">
        <w:rPr>
          <w:sz w:val="24"/>
          <w:szCs w:val="24"/>
        </w:rPr>
        <w:t>AWARD</w:t>
      </w:r>
      <w:bookmarkEnd w:id="82"/>
      <w:bookmarkEnd w:id="83"/>
      <w:bookmarkEnd w:id="84"/>
    </w:p>
    <w:p w14:paraId="67D8850D" w14:textId="228B56A6" w:rsidR="006F6C64" w:rsidRPr="002C687F" w:rsidRDefault="00C57504" w:rsidP="005D606E">
      <w:pPr>
        <w:pStyle w:val="Item1"/>
        <w:tabs>
          <w:tab w:val="clear" w:pos="1440"/>
        </w:tabs>
        <w:rPr>
          <w:sz w:val="24"/>
          <w:szCs w:val="18"/>
        </w:rPr>
      </w:pPr>
      <w:r w:rsidRPr="00121DEB">
        <w:rPr>
          <w:sz w:val="24"/>
          <w:szCs w:val="18"/>
        </w:rPr>
        <w:t xml:space="preserve">Most </w:t>
      </w:r>
      <w:r w:rsidR="006F6C64" w:rsidRPr="00121DEB">
        <w:rPr>
          <w:sz w:val="24"/>
          <w:szCs w:val="18"/>
        </w:rPr>
        <w:t xml:space="preserve">Responsive and </w:t>
      </w:r>
      <w:r w:rsidR="006F6C64" w:rsidRPr="002C687F">
        <w:rPr>
          <w:sz w:val="24"/>
          <w:szCs w:val="18"/>
        </w:rPr>
        <w:t>Responsible Bidder</w:t>
      </w:r>
      <w:r w:rsidR="00244273" w:rsidRPr="002C687F">
        <w:rPr>
          <w:sz w:val="24"/>
          <w:szCs w:val="18"/>
        </w:rPr>
        <w:t>(s)</w:t>
      </w:r>
    </w:p>
    <w:p w14:paraId="7875395B" w14:textId="34B39CA5" w:rsidR="00AF533D" w:rsidRPr="002C687F" w:rsidRDefault="00AF533D" w:rsidP="0018176F">
      <w:pPr>
        <w:pStyle w:val="Itema"/>
        <w:numPr>
          <w:ilvl w:val="3"/>
          <w:numId w:val="17"/>
        </w:numPr>
        <w:tabs>
          <w:tab w:val="clear" w:pos="2160"/>
        </w:tabs>
        <w:rPr>
          <w:sz w:val="24"/>
          <w:szCs w:val="24"/>
        </w:rPr>
      </w:pPr>
      <w:r w:rsidRPr="002C687F">
        <w:rPr>
          <w:sz w:val="24"/>
          <w:szCs w:val="24"/>
        </w:rPr>
        <w:t xml:space="preserve">The award will be </w:t>
      </w:r>
      <w:proofErr w:type="gramStart"/>
      <w:r w:rsidRPr="002C687F">
        <w:rPr>
          <w:sz w:val="24"/>
          <w:szCs w:val="24"/>
        </w:rPr>
        <w:t>made</w:t>
      </w:r>
      <w:proofErr w:type="gramEnd"/>
      <w:r w:rsidRPr="002C687F">
        <w:rPr>
          <w:sz w:val="24"/>
          <w:szCs w:val="24"/>
        </w:rPr>
        <w:t xml:space="preserve"> to the highest</w:t>
      </w:r>
      <w:r w:rsidR="00AB790E" w:rsidRPr="002C687F">
        <w:rPr>
          <w:sz w:val="24"/>
          <w:szCs w:val="24"/>
        </w:rPr>
        <w:t>-</w:t>
      </w:r>
      <w:r w:rsidRPr="002C687F">
        <w:rPr>
          <w:sz w:val="24"/>
          <w:szCs w:val="24"/>
        </w:rPr>
        <w:t xml:space="preserve">ranked Bidder(s) who meet the requirements of these specifications, </w:t>
      </w:r>
      <w:r w:rsidR="00BF3055" w:rsidRPr="002C687F">
        <w:rPr>
          <w:sz w:val="24"/>
          <w:szCs w:val="24"/>
        </w:rPr>
        <w:t>terms,</w:t>
      </w:r>
      <w:r w:rsidRPr="002C687F">
        <w:rPr>
          <w:sz w:val="24"/>
          <w:szCs w:val="24"/>
        </w:rPr>
        <w:t xml:space="preserve"> and conditions.   </w:t>
      </w:r>
    </w:p>
    <w:p w14:paraId="44265F01" w14:textId="20A9136B" w:rsidR="004E6261" w:rsidRPr="002C687F" w:rsidRDefault="00FF715F" w:rsidP="0018176F">
      <w:pPr>
        <w:pStyle w:val="Itema"/>
        <w:numPr>
          <w:ilvl w:val="3"/>
          <w:numId w:val="17"/>
        </w:numPr>
        <w:tabs>
          <w:tab w:val="clear" w:pos="2160"/>
        </w:tabs>
        <w:rPr>
          <w:sz w:val="24"/>
          <w:szCs w:val="24"/>
        </w:rPr>
      </w:pPr>
      <w:r w:rsidRPr="002C687F">
        <w:rPr>
          <w:sz w:val="24"/>
          <w:szCs w:val="24"/>
        </w:rPr>
        <w:t>Awards may also be made to the subsequent highest ranked Bidder(s) who will be called in order should</w:t>
      </w:r>
      <w:r w:rsidR="00AF533D" w:rsidRPr="002C687F">
        <w:rPr>
          <w:sz w:val="24"/>
          <w:szCs w:val="24"/>
        </w:rPr>
        <w:t xml:space="preserve"> the County need to contract with another </w:t>
      </w:r>
      <w:r w:rsidR="00520D75" w:rsidRPr="002C687F">
        <w:rPr>
          <w:sz w:val="24"/>
          <w:szCs w:val="24"/>
        </w:rPr>
        <w:t>B</w:t>
      </w:r>
      <w:r w:rsidR="00AF533D" w:rsidRPr="002C687F">
        <w:rPr>
          <w:sz w:val="24"/>
          <w:szCs w:val="24"/>
        </w:rPr>
        <w:t>idder(s)</w:t>
      </w:r>
      <w:r w:rsidRPr="002C687F">
        <w:rPr>
          <w:sz w:val="24"/>
          <w:szCs w:val="24"/>
        </w:rPr>
        <w:t xml:space="preserve">. </w:t>
      </w:r>
    </w:p>
    <w:p w14:paraId="0F178873" w14:textId="6A0B7661" w:rsidR="00557262" w:rsidRPr="00266DFB" w:rsidRDefault="00AF533D" w:rsidP="0018176F">
      <w:pPr>
        <w:pStyle w:val="Itema"/>
        <w:numPr>
          <w:ilvl w:val="3"/>
          <w:numId w:val="17"/>
        </w:numPr>
        <w:tabs>
          <w:tab w:val="clear" w:pos="2160"/>
        </w:tabs>
        <w:rPr>
          <w:sz w:val="24"/>
          <w:szCs w:val="24"/>
        </w:rPr>
      </w:pPr>
      <w:r w:rsidRPr="002C687F">
        <w:rPr>
          <w:sz w:val="24"/>
          <w:szCs w:val="24"/>
        </w:rPr>
        <w:t>An award will be recommended for the</w:t>
      </w:r>
      <w:r w:rsidR="00557262" w:rsidRPr="002C687F">
        <w:rPr>
          <w:sz w:val="24"/>
          <w:szCs w:val="24"/>
        </w:rPr>
        <w:t xml:space="preserve"> Bidder</w:t>
      </w:r>
      <w:r w:rsidRPr="002C687F">
        <w:rPr>
          <w:sz w:val="24"/>
          <w:szCs w:val="24"/>
        </w:rPr>
        <w:t>(s)</w:t>
      </w:r>
      <w:r w:rsidR="00557262" w:rsidRPr="002C687F">
        <w:rPr>
          <w:sz w:val="24"/>
          <w:szCs w:val="24"/>
        </w:rPr>
        <w:t xml:space="preserve"> </w:t>
      </w:r>
      <w:r w:rsidRPr="002C687F">
        <w:rPr>
          <w:sz w:val="24"/>
          <w:szCs w:val="24"/>
        </w:rPr>
        <w:t>that</w:t>
      </w:r>
      <w:r w:rsidR="00557262" w:rsidRPr="002C687F">
        <w:rPr>
          <w:sz w:val="24"/>
          <w:szCs w:val="24"/>
        </w:rPr>
        <w:t xml:space="preserve"> submitted the proposal</w:t>
      </w:r>
      <w:r w:rsidRPr="002C687F">
        <w:rPr>
          <w:sz w:val="24"/>
          <w:szCs w:val="24"/>
        </w:rPr>
        <w:t>(s)</w:t>
      </w:r>
      <w:r w:rsidR="00557262" w:rsidRPr="002C687F">
        <w:rPr>
          <w:sz w:val="24"/>
          <w:szCs w:val="24"/>
        </w:rPr>
        <w:t xml:space="preserve"> that best serves the overall interests of the County </w:t>
      </w:r>
      <w:r w:rsidRPr="002C687F">
        <w:rPr>
          <w:sz w:val="24"/>
          <w:szCs w:val="24"/>
        </w:rPr>
        <w:t>by</w:t>
      </w:r>
      <w:r w:rsidR="00557262" w:rsidRPr="002C687F">
        <w:rPr>
          <w:sz w:val="24"/>
          <w:szCs w:val="24"/>
        </w:rPr>
        <w:t xml:space="preserve"> attain</w:t>
      </w:r>
      <w:r w:rsidRPr="002C687F">
        <w:rPr>
          <w:sz w:val="24"/>
          <w:szCs w:val="24"/>
        </w:rPr>
        <w:t>ing</w:t>
      </w:r>
      <w:r w:rsidR="00557262" w:rsidRPr="002C687F">
        <w:rPr>
          <w:sz w:val="24"/>
          <w:szCs w:val="24"/>
        </w:rPr>
        <w:t xml:space="preserve"> the highest overall point score.  </w:t>
      </w:r>
      <w:r w:rsidR="00AB790E" w:rsidRPr="002C687F">
        <w:rPr>
          <w:sz w:val="24"/>
          <w:szCs w:val="24"/>
        </w:rPr>
        <w:t>The a</w:t>
      </w:r>
      <w:r w:rsidR="00557262" w:rsidRPr="002C687F">
        <w:rPr>
          <w:sz w:val="24"/>
          <w:szCs w:val="24"/>
        </w:rPr>
        <w:t>ward may not necessarily be made to the Bidder</w:t>
      </w:r>
      <w:r w:rsidR="00507472" w:rsidRPr="002C687F">
        <w:rPr>
          <w:sz w:val="24"/>
          <w:szCs w:val="24"/>
        </w:rPr>
        <w:t>(s)</w:t>
      </w:r>
      <w:r w:rsidR="00557262" w:rsidRPr="002C687F">
        <w:rPr>
          <w:sz w:val="24"/>
          <w:szCs w:val="24"/>
        </w:rPr>
        <w:t xml:space="preserve"> with the low</w:t>
      </w:r>
      <w:r w:rsidR="00823F00" w:rsidRPr="002C687F">
        <w:rPr>
          <w:sz w:val="24"/>
          <w:szCs w:val="24"/>
        </w:rPr>
        <w:t xml:space="preserve">est </w:t>
      </w:r>
      <w:r w:rsidR="00823F00" w:rsidRPr="00266DFB">
        <w:rPr>
          <w:sz w:val="24"/>
          <w:szCs w:val="24"/>
        </w:rPr>
        <w:t xml:space="preserve">price. </w:t>
      </w:r>
    </w:p>
    <w:p w14:paraId="14DA6A83" w14:textId="4ABDCC50" w:rsidR="006F6C64" w:rsidRPr="00F11599" w:rsidRDefault="00BA1475" w:rsidP="009A2801">
      <w:pPr>
        <w:pStyle w:val="Item1"/>
        <w:tabs>
          <w:tab w:val="clear" w:pos="1440"/>
        </w:tabs>
      </w:pPr>
      <w:bookmarkStart w:id="85" w:name="_Hlk103956233"/>
      <w:r w:rsidRPr="00F11599">
        <w:rPr>
          <w:sz w:val="24"/>
          <w:szCs w:val="24"/>
        </w:rPr>
        <w:t>Small Local Emerging Business (SLEB) Program</w:t>
      </w:r>
      <w:r w:rsidR="006F6C64" w:rsidRPr="00F11599">
        <w:t xml:space="preserve"> </w:t>
      </w:r>
    </w:p>
    <w:p w14:paraId="437C1CAA" w14:textId="77777777" w:rsidR="006C5CE8" w:rsidRPr="00266DFB" w:rsidRDefault="006C5CE8" w:rsidP="0018176F">
      <w:pPr>
        <w:pStyle w:val="Itema"/>
        <w:numPr>
          <w:ilvl w:val="0"/>
          <w:numId w:val="26"/>
        </w:numPr>
        <w:ind w:hanging="720"/>
        <w:rPr>
          <w:sz w:val="24"/>
          <w:szCs w:val="24"/>
        </w:rPr>
      </w:pPr>
      <w:r w:rsidRPr="00266DFB">
        <w:rPr>
          <w:sz w:val="24"/>
          <w:szCs w:val="24"/>
        </w:rPr>
        <w:t>Small and Emerging Locally Owned Business</w:t>
      </w:r>
      <w:proofErr w:type="gramStart"/>
      <w:r w:rsidRPr="00266DFB">
        <w:rPr>
          <w:sz w:val="24"/>
          <w:szCs w:val="24"/>
        </w:rPr>
        <w:t>:  The</w:t>
      </w:r>
      <w:proofErr w:type="gramEnd"/>
      <w:r w:rsidRPr="00266DFB">
        <w:rPr>
          <w:sz w:val="24"/>
          <w:szCs w:val="24"/>
        </w:rPr>
        <w:t xml:space="preserve"> County is vitally interested in promoting the growth of small and emerging local businesses by means of increasing the participation of these businesses in the County’s purchase of goods and services. </w:t>
      </w:r>
    </w:p>
    <w:p w14:paraId="0B64913F" w14:textId="7EEBD831" w:rsidR="006C5CE8" w:rsidRPr="00266DFB" w:rsidRDefault="006C5CE8" w:rsidP="0018176F">
      <w:pPr>
        <w:numPr>
          <w:ilvl w:val="0"/>
          <w:numId w:val="26"/>
        </w:numPr>
        <w:spacing w:after="240"/>
        <w:ind w:hanging="720"/>
        <w:rPr>
          <w:rFonts w:ascii="Calibri" w:hAnsi="Calibri" w:cs="Calibri"/>
          <w:sz w:val="24"/>
          <w:szCs w:val="24"/>
        </w:rPr>
      </w:pPr>
      <w:r w:rsidRPr="00266DFB">
        <w:rPr>
          <w:rFonts w:ascii="Calibri" w:hAnsi="Calibri" w:cs="Calibri"/>
          <w:sz w:val="24"/>
          <w:szCs w:val="24"/>
        </w:rPr>
        <w:lastRenderedPageBreak/>
        <w:t>As a result of the County’s commitment to advanc</w:t>
      </w:r>
      <w:r w:rsidR="00AB790E">
        <w:rPr>
          <w:rFonts w:ascii="Calibri" w:hAnsi="Calibri" w:cs="Calibri"/>
          <w:sz w:val="24"/>
          <w:szCs w:val="24"/>
        </w:rPr>
        <w:t>ing</w:t>
      </w:r>
      <w:r w:rsidRPr="00266DFB">
        <w:rPr>
          <w:rFonts w:ascii="Calibri" w:hAnsi="Calibri" w:cs="Calibri"/>
          <w:sz w:val="24"/>
          <w:szCs w:val="24"/>
        </w:rPr>
        <w:t xml:space="preserve"> the economic opportunities of these businesses, </w:t>
      </w:r>
      <w:r w:rsidRPr="00266DFB">
        <w:rPr>
          <w:rFonts w:ascii="Calibri" w:hAnsi="Calibri" w:cs="Calibri"/>
          <w:b/>
          <w:sz w:val="24"/>
          <w:szCs w:val="24"/>
          <w:u w:val="single"/>
        </w:rPr>
        <w:t xml:space="preserve">Bidders must meet the County’s Small and Emerging Locally Owned Business requirements </w:t>
      </w:r>
      <w:proofErr w:type="gramStart"/>
      <w:r w:rsidRPr="00266DFB">
        <w:rPr>
          <w:rFonts w:ascii="Calibri" w:hAnsi="Calibri" w:cs="Calibri"/>
          <w:b/>
          <w:sz w:val="24"/>
          <w:szCs w:val="24"/>
          <w:u w:val="single"/>
        </w:rPr>
        <w:t>in order to</w:t>
      </w:r>
      <w:proofErr w:type="gramEnd"/>
      <w:r w:rsidRPr="00266DFB">
        <w:rPr>
          <w:rFonts w:ascii="Calibri" w:hAnsi="Calibri" w:cs="Calibri"/>
          <w:b/>
          <w:sz w:val="24"/>
          <w:szCs w:val="24"/>
          <w:u w:val="single"/>
        </w:rPr>
        <w:t xml:space="preserve"> be considered for the contract award.</w:t>
      </w:r>
      <w:r w:rsidRPr="00266DFB">
        <w:rPr>
          <w:rFonts w:ascii="Calibri" w:hAnsi="Calibri" w:cs="Calibri"/>
          <w:sz w:val="24"/>
          <w:szCs w:val="24"/>
        </w:rPr>
        <w:t xml:space="preserve">  These requirements can be found online at: </w:t>
      </w:r>
    </w:p>
    <w:p w14:paraId="2C24D3D6" w14:textId="77777777" w:rsidR="006C5CE8" w:rsidRPr="00266DFB" w:rsidRDefault="006C5CE8" w:rsidP="0018176F">
      <w:pPr>
        <w:numPr>
          <w:ilvl w:val="0"/>
          <w:numId w:val="24"/>
        </w:numPr>
        <w:spacing w:after="240"/>
        <w:ind w:hanging="720"/>
        <w:rPr>
          <w:rStyle w:val="Hyperlink"/>
          <w:rFonts w:ascii="Calibri" w:hAnsi="Calibri" w:cs="Calibri"/>
          <w:color w:val="auto"/>
          <w:sz w:val="24"/>
          <w:szCs w:val="24"/>
          <w:u w:val="none"/>
        </w:rPr>
      </w:pPr>
      <w:hyperlink r:id="rId53" w:history="1">
        <w:r w:rsidRPr="00626048">
          <w:rPr>
            <w:rStyle w:val="Hyperlink"/>
            <w:rFonts w:ascii="Calibri" w:hAnsi="Calibri" w:cs="Calibri"/>
            <w:b/>
            <w:sz w:val="24"/>
            <w:szCs w:val="24"/>
          </w:rPr>
          <w:t>Alameda County SLEB Program Overview</w:t>
        </w:r>
      </w:hyperlink>
      <w:r w:rsidRPr="00626048">
        <w:rPr>
          <w:rStyle w:val="Hyperlink"/>
          <w:rFonts w:ascii="Calibri" w:hAnsi="Calibri" w:cs="Calibri"/>
          <w:sz w:val="24"/>
          <w:szCs w:val="24"/>
          <w:u w:val="none"/>
        </w:rPr>
        <w:t xml:space="preserve"> </w:t>
      </w:r>
      <w:r w:rsidRPr="00A07542">
        <w:rPr>
          <w:rStyle w:val="Hyperlink"/>
          <w:rFonts w:asciiTheme="minorHAnsi" w:hAnsiTheme="minorHAnsi" w:cstheme="minorHAnsi"/>
          <w:sz w:val="18"/>
          <w:szCs w:val="18"/>
          <w:u w:val="none"/>
        </w:rPr>
        <w:t>[</w:t>
      </w:r>
      <w:hyperlink r:id="rId54" w:history="1">
        <w:r w:rsidRPr="00A07542">
          <w:rPr>
            <w:rStyle w:val="Hyperlink"/>
            <w:rFonts w:asciiTheme="minorHAnsi" w:hAnsiTheme="minorHAnsi" w:cstheme="minorHAnsi"/>
            <w:sz w:val="18"/>
            <w:szCs w:val="18"/>
          </w:rPr>
          <w:t>http://acgov.org/auditor/sleb/overview.htm</w:t>
        </w:r>
      </w:hyperlink>
      <w:r w:rsidRPr="00A07542">
        <w:rPr>
          <w:rStyle w:val="Hyperlink"/>
          <w:rFonts w:asciiTheme="minorHAnsi" w:hAnsiTheme="minorHAnsi" w:cstheme="minorHAnsi"/>
          <w:sz w:val="18"/>
          <w:szCs w:val="18"/>
          <w:u w:val="none"/>
        </w:rPr>
        <w:t>]</w:t>
      </w:r>
      <w:r w:rsidRPr="00266DFB">
        <w:rPr>
          <w:rStyle w:val="Hyperlink"/>
          <w:rFonts w:ascii="Calibri" w:hAnsi="Calibri" w:cs="Calibri"/>
          <w:sz w:val="24"/>
          <w:szCs w:val="24"/>
          <w:u w:val="none"/>
        </w:rPr>
        <w:t xml:space="preserve">; </w:t>
      </w:r>
      <w:r w:rsidRPr="00266DFB">
        <w:rPr>
          <w:rStyle w:val="Hyperlink"/>
          <w:rFonts w:ascii="Calibri" w:hAnsi="Calibri" w:cs="Calibri"/>
          <w:color w:val="auto"/>
          <w:sz w:val="24"/>
          <w:szCs w:val="24"/>
          <w:u w:val="none"/>
        </w:rPr>
        <w:t>and</w:t>
      </w:r>
      <w:r w:rsidRPr="00266DFB">
        <w:rPr>
          <w:rStyle w:val="Hyperlink"/>
          <w:rFonts w:ascii="Calibri" w:hAnsi="Calibri" w:cs="Calibri"/>
          <w:sz w:val="24"/>
          <w:szCs w:val="24"/>
          <w:u w:val="none"/>
        </w:rPr>
        <w:t xml:space="preserve"> </w:t>
      </w:r>
    </w:p>
    <w:p w14:paraId="1BDF8A31" w14:textId="77777777" w:rsidR="006C5CE8" w:rsidRPr="00266DFB" w:rsidRDefault="006C5CE8" w:rsidP="0018176F">
      <w:pPr>
        <w:numPr>
          <w:ilvl w:val="0"/>
          <w:numId w:val="24"/>
        </w:numPr>
        <w:spacing w:after="240"/>
        <w:ind w:hanging="720"/>
        <w:rPr>
          <w:rFonts w:ascii="Calibri" w:hAnsi="Calibri" w:cs="Calibri"/>
          <w:sz w:val="24"/>
          <w:szCs w:val="24"/>
        </w:rPr>
      </w:pPr>
      <w:hyperlink r:id="rId55" w:history="1">
        <w:r w:rsidRPr="00F80E1D">
          <w:rPr>
            <w:rStyle w:val="Hyperlink"/>
            <w:rFonts w:ascii="Calibri" w:hAnsi="Calibri" w:cs="Calibri"/>
            <w:b/>
            <w:sz w:val="24"/>
            <w:szCs w:val="24"/>
          </w:rPr>
          <w:t>Alameda County SLEB Program Additional Information</w:t>
        </w:r>
      </w:hyperlink>
      <w:r w:rsidRPr="00F80E1D">
        <w:rPr>
          <w:rStyle w:val="Hyperlink"/>
          <w:rFonts w:ascii="Calibri" w:hAnsi="Calibri" w:cs="Calibri"/>
          <w:color w:val="auto"/>
          <w:sz w:val="24"/>
          <w:szCs w:val="24"/>
          <w:u w:val="none"/>
        </w:rPr>
        <w:t xml:space="preserve"> </w:t>
      </w:r>
      <w:r w:rsidRPr="00A07542">
        <w:rPr>
          <w:rStyle w:val="Hyperlink"/>
          <w:rFonts w:asciiTheme="minorHAnsi" w:hAnsiTheme="minorHAnsi" w:cstheme="minorHAnsi"/>
          <w:color w:val="auto"/>
          <w:sz w:val="18"/>
          <w:szCs w:val="18"/>
          <w:u w:val="none"/>
        </w:rPr>
        <w:t>[</w:t>
      </w:r>
      <w:hyperlink r:id="rId56" w:history="1">
        <w:r w:rsidRPr="00A07542">
          <w:rPr>
            <w:rStyle w:val="Hyperlink"/>
            <w:rFonts w:asciiTheme="minorHAnsi" w:hAnsiTheme="minorHAnsi" w:cstheme="minorHAnsi"/>
            <w:sz w:val="18"/>
            <w:szCs w:val="18"/>
          </w:rPr>
          <w:t>https://gsa.acgov.org/do-business-with-us/vendor-support/small-local-and-emerging-businesses/</w:t>
        </w:r>
      </w:hyperlink>
      <w:r w:rsidRPr="00A07542">
        <w:rPr>
          <w:rStyle w:val="Hyperlink"/>
          <w:rFonts w:asciiTheme="minorHAnsi" w:hAnsiTheme="minorHAnsi" w:cstheme="minorHAnsi"/>
          <w:color w:val="auto"/>
          <w:sz w:val="18"/>
          <w:szCs w:val="18"/>
          <w:u w:val="none"/>
        </w:rPr>
        <w:t>]</w:t>
      </w:r>
      <w:r w:rsidRPr="00266DFB">
        <w:rPr>
          <w:rStyle w:val="Hyperlink"/>
          <w:rFonts w:ascii="Calibri" w:hAnsi="Calibri" w:cs="Calibri"/>
          <w:color w:val="auto"/>
          <w:sz w:val="24"/>
          <w:szCs w:val="24"/>
          <w:u w:val="none"/>
        </w:rPr>
        <w:t xml:space="preserve"> </w:t>
      </w:r>
    </w:p>
    <w:p w14:paraId="69C53E48" w14:textId="7705E122" w:rsidR="006C5CE8" w:rsidRPr="00266DFB" w:rsidRDefault="006C5CE8" w:rsidP="0018176F">
      <w:pPr>
        <w:numPr>
          <w:ilvl w:val="0"/>
          <w:numId w:val="26"/>
        </w:numPr>
        <w:spacing w:after="240"/>
        <w:ind w:hanging="720"/>
        <w:rPr>
          <w:rFonts w:ascii="Calibri" w:hAnsi="Calibri" w:cs="Calibri"/>
          <w:sz w:val="24"/>
          <w:szCs w:val="24"/>
        </w:rPr>
      </w:pPr>
      <w:r w:rsidRPr="00266DFB">
        <w:rPr>
          <w:rFonts w:ascii="Calibri" w:hAnsi="Calibri"/>
          <w:bCs/>
          <w:sz w:val="24"/>
          <w:szCs w:val="24"/>
        </w:rPr>
        <w:t xml:space="preserve">For purposes of this procurement, applicable industries include, but are not limited to, the following North American Industry Classification System (NAICS) Code(s): </w:t>
      </w:r>
      <w:r w:rsidR="0018176F" w:rsidRPr="009922D2">
        <w:rPr>
          <w:rFonts w:ascii="Calibri" w:hAnsi="Calibri"/>
          <w:bCs/>
          <w:color w:val="000000" w:themeColor="text1"/>
          <w:sz w:val="24"/>
          <w:szCs w:val="24"/>
        </w:rPr>
        <w:t>813110.</w:t>
      </w:r>
    </w:p>
    <w:p w14:paraId="7A8098E9" w14:textId="77777777" w:rsidR="001215F1" w:rsidRPr="00A90BAF" w:rsidRDefault="001215F1" w:rsidP="0018176F">
      <w:pPr>
        <w:numPr>
          <w:ilvl w:val="0"/>
          <w:numId w:val="26"/>
        </w:numPr>
        <w:spacing w:after="240"/>
        <w:ind w:hanging="720"/>
        <w:rPr>
          <w:rFonts w:ascii="Calibri" w:hAnsi="Calibri"/>
          <w:bCs/>
          <w:sz w:val="24"/>
          <w:szCs w:val="24"/>
        </w:rPr>
      </w:pPr>
      <w:r w:rsidRPr="00A90BAF">
        <w:rPr>
          <w:rFonts w:ascii="Calibri" w:hAnsi="Calibri"/>
          <w:bCs/>
          <w:sz w:val="24"/>
          <w:szCs w:val="24"/>
        </w:rPr>
        <w:t>A small business is defined by the United States Small Business Administration (SBA) as having no more than the number of employees or average annual gross receipts over the last three years required per SBA standards based on the small business's appropriate NAICS code.</w:t>
      </w:r>
    </w:p>
    <w:p w14:paraId="327720D3" w14:textId="77777777" w:rsidR="001215F1" w:rsidRPr="00A90BAF" w:rsidRDefault="001215F1" w:rsidP="0018176F">
      <w:pPr>
        <w:numPr>
          <w:ilvl w:val="0"/>
          <w:numId w:val="26"/>
        </w:numPr>
        <w:spacing w:after="240"/>
        <w:ind w:hanging="720"/>
        <w:rPr>
          <w:rFonts w:ascii="Calibri" w:hAnsi="Calibri"/>
          <w:sz w:val="24"/>
          <w:szCs w:val="24"/>
        </w:rPr>
      </w:pPr>
      <w:r w:rsidRPr="00A90BAF">
        <w:rPr>
          <w:rFonts w:ascii="Calibri" w:hAnsi="Calibri"/>
          <w:sz w:val="24"/>
          <w:szCs w:val="24"/>
        </w:rPr>
        <w:t>An emerging business is defined by the County as having either annual gross receipts of less than one-half that of a small business OR having less than one-half the number of employees AND that has been in business less than five years.</w:t>
      </w:r>
    </w:p>
    <w:p w14:paraId="08257D34" w14:textId="77777777" w:rsidR="00500FD1" w:rsidRPr="00B21367" w:rsidRDefault="001215F1" w:rsidP="0018176F">
      <w:pPr>
        <w:numPr>
          <w:ilvl w:val="0"/>
          <w:numId w:val="26"/>
        </w:numPr>
        <w:spacing w:after="240"/>
        <w:ind w:hanging="720"/>
        <w:rPr>
          <w:rFonts w:ascii="Calibri" w:hAnsi="Calibri" w:cs="Calibri"/>
          <w:sz w:val="24"/>
          <w:szCs w:val="24"/>
        </w:rPr>
      </w:pPr>
      <w:r w:rsidRPr="00F11599">
        <w:rPr>
          <w:rFonts w:ascii="Calibri" w:hAnsi="Calibri"/>
          <w:sz w:val="24"/>
          <w:szCs w:val="24"/>
        </w:rPr>
        <w:t xml:space="preserve">If a Bidder is certified by the County as either a small and local or an emerging and local business (SLEB), the County will provide up to 5% bid preference for procurements over $25,000. </w:t>
      </w:r>
    </w:p>
    <w:p w14:paraId="2484CF6D" w14:textId="38D1CB5C" w:rsidR="006C5CE8" w:rsidRPr="00F11599" w:rsidRDefault="001215F1" w:rsidP="0018176F">
      <w:pPr>
        <w:numPr>
          <w:ilvl w:val="0"/>
          <w:numId w:val="26"/>
        </w:numPr>
        <w:spacing w:after="240"/>
        <w:ind w:hanging="720"/>
        <w:rPr>
          <w:rFonts w:ascii="Calibri" w:hAnsi="Calibri" w:cs="Calibri"/>
          <w:sz w:val="24"/>
          <w:szCs w:val="24"/>
        </w:rPr>
      </w:pPr>
      <w:r w:rsidRPr="00F11599">
        <w:rPr>
          <w:rFonts w:ascii="Calibri" w:hAnsi="Calibri"/>
          <w:sz w:val="24"/>
          <w:szCs w:val="24"/>
        </w:rPr>
        <w:t xml:space="preserve">If a Bidder is located within Alameda County, the County may provide </w:t>
      </w:r>
      <w:r w:rsidR="00AB790E" w:rsidRPr="00F11599">
        <w:rPr>
          <w:rFonts w:ascii="Calibri" w:hAnsi="Calibri"/>
          <w:sz w:val="24"/>
          <w:szCs w:val="24"/>
        </w:rPr>
        <w:t xml:space="preserve">a </w:t>
      </w:r>
      <w:r w:rsidRPr="00F11599">
        <w:rPr>
          <w:rFonts w:ascii="Calibri" w:hAnsi="Calibri"/>
          <w:sz w:val="24"/>
          <w:szCs w:val="24"/>
        </w:rPr>
        <w:t>5% local bid preference.</w:t>
      </w:r>
      <w:bookmarkEnd w:id="85"/>
    </w:p>
    <w:p w14:paraId="43F43EF8" w14:textId="018784D5" w:rsidR="006F6C64" w:rsidRPr="00FC58EA" w:rsidRDefault="006F6C64" w:rsidP="006C5CE8">
      <w:pPr>
        <w:pStyle w:val="Item1"/>
        <w:tabs>
          <w:tab w:val="clear" w:pos="1440"/>
        </w:tabs>
      </w:pPr>
      <w:r w:rsidRPr="006C5CE8">
        <w:rPr>
          <w:rFonts w:asciiTheme="minorHAnsi" w:hAnsiTheme="minorHAnsi" w:cstheme="minorHAnsi"/>
          <w:sz w:val="24"/>
          <w:szCs w:val="24"/>
        </w:rPr>
        <w:t xml:space="preserve">County Rights </w:t>
      </w:r>
    </w:p>
    <w:p w14:paraId="37D5610A" w14:textId="04135F99" w:rsidR="00FC58EA" w:rsidRPr="00121DEB" w:rsidRDefault="00FC58EA" w:rsidP="005D606E">
      <w:pPr>
        <w:pStyle w:val="Itema"/>
        <w:tabs>
          <w:tab w:val="clear" w:pos="2160"/>
        </w:tabs>
        <w:rPr>
          <w:sz w:val="24"/>
          <w:szCs w:val="18"/>
        </w:rPr>
      </w:pPr>
      <w:r w:rsidRPr="00121DEB">
        <w:rPr>
          <w:sz w:val="24"/>
          <w:szCs w:val="18"/>
        </w:rPr>
        <w:t>The County reserves the right to reject any or all responses that materially differ from any terms contained in this RFP</w:t>
      </w:r>
      <w:r w:rsidR="00AB790E">
        <w:rPr>
          <w:sz w:val="24"/>
          <w:szCs w:val="18"/>
        </w:rPr>
        <w:t>,</w:t>
      </w:r>
      <w:r w:rsidRPr="00121DEB">
        <w:rPr>
          <w:sz w:val="24"/>
          <w:szCs w:val="18"/>
        </w:rPr>
        <w:t xml:space="preserve"> including Exhibits and any </w:t>
      </w:r>
      <w:r w:rsidR="00AB790E">
        <w:rPr>
          <w:sz w:val="24"/>
          <w:szCs w:val="18"/>
        </w:rPr>
        <w:t>A</w:t>
      </w:r>
      <w:r w:rsidRPr="00121DEB">
        <w:rPr>
          <w:sz w:val="24"/>
          <w:szCs w:val="18"/>
        </w:rPr>
        <w:t xml:space="preserve">ddendums, to waive informalities and minor irregularities in responses received, and to provide an opportunity for Bidders to correct minor and immaterial errors contained in their submissions.  The decision as to what constitutes a minor irregularity </w:t>
      </w:r>
      <w:r w:rsidR="00E601AE">
        <w:rPr>
          <w:sz w:val="24"/>
          <w:szCs w:val="18"/>
        </w:rPr>
        <w:t>will</w:t>
      </w:r>
      <w:r w:rsidRPr="00121DEB">
        <w:rPr>
          <w:sz w:val="24"/>
          <w:szCs w:val="18"/>
        </w:rPr>
        <w:t xml:space="preserve"> be made solely at the discretion of the County.</w:t>
      </w:r>
    </w:p>
    <w:p w14:paraId="0FF8914E" w14:textId="1A58BC63" w:rsidR="00FC58EA" w:rsidRPr="00FC58EA" w:rsidRDefault="00FC58EA" w:rsidP="005D606E">
      <w:pPr>
        <w:pStyle w:val="Itema"/>
        <w:tabs>
          <w:tab w:val="clear" w:pos="2160"/>
        </w:tabs>
        <w:rPr>
          <w:sz w:val="24"/>
          <w:szCs w:val="18"/>
        </w:rPr>
      </w:pPr>
      <w:r w:rsidRPr="00FC58EA">
        <w:rPr>
          <w:sz w:val="24"/>
          <w:szCs w:val="18"/>
        </w:rPr>
        <w:t xml:space="preserve">Any </w:t>
      </w:r>
      <w:r w:rsidR="00EB4661">
        <w:rPr>
          <w:sz w:val="24"/>
          <w:szCs w:val="18"/>
        </w:rPr>
        <w:t xml:space="preserve">bid </w:t>
      </w:r>
      <w:r w:rsidRPr="00FC58EA">
        <w:rPr>
          <w:sz w:val="24"/>
          <w:szCs w:val="18"/>
        </w:rPr>
        <w:t>proposal</w:t>
      </w:r>
      <w:r w:rsidR="00EB4661">
        <w:rPr>
          <w:sz w:val="24"/>
          <w:szCs w:val="18"/>
        </w:rPr>
        <w:t>s</w:t>
      </w:r>
      <w:r w:rsidRPr="00FC58EA">
        <w:rPr>
          <w:sz w:val="24"/>
          <w:szCs w:val="18"/>
        </w:rPr>
        <w:t xml:space="preserve"> that contain false or misleading information may be disqualified by the County.</w:t>
      </w:r>
    </w:p>
    <w:p w14:paraId="4DEB1A8D" w14:textId="77777777" w:rsidR="00FC58EA" w:rsidRPr="00FC58EA" w:rsidRDefault="00FC58EA" w:rsidP="005D606E">
      <w:pPr>
        <w:pStyle w:val="Itema"/>
        <w:tabs>
          <w:tab w:val="clear" w:pos="2160"/>
        </w:tabs>
        <w:rPr>
          <w:sz w:val="24"/>
          <w:szCs w:val="18"/>
        </w:rPr>
      </w:pPr>
      <w:r w:rsidRPr="00FC58EA">
        <w:rPr>
          <w:sz w:val="24"/>
          <w:szCs w:val="18"/>
        </w:rPr>
        <w:lastRenderedPageBreak/>
        <w:t>The County reserves the right to award to a single or multiple Contractors.</w:t>
      </w:r>
    </w:p>
    <w:p w14:paraId="4F667C6C" w14:textId="23D895D0" w:rsidR="00FC58EA" w:rsidRPr="00FC58EA" w:rsidRDefault="00AB790E" w:rsidP="005D606E">
      <w:pPr>
        <w:pStyle w:val="Itema"/>
        <w:tabs>
          <w:tab w:val="clear" w:pos="2160"/>
        </w:tabs>
        <w:rPr>
          <w:sz w:val="24"/>
          <w:szCs w:val="18"/>
        </w:rPr>
      </w:pPr>
      <w:r w:rsidRPr="002C687F">
        <w:rPr>
          <w:sz w:val="24"/>
          <w:szCs w:val="24"/>
        </w:rPr>
        <w:t>The County reserves the right to conduct additional procurements for the same or similar goods and/or services or to award to additional contract</w:t>
      </w:r>
      <w:r w:rsidR="00EB4661" w:rsidRPr="002C687F">
        <w:rPr>
          <w:sz w:val="24"/>
          <w:szCs w:val="24"/>
        </w:rPr>
        <w:t>(s), including</w:t>
      </w:r>
      <w:r w:rsidRPr="002C687F">
        <w:rPr>
          <w:sz w:val="24"/>
          <w:szCs w:val="24"/>
        </w:rPr>
        <w:t xml:space="preserve"> to other Bidder</w:t>
      </w:r>
      <w:r w:rsidR="00EB4661" w:rsidRPr="002C687F">
        <w:rPr>
          <w:sz w:val="24"/>
          <w:szCs w:val="24"/>
        </w:rPr>
        <w:t>(s),</w:t>
      </w:r>
      <w:r w:rsidRPr="002C687F">
        <w:rPr>
          <w:sz w:val="24"/>
          <w:szCs w:val="24"/>
        </w:rPr>
        <w:t xml:space="preserve"> during </w:t>
      </w:r>
      <w:r w:rsidRPr="00A90BAF">
        <w:rPr>
          <w:sz w:val="24"/>
          <w:szCs w:val="24"/>
        </w:rPr>
        <w:t>the term of the contract if it determines that additional Contractors are needed to supplement goods and/or services being provided.</w:t>
      </w:r>
      <w:r w:rsidR="00FC58EA" w:rsidRPr="00FC58EA">
        <w:rPr>
          <w:sz w:val="24"/>
          <w:szCs w:val="18"/>
        </w:rPr>
        <w:t xml:space="preserve"> </w:t>
      </w:r>
    </w:p>
    <w:p w14:paraId="29C015F9" w14:textId="77777777" w:rsidR="00FC58EA" w:rsidRPr="00FC58EA" w:rsidRDefault="00FC58EA" w:rsidP="005D606E">
      <w:pPr>
        <w:pStyle w:val="Itema"/>
        <w:tabs>
          <w:tab w:val="clear" w:pos="2160"/>
        </w:tabs>
        <w:rPr>
          <w:sz w:val="24"/>
          <w:szCs w:val="18"/>
        </w:rPr>
      </w:pPr>
      <w:r w:rsidRPr="00FC58EA">
        <w:rPr>
          <w:sz w:val="24"/>
          <w:szCs w:val="18"/>
        </w:rPr>
        <w:t xml:space="preserve">The County has the right to decline to </w:t>
      </w:r>
      <w:proofErr w:type="gramStart"/>
      <w:r w:rsidRPr="00FC58EA">
        <w:rPr>
          <w:sz w:val="24"/>
          <w:szCs w:val="18"/>
        </w:rPr>
        <w:t>award</w:t>
      </w:r>
      <w:proofErr w:type="gramEnd"/>
      <w:r w:rsidRPr="00FC58EA">
        <w:rPr>
          <w:sz w:val="24"/>
          <w:szCs w:val="18"/>
        </w:rPr>
        <w:t xml:space="preserve"> this contract or any part thereof for any reason.</w:t>
      </w:r>
    </w:p>
    <w:p w14:paraId="111A7D31" w14:textId="4F4166EB" w:rsidR="006F6C64" w:rsidRPr="00FC58EA" w:rsidRDefault="006F6C64" w:rsidP="00FC58EA">
      <w:pPr>
        <w:pStyle w:val="Item1"/>
        <w:tabs>
          <w:tab w:val="clear" w:pos="1440"/>
        </w:tabs>
      </w:pPr>
      <w:r w:rsidRPr="00FC58EA">
        <w:rPr>
          <w:sz w:val="24"/>
          <w:szCs w:val="18"/>
        </w:rPr>
        <w:t>Procedures</w:t>
      </w:r>
    </w:p>
    <w:p w14:paraId="40417999" w14:textId="6F32397E" w:rsidR="00F9006C" w:rsidRPr="00A85450" w:rsidRDefault="00F9006C" w:rsidP="0018176F">
      <w:pPr>
        <w:pStyle w:val="Itema"/>
        <w:numPr>
          <w:ilvl w:val="3"/>
          <w:numId w:val="18"/>
        </w:numPr>
        <w:tabs>
          <w:tab w:val="clear" w:pos="2160"/>
        </w:tabs>
      </w:pPr>
      <w:proofErr w:type="gramStart"/>
      <w:r w:rsidRPr="00266DFB">
        <w:rPr>
          <w:sz w:val="24"/>
          <w:szCs w:val="24"/>
        </w:rPr>
        <w:t>Board</w:t>
      </w:r>
      <w:proofErr w:type="gramEnd"/>
      <w:r w:rsidRPr="00266DFB">
        <w:rPr>
          <w:sz w:val="24"/>
          <w:szCs w:val="24"/>
        </w:rPr>
        <w:t xml:space="preserve"> approval to award a contract is required.</w:t>
      </w:r>
    </w:p>
    <w:p w14:paraId="2AE2B049" w14:textId="025DEEE5" w:rsidR="00F9006C" w:rsidRPr="00266DFB" w:rsidRDefault="00AB790E" w:rsidP="0018176F">
      <w:pPr>
        <w:pStyle w:val="Itema"/>
        <w:numPr>
          <w:ilvl w:val="3"/>
          <w:numId w:val="18"/>
        </w:numPr>
        <w:tabs>
          <w:tab w:val="clear" w:pos="2160"/>
        </w:tabs>
        <w:rPr>
          <w:sz w:val="24"/>
          <w:szCs w:val="24"/>
        </w:rPr>
      </w:pPr>
      <w:r w:rsidRPr="00356299">
        <w:rPr>
          <w:sz w:val="24"/>
          <w:szCs w:val="24"/>
        </w:rPr>
        <w:t xml:space="preserve">A contract must be fully </w:t>
      </w:r>
      <w:proofErr w:type="gramStart"/>
      <w:r w:rsidRPr="00356299">
        <w:rPr>
          <w:sz w:val="24"/>
          <w:szCs w:val="24"/>
        </w:rPr>
        <w:t>executed</w:t>
      </w:r>
      <w:proofErr w:type="gramEnd"/>
      <w:r w:rsidRPr="00356299">
        <w:rPr>
          <w:sz w:val="24"/>
          <w:szCs w:val="24"/>
        </w:rPr>
        <w:t xml:space="preserve"> by the recommended awardee and the County prior to any services and goods being provided or work being performed.</w:t>
      </w:r>
    </w:p>
    <w:p w14:paraId="1ADC5938" w14:textId="031174B3" w:rsidR="001215F1" w:rsidRDefault="00AB790E" w:rsidP="0018176F">
      <w:pPr>
        <w:pStyle w:val="Itema"/>
        <w:numPr>
          <w:ilvl w:val="3"/>
          <w:numId w:val="18"/>
        </w:numPr>
        <w:tabs>
          <w:tab w:val="clear" w:pos="2160"/>
        </w:tabs>
        <w:rPr>
          <w:sz w:val="24"/>
          <w:szCs w:val="24"/>
        </w:rPr>
      </w:pPr>
      <w:r w:rsidRPr="00356299">
        <w:rPr>
          <w:sz w:val="24"/>
          <w:szCs w:val="24"/>
        </w:rPr>
        <w:t>The County use</w:t>
      </w:r>
      <w:r>
        <w:rPr>
          <w:sz w:val="24"/>
          <w:szCs w:val="24"/>
        </w:rPr>
        <w:t>s</w:t>
      </w:r>
      <w:r w:rsidRPr="00356299">
        <w:rPr>
          <w:sz w:val="24"/>
          <w:szCs w:val="24"/>
        </w:rPr>
        <w:t xml:space="preserve"> its Standard Services Agreement terms and conditions for purchases and services</w:t>
      </w:r>
      <w:r>
        <w:rPr>
          <w:sz w:val="24"/>
          <w:szCs w:val="24"/>
        </w:rPr>
        <w:t>. A</w:t>
      </w:r>
      <w:r w:rsidRPr="00356299">
        <w:rPr>
          <w:sz w:val="24"/>
          <w:szCs w:val="24"/>
        </w:rPr>
        <w:t xml:space="preserve">ny terms that are not acceptable to a </w:t>
      </w:r>
      <w:r>
        <w:rPr>
          <w:sz w:val="24"/>
          <w:szCs w:val="24"/>
        </w:rPr>
        <w:t>B</w:t>
      </w:r>
      <w:r w:rsidRPr="00356299">
        <w:rPr>
          <w:sz w:val="24"/>
          <w:szCs w:val="24"/>
        </w:rPr>
        <w:t xml:space="preserve">idder must be identified on the </w:t>
      </w:r>
      <w:hyperlink w:anchor="ExceptionsClarifications" w:history="1">
        <w:r w:rsidRPr="00A242F3">
          <w:rPr>
            <w:rStyle w:val="Hyperlink"/>
            <w:sz w:val="24"/>
            <w:szCs w:val="24"/>
          </w:rPr>
          <w:t>Exception</w:t>
        </w:r>
        <w:r w:rsidR="00EB4661" w:rsidRPr="00A242F3">
          <w:rPr>
            <w:rStyle w:val="Hyperlink"/>
            <w:sz w:val="24"/>
            <w:szCs w:val="24"/>
          </w:rPr>
          <w:t>s</w:t>
        </w:r>
        <w:r w:rsidRPr="00A242F3">
          <w:rPr>
            <w:rStyle w:val="Hyperlink"/>
            <w:sz w:val="24"/>
            <w:szCs w:val="24"/>
          </w:rPr>
          <w:t xml:space="preserve"> and Clarification</w:t>
        </w:r>
        <w:r w:rsidR="00EB4661" w:rsidRPr="00A242F3">
          <w:rPr>
            <w:rStyle w:val="Hyperlink"/>
            <w:sz w:val="24"/>
            <w:szCs w:val="24"/>
          </w:rPr>
          <w:t>s</w:t>
        </w:r>
      </w:hyperlink>
      <w:r w:rsidR="00EB4661">
        <w:rPr>
          <w:sz w:val="24"/>
          <w:szCs w:val="24"/>
        </w:rPr>
        <w:t xml:space="preserve"> form</w:t>
      </w:r>
      <w:r w:rsidRPr="00356299">
        <w:rPr>
          <w:sz w:val="24"/>
          <w:szCs w:val="24"/>
        </w:rPr>
        <w:t xml:space="preserve"> in Exhibit A - Bid Response Packet.  Bidder may access a copy of the Standard Services Agreement template at:</w:t>
      </w:r>
      <w:r w:rsidR="00884637" w:rsidRPr="00266DFB">
        <w:rPr>
          <w:sz w:val="24"/>
          <w:szCs w:val="24"/>
        </w:rPr>
        <w:t xml:space="preserve"> </w:t>
      </w:r>
    </w:p>
    <w:p w14:paraId="168888DD" w14:textId="2362A839" w:rsidR="007D110E" w:rsidRPr="00604E07" w:rsidRDefault="008C1E1E" w:rsidP="005D606E">
      <w:pPr>
        <w:pStyle w:val="Itema"/>
        <w:numPr>
          <w:ilvl w:val="0"/>
          <w:numId w:val="0"/>
        </w:numPr>
        <w:ind w:left="2880"/>
        <w:rPr>
          <w:sz w:val="24"/>
          <w:szCs w:val="24"/>
        </w:rPr>
      </w:pPr>
      <w:hyperlink r:id="rId57" w:history="1">
        <w:r w:rsidRPr="00604E07">
          <w:rPr>
            <w:rStyle w:val="Hyperlink"/>
            <w:b/>
            <w:sz w:val="24"/>
            <w:szCs w:val="24"/>
          </w:rPr>
          <w:t>Alameda County Standard Services Agreement Template</w:t>
        </w:r>
      </w:hyperlink>
      <w:r w:rsidR="00604E07">
        <w:rPr>
          <w:rStyle w:val="Hyperlink"/>
          <w:b/>
          <w:sz w:val="24"/>
          <w:szCs w:val="24"/>
        </w:rPr>
        <w:t xml:space="preserve"> </w:t>
      </w:r>
      <w:r w:rsidR="007D110E" w:rsidRPr="00604E07">
        <w:rPr>
          <w:rFonts w:asciiTheme="minorHAnsi" w:hAnsiTheme="minorHAnsi" w:cstheme="minorHAnsi"/>
          <w:sz w:val="18"/>
          <w:szCs w:val="18"/>
        </w:rPr>
        <w:t>[</w:t>
      </w:r>
      <w:hyperlink r:id="rId58" w:history="1">
        <w:r w:rsidR="007D110E" w:rsidRPr="00604E07">
          <w:rPr>
            <w:rStyle w:val="Hyperlink"/>
            <w:rFonts w:asciiTheme="minorHAnsi" w:hAnsiTheme="minorHAnsi" w:cstheme="minorHAnsi"/>
            <w:sz w:val="18"/>
            <w:szCs w:val="18"/>
          </w:rPr>
          <w:t>https://acgovt.sharepoint.com/:w:/s/GSADigitalLibrary/EeGBnUyJSMFBoXqtvbj7ly0BqycT5J83NKyIV19tLO6-yA?e=YwGjFP</w:t>
        </w:r>
      </w:hyperlink>
      <w:r w:rsidR="007D110E" w:rsidRPr="00604E07">
        <w:rPr>
          <w:rFonts w:asciiTheme="minorHAnsi" w:hAnsiTheme="minorHAnsi" w:cstheme="minorHAnsi"/>
          <w:sz w:val="18"/>
          <w:szCs w:val="18"/>
        </w:rPr>
        <w:t>]</w:t>
      </w:r>
    </w:p>
    <w:p w14:paraId="0EF74D19" w14:textId="6B523893" w:rsidR="00F9006C" w:rsidRPr="00A85450" w:rsidRDefault="00884637" w:rsidP="005D606E">
      <w:pPr>
        <w:spacing w:after="240"/>
        <w:ind w:left="2880"/>
        <w:rPr>
          <w:rFonts w:ascii="Calibri" w:hAnsi="Calibri" w:cs="Calibri"/>
        </w:rPr>
      </w:pPr>
      <w:bookmarkStart w:id="86" w:name="_Hlk101810581"/>
      <w:r w:rsidRPr="00266DFB">
        <w:rPr>
          <w:rFonts w:ascii="Calibri" w:hAnsi="Calibri" w:cs="Calibri"/>
          <w:sz w:val="24"/>
          <w:szCs w:val="24"/>
        </w:rPr>
        <w:t xml:space="preserve">The template </w:t>
      </w:r>
      <w:r w:rsidRPr="002C687F">
        <w:rPr>
          <w:rFonts w:ascii="Calibri" w:hAnsi="Calibri" w:cs="Calibri"/>
          <w:sz w:val="24"/>
          <w:szCs w:val="24"/>
        </w:rPr>
        <w:t xml:space="preserve">contains minimal </w:t>
      </w:r>
      <w:r w:rsidR="00AF533D" w:rsidRPr="002C687F">
        <w:rPr>
          <w:rFonts w:ascii="Calibri" w:hAnsi="Calibri" w:cs="Calibri"/>
          <w:sz w:val="24"/>
          <w:szCs w:val="24"/>
        </w:rPr>
        <w:t>standard</w:t>
      </w:r>
      <w:r w:rsidRPr="002C687F">
        <w:rPr>
          <w:rFonts w:ascii="Calibri" w:hAnsi="Calibri" w:cs="Calibri"/>
          <w:sz w:val="24"/>
          <w:szCs w:val="24"/>
        </w:rPr>
        <w:t xml:space="preserve"> language</w:t>
      </w:r>
      <w:r w:rsidR="00AB790E" w:rsidRPr="002C687F">
        <w:rPr>
          <w:rFonts w:ascii="Calibri" w:hAnsi="Calibri" w:cs="Calibri"/>
          <w:sz w:val="24"/>
          <w:szCs w:val="24"/>
        </w:rPr>
        <w:t xml:space="preserve"> and</w:t>
      </w:r>
      <w:r w:rsidR="005E2267" w:rsidRPr="002C687F">
        <w:rPr>
          <w:rFonts w:ascii="Calibri" w:hAnsi="Calibri" w:cs="Calibri"/>
          <w:sz w:val="24"/>
          <w:szCs w:val="24"/>
        </w:rPr>
        <w:t xml:space="preserve"> </w:t>
      </w:r>
      <w:r w:rsidR="00AB790E" w:rsidRPr="002C687F">
        <w:rPr>
          <w:rFonts w:ascii="Calibri" w:hAnsi="Calibri" w:cs="Calibri"/>
          <w:sz w:val="24"/>
          <w:szCs w:val="24"/>
        </w:rPr>
        <w:t>s</w:t>
      </w:r>
      <w:r w:rsidR="00AF533D" w:rsidRPr="002C687F">
        <w:rPr>
          <w:rFonts w:ascii="Calibri" w:hAnsi="Calibri" w:cs="Calibri"/>
          <w:sz w:val="24"/>
          <w:szCs w:val="24"/>
        </w:rPr>
        <w:t>pecific contract terms, including the scope of services</w:t>
      </w:r>
      <w:r w:rsidR="00AB790E" w:rsidRPr="002C687F">
        <w:rPr>
          <w:rFonts w:ascii="Calibri" w:hAnsi="Calibri" w:cs="Calibri"/>
          <w:sz w:val="24"/>
          <w:szCs w:val="24"/>
        </w:rPr>
        <w:t xml:space="preserve"> that</w:t>
      </w:r>
      <w:r w:rsidR="00AF533D" w:rsidRPr="002C687F">
        <w:rPr>
          <w:rFonts w:ascii="Calibri" w:hAnsi="Calibri" w:cs="Calibri"/>
          <w:sz w:val="24"/>
          <w:szCs w:val="24"/>
        </w:rPr>
        <w:t xml:space="preserve"> may</w:t>
      </w:r>
      <w:r w:rsidR="00AB790E" w:rsidRPr="002C687F">
        <w:rPr>
          <w:rFonts w:ascii="Calibri" w:hAnsi="Calibri" w:cs="Calibri"/>
          <w:sz w:val="24"/>
          <w:szCs w:val="24"/>
        </w:rPr>
        <w:t xml:space="preserve"> </w:t>
      </w:r>
      <w:r w:rsidR="00AF533D" w:rsidRPr="002C687F">
        <w:rPr>
          <w:rFonts w:ascii="Calibri" w:hAnsi="Calibri" w:cs="Calibri"/>
          <w:sz w:val="24"/>
          <w:szCs w:val="24"/>
        </w:rPr>
        <w:t xml:space="preserve">be drafted and negotiated based on this </w:t>
      </w:r>
      <w:r w:rsidR="00823F00" w:rsidRPr="002C687F">
        <w:rPr>
          <w:rFonts w:ascii="Calibri" w:hAnsi="Calibri" w:cs="Calibri"/>
          <w:sz w:val="24"/>
          <w:szCs w:val="24"/>
        </w:rPr>
        <w:t>RFP</w:t>
      </w:r>
      <w:r w:rsidR="00AF533D" w:rsidRPr="002C687F">
        <w:rPr>
          <w:rFonts w:ascii="Calibri" w:hAnsi="Calibri" w:cs="Calibri"/>
          <w:sz w:val="24"/>
          <w:szCs w:val="24"/>
        </w:rPr>
        <w:t xml:space="preserve"> and the bid proposal</w:t>
      </w:r>
      <w:r w:rsidR="005E2267" w:rsidRPr="002C687F">
        <w:rPr>
          <w:rFonts w:ascii="Calibri" w:hAnsi="Calibri" w:cs="Calibri"/>
          <w:sz w:val="24"/>
          <w:szCs w:val="24"/>
        </w:rPr>
        <w:t>(s)</w:t>
      </w:r>
      <w:r w:rsidRPr="002C687F">
        <w:rPr>
          <w:rFonts w:ascii="Calibri" w:hAnsi="Calibri" w:cs="Calibri"/>
          <w:sz w:val="24"/>
          <w:szCs w:val="24"/>
        </w:rPr>
        <w:t>.</w:t>
      </w:r>
      <w:bookmarkEnd w:id="86"/>
    </w:p>
    <w:p w14:paraId="40555E25" w14:textId="685173DA" w:rsidR="00F9006C" w:rsidRPr="00266DFB" w:rsidRDefault="00F9006C" w:rsidP="0018176F">
      <w:pPr>
        <w:pStyle w:val="Itema"/>
        <w:numPr>
          <w:ilvl w:val="0"/>
          <w:numId w:val="19"/>
        </w:numPr>
        <w:ind w:hanging="720"/>
        <w:rPr>
          <w:sz w:val="24"/>
          <w:szCs w:val="24"/>
        </w:rPr>
      </w:pPr>
      <w:bookmarkStart w:id="87" w:name="_Hlk101810626"/>
      <w:r w:rsidRPr="00266DFB">
        <w:rPr>
          <w:sz w:val="24"/>
          <w:szCs w:val="24"/>
        </w:rPr>
        <w:t xml:space="preserve">The </w:t>
      </w:r>
      <w:r w:rsidR="00B96370" w:rsidRPr="00266DFB">
        <w:rPr>
          <w:sz w:val="24"/>
          <w:szCs w:val="24"/>
        </w:rPr>
        <w:t>RF</w:t>
      </w:r>
      <w:r w:rsidR="00823F00" w:rsidRPr="00266DFB">
        <w:rPr>
          <w:sz w:val="24"/>
          <w:szCs w:val="24"/>
        </w:rPr>
        <w:t>P</w:t>
      </w:r>
      <w:r w:rsidR="001D04D6" w:rsidRPr="00266DFB">
        <w:rPr>
          <w:sz w:val="24"/>
          <w:szCs w:val="24"/>
        </w:rPr>
        <w:t xml:space="preserve"> </w:t>
      </w:r>
      <w:r w:rsidRPr="00266DFB">
        <w:rPr>
          <w:sz w:val="24"/>
          <w:szCs w:val="24"/>
        </w:rPr>
        <w:t>specifications, terms, conditions</w:t>
      </w:r>
      <w:r w:rsidR="00AB790E">
        <w:rPr>
          <w:sz w:val="24"/>
          <w:szCs w:val="24"/>
        </w:rPr>
        <w:t>,</w:t>
      </w:r>
      <w:r w:rsidRPr="00266DFB">
        <w:rPr>
          <w:sz w:val="24"/>
          <w:szCs w:val="24"/>
        </w:rPr>
        <w:t xml:space="preserve"> Exhibits, </w:t>
      </w:r>
      <w:r w:rsidR="00823F00" w:rsidRPr="00266DFB">
        <w:rPr>
          <w:sz w:val="24"/>
          <w:szCs w:val="24"/>
        </w:rPr>
        <w:t>RFP</w:t>
      </w:r>
      <w:r w:rsidR="00192BEC" w:rsidRPr="00266DFB">
        <w:rPr>
          <w:sz w:val="24"/>
          <w:szCs w:val="24"/>
        </w:rPr>
        <w:t xml:space="preserve"> </w:t>
      </w:r>
      <w:r w:rsidRPr="00266DFB">
        <w:rPr>
          <w:sz w:val="24"/>
          <w:szCs w:val="24"/>
        </w:rPr>
        <w:t>Addenda</w:t>
      </w:r>
      <w:r w:rsidR="00AB790E">
        <w:rPr>
          <w:sz w:val="24"/>
          <w:szCs w:val="24"/>
        </w:rPr>
        <w:t>,</w:t>
      </w:r>
      <w:r w:rsidRPr="00266DFB">
        <w:rPr>
          <w:sz w:val="24"/>
          <w:szCs w:val="24"/>
        </w:rPr>
        <w:t xml:space="preserve"> and </w:t>
      </w:r>
      <w:r w:rsidR="00502F47" w:rsidRPr="00266DFB">
        <w:rPr>
          <w:sz w:val="24"/>
          <w:szCs w:val="24"/>
        </w:rPr>
        <w:t>Bidder</w:t>
      </w:r>
      <w:r w:rsidRPr="00266DFB">
        <w:rPr>
          <w:sz w:val="24"/>
          <w:szCs w:val="24"/>
        </w:rPr>
        <w:t xml:space="preserve">’s proposal may be incorporated into and made a part of any contract that may be awarded </w:t>
      </w:r>
      <w:proofErr w:type="gramStart"/>
      <w:r w:rsidRPr="00266DFB">
        <w:rPr>
          <w:sz w:val="24"/>
          <w:szCs w:val="24"/>
        </w:rPr>
        <w:t>as a result of</w:t>
      </w:r>
      <w:proofErr w:type="gramEnd"/>
      <w:r w:rsidRPr="00266DFB">
        <w:rPr>
          <w:sz w:val="24"/>
          <w:szCs w:val="24"/>
        </w:rPr>
        <w:t xml:space="preserve"> this </w:t>
      </w:r>
      <w:r w:rsidR="00823F00" w:rsidRPr="00266DFB">
        <w:rPr>
          <w:sz w:val="24"/>
          <w:szCs w:val="24"/>
        </w:rPr>
        <w:t>RFP</w:t>
      </w:r>
      <w:r w:rsidRPr="00266DFB">
        <w:rPr>
          <w:sz w:val="24"/>
          <w:szCs w:val="24"/>
        </w:rPr>
        <w:t>.</w:t>
      </w:r>
      <w:bookmarkEnd w:id="87"/>
    </w:p>
    <w:p w14:paraId="6060F919" w14:textId="46899577" w:rsidR="00F9006C" w:rsidRPr="00B43DF6" w:rsidRDefault="00F9006C" w:rsidP="00B43DF6">
      <w:pPr>
        <w:pStyle w:val="Heading2"/>
        <w:rPr>
          <w:sz w:val="24"/>
          <w:szCs w:val="24"/>
        </w:rPr>
      </w:pPr>
      <w:bookmarkStart w:id="88" w:name="_Toc339364459"/>
      <w:bookmarkStart w:id="89" w:name="_Toc339364720"/>
      <w:bookmarkStart w:id="90" w:name="_Toc184134097"/>
      <w:r w:rsidRPr="00266DFB">
        <w:rPr>
          <w:sz w:val="24"/>
          <w:szCs w:val="24"/>
        </w:rPr>
        <w:t>METHOD OF ORDERING</w:t>
      </w:r>
      <w:bookmarkEnd w:id="88"/>
      <w:bookmarkEnd w:id="89"/>
      <w:bookmarkEnd w:id="90"/>
    </w:p>
    <w:p w14:paraId="03411066" w14:textId="7583BEAE" w:rsidR="00F9006C" w:rsidRPr="00121DEB" w:rsidRDefault="00F9006C" w:rsidP="005D606E">
      <w:pPr>
        <w:pStyle w:val="Item1"/>
        <w:tabs>
          <w:tab w:val="clear" w:pos="1440"/>
        </w:tabs>
        <w:rPr>
          <w:sz w:val="24"/>
          <w:szCs w:val="18"/>
        </w:rPr>
      </w:pPr>
      <w:bookmarkStart w:id="91" w:name="_Hlk89702689"/>
      <w:r w:rsidRPr="00121DEB">
        <w:rPr>
          <w:sz w:val="24"/>
          <w:szCs w:val="18"/>
        </w:rPr>
        <w:t>A written P</w:t>
      </w:r>
      <w:r w:rsidR="008F5163" w:rsidRPr="00121DEB">
        <w:rPr>
          <w:sz w:val="24"/>
          <w:szCs w:val="18"/>
        </w:rPr>
        <w:t xml:space="preserve">urchase </w:t>
      </w:r>
      <w:r w:rsidRPr="00121DEB">
        <w:rPr>
          <w:sz w:val="24"/>
          <w:szCs w:val="18"/>
        </w:rPr>
        <w:t>O</w:t>
      </w:r>
      <w:r w:rsidR="008F5163" w:rsidRPr="00121DEB">
        <w:rPr>
          <w:sz w:val="24"/>
          <w:szCs w:val="18"/>
        </w:rPr>
        <w:t>rder (PO)</w:t>
      </w:r>
      <w:r w:rsidRPr="00121DEB">
        <w:rPr>
          <w:sz w:val="24"/>
          <w:szCs w:val="18"/>
        </w:rPr>
        <w:t xml:space="preserve"> </w:t>
      </w:r>
      <w:r w:rsidR="00AF533D" w:rsidRPr="00121DEB">
        <w:rPr>
          <w:sz w:val="24"/>
          <w:szCs w:val="18"/>
        </w:rPr>
        <w:t xml:space="preserve">will be issued after an </w:t>
      </w:r>
      <w:r w:rsidR="003D40BB" w:rsidRPr="00121DEB">
        <w:rPr>
          <w:sz w:val="24"/>
          <w:szCs w:val="18"/>
        </w:rPr>
        <w:t>executed contract</w:t>
      </w:r>
      <w:r w:rsidR="00172B64" w:rsidRPr="00121DEB">
        <w:rPr>
          <w:sz w:val="24"/>
          <w:szCs w:val="18"/>
        </w:rPr>
        <w:t xml:space="preserve"> and</w:t>
      </w:r>
      <w:r w:rsidR="00AF533D" w:rsidRPr="00121DEB">
        <w:rPr>
          <w:sz w:val="24"/>
          <w:szCs w:val="18"/>
        </w:rPr>
        <w:t xml:space="preserve"> </w:t>
      </w:r>
      <w:r w:rsidRPr="0018176F">
        <w:rPr>
          <w:color w:val="000000" w:themeColor="text1"/>
          <w:sz w:val="24"/>
          <w:szCs w:val="18"/>
        </w:rPr>
        <w:t>Board</w:t>
      </w:r>
      <w:r w:rsidR="00E00A41" w:rsidRPr="0018176F">
        <w:rPr>
          <w:color w:val="000000" w:themeColor="text1"/>
          <w:sz w:val="24"/>
          <w:szCs w:val="18"/>
        </w:rPr>
        <w:t xml:space="preserve"> </w:t>
      </w:r>
      <w:r w:rsidRPr="0018176F">
        <w:rPr>
          <w:color w:val="000000" w:themeColor="text1"/>
          <w:sz w:val="24"/>
          <w:szCs w:val="18"/>
        </w:rPr>
        <w:t>approval</w:t>
      </w:r>
      <w:r w:rsidR="00172B64" w:rsidRPr="00121DEB">
        <w:rPr>
          <w:sz w:val="24"/>
          <w:szCs w:val="18"/>
        </w:rPr>
        <w:t>. I</w:t>
      </w:r>
      <w:r w:rsidR="00AF533D" w:rsidRPr="00121DEB">
        <w:rPr>
          <w:sz w:val="24"/>
          <w:szCs w:val="18"/>
        </w:rPr>
        <w:t>f there is any conflict in terms</w:t>
      </w:r>
      <w:r w:rsidR="00172B64" w:rsidRPr="00121DEB">
        <w:rPr>
          <w:sz w:val="24"/>
          <w:szCs w:val="18"/>
        </w:rPr>
        <w:t xml:space="preserve"> of any PO and</w:t>
      </w:r>
      <w:r w:rsidR="00AF533D" w:rsidRPr="00121DEB">
        <w:rPr>
          <w:sz w:val="24"/>
          <w:szCs w:val="18"/>
        </w:rPr>
        <w:t xml:space="preserve"> </w:t>
      </w:r>
      <w:r w:rsidR="00172B64" w:rsidRPr="00121DEB">
        <w:rPr>
          <w:sz w:val="24"/>
          <w:szCs w:val="18"/>
        </w:rPr>
        <w:t xml:space="preserve">the executed </w:t>
      </w:r>
      <w:r w:rsidR="00AF533D" w:rsidRPr="00121DEB">
        <w:rPr>
          <w:sz w:val="24"/>
          <w:szCs w:val="18"/>
        </w:rPr>
        <w:t>contract</w:t>
      </w:r>
      <w:r w:rsidR="00172B64" w:rsidRPr="00121DEB">
        <w:rPr>
          <w:sz w:val="24"/>
          <w:szCs w:val="18"/>
        </w:rPr>
        <w:t>, the contract</w:t>
      </w:r>
      <w:r w:rsidR="00AF533D" w:rsidRPr="00121DEB">
        <w:rPr>
          <w:sz w:val="24"/>
          <w:szCs w:val="18"/>
        </w:rPr>
        <w:t xml:space="preserve"> will </w:t>
      </w:r>
      <w:proofErr w:type="gramStart"/>
      <w:r w:rsidR="00AF533D" w:rsidRPr="00121DEB">
        <w:rPr>
          <w:sz w:val="24"/>
          <w:szCs w:val="18"/>
        </w:rPr>
        <w:t>control</w:t>
      </w:r>
      <w:proofErr w:type="gramEnd"/>
      <w:r w:rsidR="00EB4661">
        <w:rPr>
          <w:sz w:val="24"/>
          <w:szCs w:val="18"/>
        </w:rPr>
        <w:t>, even if a PO is issued later</w:t>
      </w:r>
      <w:r w:rsidRPr="00121DEB">
        <w:rPr>
          <w:sz w:val="24"/>
          <w:szCs w:val="18"/>
        </w:rPr>
        <w:t xml:space="preserve">. </w:t>
      </w:r>
      <w:r w:rsidR="00AF533D" w:rsidRPr="00121DEB">
        <w:rPr>
          <w:sz w:val="24"/>
          <w:szCs w:val="18"/>
        </w:rPr>
        <w:t xml:space="preserve"> Payment cannot be made to any Contractor until a PO is issued. </w:t>
      </w:r>
      <w:bookmarkEnd w:id="91"/>
      <w:r w:rsidR="00003D08" w:rsidRPr="00121DEB">
        <w:rPr>
          <w:sz w:val="24"/>
          <w:szCs w:val="18"/>
        </w:rPr>
        <w:t xml:space="preserve"> </w:t>
      </w:r>
    </w:p>
    <w:p w14:paraId="721EC423" w14:textId="0A87A4F5" w:rsidR="00F9006C" w:rsidRPr="00266DFB" w:rsidRDefault="00F9006C" w:rsidP="005D606E">
      <w:pPr>
        <w:pStyle w:val="Item1"/>
        <w:tabs>
          <w:tab w:val="clear" w:pos="1440"/>
        </w:tabs>
        <w:rPr>
          <w:sz w:val="24"/>
        </w:rPr>
      </w:pPr>
      <w:bookmarkStart w:id="92" w:name="_Hlk89702718"/>
      <w:r w:rsidRPr="00266DFB">
        <w:rPr>
          <w:sz w:val="24"/>
        </w:rPr>
        <w:lastRenderedPageBreak/>
        <w:t xml:space="preserve">POs and payments for </w:t>
      </w:r>
      <w:r w:rsidR="00E00A41" w:rsidRPr="00266DFB">
        <w:rPr>
          <w:sz w:val="24"/>
        </w:rPr>
        <w:t>goods</w:t>
      </w:r>
      <w:r w:rsidRPr="00266DFB">
        <w:rPr>
          <w:sz w:val="24"/>
        </w:rPr>
        <w:t xml:space="preserve"> and/or services will be issued only in the name of </w:t>
      </w:r>
      <w:r w:rsidR="00AB790E">
        <w:rPr>
          <w:sz w:val="24"/>
        </w:rPr>
        <w:t xml:space="preserve">the </w:t>
      </w:r>
      <w:r w:rsidRPr="00266DFB">
        <w:rPr>
          <w:sz w:val="24"/>
        </w:rPr>
        <w:t>Contractor</w:t>
      </w:r>
      <w:r w:rsidR="00AF533D" w:rsidRPr="00266DFB">
        <w:rPr>
          <w:sz w:val="24"/>
        </w:rPr>
        <w:t>, as identified on the contract</w:t>
      </w:r>
      <w:r w:rsidRPr="00266DFB">
        <w:rPr>
          <w:sz w:val="24"/>
        </w:rPr>
        <w:t xml:space="preserve">. </w:t>
      </w:r>
    </w:p>
    <w:bookmarkEnd w:id="92"/>
    <w:p w14:paraId="21575D91" w14:textId="250137C9" w:rsidR="00F9006C" w:rsidRPr="00266DFB" w:rsidRDefault="00AB790E" w:rsidP="005D606E">
      <w:pPr>
        <w:pStyle w:val="Item1"/>
        <w:tabs>
          <w:tab w:val="clear" w:pos="1440"/>
        </w:tabs>
        <w:rPr>
          <w:sz w:val="24"/>
        </w:rPr>
      </w:pPr>
      <w:r>
        <w:rPr>
          <w:sz w:val="24"/>
        </w:rPr>
        <w:t xml:space="preserve">The </w:t>
      </w:r>
      <w:r w:rsidR="00F9006C" w:rsidRPr="00266DFB">
        <w:rPr>
          <w:sz w:val="24"/>
        </w:rPr>
        <w:t xml:space="preserve">Contractor </w:t>
      </w:r>
      <w:r w:rsidR="00C063D4">
        <w:rPr>
          <w:sz w:val="24"/>
        </w:rPr>
        <w:t>must</w:t>
      </w:r>
      <w:r w:rsidR="00F9006C" w:rsidRPr="00266DFB">
        <w:rPr>
          <w:sz w:val="24"/>
        </w:rPr>
        <w:t xml:space="preserve"> adapt to changes to the method of ordering procedures as required by the County during the term of the contract.</w:t>
      </w:r>
    </w:p>
    <w:p w14:paraId="2FAD4EFB" w14:textId="7FFFDAEE" w:rsidR="00F9006C" w:rsidRPr="00B43DF6" w:rsidRDefault="00172B64" w:rsidP="005D606E">
      <w:pPr>
        <w:pStyle w:val="Item1"/>
        <w:tabs>
          <w:tab w:val="clear" w:pos="1440"/>
        </w:tabs>
      </w:pPr>
      <w:bookmarkStart w:id="93" w:name="_Hlk89702756"/>
      <w:r>
        <w:rPr>
          <w:sz w:val="24"/>
        </w:rPr>
        <w:t>Any c</w:t>
      </w:r>
      <w:r w:rsidR="00F9006C" w:rsidRPr="00266DFB">
        <w:rPr>
          <w:sz w:val="24"/>
        </w:rPr>
        <w:t xml:space="preserve">hange orders </w:t>
      </w:r>
      <w:r w:rsidR="00C063D4">
        <w:rPr>
          <w:sz w:val="24"/>
        </w:rPr>
        <w:t>must</w:t>
      </w:r>
      <w:r w:rsidR="00F9006C" w:rsidRPr="00266DFB">
        <w:rPr>
          <w:sz w:val="24"/>
        </w:rPr>
        <w:t xml:space="preserve"> be agreed upon </w:t>
      </w:r>
      <w:r w:rsidRPr="00266DFB">
        <w:rPr>
          <w:sz w:val="24"/>
        </w:rPr>
        <w:t xml:space="preserve">in writing </w:t>
      </w:r>
      <w:r w:rsidR="00F9006C" w:rsidRPr="00266DFB">
        <w:rPr>
          <w:sz w:val="24"/>
        </w:rPr>
        <w:t xml:space="preserve">by Contractor and County and issued as needed by County. </w:t>
      </w:r>
      <w:r w:rsidR="00003D08" w:rsidRPr="00266DFB">
        <w:rPr>
          <w:sz w:val="24"/>
        </w:rPr>
        <w:t xml:space="preserve"> </w:t>
      </w:r>
    </w:p>
    <w:p w14:paraId="1A1A8DE2" w14:textId="77777777" w:rsidR="00F9006C" w:rsidRPr="00266DFB" w:rsidRDefault="00F9006C" w:rsidP="000352A4">
      <w:pPr>
        <w:pStyle w:val="Heading2"/>
        <w:rPr>
          <w:sz w:val="24"/>
          <w:szCs w:val="24"/>
        </w:rPr>
      </w:pPr>
      <w:bookmarkStart w:id="94" w:name="_Toc339364461"/>
      <w:bookmarkStart w:id="95" w:name="_Toc339364722"/>
      <w:bookmarkStart w:id="96" w:name="_Toc184134098"/>
      <w:bookmarkEnd w:id="93"/>
      <w:r w:rsidRPr="00266DFB">
        <w:rPr>
          <w:sz w:val="24"/>
          <w:szCs w:val="24"/>
        </w:rPr>
        <w:t>INVOICING</w:t>
      </w:r>
      <w:bookmarkEnd w:id="94"/>
      <w:bookmarkEnd w:id="95"/>
      <w:bookmarkEnd w:id="96"/>
    </w:p>
    <w:p w14:paraId="07C1C470" w14:textId="36449F58" w:rsidR="00F9006C" w:rsidRPr="00121DEB" w:rsidRDefault="00F9006C" w:rsidP="005D606E">
      <w:pPr>
        <w:pStyle w:val="Item1"/>
        <w:tabs>
          <w:tab w:val="clear" w:pos="1440"/>
        </w:tabs>
        <w:rPr>
          <w:sz w:val="24"/>
          <w:szCs w:val="18"/>
        </w:rPr>
      </w:pPr>
      <w:proofErr w:type="gramStart"/>
      <w:r w:rsidRPr="00121DEB">
        <w:rPr>
          <w:sz w:val="24"/>
          <w:szCs w:val="18"/>
        </w:rPr>
        <w:t>Contractor</w:t>
      </w:r>
      <w:proofErr w:type="gramEnd"/>
      <w:r w:rsidRPr="00121DEB">
        <w:rPr>
          <w:sz w:val="24"/>
          <w:szCs w:val="18"/>
        </w:rPr>
        <w:t xml:space="preserve"> </w:t>
      </w:r>
      <w:r w:rsidR="00E601AE">
        <w:rPr>
          <w:sz w:val="24"/>
          <w:szCs w:val="18"/>
        </w:rPr>
        <w:t>must</w:t>
      </w:r>
      <w:r w:rsidRPr="00121DEB">
        <w:rPr>
          <w:sz w:val="24"/>
          <w:szCs w:val="18"/>
        </w:rPr>
        <w:t xml:space="preserve"> invoice the requesting department, unless otherwise </w:t>
      </w:r>
      <w:r w:rsidR="00C75719" w:rsidRPr="00121DEB">
        <w:rPr>
          <w:sz w:val="24"/>
          <w:szCs w:val="18"/>
        </w:rPr>
        <w:t>directed by County</w:t>
      </w:r>
      <w:r w:rsidRPr="00121DEB">
        <w:rPr>
          <w:sz w:val="24"/>
          <w:szCs w:val="18"/>
        </w:rPr>
        <w:t xml:space="preserve">, upon satisfactory receipt of </w:t>
      </w:r>
      <w:r w:rsidR="00E00A41" w:rsidRPr="00121DEB">
        <w:rPr>
          <w:sz w:val="24"/>
          <w:szCs w:val="18"/>
        </w:rPr>
        <w:t>goods</w:t>
      </w:r>
      <w:r w:rsidRPr="00121DEB">
        <w:rPr>
          <w:sz w:val="24"/>
          <w:szCs w:val="18"/>
        </w:rPr>
        <w:t xml:space="preserve"> and/or performance of services.</w:t>
      </w:r>
    </w:p>
    <w:p w14:paraId="2F99AC0B" w14:textId="133A9679" w:rsidR="00F9006C" w:rsidRPr="00A85450" w:rsidRDefault="004428BD" w:rsidP="005D606E">
      <w:pPr>
        <w:pStyle w:val="Item1"/>
        <w:tabs>
          <w:tab w:val="clear" w:pos="1440"/>
        </w:tabs>
      </w:pPr>
      <w:proofErr w:type="gramStart"/>
      <w:r w:rsidRPr="00266DFB">
        <w:rPr>
          <w:sz w:val="24"/>
          <w:szCs w:val="24"/>
        </w:rPr>
        <w:t>County</w:t>
      </w:r>
      <w:proofErr w:type="gramEnd"/>
      <w:r w:rsidRPr="00266DFB">
        <w:rPr>
          <w:sz w:val="24"/>
          <w:szCs w:val="24"/>
        </w:rPr>
        <w:t xml:space="preserve"> will use </w:t>
      </w:r>
      <w:r w:rsidR="00AF533D" w:rsidRPr="00266DFB">
        <w:rPr>
          <w:sz w:val="24"/>
          <w:szCs w:val="24"/>
        </w:rPr>
        <w:t xml:space="preserve">reasonable </w:t>
      </w:r>
      <w:r w:rsidRPr="00266DFB">
        <w:rPr>
          <w:sz w:val="24"/>
          <w:szCs w:val="24"/>
        </w:rPr>
        <w:t xml:space="preserve">efforts to make payment </w:t>
      </w:r>
      <w:r w:rsidRPr="00665490">
        <w:rPr>
          <w:color w:val="000000" w:themeColor="text1"/>
          <w:sz w:val="24"/>
          <w:szCs w:val="24"/>
        </w:rPr>
        <w:t xml:space="preserve">within 30 days </w:t>
      </w:r>
      <w:r w:rsidRPr="00266DFB">
        <w:rPr>
          <w:sz w:val="24"/>
          <w:szCs w:val="24"/>
        </w:rPr>
        <w:t xml:space="preserve">following receipt and review of invoice and complete satisfactory receipt of </w:t>
      </w:r>
      <w:r w:rsidR="00E00A41" w:rsidRPr="00266DFB">
        <w:rPr>
          <w:sz w:val="24"/>
          <w:szCs w:val="24"/>
        </w:rPr>
        <w:t>goods</w:t>
      </w:r>
      <w:r w:rsidRPr="00266DFB">
        <w:rPr>
          <w:sz w:val="24"/>
          <w:szCs w:val="24"/>
        </w:rPr>
        <w:t xml:space="preserve"> and</w:t>
      </w:r>
      <w:r w:rsidR="00D16433" w:rsidRPr="00266DFB">
        <w:rPr>
          <w:sz w:val="24"/>
          <w:szCs w:val="24"/>
        </w:rPr>
        <w:t>/or</w:t>
      </w:r>
      <w:r w:rsidRPr="00266DFB">
        <w:rPr>
          <w:sz w:val="24"/>
          <w:szCs w:val="24"/>
        </w:rPr>
        <w:t xml:space="preserve"> performance of services.</w:t>
      </w:r>
      <w:r>
        <w:t xml:space="preserve">  </w:t>
      </w:r>
    </w:p>
    <w:p w14:paraId="3569F40B" w14:textId="68775865" w:rsidR="00CC278E" w:rsidRPr="00266DFB" w:rsidRDefault="00F9006C" w:rsidP="005D606E">
      <w:pPr>
        <w:pStyle w:val="Item1"/>
        <w:tabs>
          <w:tab w:val="clear" w:pos="1440"/>
        </w:tabs>
        <w:rPr>
          <w:sz w:val="24"/>
        </w:rPr>
      </w:pPr>
      <w:r w:rsidRPr="00266DFB">
        <w:rPr>
          <w:sz w:val="24"/>
        </w:rPr>
        <w:t xml:space="preserve">County </w:t>
      </w:r>
      <w:r w:rsidR="00F11599">
        <w:rPr>
          <w:sz w:val="24"/>
        </w:rPr>
        <w:t>will</w:t>
      </w:r>
      <w:r w:rsidRPr="00266DFB">
        <w:rPr>
          <w:sz w:val="24"/>
        </w:rPr>
        <w:t xml:space="preserve"> notify </w:t>
      </w:r>
      <w:r w:rsidR="00AB790E">
        <w:rPr>
          <w:sz w:val="24"/>
        </w:rPr>
        <w:t xml:space="preserve">the </w:t>
      </w:r>
      <w:r w:rsidRPr="00266DFB">
        <w:rPr>
          <w:sz w:val="24"/>
        </w:rPr>
        <w:t xml:space="preserve">Contractor of any adjustments </w:t>
      </w:r>
      <w:r w:rsidR="00AF533D" w:rsidRPr="00266DFB">
        <w:rPr>
          <w:sz w:val="24"/>
        </w:rPr>
        <w:t xml:space="preserve">or corrections that must be </w:t>
      </w:r>
      <w:r w:rsidR="00C75719">
        <w:rPr>
          <w:sz w:val="24"/>
        </w:rPr>
        <w:t xml:space="preserve">made </w:t>
      </w:r>
      <w:r w:rsidR="00AF533D" w:rsidRPr="00266DFB">
        <w:rPr>
          <w:sz w:val="24"/>
        </w:rPr>
        <w:t xml:space="preserve">to receive payment on an </w:t>
      </w:r>
      <w:r w:rsidRPr="00266DFB">
        <w:rPr>
          <w:sz w:val="24"/>
        </w:rPr>
        <w:t>invoice.</w:t>
      </w:r>
    </w:p>
    <w:p w14:paraId="3CC41FDD" w14:textId="7FF72092" w:rsidR="00CC278E" w:rsidRPr="00266DFB" w:rsidRDefault="00F9006C" w:rsidP="005D606E">
      <w:pPr>
        <w:pStyle w:val="Item1"/>
        <w:tabs>
          <w:tab w:val="clear" w:pos="1440"/>
        </w:tabs>
        <w:rPr>
          <w:sz w:val="24"/>
        </w:rPr>
      </w:pPr>
      <w:r w:rsidRPr="00266DFB">
        <w:rPr>
          <w:sz w:val="24"/>
        </w:rPr>
        <w:t xml:space="preserve">Invoices </w:t>
      </w:r>
      <w:r w:rsidR="00C75719">
        <w:rPr>
          <w:sz w:val="24"/>
        </w:rPr>
        <w:t xml:space="preserve">submitted by </w:t>
      </w:r>
      <w:r w:rsidR="00AB790E">
        <w:rPr>
          <w:sz w:val="24"/>
        </w:rPr>
        <w:t xml:space="preserve">the </w:t>
      </w:r>
      <w:r w:rsidR="00C75719">
        <w:rPr>
          <w:sz w:val="24"/>
        </w:rPr>
        <w:t xml:space="preserve">Contractor must </w:t>
      </w:r>
      <w:r w:rsidRPr="00266DFB">
        <w:rPr>
          <w:sz w:val="24"/>
        </w:rPr>
        <w:t xml:space="preserve">contain </w:t>
      </w:r>
      <w:r w:rsidR="00C75719">
        <w:rPr>
          <w:sz w:val="24"/>
        </w:rPr>
        <w:t xml:space="preserve">the </w:t>
      </w:r>
      <w:r w:rsidRPr="00266DFB">
        <w:rPr>
          <w:sz w:val="24"/>
        </w:rPr>
        <w:t>County PO number, invoice number, remit to address</w:t>
      </w:r>
      <w:r w:rsidR="00C75719">
        <w:rPr>
          <w:sz w:val="24"/>
        </w:rPr>
        <w:t xml:space="preserve">, </w:t>
      </w:r>
      <w:r w:rsidRPr="00266DFB">
        <w:rPr>
          <w:sz w:val="24"/>
        </w:rPr>
        <w:t xml:space="preserve">itemized </w:t>
      </w:r>
      <w:r w:rsidR="00E00A41" w:rsidRPr="00266DFB">
        <w:rPr>
          <w:sz w:val="24"/>
        </w:rPr>
        <w:t>goods</w:t>
      </w:r>
      <w:r w:rsidRPr="00266DFB">
        <w:rPr>
          <w:sz w:val="24"/>
        </w:rPr>
        <w:t xml:space="preserve"> and/or services description</w:t>
      </w:r>
      <w:r w:rsidR="00AB790E">
        <w:rPr>
          <w:sz w:val="24"/>
        </w:rPr>
        <w:t>,</w:t>
      </w:r>
      <w:r w:rsidRPr="00266DFB">
        <w:rPr>
          <w:sz w:val="24"/>
        </w:rPr>
        <w:t xml:space="preserve"> and price as quoted and </w:t>
      </w:r>
      <w:r w:rsidR="00C063D4">
        <w:rPr>
          <w:sz w:val="24"/>
        </w:rPr>
        <w:t>must</w:t>
      </w:r>
      <w:r w:rsidRPr="00266DFB">
        <w:rPr>
          <w:sz w:val="24"/>
        </w:rPr>
        <w:t xml:space="preserve"> be accompanied by</w:t>
      </w:r>
      <w:r w:rsidR="00CC278E" w:rsidRPr="00266DFB">
        <w:rPr>
          <w:sz w:val="24"/>
        </w:rPr>
        <w:t xml:space="preserve"> </w:t>
      </w:r>
      <w:r w:rsidR="00AB790E">
        <w:rPr>
          <w:sz w:val="24"/>
        </w:rPr>
        <w:t xml:space="preserve">an </w:t>
      </w:r>
      <w:r w:rsidR="00CC278E" w:rsidRPr="00266DFB">
        <w:rPr>
          <w:sz w:val="24"/>
        </w:rPr>
        <w:t>acceptable proof of delivery</w:t>
      </w:r>
      <w:r w:rsidR="00AF533D" w:rsidRPr="00266DFB">
        <w:rPr>
          <w:sz w:val="24"/>
        </w:rPr>
        <w:t xml:space="preserve"> and any other information requested by </w:t>
      </w:r>
      <w:r w:rsidR="00AB790E">
        <w:rPr>
          <w:sz w:val="24"/>
        </w:rPr>
        <w:t xml:space="preserve">the </w:t>
      </w:r>
      <w:r w:rsidR="00AF533D" w:rsidRPr="00266DFB">
        <w:rPr>
          <w:sz w:val="24"/>
        </w:rPr>
        <w:t>County</w:t>
      </w:r>
      <w:r w:rsidR="00CC278E" w:rsidRPr="00266DFB">
        <w:rPr>
          <w:sz w:val="24"/>
        </w:rPr>
        <w:t>.</w:t>
      </w:r>
    </w:p>
    <w:p w14:paraId="4B074145" w14:textId="133082C7" w:rsidR="00F9006C" w:rsidRPr="00266DFB" w:rsidRDefault="00F9006C" w:rsidP="005D606E">
      <w:pPr>
        <w:pStyle w:val="Item1"/>
        <w:tabs>
          <w:tab w:val="clear" w:pos="1440"/>
        </w:tabs>
        <w:rPr>
          <w:sz w:val="24"/>
        </w:rPr>
      </w:pPr>
      <w:proofErr w:type="gramStart"/>
      <w:r w:rsidRPr="00266DFB">
        <w:rPr>
          <w:sz w:val="24"/>
        </w:rPr>
        <w:t>Contractor</w:t>
      </w:r>
      <w:proofErr w:type="gramEnd"/>
      <w:r w:rsidRPr="00266DFB">
        <w:rPr>
          <w:sz w:val="24"/>
        </w:rPr>
        <w:t xml:space="preserve"> </w:t>
      </w:r>
      <w:r w:rsidR="00C063D4">
        <w:rPr>
          <w:sz w:val="24"/>
        </w:rPr>
        <w:t>must</w:t>
      </w:r>
      <w:r w:rsidRPr="00266DFB">
        <w:rPr>
          <w:sz w:val="24"/>
        </w:rPr>
        <w:t xml:space="preserve"> utilize </w:t>
      </w:r>
      <w:r w:rsidR="00AF533D" w:rsidRPr="00266DFB">
        <w:rPr>
          <w:sz w:val="24"/>
        </w:rPr>
        <w:t xml:space="preserve">a </w:t>
      </w:r>
      <w:r w:rsidRPr="00266DFB">
        <w:rPr>
          <w:sz w:val="24"/>
        </w:rPr>
        <w:t xml:space="preserve">standardized invoice </w:t>
      </w:r>
      <w:r w:rsidR="00AF533D" w:rsidRPr="00266DFB">
        <w:rPr>
          <w:sz w:val="24"/>
        </w:rPr>
        <w:t xml:space="preserve">format </w:t>
      </w:r>
      <w:r w:rsidRPr="00266DFB">
        <w:rPr>
          <w:sz w:val="24"/>
        </w:rPr>
        <w:t>upon request.</w:t>
      </w:r>
    </w:p>
    <w:p w14:paraId="705FC1B1" w14:textId="02CCFD6B" w:rsidR="00F9006C" w:rsidRPr="00266DFB" w:rsidRDefault="00F9006C" w:rsidP="005D606E">
      <w:pPr>
        <w:pStyle w:val="Item1"/>
        <w:tabs>
          <w:tab w:val="clear" w:pos="1440"/>
        </w:tabs>
        <w:rPr>
          <w:sz w:val="24"/>
        </w:rPr>
      </w:pPr>
      <w:r w:rsidRPr="00266DFB">
        <w:rPr>
          <w:sz w:val="24"/>
        </w:rPr>
        <w:t xml:space="preserve">Invoices </w:t>
      </w:r>
      <w:r w:rsidR="00AF533D" w:rsidRPr="00266DFB">
        <w:rPr>
          <w:sz w:val="24"/>
        </w:rPr>
        <w:t>must be</w:t>
      </w:r>
      <w:r w:rsidRPr="00266DFB">
        <w:rPr>
          <w:sz w:val="24"/>
        </w:rPr>
        <w:t xml:space="preserve"> issued by</w:t>
      </w:r>
      <w:r w:rsidR="00C75719">
        <w:rPr>
          <w:sz w:val="24"/>
        </w:rPr>
        <w:t>, and payments made to,</w:t>
      </w:r>
      <w:r w:rsidRPr="00266DFB">
        <w:rPr>
          <w:sz w:val="24"/>
        </w:rPr>
        <w:t xml:space="preserve"> the Contractor who is awarded a contract.</w:t>
      </w:r>
    </w:p>
    <w:p w14:paraId="73E6CE09" w14:textId="57B78518" w:rsidR="00EB4661" w:rsidRPr="00EB4661" w:rsidRDefault="00EB4661" w:rsidP="005D606E">
      <w:pPr>
        <w:pStyle w:val="Item1"/>
        <w:tabs>
          <w:tab w:val="clear" w:pos="1440"/>
        </w:tabs>
        <w:rPr>
          <w:sz w:val="24"/>
        </w:rPr>
      </w:pPr>
      <w:r w:rsidRPr="00266DFB">
        <w:rPr>
          <w:sz w:val="24"/>
        </w:rPr>
        <w:t>In the event the Contractor’s performance and/or deliverable goods have been deemed unsatisfactory by a review committee, the County reserves the right to withhold future payments until the performance and/or deliverable goods are deemed satisfactory.</w:t>
      </w:r>
    </w:p>
    <w:p w14:paraId="65CD02FD" w14:textId="77777777" w:rsidR="00F9006C" w:rsidRPr="00266DFB" w:rsidRDefault="00F9006C" w:rsidP="000352A4">
      <w:pPr>
        <w:pStyle w:val="Heading2"/>
        <w:rPr>
          <w:sz w:val="24"/>
          <w:szCs w:val="24"/>
        </w:rPr>
      </w:pPr>
      <w:bookmarkStart w:id="97" w:name="_Toc339364465"/>
      <w:bookmarkStart w:id="98" w:name="_Toc339364726"/>
      <w:bookmarkStart w:id="99" w:name="_Toc184134099"/>
      <w:r w:rsidRPr="00266DFB">
        <w:rPr>
          <w:sz w:val="24"/>
          <w:szCs w:val="24"/>
        </w:rPr>
        <w:t>ACCOUNT MANAGER</w:t>
      </w:r>
      <w:r w:rsidR="00B740B3" w:rsidRPr="00266DFB">
        <w:rPr>
          <w:sz w:val="24"/>
          <w:szCs w:val="24"/>
        </w:rPr>
        <w:t xml:space="preserve"> </w:t>
      </w:r>
      <w:r w:rsidRPr="00266DFB">
        <w:rPr>
          <w:sz w:val="24"/>
          <w:szCs w:val="24"/>
        </w:rPr>
        <w:t>/</w:t>
      </w:r>
      <w:r w:rsidR="00B740B3" w:rsidRPr="00266DFB">
        <w:rPr>
          <w:sz w:val="24"/>
          <w:szCs w:val="24"/>
        </w:rPr>
        <w:t xml:space="preserve"> </w:t>
      </w:r>
      <w:r w:rsidRPr="00266DFB">
        <w:rPr>
          <w:sz w:val="24"/>
          <w:szCs w:val="24"/>
        </w:rPr>
        <w:t>SUPPORT STAFF</w:t>
      </w:r>
      <w:bookmarkEnd w:id="97"/>
      <w:bookmarkEnd w:id="98"/>
      <w:bookmarkEnd w:id="99"/>
    </w:p>
    <w:p w14:paraId="04F89787" w14:textId="68EB2A18" w:rsidR="00F9006C" w:rsidRPr="00121DEB" w:rsidRDefault="00A83B5B" w:rsidP="005D606E">
      <w:pPr>
        <w:pStyle w:val="Item1"/>
        <w:tabs>
          <w:tab w:val="clear" w:pos="1440"/>
        </w:tabs>
        <w:rPr>
          <w:sz w:val="24"/>
          <w:szCs w:val="18"/>
        </w:rPr>
      </w:pPr>
      <w:bookmarkStart w:id="100" w:name="_Hlk89702987"/>
      <w:r w:rsidRPr="00121DEB">
        <w:rPr>
          <w:sz w:val="24"/>
          <w:szCs w:val="18"/>
        </w:rPr>
        <w:t xml:space="preserve">The Contractor </w:t>
      </w:r>
      <w:r w:rsidR="00C063D4">
        <w:rPr>
          <w:sz w:val="24"/>
          <w:szCs w:val="18"/>
        </w:rPr>
        <w:t>must</w:t>
      </w:r>
      <w:r w:rsidRPr="00121DEB">
        <w:rPr>
          <w:sz w:val="24"/>
          <w:szCs w:val="18"/>
        </w:rPr>
        <w:t xml:space="preserve"> provide dedicated support staff to be the </w:t>
      </w:r>
      <w:r w:rsidR="00F9006C" w:rsidRPr="00121DEB">
        <w:rPr>
          <w:sz w:val="24"/>
          <w:szCs w:val="18"/>
        </w:rPr>
        <w:t xml:space="preserve">primary contact for all issues regarding </w:t>
      </w:r>
      <w:r w:rsidR="00C75719" w:rsidRPr="00121DEB">
        <w:rPr>
          <w:sz w:val="24"/>
          <w:szCs w:val="18"/>
        </w:rPr>
        <w:t xml:space="preserve">the </w:t>
      </w:r>
      <w:r w:rsidR="00F9006C" w:rsidRPr="00121DEB">
        <w:rPr>
          <w:sz w:val="24"/>
          <w:szCs w:val="18"/>
        </w:rPr>
        <w:t xml:space="preserve">response to this </w:t>
      </w:r>
      <w:r w:rsidR="00FE3C61" w:rsidRPr="00121DEB">
        <w:rPr>
          <w:sz w:val="24"/>
          <w:szCs w:val="18"/>
        </w:rPr>
        <w:t>RFP</w:t>
      </w:r>
      <w:r w:rsidR="008C5F9A" w:rsidRPr="00121DEB">
        <w:rPr>
          <w:sz w:val="24"/>
          <w:szCs w:val="18"/>
        </w:rPr>
        <w:t xml:space="preserve"> </w:t>
      </w:r>
      <w:r w:rsidR="00F9006C" w:rsidRPr="00121DEB">
        <w:rPr>
          <w:sz w:val="24"/>
          <w:szCs w:val="18"/>
        </w:rPr>
        <w:t xml:space="preserve">and any </w:t>
      </w:r>
      <w:r w:rsidR="00BF3055" w:rsidRPr="00121DEB">
        <w:rPr>
          <w:sz w:val="24"/>
          <w:szCs w:val="18"/>
        </w:rPr>
        <w:t>contract which</w:t>
      </w:r>
      <w:r w:rsidR="00F9006C" w:rsidRPr="00121DEB">
        <w:rPr>
          <w:sz w:val="24"/>
          <w:szCs w:val="18"/>
        </w:rPr>
        <w:t xml:space="preserve"> may arise pursuant to this </w:t>
      </w:r>
      <w:r w:rsidR="00FE3C61" w:rsidRPr="00121DEB">
        <w:rPr>
          <w:sz w:val="24"/>
          <w:szCs w:val="18"/>
        </w:rPr>
        <w:t>RFP</w:t>
      </w:r>
      <w:r w:rsidR="00F9006C" w:rsidRPr="00121DEB">
        <w:rPr>
          <w:sz w:val="24"/>
          <w:szCs w:val="18"/>
        </w:rPr>
        <w:t>.</w:t>
      </w:r>
    </w:p>
    <w:p w14:paraId="6A75E4C1" w14:textId="0F05DA81" w:rsidR="001B55F1" w:rsidRPr="00CE3CAF" w:rsidRDefault="001B55F1" w:rsidP="005D606E">
      <w:pPr>
        <w:pStyle w:val="Item1"/>
        <w:tabs>
          <w:tab w:val="clear" w:pos="1440"/>
        </w:tabs>
        <w:rPr>
          <w:sz w:val="24"/>
          <w:szCs w:val="24"/>
        </w:rPr>
      </w:pPr>
      <w:bookmarkStart w:id="101" w:name="_Hlk89703016"/>
      <w:bookmarkEnd w:id="100"/>
      <w:proofErr w:type="gramStart"/>
      <w:r w:rsidRPr="00266DFB">
        <w:rPr>
          <w:sz w:val="24"/>
          <w:szCs w:val="24"/>
        </w:rPr>
        <w:t>Contractor</w:t>
      </w:r>
      <w:proofErr w:type="gramEnd"/>
      <w:r w:rsidRPr="00266DFB">
        <w:rPr>
          <w:sz w:val="24"/>
          <w:szCs w:val="24"/>
        </w:rPr>
        <w:t xml:space="preserve"> </w:t>
      </w:r>
      <w:r w:rsidR="00C063D4">
        <w:rPr>
          <w:sz w:val="24"/>
          <w:szCs w:val="24"/>
        </w:rPr>
        <w:t>must</w:t>
      </w:r>
      <w:r w:rsidRPr="00266DFB">
        <w:rPr>
          <w:sz w:val="24"/>
          <w:szCs w:val="24"/>
        </w:rPr>
        <w:t xml:space="preserve"> also provide adequate, competent support staff that </w:t>
      </w:r>
      <w:r w:rsidR="00E601AE">
        <w:rPr>
          <w:sz w:val="24"/>
          <w:szCs w:val="24"/>
        </w:rPr>
        <w:t>will</w:t>
      </w:r>
      <w:r w:rsidRPr="00266DFB">
        <w:rPr>
          <w:sz w:val="24"/>
          <w:szCs w:val="24"/>
        </w:rPr>
        <w:t xml:space="preserve"> be able to service the County during normal working hours, Monday through Friday</w:t>
      </w:r>
      <w:r>
        <w:rPr>
          <w:sz w:val="24"/>
          <w:szCs w:val="24"/>
        </w:rPr>
        <w:t>, or as otherwise identified in this RFP</w:t>
      </w:r>
      <w:r w:rsidRPr="00266DFB">
        <w:rPr>
          <w:sz w:val="24"/>
          <w:szCs w:val="24"/>
        </w:rPr>
        <w:t xml:space="preserve">.  Such representative(s) </w:t>
      </w:r>
      <w:r w:rsidR="00C063D4">
        <w:rPr>
          <w:sz w:val="24"/>
          <w:szCs w:val="24"/>
        </w:rPr>
        <w:t>must</w:t>
      </w:r>
      <w:r w:rsidRPr="00266DFB">
        <w:rPr>
          <w:sz w:val="24"/>
          <w:szCs w:val="24"/>
        </w:rPr>
        <w:t xml:space="preserve"> be knowledgeable about the contract, products</w:t>
      </w:r>
      <w:r w:rsidR="00AB790E">
        <w:rPr>
          <w:sz w:val="24"/>
          <w:szCs w:val="24"/>
        </w:rPr>
        <w:t>,</w:t>
      </w:r>
      <w:r w:rsidRPr="00266DFB">
        <w:rPr>
          <w:sz w:val="24"/>
          <w:szCs w:val="24"/>
        </w:rPr>
        <w:t xml:space="preserve"> and/or services offered and able to </w:t>
      </w:r>
      <w:r w:rsidRPr="00266DFB">
        <w:rPr>
          <w:sz w:val="24"/>
          <w:szCs w:val="24"/>
        </w:rPr>
        <w:lastRenderedPageBreak/>
        <w:t>identify and resolve quickly any issues</w:t>
      </w:r>
      <w:r w:rsidR="00AB790E">
        <w:rPr>
          <w:sz w:val="24"/>
          <w:szCs w:val="24"/>
        </w:rPr>
        <w:t>,</w:t>
      </w:r>
      <w:r w:rsidRPr="00266DFB">
        <w:rPr>
          <w:sz w:val="24"/>
          <w:szCs w:val="24"/>
        </w:rPr>
        <w:t xml:space="preserve"> including but not limited to order and invoicing problems.</w:t>
      </w:r>
      <w:bookmarkEnd w:id="101"/>
    </w:p>
    <w:p w14:paraId="4FD9D3EF" w14:textId="7F7FCEAA" w:rsidR="00AF533D" w:rsidRPr="00F90823" w:rsidRDefault="00A83B5B" w:rsidP="005D606E">
      <w:pPr>
        <w:pStyle w:val="Item1"/>
        <w:tabs>
          <w:tab w:val="clear" w:pos="1440"/>
        </w:tabs>
      </w:pPr>
      <w:bookmarkStart w:id="102" w:name="_Hlk89703058"/>
      <w:proofErr w:type="gramStart"/>
      <w:r w:rsidRPr="00A83B5B">
        <w:rPr>
          <w:sz w:val="24"/>
          <w:szCs w:val="24"/>
        </w:rPr>
        <w:t>Contractor</w:t>
      </w:r>
      <w:proofErr w:type="gramEnd"/>
      <w:r w:rsidRPr="00A83B5B">
        <w:rPr>
          <w:sz w:val="24"/>
          <w:szCs w:val="24"/>
        </w:rPr>
        <w:t xml:space="preserve"> </w:t>
      </w:r>
      <w:r w:rsidR="00C063D4">
        <w:rPr>
          <w:sz w:val="24"/>
          <w:szCs w:val="24"/>
        </w:rPr>
        <w:t>must</w:t>
      </w:r>
      <w:r w:rsidRPr="00A83B5B">
        <w:rPr>
          <w:sz w:val="24"/>
          <w:szCs w:val="24"/>
        </w:rPr>
        <w:t xml:space="preserve"> provide a dedicated</w:t>
      </w:r>
      <w:r w:rsidR="00AB790E">
        <w:rPr>
          <w:sz w:val="24"/>
          <w:szCs w:val="24"/>
        </w:rPr>
        <w:t>,</w:t>
      </w:r>
      <w:r w:rsidRPr="00A83B5B">
        <w:rPr>
          <w:sz w:val="24"/>
          <w:szCs w:val="24"/>
        </w:rPr>
        <w:t xml:space="preserve"> competent account manager who </w:t>
      </w:r>
      <w:r w:rsidR="00E601AE">
        <w:rPr>
          <w:sz w:val="24"/>
          <w:szCs w:val="24"/>
        </w:rPr>
        <w:t>will</w:t>
      </w:r>
      <w:r w:rsidRPr="00A83B5B">
        <w:rPr>
          <w:sz w:val="24"/>
          <w:szCs w:val="24"/>
        </w:rPr>
        <w:t xml:space="preserve"> be responsible for the County account/contract</w:t>
      </w:r>
      <w:r w:rsidR="001B55F1">
        <w:rPr>
          <w:sz w:val="24"/>
          <w:szCs w:val="24"/>
        </w:rPr>
        <w:t xml:space="preserve"> and receive all orders</w:t>
      </w:r>
      <w:r w:rsidRPr="00A83B5B">
        <w:rPr>
          <w:sz w:val="24"/>
          <w:szCs w:val="24"/>
        </w:rPr>
        <w:t xml:space="preserve">.  </w:t>
      </w:r>
      <w:r w:rsidR="00AF533D" w:rsidRPr="00266DFB">
        <w:rPr>
          <w:sz w:val="24"/>
          <w:szCs w:val="24"/>
        </w:rPr>
        <w:t xml:space="preserve">Contractor account manager </w:t>
      </w:r>
      <w:r w:rsidR="00E601AE">
        <w:rPr>
          <w:sz w:val="24"/>
          <w:szCs w:val="24"/>
        </w:rPr>
        <w:t>must</w:t>
      </w:r>
      <w:r w:rsidR="00AF533D" w:rsidRPr="00266DFB">
        <w:rPr>
          <w:sz w:val="24"/>
          <w:szCs w:val="24"/>
        </w:rPr>
        <w:t xml:space="preserve"> be familiar with County requirements and standards and work with the </w:t>
      </w:r>
      <w:r w:rsidR="0018176F" w:rsidRPr="0018176F">
        <w:rPr>
          <w:color w:val="000000" w:themeColor="text1"/>
          <w:sz w:val="24"/>
          <w:szCs w:val="24"/>
        </w:rPr>
        <w:t xml:space="preserve">ACPD </w:t>
      </w:r>
      <w:r w:rsidR="00AF533D" w:rsidRPr="00266DFB">
        <w:rPr>
          <w:sz w:val="24"/>
          <w:szCs w:val="24"/>
        </w:rPr>
        <w:t xml:space="preserve">to ensure that established standards are adhered to.  This includes keeping the County Contract Administrator informed of </w:t>
      </w:r>
      <w:r w:rsidR="00AB790E">
        <w:rPr>
          <w:sz w:val="24"/>
          <w:szCs w:val="24"/>
        </w:rPr>
        <w:t>department reques</w:t>
      </w:r>
      <w:r w:rsidR="00AF533D" w:rsidRPr="00266DFB">
        <w:rPr>
          <w:sz w:val="24"/>
          <w:szCs w:val="24"/>
        </w:rPr>
        <w:t>ts as needed.</w:t>
      </w:r>
      <w:bookmarkEnd w:id="102"/>
      <w:r w:rsidR="00AF533D" w:rsidRPr="00A85450">
        <w:t xml:space="preserve">   </w:t>
      </w:r>
    </w:p>
    <w:p w14:paraId="2511761B" w14:textId="77777777" w:rsidR="00DC5B16" w:rsidRPr="00266DFB" w:rsidRDefault="00DC5B16" w:rsidP="003604EC">
      <w:pPr>
        <w:pStyle w:val="Heading1"/>
        <w:spacing w:after="240"/>
        <w:rPr>
          <w:b w:val="0"/>
          <w:sz w:val="24"/>
          <w:szCs w:val="24"/>
        </w:rPr>
      </w:pPr>
      <w:bookmarkStart w:id="103" w:name="_Toc339364466"/>
      <w:bookmarkStart w:id="104" w:name="_Toc339364727"/>
      <w:bookmarkStart w:id="105" w:name="_Toc184134100"/>
      <w:r w:rsidRPr="00266DFB">
        <w:rPr>
          <w:sz w:val="24"/>
          <w:szCs w:val="24"/>
        </w:rPr>
        <w:t xml:space="preserve">INSTRUCTIONS TO </w:t>
      </w:r>
      <w:r w:rsidR="00502F47" w:rsidRPr="00266DFB">
        <w:rPr>
          <w:sz w:val="24"/>
          <w:szCs w:val="24"/>
        </w:rPr>
        <w:t>BIDDER</w:t>
      </w:r>
      <w:r w:rsidRPr="00266DFB">
        <w:rPr>
          <w:sz w:val="24"/>
          <w:szCs w:val="24"/>
        </w:rPr>
        <w:t>S</w:t>
      </w:r>
      <w:bookmarkEnd w:id="103"/>
      <w:bookmarkEnd w:id="104"/>
      <w:bookmarkEnd w:id="105"/>
    </w:p>
    <w:p w14:paraId="29EC9F62" w14:textId="77777777" w:rsidR="00DC5B16" w:rsidRPr="00C063D4" w:rsidRDefault="00DC5B16" w:rsidP="000352A4">
      <w:pPr>
        <w:pStyle w:val="Heading2"/>
        <w:rPr>
          <w:sz w:val="22"/>
          <w:szCs w:val="22"/>
        </w:rPr>
      </w:pPr>
      <w:bookmarkStart w:id="106" w:name="_Toc339364467"/>
      <w:bookmarkStart w:id="107" w:name="_Toc339364728"/>
      <w:bookmarkStart w:id="108" w:name="_Toc184134101"/>
      <w:r w:rsidRPr="00266DFB">
        <w:rPr>
          <w:sz w:val="24"/>
          <w:szCs w:val="24"/>
        </w:rPr>
        <w:t>COUNTY CONTACTS</w:t>
      </w:r>
      <w:bookmarkEnd w:id="106"/>
      <w:bookmarkEnd w:id="107"/>
      <w:bookmarkEnd w:id="108"/>
    </w:p>
    <w:p w14:paraId="75AB4791" w14:textId="33A15BFA" w:rsidR="00DC5B16" w:rsidRPr="00C063D4" w:rsidRDefault="00DC5B16" w:rsidP="005D606E">
      <w:pPr>
        <w:pStyle w:val="Item1"/>
        <w:tabs>
          <w:tab w:val="clear" w:pos="1440"/>
        </w:tabs>
        <w:rPr>
          <w:sz w:val="24"/>
          <w:szCs w:val="18"/>
        </w:rPr>
      </w:pPr>
      <w:r w:rsidRPr="00211B45">
        <w:rPr>
          <w:color w:val="000000" w:themeColor="text1"/>
          <w:sz w:val="24"/>
          <w:szCs w:val="18"/>
        </w:rPr>
        <w:t>G</w:t>
      </w:r>
      <w:r w:rsidR="002B1E6A" w:rsidRPr="00211B45">
        <w:rPr>
          <w:color w:val="000000" w:themeColor="text1"/>
          <w:sz w:val="24"/>
          <w:szCs w:val="18"/>
        </w:rPr>
        <w:t>SA-Procurement</w:t>
      </w:r>
      <w:r w:rsidRPr="00211B45">
        <w:rPr>
          <w:color w:val="000000" w:themeColor="text1"/>
          <w:sz w:val="24"/>
          <w:szCs w:val="18"/>
        </w:rPr>
        <w:t xml:space="preserve"> is managing the competitive process for this project on behalf of the County.  All contact during the competitive process is to be through the GSA</w:t>
      </w:r>
      <w:r w:rsidR="002B1E6A" w:rsidRPr="00211B45">
        <w:rPr>
          <w:color w:val="000000" w:themeColor="text1"/>
          <w:sz w:val="24"/>
          <w:szCs w:val="18"/>
        </w:rPr>
        <w:t>-</w:t>
      </w:r>
      <w:r w:rsidR="0077067C" w:rsidRPr="00211B45">
        <w:rPr>
          <w:color w:val="000000" w:themeColor="text1"/>
          <w:sz w:val="24"/>
          <w:szCs w:val="18"/>
        </w:rPr>
        <w:t>P</w:t>
      </w:r>
      <w:r w:rsidR="002B1E6A" w:rsidRPr="00211B45">
        <w:rPr>
          <w:color w:val="000000" w:themeColor="text1"/>
          <w:sz w:val="24"/>
          <w:szCs w:val="18"/>
        </w:rPr>
        <w:t>rocurement</w:t>
      </w:r>
      <w:r w:rsidR="0036135F" w:rsidRPr="00211B45">
        <w:rPr>
          <w:color w:val="000000" w:themeColor="text1"/>
          <w:sz w:val="24"/>
          <w:szCs w:val="18"/>
        </w:rPr>
        <w:t xml:space="preserve"> department</w:t>
      </w:r>
      <w:r w:rsidRPr="00211B45">
        <w:rPr>
          <w:color w:val="000000" w:themeColor="text1"/>
          <w:sz w:val="24"/>
          <w:szCs w:val="18"/>
        </w:rPr>
        <w:t xml:space="preserve"> only</w:t>
      </w:r>
      <w:r w:rsidRPr="00C063D4">
        <w:rPr>
          <w:sz w:val="24"/>
          <w:szCs w:val="18"/>
        </w:rPr>
        <w:t>.</w:t>
      </w:r>
      <w:r w:rsidR="00AF533D" w:rsidRPr="00C063D4">
        <w:rPr>
          <w:sz w:val="24"/>
          <w:szCs w:val="18"/>
        </w:rPr>
        <w:t xml:space="preserve"> </w:t>
      </w:r>
      <w:r w:rsidR="00F11599">
        <w:rPr>
          <w:sz w:val="24"/>
          <w:szCs w:val="18"/>
        </w:rPr>
        <w:t>Any c</w:t>
      </w:r>
      <w:r w:rsidR="00112390" w:rsidRPr="00C063D4">
        <w:rPr>
          <w:sz w:val="24"/>
          <w:szCs w:val="18"/>
        </w:rPr>
        <w:t>ommunication</w:t>
      </w:r>
      <w:r w:rsidR="00AF533D" w:rsidRPr="00C063D4">
        <w:rPr>
          <w:sz w:val="24"/>
          <w:szCs w:val="18"/>
        </w:rPr>
        <w:t xml:space="preserve"> </w:t>
      </w:r>
      <w:r w:rsidR="00F11599">
        <w:rPr>
          <w:sz w:val="24"/>
          <w:szCs w:val="18"/>
        </w:rPr>
        <w:t xml:space="preserve">regarding this RFP </w:t>
      </w:r>
      <w:r w:rsidR="00AF533D" w:rsidRPr="00C063D4">
        <w:rPr>
          <w:sz w:val="24"/>
          <w:szCs w:val="18"/>
        </w:rPr>
        <w:t xml:space="preserve">with other County personnel may result in disqualification. </w:t>
      </w:r>
    </w:p>
    <w:p w14:paraId="46E58521" w14:textId="00CD17D2" w:rsidR="00DC5B16" w:rsidRPr="00C063D4" w:rsidRDefault="00DC5B16" w:rsidP="005D606E">
      <w:pPr>
        <w:pStyle w:val="Item1"/>
        <w:tabs>
          <w:tab w:val="clear" w:pos="1440"/>
        </w:tabs>
        <w:rPr>
          <w:sz w:val="24"/>
          <w:szCs w:val="18"/>
        </w:rPr>
      </w:pPr>
      <w:r w:rsidRPr="00C063D4">
        <w:rPr>
          <w:sz w:val="24"/>
          <w:szCs w:val="18"/>
        </w:rPr>
        <w:t xml:space="preserve">The evaluation phase of the competitive process </w:t>
      </w:r>
      <w:r w:rsidR="00E601AE">
        <w:rPr>
          <w:sz w:val="24"/>
          <w:szCs w:val="18"/>
        </w:rPr>
        <w:t>will</w:t>
      </w:r>
      <w:r w:rsidR="00A97CDB">
        <w:rPr>
          <w:sz w:val="24"/>
          <w:szCs w:val="18"/>
        </w:rPr>
        <w:t xml:space="preserve"> </w:t>
      </w:r>
      <w:r w:rsidR="00C063D4" w:rsidRPr="00C063D4">
        <w:rPr>
          <w:sz w:val="24"/>
          <w:szCs w:val="18"/>
        </w:rPr>
        <w:t>begin</w:t>
      </w:r>
      <w:r w:rsidRPr="00C063D4">
        <w:rPr>
          <w:sz w:val="24"/>
          <w:szCs w:val="18"/>
        </w:rPr>
        <w:t xml:space="preserve"> upon receipt of sealed bid</w:t>
      </w:r>
      <w:r w:rsidR="00EB4661" w:rsidRPr="00C063D4">
        <w:rPr>
          <w:sz w:val="24"/>
          <w:szCs w:val="18"/>
        </w:rPr>
        <w:t xml:space="preserve"> proposal</w:t>
      </w:r>
      <w:r w:rsidRPr="00C063D4">
        <w:rPr>
          <w:sz w:val="24"/>
          <w:szCs w:val="18"/>
        </w:rPr>
        <w:t xml:space="preserve">s </w:t>
      </w:r>
      <w:r w:rsidR="00AF533D" w:rsidRPr="00C063D4">
        <w:rPr>
          <w:sz w:val="24"/>
          <w:szCs w:val="18"/>
        </w:rPr>
        <w:t xml:space="preserve">and continue </w:t>
      </w:r>
      <w:r w:rsidRPr="00C063D4">
        <w:rPr>
          <w:sz w:val="24"/>
          <w:szCs w:val="18"/>
        </w:rPr>
        <w:t xml:space="preserve">until a contract has been awarded.  </w:t>
      </w:r>
    </w:p>
    <w:p w14:paraId="6E311BC7" w14:textId="77777777" w:rsidR="00DC5B16" w:rsidRPr="00C063D4" w:rsidRDefault="00362FFD" w:rsidP="005D606E">
      <w:pPr>
        <w:pStyle w:val="Item1"/>
        <w:tabs>
          <w:tab w:val="clear" w:pos="1440"/>
        </w:tabs>
        <w:rPr>
          <w:sz w:val="24"/>
          <w:szCs w:val="18"/>
        </w:rPr>
      </w:pPr>
      <w:r w:rsidRPr="00C063D4">
        <w:rPr>
          <w:sz w:val="24"/>
          <w:szCs w:val="18"/>
        </w:rPr>
        <w:t xml:space="preserve">Contact Information for this </w:t>
      </w:r>
      <w:r w:rsidR="00B96370" w:rsidRPr="00C063D4">
        <w:rPr>
          <w:sz w:val="24"/>
          <w:szCs w:val="18"/>
        </w:rPr>
        <w:t>RF</w:t>
      </w:r>
      <w:r w:rsidR="00823F00" w:rsidRPr="00C063D4">
        <w:rPr>
          <w:sz w:val="24"/>
          <w:szCs w:val="18"/>
        </w:rPr>
        <w:t>P</w:t>
      </w:r>
      <w:r w:rsidRPr="00C063D4">
        <w:rPr>
          <w:sz w:val="24"/>
          <w:szCs w:val="18"/>
        </w:rPr>
        <w:t>:</w:t>
      </w:r>
    </w:p>
    <w:p w14:paraId="6D03847F" w14:textId="2772250D" w:rsidR="00B02CD5" w:rsidRPr="008C5F9A" w:rsidRDefault="00211B45" w:rsidP="005D606E">
      <w:pPr>
        <w:ind w:left="2160"/>
        <w:rPr>
          <w:rFonts w:ascii="Calibri" w:hAnsi="Calibri" w:cs="Calibri"/>
          <w:color w:val="FF0000"/>
        </w:rPr>
      </w:pPr>
      <w:r w:rsidRPr="00211B45">
        <w:rPr>
          <w:rFonts w:ascii="Calibri" w:hAnsi="Calibri" w:cs="Calibri"/>
          <w:color w:val="000000" w:themeColor="text1"/>
          <w:sz w:val="24"/>
          <w:szCs w:val="24"/>
        </w:rPr>
        <w:t>Kevin Bailey</w:t>
      </w:r>
      <w:r w:rsidR="008C5F9A" w:rsidRPr="00211B45">
        <w:rPr>
          <w:rFonts w:ascii="Calibri" w:hAnsi="Calibri" w:cs="Calibri"/>
          <w:color w:val="000000" w:themeColor="text1"/>
          <w:sz w:val="24"/>
          <w:szCs w:val="24"/>
        </w:rPr>
        <w:t xml:space="preserve">, </w:t>
      </w:r>
      <w:r w:rsidR="0036135F" w:rsidRPr="00211B45">
        <w:rPr>
          <w:rFonts w:ascii="Calibri" w:hAnsi="Calibri" w:cs="Calibri"/>
          <w:color w:val="000000" w:themeColor="text1"/>
          <w:sz w:val="24"/>
          <w:szCs w:val="24"/>
        </w:rPr>
        <w:t xml:space="preserve">Procurement </w:t>
      </w:r>
      <w:r w:rsidR="0036135F" w:rsidRPr="00266DFB">
        <w:rPr>
          <w:rFonts w:ascii="Calibri" w:hAnsi="Calibri" w:cs="Calibri"/>
          <w:sz w:val="24"/>
          <w:szCs w:val="24"/>
        </w:rPr>
        <w:t>&amp; Contracts Specialist</w:t>
      </w:r>
    </w:p>
    <w:p w14:paraId="3AFEE8DC" w14:textId="77777777" w:rsidR="00BE383C" w:rsidRPr="009402B7" w:rsidRDefault="002B1E6A" w:rsidP="005D606E">
      <w:pPr>
        <w:ind w:left="2160"/>
        <w:rPr>
          <w:rFonts w:ascii="Calibri" w:hAnsi="Calibri" w:cs="Calibri"/>
          <w:sz w:val="24"/>
          <w:szCs w:val="24"/>
        </w:rPr>
      </w:pPr>
      <w:r w:rsidRPr="009402B7">
        <w:rPr>
          <w:rFonts w:ascii="Calibri" w:hAnsi="Calibri" w:cs="Calibri"/>
          <w:sz w:val="24"/>
          <w:szCs w:val="24"/>
        </w:rPr>
        <w:t>Alameda County, GSA-Procurement</w:t>
      </w:r>
    </w:p>
    <w:p w14:paraId="603808FA" w14:textId="7A4781FF" w:rsidR="00BE383C" w:rsidRPr="009402B7" w:rsidRDefault="00BE383C" w:rsidP="005D606E">
      <w:pPr>
        <w:ind w:left="2160"/>
        <w:rPr>
          <w:rFonts w:ascii="Calibri" w:hAnsi="Calibri" w:cs="Calibri"/>
          <w:sz w:val="24"/>
          <w:szCs w:val="24"/>
        </w:rPr>
      </w:pPr>
      <w:r w:rsidRPr="009402B7">
        <w:rPr>
          <w:rFonts w:ascii="Calibri" w:hAnsi="Calibri" w:cs="Calibri"/>
          <w:sz w:val="24"/>
          <w:szCs w:val="24"/>
        </w:rPr>
        <w:t xml:space="preserve">1401 Lakeside Drive, </w:t>
      </w:r>
      <w:r w:rsidR="00A242F3">
        <w:rPr>
          <w:rFonts w:ascii="Calibri" w:hAnsi="Calibri" w:cs="Calibri"/>
          <w:sz w:val="24"/>
          <w:szCs w:val="24"/>
        </w:rPr>
        <w:t>10</w:t>
      </w:r>
      <w:r w:rsidR="00A242F3" w:rsidRPr="00A242F3">
        <w:rPr>
          <w:rFonts w:ascii="Calibri" w:hAnsi="Calibri" w:cs="Calibri"/>
          <w:sz w:val="24"/>
          <w:szCs w:val="24"/>
          <w:vertAlign w:val="superscript"/>
        </w:rPr>
        <w:t>th</w:t>
      </w:r>
      <w:r w:rsidR="00A242F3">
        <w:rPr>
          <w:rFonts w:ascii="Calibri" w:hAnsi="Calibri" w:cs="Calibri"/>
          <w:sz w:val="24"/>
          <w:szCs w:val="24"/>
        </w:rPr>
        <w:t xml:space="preserve"> Floor</w:t>
      </w:r>
    </w:p>
    <w:p w14:paraId="60BD3C7B" w14:textId="77777777" w:rsidR="00BE383C" w:rsidRPr="009402B7" w:rsidRDefault="00BE383C" w:rsidP="005D606E">
      <w:pPr>
        <w:ind w:left="2160"/>
        <w:rPr>
          <w:rFonts w:ascii="Calibri" w:hAnsi="Calibri" w:cs="Calibri"/>
          <w:sz w:val="24"/>
          <w:szCs w:val="24"/>
        </w:rPr>
      </w:pPr>
      <w:r w:rsidRPr="009402B7">
        <w:rPr>
          <w:rFonts w:ascii="Calibri" w:hAnsi="Calibri" w:cs="Calibri"/>
          <w:sz w:val="24"/>
          <w:szCs w:val="24"/>
        </w:rPr>
        <w:t>Oakland, CA  94612</w:t>
      </w:r>
    </w:p>
    <w:p w14:paraId="56C61678" w14:textId="5F98C794" w:rsidR="00BE383C" w:rsidRPr="009402B7" w:rsidRDefault="00BE383C" w:rsidP="005D606E">
      <w:pPr>
        <w:ind w:left="2160"/>
        <w:rPr>
          <w:rFonts w:ascii="Calibri" w:hAnsi="Calibri" w:cs="Calibri"/>
          <w:sz w:val="24"/>
          <w:szCs w:val="24"/>
        </w:rPr>
      </w:pPr>
      <w:r w:rsidRPr="009402B7">
        <w:rPr>
          <w:rFonts w:ascii="Calibri" w:hAnsi="Calibri" w:cs="Calibri"/>
          <w:sz w:val="24"/>
          <w:szCs w:val="24"/>
        </w:rPr>
        <w:t>E</w:t>
      </w:r>
      <w:r w:rsidR="00AB790E" w:rsidRPr="009402B7">
        <w:rPr>
          <w:rFonts w:ascii="Calibri" w:hAnsi="Calibri" w:cs="Calibri"/>
          <w:sz w:val="24"/>
          <w:szCs w:val="24"/>
        </w:rPr>
        <w:t>m</w:t>
      </w:r>
      <w:r w:rsidRPr="009402B7">
        <w:rPr>
          <w:rFonts w:ascii="Calibri" w:hAnsi="Calibri" w:cs="Calibri"/>
          <w:sz w:val="24"/>
          <w:szCs w:val="24"/>
        </w:rPr>
        <w:t xml:space="preserve">ail:  </w:t>
      </w:r>
      <w:hyperlink r:id="rId59" w:history="1">
        <w:r w:rsidR="00211B45" w:rsidRPr="00C640EA">
          <w:rPr>
            <w:rStyle w:val="Hyperlink"/>
            <w:rFonts w:ascii="Calibri" w:hAnsi="Calibri" w:cs="Calibri"/>
            <w:sz w:val="24"/>
            <w:szCs w:val="24"/>
          </w:rPr>
          <w:t>kevin.bailey@acgov.org</w:t>
        </w:r>
      </w:hyperlink>
      <w:r w:rsidR="00362FFD" w:rsidRPr="009402B7">
        <w:rPr>
          <w:rFonts w:ascii="Calibri" w:hAnsi="Calibri" w:cs="Calibri"/>
          <w:color w:val="FF0000"/>
          <w:sz w:val="24"/>
          <w:szCs w:val="24"/>
        </w:rPr>
        <w:t xml:space="preserve"> </w:t>
      </w:r>
      <w:r w:rsidR="008C5F9A" w:rsidRPr="009402B7">
        <w:rPr>
          <w:rFonts w:ascii="Calibri" w:hAnsi="Calibri" w:cs="Calibri"/>
          <w:sz w:val="24"/>
          <w:szCs w:val="24"/>
        </w:rPr>
        <w:t xml:space="preserve"> </w:t>
      </w:r>
    </w:p>
    <w:p w14:paraId="0858E6FE" w14:textId="1FEF94F1" w:rsidR="00366ABD" w:rsidRPr="00211B45" w:rsidRDefault="00617190" w:rsidP="005D606E">
      <w:pPr>
        <w:ind w:left="2160"/>
        <w:rPr>
          <w:rFonts w:ascii="Calibri" w:hAnsi="Calibri" w:cs="Calibri"/>
          <w:color w:val="000000" w:themeColor="text1"/>
          <w:sz w:val="24"/>
          <w:szCs w:val="24"/>
        </w:rPr>
      </w:pPr>
      <w:r w:rsidRPr="00211B45">
        <w:rPr>
          <w:rFonts w:ascii="Calibri" w:hAnsi="Calibri" w:cs="Calibri"/>
          <w:color w:val="000000" w:themeColor="text1"/>
          <w:sz w:val="24"/>
          <w:szCs w:val="24"/>
        </w:rPr>
        <w:t>Phone</w:t>
      </w:r>
      <w:r w:rsidR="00BE383C" w:rsidRPr="00211B45">
        <w:rPr>
          <w:rFonts w:ascii="Calibri" w:hAnsi="Calibri" w:cs="Calibri"/>
          <w:color w:val="000000" w:themeColor="text1"/>
          <w:sz w:val="24"/>
          <w:szCs w:val="24"/>
        </w:rPr>
        <w:t xml:space="preserve">: </w:t>
      </w:r>
      <w:r w:rsidR="00F37D41" w:rsidRPr="00211B45">
        <w:rPr>
          <w:rFonts w:ascii="Calibri" w:hAnsi="Calibri" w:cs="Calibri"/>
          <w:color w:val="000000" w:themeColor="text1"/>
          <w:sz w:val="24"/>
          <w:szCs w:val="24"/>
        </w:rPr>
        <w:t xml:space="preserve">(510) </w:t>
      </w:r>
      <w:r w:rsidR="00211B45" w:rsidRPr="00211B45">
        <w:rPr>
          <w:rFonts w:ascii="Calibri" w:hAnsi="Calibri" w:cs="Calibri"/>
          <w:color w:val="000000" w:themeColor="text1"/>
          <w:sz w:val="24"/>
          <w:szCs w:val="24"/>
        </w:rPr>
        <w:t>208-9631</w:t>
      </w:r>
      <w:r w:rsidR="00F37D41" w:rsidRPr="00211B45">
        <w:rPr>
          <w:rFonts w:ascii="Calibri" w:hAnsi="Calibri" w:cs="Calibri"/>
          <w:color w:val="000000" w:themeColor="text1"/>
          <w:sz w:val="24"/>
          <w:szCs w:val="24"/>
        </w:rPr>
        <w:t xml:space="preserve"> </w:t>
      </w:r>
    </w:p>
    <w:p w14:paraId="55A2593E" w14:textId="77777777" w:rsidR="004B192E" w:rsidRPr="00266DFB" w:rsidRDefault="004B192E" w:rsidP="005D606E">
      <w:pPr>
        <w:ind w:left="2160"/>
        <w:rPr>
          <w:rFonts w:ascii="Calibri" w:hAnsi="Calibri" w:cs="Calibri"/>
          <w:sz w:val="24"/>
          <w:szCs w:val="24"/>
        </w:rPr>
      </w:pPr>
    </w:p>
    <w:p w14:paraId="5046777D" w14:textId="50935E48" w:rsidR="00DC5B16" w:rsidRPr="00266DFB" w:rsidRDefault="00DC5B16" w:rsidP="005D606E">
      <w:pPr>
        <w:pStyle w:val="Item1"/>
        <w:tabs>
          <w:tab w:val="clear" w:pos="1440"/>
        </w:tabs>
      </w:pPr>
      <w:r w:rsidRPr="00C063D4">
        <w:rPr>
          <w:sz w:val="24"/>
          <w:szCs w:val="24"/>
        </w:rPr>
        <w:t xml:space="preserve">The GSA Contracting Opportunities website will be the official notification posting place of all </w:t>
      </w:r>
      <w:r w:rsidR="0009327A" w:rsidRPr="00C063D4">
        <w:rPr>
          <w:sz w:val="24"/>
          <w:szCs w:val="24"/>
        </w:rPr>
        <w:t>bid documents rel</w:t>
      </w:r>
      <w:r w:rsidR="00823F00" w:rsidRPr="00C063D4">
        <w:rPr>
          <w:sz w:val="24"/>
          <w:szCs w:val="24"/>
        </w:rPr>
        <w:t>ated to this RFP</w:t>
      </w:r>
      <w:r w:rsidRPr="00C063D4">
        <w:rPr>
          <w:sz w:val="24"/>
          <w:szCs w:val="24"/>
        </w:rPr>
        <w:t xml:space="preserve">.  </w:t>
      </w:r>
      <w:r w:rsidR="0093082F" w:rsidRPr="00C063D4">
        <w:rPr>
          <w:sz w:val="24"/>
          <w:szCs w:val="24"/>
        </w:rPr>
        <w:t xml:space="preserve"> Each Bidder is responsible for checking the website for any </w:t>
      </w:r>
      <w:r w:rsidR="00112390" w:rsidRPr="00C063D4">
        <w:rPr>
          <w:sz w:val="24"/>
          <w:szCs w:val="24"/>
        </w:rPr>
        <w:t>A</w:t>
      </w:r>
      <w:r w:rsidR="0093082F" w:rsidRPr="00C063D4">
        <w:rPr>
          <w:sz w:val="24"/>
          <w:szCs w:val="24"/>
        </w:rPr>
        <w:t xml:space="preserve">ddendums and other notices related to this RFP.  </w:t>
      </w:r>
      <w:r w:rsidRPr="00C063D4">
        <w:rPr>
          <w:sz w:val="24"/>
          <w:szCs w:val="24"/>
        </w:rPr>
        <w:t xml:space="preserve">Go to </w:t>
      </w:r>
      <w:hyperlink r:id="rId60" w:history="1">
        <w:r w:rsidR="008C1E1E" w:rsidRPr="00C063D4">
          <w:rPr>
            <w:rStyle w:val="Hyperlink"/>
            <w:b/>
            <w:sz w:val="24"/>
            <w:szCs w:val="24"/>
          </w:rPr>
          <w:t>Alameda County Current Contracting Opportunities</w:t>
        </w:r>
      </w:hyperlink>
      <w:r w:rsidRPr="00266DFB">
        <w:t xml:space="preserve"> </w:t>
      </w:r>
      <w:r w:rsidR="007D110E" w:rsidRPr="00855540">
        <w:rPr>
          <w:sz w:val="18"/>
          <w:szCs w:val="18"/>
        </w:rPr>
        <w:t>[</w:t>
      </w:r>
      <w:hyperlink r:id="rId61" w:history="1">
        <w:r w:rsidR="007D110E" w:rsidRPr="00855540">
          <w:rPr>
            <w:rStyle w:val="Hyperlink"/>
            <w:sz w:val="18"/>
            <w:szCs w:val="18"/>
          </w:rPr>
          <w:t>https://gsa.acgov.org/do-business-with-us/contracting-opportunities/</w:t>
        </w:r>
      </w:hyperlink>
      <w:r w:rsidR="007D110E" w:rsidRPr="00855540">
        <w:rPr>
          <w:sz w:val="18"/>
          <w:szCs w:val="18"/>
        </w:rPr>
        <w:t>]</w:t>
      </w:r>
      <w:r w:rsidR="00743870" w:rsidRPr="00266DFB">
        <w:t xml:space="preserve"> </w:t>
      </w:r>
      <w:r w:rsidRPr="00C063D4">
        <w:rPr>
          <w:sz w:val="24"/>
          <w:szCs w:val="18"/>
        </w:rPr>
        <w:t xml:space="preserve">to view </w:t>
      </w:r>
      <w:r w:rsidR="00112390" w:rsidRPr="00C063D4">
        <w:rPr>
          <w:sz w:val="24"/>
          <w:szCs w:val="18"/>
        </w:rPr>
        <w:t xml:space="preserve">the </w:t>
      </w:r>
      <w:r w:rsidR="0093082F" w:rsidRPr="00C063D4">
        <w:rPr>
          <w:sz w:val="24"/>
          <w:szCs w:val="18"/>
        </w:rPr>
        <w:t xml:space="preserve">posting for this RFP and other </w:t>
      </w:r>
      <w:r w:rsidRPr="00C063D4">
        <w:rPr>
          <w:sz w:val="24"/>
          <w:szCs w:val="18"/>
        </w:rPr>
        <w:t>current contracting opportunities</w:t>
      </w:r>
      <w:r w:rsidRPr="00266DFB">
        <w:t>.</w:t>
      </w:r>
    </w:p>
    <w:p w14:paraId="3A62D9B1" w14:textId="69A3CE56" w:rsidR="00DC5B16" w:rsidRPr="00266DFB" w:rsidRDefault="00DC5B16" w:rsidP="000352A4">
      <w:pPr>
        <w:pStyle w:val="Heading2"/>
        <w:rPr>
          <w:sz w:val="24"/>
          <w:szCs w:val="24"/>
        </w:rPr>
      </w:pPr>
      <w:bookmarkStart w:id="109" w:name="_Toc339364468"/>
      <w:bookmarkStart w:id="110" w:name="_Toc339364729"/>
      <w:bookmarkStart w:id="111" w:name="_Toc184134102"/>
      <w:r w:rsidRPr="00266DFB">
        <w:rPr>
          <w:sz w:val="24"/>
          <w:szCs w:val="24"/>
        </w:rPr>
        <w:t xml:space="preserve">SUBMITTAL OF </w:t>
      </w:r>
      <w:bookmarkEnd w:id="109"/>
      <w:bookmarkEnd w:id="110"/>
      <w:r w:rsidR="00EB4661">
        <w:rPr>
          <w:sz w:val="24"/>
          <w:szCs w:val="24"/>
        </w:rPr>
        <w:t>PROPOSALS</w:t>
      </w:r>
      <w:bookmarkEnd w:id="111"/>
    </w:p>
    <w:p w14:paraId="7D4628A0" w14:textId="77777777" w:rsidR="00D95C0E" w:rsidRPr="00121DEB" w:rsidRDefault="00D95C0E" w:rsidP="005D606E">
      <w:pPr>
        <w:pStyle w:val="Item1"/>
        <w:tabs>
          <w:tab w:val="clear" w:pos="1440"/>
        </w:tabs>
        <w:rPr>
          <w:sz w:val="24"/>
          <w:szCs w:val="18"/>
        </w:rPr>
      </w:pPr>
      <w:r w:rsidRPr="00121DEB">
        <w:rPr>
          <w:sz w:val="24"/>
          <w:szCs w:val="18"/>
        </w:rPr>
        <w:t xml:space="preserve">Document Submittal </w:t>
      </w:r>
    </w:p>
    <w:p w14:paraId="07916D5A" w14:textId="70C86ED7" w:rsidR="00AF533D" w:rsidRPr="00A85450" w:rsidRDefault="00FA1C44" w:rsidP="005D606E">
      <w:pPr>
        <w:pStyle w:val="Itema"/>
        <w:tabs>
          <w:tab w:val="clear" w:pos="2160"/>
        </w:tabs>
      </w:pPr>
      <w:r w:rsidRPr="00121DEB">
        <w:rPr>
          <w:sz w:val="24"/>
          <w:szCs w:val="24"/>
        </w:rPr>
        <w:t xml:space="preserve">All </w:t>
      </w:r>
      <w:r w:rsidR="00EB4661">
        <w:rPr>
          <w:sz w:val="24"/>
          <w:szCs w:val="24"/>
        </w:rPr>
        <w:t>proposal documents</w:t>
      </w:r>
      <w:r w:rsidRPr="00121DEB">
        <w:rPr>
          <w:sz w:val="24"/>
          <w:szCs w:val="24"/>
        </w:rPr>
        <w:t xml:space="preserve"> must be completed</w:t>
      </w:r>
      <w:r w:rsidR="00F90823" w:rsidRPr="00121DEB">
        <w:rPr>
          <w:sz w:val="24"/>
          <w:szCs w:val="24"/>
        </w:rPr>
        <w:t>,</w:t>
      </w:r>
      <w:r w:rsidRPr="00121DEB">
        <w:rPr>
          <w:sz w:val="24"/>
          <w:szCs w:val="24"/>
        </w:rPr>
        <w:t xml:space="preserve"> successfully </w:t>
      </w:r>
      <w:r w:rsidR="002B141F" w:rsidRPr="00121DEB">
        <w:rPr>
          <w:sz w:val="24"/>
          <w:szCs w:val="24"/>
        </w:rPr>
        <w:t>uploaded</w:t>
      </w:r>
      <w:r w:rsidR="00F90823" w:rsidRPr="00121DEB">
        <w:rPr>
          <w:sz w:val="24"/>
          <w:szCs w:val="24"/>
        </w:rPr>
        <w:t>, and submitted</w:t>
      </w:r>
      <w:r w:rsidRPr="00121DEB">
        <w:rPr>
          <w:sz w:val="24"/>
          <w:szCs w:val="24"/>
        </w:rPr>
        <w:t xml:space="preserve"> </w:t>
      </w:r>
      <w:r w:rsidR="00F90823" w:rsidRPr="00121DEB">
        <w:rPr>
          <w:sz w:val="24"/>
          <w:szCs w:val="24"/>
        </w:rPr>
        <w:t xml:space="preserve">online </w:t>
      </w:r>
      <w:r w:rsidRPr="00121DEB">
        <w:rPr>
          <w:sz w:val="24"/>
          <w:szCs w:val="24"/>
        </w:rPr>
        <w:t xml:space="preserve">through Alameda County </w:t>
      </w:r>
      <w:hyperlink r:id="rId62" w:history="1">
        <w:proofErr w:type="spellStart"/>
        <w:r w:rsidR="00456C48" w:rsidRPr="00121DEB">
          <w:rPr>
            <w:rStyle w:val="Hyperlink"/>
            <w:b/>
            <w:bCs/>
            <w:sz w:val="24"/>
            <w:szCs w:val="24"/>
          </w:rPr>
          <w:t>EZSourcing</w:t>
        </w:r>
        <w:proofErr w:type="spellEnd"/>
        <w:r w:rsidR="00456C48" w:rsidRPr="00121DEB">
          <w:rPr>
            <w:rStyle w:val="Hyperlink"/>
            <w:b/>
            <w:bCs/>
            <w:sz w:val="24"/>
            <w:szCs w:val="24"/>
          </w:rPr>
          <w:t xml:space="preserve"> Supplier Portal</w:t>
        </w:r>
      </w:hyperlink>
      <w:r w:rsidR="00D757E3" w:rsidRPr="00121DEB">
        <w:rPr>
          <w:sz w:val="24"/>
          <w:szCs w:val="24"/>
        </w:rPr>
        <w:t xml:space="preserve"> </w:t>
      </w:r>
      <w:r w:rsidRPr="00121DEB">
        <w:rPr>
          <w:sz w:val="24"/>
          <w:szCs w:val="24"/>
        </w:rPr>
        <w:t xml:space="preserve">BY 2:00 p.m. on the due date specified in the Calendar of Events. </w:t>
      </w:r>
      <w:r w:rsidR="00F90823" w:rsidRPr="00121DEB">
        <w:rPr>
          <w:sz w:val="24"/>
          <w:szCs w:val="24"/>
        </w:rPr>
        <w:t>The County</w:t>
      </w:r>
      <w:r w:rsidR="00AF533D" w:rsidRPr="00121DEB">
        <w:rPr>
          <w:sz w:val="24"/>
          <w:szCs w:val="24"/>
        </w:rPr>
        <w:t xml:space="preserve"> </w:t>
      </w:r>
      <w:r w:rsidR="00AF533D" w:rsidRPr="00121DEB">
        <w:rPr>
          <w:sz w:val="24"/>
          <w:szCs w:val="24"/>
        </w:rPr>
        <w:lastRenderedPageBreak/>
        <w:t>strongly recommend</w:t>
      </w:r>
      <w:r w:rsidR="00112390">
        <w:rPr>
          <w:sz w:val="24"/>
          <w:szCs w:val="24"/>
        </w:rPr>
        <w:t>s</w:t>
      </w:r>
      <w:r w:rsidR="00AF533D" w:rsidRPr="00121DEB">
        <w:rPr>
          <w:sz w:val="24"/>
          <w:szCs w:val="24"/>
        </w:rPr>
        <w:t xml:space="preserve"> uploading early</w:t>
      </w:r>
      <w:r w:rsidR="00112390">
        <w:rPr>
          <w:sz w:val="24"/>
          <w:szCs w:val="24"/>
        </w:rPr>
        <w:t>;</w:t>
      </w:r>
      <w:r w:rsidR="00AF533D" w:rsidRPr="00121DEB">
        <w:rPr>
          <w:sz w:val="24"/>
          <w:szCs w:val="24"/>
        </w:rPr>
        <w:t xml:space="preserve"> t</w:t>
      </w:r>
      <w:r w:rsidRPr="00121DEB">
        <w:rPr>
          <w:sz w:val="24"/>
          <w:szCs w:val="24"/>
        </w:rPr>
        <w:t xml:space="preserve">echnical difficulties in downloading/submitting documents through the Alameda County </w:t>
      </w:r>
      <w:hyperlink r:id="rId63" w:history="1">
        <w:proofErr w:type="spellStart"/>
        <w:r w:rsidR="00456C48" w:rsidRPr="00121DEB">
          <w:rPr>
            <w:rStyle w:val="Hyperlink"/>
            <w:b/>
            <w:bCs/>
            <w:sz w:val="24"/>
            <w:szCs w:val="24"/>
          </w:rPr>
          <w:t>EZSourcing</w:t>
        </w:r>
        <w:proofErr w:type="spellEnd"/>
        <w:r w:rsidR="00456C48" w:rsidRPr="00121DEB">
          <w:rPr>
            <w:rStyle w:val="Hyperlink"/>
            <w:b/>
            <w:bCs/>
            <w:sz w:val="24"/>
            <w:szCs w:val="24"/>
          </w:rPr>
          <w:t xml:space="preserve"> Supplier Portal</w:t>
        </w:r>
      </w:hyperlink>
      <w:r w:rsidR="00D757E3" w:rsidRPr="00121DEB">
        <w:rPr>
          <w:sz w:val="24"/>
          <w:szCs w:val="24"/>
        </w:rPr>
        <w:t xml:space="preserve"> </w:t>
      </w:r>
      <w:r w:rsidR="00E601AE">
        <w:rPr>
          <w:sz w:val="24"/>
          <w:szCs w:val="24"/>
        </w:rPr>
        <w:t>will</w:t>
      </w:r>
      <w:r w:rsidRPr="00121DEB">
        <w:rPr>
          <w:sz w:val="24"/>
          <w:szCs w:val="24"/>
        </w:rPr>
        <w:t xml:space="preserve"> not extend the due date and time.</w:t>
      </w:r>
      <w:r w:rsidR="00AF533D" w:rsidRPr="00121DEB">
        <w:rPr>
          <w:sz w:val="24"/>
          <w:szCs w:val="24"/>
        </w:rPr>
        <w:t xml:space="preserve">  No hardcopy, email (electronic)</w:t>
      </w:r>
      <w:r w:rsidR="00112390">
        <w:rPr>
          <w:sz w:val="24"/>
          <w:szCs w:val="24"/>
        </w:rPr>
        <w:t>,</w:t>
      </w:r>
      <w:r w:rsidR="00AF533D" w:rsidRPr="00121DEB">
        <w:rPr>
          <w:sz w:val="24"/>
          <w:szCs w:val="24"/>
        </w:rPr>
        <w:t xml:space="preserve"> or facsimile </w:t>
      </w:r>
      <w:r w:rsidR="00EB4661">
        <w:rPr>
          <w:sz w:val="24"/>
          <w:szCs w:val="24"/>
        </w:rPr>
        <w:t>proposals</w:t>
      </w:r>
      <w:r w:rsidR="00AF533D" w:rsidRPr="00121DEB">
        <w:rPr>
          <w:sz w:val="24"/>
          <w:szCs w:val="24"/>
        </w:rPr>
        <w:t xml:space="preserve"> will be considered.</w:t>
      </w:r>
      <w:r w:rsidR="00F90823">
        <w:t xml:space="preserve"> </w:t>
      </w:r>
    </w:p>
    <w:p w14:paraId="711CC679" w14:textId="1093350A" w:rsidR="00F90823" w:rsidRPr="00266DFB" w:rsidRDefault="00502F47" w:rsidP="005D606E">
      <w:pPr>
        <w:pStyle w:val="Itema"/>
        <w:tabs>
          <w:tab w:val="clear" w:pos="2160"/>
        </w:tabs>
        <w:rPr>
          <w:sz w:val="24"/>
          <w:szCs w:val="24"/>
        </w:rPr>
      </w:pPr>
      <w:bookmarkStart w:id="112" w:name="_Hlk84929088"/>
      <w:r w:rsidRPr="00266DFB">
        <w:rPr>
          <w:sz w:val="24"/>
          <w:szCs w:val="24"/>
        </w:rPr>
        <w:t>Bidder</w:t>
      </w:r>
      <w:r w:rsidR="00FA1C44" w:rsidRPr="00266DFB">
        <w:rPr>
          <w:sz w:val="24"/>
          <w:szCs w:val="24"/>
        </w:rPr>
        <w:t xml:space="preserve">s </w:t>
      </w:r>
      <w:r w:rsidR="00FA1C44" w:rsidRPr="00266DFB">
        <w:rPr>
          <w:b/>
          <w:sz w:val="24"/>
          <w:szCs w:val="24"/>
          <w:u w:val="single"/>
        </w:rPr>
        <w:t>must</w:t>
      </w:r>
      <w:r w:rsidR="00FD1524" w:rsidRPr="00266DFB">
        <w:rPr>
          <w:sz w:val="24"/>
          <w:szCs w:val="24"/>
        </w:rPr>
        <w:t xml:space="preserve"> submit </w:t>
      </w:r>
      <w:r w:rsidR="00E036F8" w:rsidRPr="00266DFB">
        <w:rPr>
          <w:sz w:val="24"/>
          <w:szCs w:val="24"/>
        </w:rPr>
        <w:t xml:space="preserve">an </w:t>
      </w:r>
      <w:r w:rsidR="00FA1C44" w:rsidRPr="00266DFB">
        <w:rPr>
          <w:sz w:val="24"/>
          <w:szCs w:val="24"/>
        </w:rPr>
        <w:t xml:space="preserve">electronic </w:t>
      </w:r>
      <w:r w:rsidR="005D1C15" w:rsidRPr="00266DFB">
        <w:rPr>
          <w:sz w:val="24"/>
          <w:szCs w:val="24"/>
        </w:rPr>
        <w:t>version</w:t>
      </w:r>
      <w:r w:rsidR="00FA1C44" w:rsidRPr="00266DFB">
        <w:rPr>
          <w:sz w:val="24"/>
          <w:szCs w:val="24"/>
        </w:rPr>
        <w:t xml:space="preserve"> of their proposal</w:t>
      </w:r>
      <w:r w:rsidR="00617190" w:rsidRPr="00266DFB">
        <w:rPr>
          <w:sz w:val="24"/>
          <w:szCs w:val="24"/>
        </w:rPr>
        <w:t xml:space="preserve"> </w:t>
      </w:r>
      <w:r w:rsidR="00BB5972" w:rsidRPr="00266DFB">
        <w:rPr>
          <w:sz w:val="24"/>
          <w:szCs w:val="24"/>
        </w:rPr>
        <w:t xml:space="preserve">in </w:t>
      </w:r>
      <w:r w:rsidR="00FA1C44" w:rsidRPr="00266DFB">
        <w:rPr>
          <w:sz w:val="24"/>
          <w:szCs w:val="24"/>
        </w:rPr>
        <w:t>a PDF</w:t>
      </w:r>
      <w:r w:rsidR="00BB5972" w:rsidRPr="00266DFB">
        <w:rPr>
          <w:sz w:val="24"/>
          <w:szCs w:val="24"/>
        </w:rPr>
        <w:t xml:space="preserve"> file, preferably a single file if </w:t>
      </w:r>
      <w:bookmarkStart w:id="113" w:name="_Hlk103956892"/>
      <w:bookmarkEnd w:id="112"/>
      <w:r w:rsidR="00F11599">
        <w:rPr>
          <w:sz w:val="24"/>
          <w:szCs w:val="24"/>
        </w:rPr>
        <w:t>20MB or less</w:t>
      </w:r>
      <w:bookmarkEnd w:id="113"/>
      <w:r w:rsidR="00BF3055" w:rsidRPr="00266DFB">
        <w:rPr>
          <w:sz w:val="24"/>
          <w:szCs w:val="24"/>
        </w:rPr>
        <w:t>.</w:t>
      </w:r>
      <w:r w:rsidR="00617190" w:rsidRPr="00266DFB">
        <w:rPr>
          <w:sz w:val="24"/>
          <w:szCs w:val="24"/>
        </w:rPr>
        <w:t xml:space="preserve"> </w:t>
      </w:r>
    </w:p>
    <w:p w14:paraId="77F6F34F" w14:textId="747F3747" w:rsidR="00FA1C44" w:rsidRPr="00266DFB" w:rsidRDefault="00AF533D" w:rsidP="005D606E">
      <w:pPr>
        <w:pStyle w:val="Itema"/>
        <w:tabs>
          <w:tab w:val="clear" w:pos="2160"/>
        </w:tabs>
        <w:rPr>
          <w:sz w:val="24"/>
          <w:szCs w:val="24"/>
        </w:rPr>
      </w:pPr>
      <w:r w:rsidRPr="00266DFB">
        <w:rPr>
          <w:sz w:val="24"/>
          <w:szCs w:val="24"/>
        </w:rPr>
        <w:t xml:space="preserve">The submitted </w:t>
      </w:r>
      <w:r w:rsidR="00EB4661">
        <w:rPr>
          <w:sz w:val="24"/>
          <w:szCs w:val="24"/>
        </w:rPr>
        <w:t>p</w:t>
      </w:r>
      <w:r w:rsidR="00617190" w:rsidRPr="00266DFB">
        <w:rPr>
          <w:sz w:val="24"/>
          <w:szCs w:val="24"/>
        </w:rPr>
        <w:t xml:space="preserve">roposal </w:t>
      </w:r>
      <w:r w:rsidRPr="00266DFB">
        <w:rPr>
          <w:sz w:val="24"/>
          <w:szCs w:val="24"/>
        </w:rPr>
        <w:t xml:space="preserve">must conform </w:t>
      </w:r>
      <w:r w:rsidR="00112390">
        <w:rPr>
          <w:sz w:val="24"/>
          <w:szCs w:val="24"/>
        </w:rPr>
        <w:t xml:space="preserve">to </w:t>
      </w:r>
      <w:r w:rsidRPr="00266DFB">
        <w:rPr>
          <w:sz w:val="24"/>
          <w:szCs w:val="24"/>
        </w:rPr>
        <w:t xml:space="preserve">and </w:t>
      </w:r>
      <w:r w:rsidR="00617190" w:rsidRPr="00266DFB">
        <w:rPr>
          <w:sz w:val="24"/>
          <w:szCs w:val="24"/>
        </w:rPr>
        <w:t xml:space="preserve">include </w:t>
      </w:r>
      <w:r w:rsidR="00FA1C44" w:rsidRPr="00266DFB">
        <w:rPr>
          <w:sz w:val="24"/>
          <w:szCs w:val="24"/>
        </w:rPr>
        <w:t xml:space="preserve">Exhibit A – Bid Response Packet, </w:t>
      </w:r>
      <w:r w:rsidRPr="00266DFB">
        <w:rPr>
          <w:sz w:val="24"/>
          <w:szCs w:val="24"/>
        </w:rPr>
        <w:t xml:space="preserve">as amended or revised by Addendum, </w:t>
      </w:r>
      <w:r w:rsidR="00FA1C44" w:rsidRPr="00266DFB">
        <w:rPr>
          <w:sz w:val="24"/>
          <w:szCs w:val="24"/>
        </w:rPr>
        <w:t xml:space="preserve">including additional required documentation.  </w:t>
      </w:r>
      <w:r w:rsidRPr="00266DFB">
        <w:rPr>
          <w:b/>
          <w:bCs/>
          <w:sz w:val="24"/>
          <w:szCs w:val="24"/>
          <w:u w:val="single"/>
        </w:rPr>
        <w:t xml:space="preserve">A Bidder may be disqualified </w:t>
      </w:r>
      <w:r w:rsidR="00456C48" w:rsidRPr="00266DFB">
        <w:rPr>
          <w:b/>
          <w:bCs/>
          <w:sz w:val="24"/>
          <w:szCs w:val="24"/>
          <w:u w:val="single"/>
        </w:rPr>
        <w:t xml:space="preserve">if the most current version of </w:t>
      </w:r>
      <w:r w:rsidRPr="00266DFB">
        <w:rPr>
          <w:b/>
          <w:bCs/>
          <w:sz w:val="24"/>
          <w:szCs w:val="24"/>
          <w:u w:val="single"/>
        </w:rPr>
        <w:t xml:space="preserve">Exhibit A, as </w:t>
      </w:r>
      <w:r w:rsidR="0019697B" w:rsidRPr="00266DFB">
        <w:rPr>
          <w:b/>
          <w:bCs/>
          <w:sz w:val="24"/>
          <w:szCs w:val="24"/>
          <w:u w:val="single"/>
        </w:rPr>
        <w:t xml:space="preserve">revised and </w:t>
      </w:r>
      <w:r w:rsidRPr="00266DFB">
        <w:rPr>
          <w:b/>
          <w:bCs/>
          <w:sz w:val="24"/>
          <w:szCs w:val="24"/>
          <w:u w:val="single"/>
        </w:rPr>
        <w:t>published through Addend</w:t>
      </w:r>
      <w:r w:rsidR="0019697B" w:rsidRPr="00266DFB">
        <w:rPr>
          <w:b/>
          <w:bCs/>
          <w:sz w:val="24"/>
          <w:szCs w:val="24"/>
          <w:u w:val="single"/>
        </w:rPr>
        <w:t>a</w:t>
      </w:r>
      <w:r w:rsidRPr="00266DFB">
        <w:rPr>
          <w:b/>
          <w:bCs/>
          <w:sz w:val="24"/>
          <w:szCs w:val="24"/>
          <w:u w:val="single"/>
        </w:rPr>
        <w:t>, is not used.</w:t>
      </w:r>
      <w:r w:rsidRPr="00266DFB">
        <w:rPr>
          <w:sz w:val="24"/>
          <w:szCs w:val="24"/>
        </w:rPr>
        <w:t xml:space="preserve"> </w:t>
      </w:r>
    </w:p>
    <w:p w14:paraId="57E11881" w14:textId="7433B671" w:rsidR="00C55343" w:rsidRPr="00266DFB" w:rsidRDefault="00112390" w:rsidP="005D606E">
      <w:pPr>
        <w:pStyle w:val="Itema"/>
        <w:tabs>
          <w:tab w:val="clear" w:pos="2160"/>
        </w:tabs>
        <w:rPr>
          <w:sz w:val="24"/>
          <w:szCs w:val="24"/>
        </w:rPr>
      </w:pPr>
      <w:r w:rsidRPr="002C687F">
        <w:rPr>
          <w:sz w:val="24"/>
          <w:szCs w:val="24"/>
        </w:rPr>
        <w:t xml:space="preserve">In whole or in part, </w:t>
      </w:r>
      <w:r w:rsidR="00EB4661" w:rsidRPr="002C687F">
        <w:rPr>
          <w:sz w:val="24"/>
          <w:szCs w:val="24"/>
        </w:rPr>
        <w:t>proposal</w:t>
      </w:r>
      <w:r w:rsidRPr="002C687F">
        <w:rPr>
          <w:sz w:val="24"/>
          <w:szCs w:val="24"/>
        </w:rPr>
        <w:t xml:space="preserve"> responses</w:t>
      </w:r>
      <w:r w:rsidR="00C55343" w:rsidRPr="002C687F">
        <w:rPr>
          <w:sz w:val="24"/>
          <w:szCs w:val="24"/>
        </w:rPr>
        <w:t xml:space="preserve"> are NOT to be marked confidential or proprietary.  </w:t>
      </w:r>
      <w:r w:rsidRPr="002C687F">
        <w:rPr>
          <w:sz w:val="24"/>
          <w:szCs w:val="24"/>
        </w:rPr>
        <w:t xml:space="preserve">The </w:t>
      </w:r>
      <w:r w:rsidR="00C55343" w:rsidRPr="002C687F">
        <w:rPr>
          <w:sz w:val="24"/>
          <w:szCs w:val="24"/>
        </w:rPr>
        <w:t xml:space="preserve">County may refuse to consider any </w:t>
      </w:r>
      <w:r w:rsidR="00EB4661" w:rsidRPr="002C687F">
        <w:rPr>
          <w:sz w:val="24"/>
          <w:szCs w:val="24"/>
        </w:rPr>
        <w:t>proposal</w:t>
      </w:r>
      <w:r w:rsidR="00C55343" w:rsidRPr="002C687F">
        <w:rPr>
          <w:sz w:val="24"/>
          <w:szCs w:val="24"/>
        </w:rPr>
        <w:t xml:space="preserve"> or part thereof so marked.  Bid </w:t>
      </w:r>
      <w:r w:rsidRPr="002C687F">
        <w:rPr>
          <w:sz w:val="24"/>
          <w:szCs w:val="24"/>
        </w:rPr>
        <w:t>proposals</w:t>
      </w:r>
      <w:r w:rsidR="00C55343" w:rsidRPr="002C687F">
        <w:rPr>
          <w:sz w:val="24"/>
          <w:szCs w:val="24"/>
        </w:rPr>
        <w:t xml:space="preserve"> submitted in response to this </w:t>
      </w:r>
      <w:r w:rsidR="00FE3C61" w:rsidRPr="002C687F">
        <w:rPr>
          <w:sz w:val="24"/>
          <w:szCs w:val="24"/>
        </w:rPr>
        <w:t>RFP</w:t>
      </w:r>
      <w:r w:rsidR="00C55343" w:rsidRPr="002C687F">
        <w:rPr>
          <w:sz w:val="24"/>
          <w:szCs w:val="24"/>
        </w:rPr>
        <w:t xml:space="preserve"> may be subject to public disclosure</w:t>
      </w:r>
      <w:r w:rsidR="00120291">
        <w:rPr>
          <w:sz w:val="24"/>
          <w:szCs w:val="24"/>
        </w:rPr>
        <w:t>, even if marked confidential or proprietary</w:t>
      </w:r>
      <w:r w:rsidR="00C55343" w:rsidRPr="002C687F">
        <w:rPr>
          <w:sz w:val="24"/>
          <w:szCs w:val="24"/>
        </w:rPr>
        <w:t xml:space="preserve">.  </w:t>
      </w:r>
      <w:r w:rsidRPr="002C687F">
        <w:rPr>
          <w:sz w:val="24"/>
          <w:szCs w:val="24"/>
        </w:rPr>
        <w:t xml:space="preserve">The </w:t>
      </w:r>
      <w:r w:rsidR="00C55343" w:rsidRPr="002C687F">
        <w:rPr>
          <w:sz w:val="24"/>
          <w:szCs w:val="24"/>
        </w:rPr>
        <w:t xml:space="preserve">County </w:t>
      </w:r>
      <w:r w:rsidR="00E601AE">
        <w:rPr>
          <w:sz w:val="24"/>
          <w:szCs w:val="24"/>
        </w:rPr>
        <w:t>will</w:t>
      </w:r>
      <w:r w:rsidR="00C55343" w:rsidRPr="002C687F">
        <w:rPr>
          <w:sz w:val="24"/>
          <w:szCs w:val="24"/>
        </w:rPr>
        <w:t xml:space="preserve"> not be liable in any way for </w:t>
      </w:r>
      <w:proofErr w:type="gramStart"/>
      <w:r w:rsidR="00C55343" w:rsidRPr="002C687F">
        <w:rPr>
          <w:sz w:val="24"/>
          <w:szCs w:val="24"/>
        </w:rPr>
        <w:t>disclosure</w:t>
      </w:r>
      <w:proofErr w:type="gramEnd"/>
      <w:r w:rsidR="00C55343" w:rsidRPr="002C687F">
        <w:rPr>
          <w:sz w:val="24"/>
          <w:szCs w:val="24"/>
        </w:rPr>
        <w:t xml:space="preserve"> of any such records.  Please refer to the County’s website at </w:t>
      </w:r>
      <w:hyperlink r:id="rId64" w:history="1">
        <w:r w:rsidR="00C55343" w:rsidRPr="002C687F">
          <w:rPr>
            <w:rStyle w:val="Hyperlink"/>
            <w:b/>
            <w:sz w:val="24"/>
            <w:szCs w:val="24"/>
          </w:rPr>
          <w:t>Alameda County Proprietary and Confidential Information Policies</w:t>
        </w:r>
      </w:hyperlink>
      <w:r w:rsidR="00C55343" w:rsidRPr="002C687F">
        <w:rPr>
          <w:color w:val="0000FF"/>
          <w:sz w:val="24"/>
          <w:szCs w:val="24"/>
        </w:rPr>
        <w:t xml:space="preserve"> [</w:t>
      </w:r>
      <w:hyperlink r:id="rId65" w:history="1">
        <w:r w:rsidR="00C55343" w:rsidRPr="001544B2">
          <w:rPr>
            <w:rStyle w:val="Hyperlink"/>
            <w:sz w:val="18"/>
            <w:szCs w:val="18"/>
          </w:rPr>
          <w:t>https://gsa.acgov.org/do-business-with-us/contracting-opportunities/policies-procedures/proprietary-confidential-information/</w:t>
        </w:r>
      </w:hyperlink>
      <w:r w:rsidR="00C55343" w:rsidRPr="001544B2">
        <w:rPr>
          <w:color w:val="0000FF"/>
          <w:sz w:val="18"/>
          <w:szCs w:val="18"/>
        </w:rPr>
        <w:t>]</w:t>
      </w:r>
      <w:r w:rsidR="00C55343" w:rsidRPr="001544B2">
        <w:rPr>
          <w:sz w:val="24"/>
          <w:szCs w:val="24"/>
        </w:rPr>
        <w:t>.</w:t>
      </w:r>
    </w:p>
    <w:p w14:paraId="717601F9" w14:textId="6764600D" w:rsidR="00F90823" w:rsidRPr="002C687F" w:rsidRDefault="00112390" w:rsidP="005D606E">
      <w:pPr>
        <w:pStyle w:val="Itema"/>
        <w:tabs>
          <w:tab w:val="clear" w:pos="2160"/>
        </w:tabs>
        <w:rPr>
          <w:sz w:val="24"/>
          <w:szCs w:val="24"/>
        </w:rPr>
      </w:pPr>
      <w:r w:rsidRPr="002C687F">
        <w:rPr>
          <w:sz w:val="24"/>
          <w:szCs w:val="24"/>
        </w:rPr>
        <w:t>For the</w:t>
      </w:r>
      <w:r w:rsidR="00F90823" w:rsidRPr="002C687F">
        <w:rPr>
          <w:sz w:val="24"/>
          <w:szCs w:val="24"/>
        </w:rPr>
        <w:t xml:space="preserve"> </w:t>
      </w:r>
      <w:r w:rsidR="00EB4661" w:rsidRPr="002C687F">
        <w:rPr>
          <w:sz w:val="24"/>
          <w:szCs w:val="24"/>
        </w:rPr>
        <w:t>p</w:t>
      </w:r>
      <w:r w:rsidRPr="002C687F">
        <w:rPr>
          <w:sz w:val="24"/>
          <w:szCs w:val="24"/>
        </w:rPr>
        <w:t>roposals</w:t>
      </w:r>
      <w:r w:rsidR="00F90823" w:rsidRPr="002C687F">
        <w:rPr>
          <w:sz w:val="24"/>
          <w:szCs w:val="24"/>
        </w:rPr>
        <w:t xml:space="preserve"> to be considered complete, </w:t>
      </w:r>
      <w:r w:rsidRPr="002C687F">
        <w:rPr>
          <w:sz w:val="24"/>
          <w:szCs w:val="24"/>
        </w:rPr>
        <w:t xml:space="preserve">the </w:t>
      </w:r>
      <w:r w:rsidR="00F90823" w:rsidRPr="002C687F">
        <w:rPr>
          <w:sz w:val="24"/>
          <w:szCs w:val="24"/>
        </w:rPr>
        <w:t xml:space="preserve">Bidder </w:t>
      </w:r>
      <w:r w:rsidR="00F90823" w:rsidRPr="002C687F">
        <w:rPr>
          <w:b/>
          <w:sz w:val="24"/>
          <w:szCs w:val="24"/>
          <w:u w:val="single"/>
        </w:rPr>
        <w:t>must</w:t>
      </w:r>
      <w:r w:rsidR="00F90823" w:rsidRPr="002C687F">
        <w:rPr>
          <w:b/>
          <w:sz w:val="24"/>
          <w:szCs w:val="24"/>
        </w:rPr>
        <w:t xml:space="preserve"> </w:t>
      </w:r>
      <w:r w:rsidR="00F90823" w:rsidRPr="002C687F">
        <w:rPr>
          <w:sz w:val="24"/>
          <w:szCs w:val="24"/>
        </w:rPr>
        <w:t xml:space="preserve">provide responses to all information requested </w:t>
      </w:r>
      <w:r w:rsidR="0019697B" w:rsidRPr="002C687F">
        <w:rPr>
          <w:sz w:val="24"/>
          <w:szCs w:val="24"/>
        </w:rPr>
        <w:t xml:space="preserve">in </w:t>
      </w:r>
      <w:r w:rsidR="00F90823" w:rsidRPr="002C687F">
        <w:rPr>
          <w:sz w:val="24"/>
          <w:szCs w:val="24"/>
        </w:rPr>
        <w:t>Exhibit A – Bid Response Packet</w:t>
      </w:r>
      <w:r w:rsidR="0019697B" w:rsidRPr="002C687F">
        <w:rPr>
          <w:sz w:val="24"/>
          <w:szCs w:val="24"/>
        </w:rPr>
        <w:t>, as revised by any Addenda</w:t>
      </w:r>
      <w:r w:rsidR="00F90823" w:rsidRPr="002C687F">
        <w:rPr>
          <w:sz w:val="24"/>
          <w:szCs w:val="24"/>
        </w:rPr>
        <w:t>.</w:t>
      </w:r>
    </w:p>
    <w:p w14:paraId="5736A9FD" w14:textId="3628903B" w:rsidR="00C55343" w:rsidRDefault="00502F47" w:rsidP="005D606E">
      <w:pPr>
        <w:pStyle w:val="Itema"/>
        <w:tabs>
          <w:tab w:val="clear" w:pos="2160"/>
        </w:tabs>
      </w:pPr>
      <w:r w:rsidRPr="002C687F">
        <w:rPr>
          <w:sz w:val="24"/>
          <w:szCs w:val="24"/>
        </w:rPr>
        <w:t>Bidder</w:t>
      </w:r>
      <w:r w:rsidR="00FD1524" w:rsidRPr="002C687F">
        <w:rPr>
          <w:sz w:val="24"/>
          <w:szCs w:val="24"/>
        </w:rPr>
        <w:t xml:space="preserve">s </w:t>
      </w:r>
      <w:r w:rsidR="00FD1524" w:rsidRPr="002C687F">
        <w:rPr>
          <w:b/>
          <w:sz w:val="24"/>
          <w:szCs w:val="24"/>
          <w:u w:val="single"/>
        </w:rPr>
        <w:t>must</w:t>
      </w:r>
      <w:r w:rsidR="00FD1524" w:rsidRPr="002C687F">
        <w:rPr>
          <w:sz w:val="24"/>
          <w:szCs w:val="24"/>
        </w:rPr>
        <w:t xml:space="preserve"> submit pricing on the </w:t>
      </w:r>
      <w:r w:rsidR="00DD1563">
        <w:rPr>
          <w:sz w:val="24"/>
          <w:szCs w:val="24"/>
        </w:rPr>
        <w:t xml:space="preserve">County provided </w:t>
      </w:r>
      <w:r w:rsidR="00FD1524" w:rsidRPr="002C687F">
        <w:rPr>
          <w:sz w:val="24"/>
          <w:szCs w:val="24"/>
        </w:rPr>
        <w:t xml:space="preserve">Excel Spreadsheet – </w:t>
      </w:r>
      <w:r w:rsidR="00FD1524" w:rsidRPr="00211B45">
        <w:rPr>
          <w:color w:val="000000" w:themeColor="text1"/>
          <w:sz w:val="24"/>
          <w:szCs w:val="24"/>
        </w:rPr>
        <w:t xml:space="preserve">Bid </w:t>
      </w:r>
      <w:r w:rsidR="00FD1524" w:rsidRPr="00347B39">
        <w:rPr>
          <w:sz w:val="24"/>
          <w:szCs w:val="24"/>
        </w:rPr>
        <w:t>Form</w:t>
      </w:r>
      <w:r w:rsidR="00E00A41" w:rsidRPr="00347B39">
        <w:rPr>
          <w:sz w:val="24"/>
          <w:szCs w:val="24"/>
        </w:rPr>
        <w:t>(s)</w:t>
      </w:r>
      <w:r w:rsidR="00FD1524" w:rsidRPr="00347B39">
        <w:rPr>
          <w:sz w:val="24"/>
          <w:szCs w:val="24"/>
        </w:rPr>
        <w:t xml:space="preserve"> in </w:t>
      </w:r>
      <w:hyperlink r:id="rId66" w:history="1">
        <w:proofErr w:type="spellStart"/>
        <w:r w:rsidR="00456C48" w:rsidRPr="002C687F">
          <w:rPr>
            <w:rStyle w:val="Hyperlink"/>
            <w:b/>
            <w:bCs/>
            <w:sz w:val="24"/>
            <w:szCs w:val="24"/>
          </w:rPr>
          <w:t>EZSourcing</w:t>
        </w:r>
        <w:proofErr w:type="spellEnd"/>
        <w:r w:rsidR="00456C48" w:rsidRPr="002C687F">
          <w:rPr>
            <w:rStyle w:val="Hyperlink"/>
            <w:b/>
            <w:bCs/>
            <w:sz w:val="24"/>
            <w:szCs w:val="24"/>
          </w:rPr>
          <w:t xml:space="preserve"> Supplier Portal</w:t>
        </w:r>
      </w:hyperlink>
      <w:r w:rsidR="00FD1524" w:rsidRPr="002C687F">
        <w:rPr>
          <w:sz w:val="24"/>
          <w:szCs w:val="24"/>
        </w:rPr>
        <w:t>.</w:t>
      </w:r>
    </w:p>
    <w:p w14:paraId="6724248D" w14:textId="77777777" w:rsidR="00D95C0E" w:rsidRPr="00266DFB" w:rsidRDefault="00C55343" w:rsidP="005D606E">
      <w:pPr>
        <w:pStyle w:val="Item1"/>
        <w:tabs>
          <w:tab w:val="clear" w:pos="1440"/>
        </w:tabs>
        <w:rPr>
          <w:sz w:val="24"/>
        </w:rPr>
      </w:pPr>
      <w:r w:rsidRPr="00266DFB">
        <w:rPr>
          <w:bCs/>
          <w:sz w:val="24"/>
        </w:rPr>
        <w:t xml:space="preserve">Submissions Processes </w:t>
      </w:r>
    </w:p>
    <w:p w14:paraId="709B26A9" w14:textId="02E79EA1" w:rsidR="00FA1C44" w:rsidRPr="00266DFB" w:rsidRDefault="00FA1C44" w:rsidP="0018176F">
      <w:pPr>
        <w:pStyle w:val="Itema"/>
        <w:numPr>
          <w:ilvl w:val="3"/>
          <w:numId w:val="20"/>
        </w:numPr>
        <w:tabs>
          <w:tab w:val="clear" w:pos="2160"/>
        </w:tabs>
        <w:rPr>
          <w:sz w:val="24"/>
        </w:rPr>
      </w:pPr>
      <w:r w:rsidRPr="00266DFB">
        <w:rPr>
          <w:sz w:val="24"/>
        </w:rPr>
        <w:t xml:space="preserve">All costs required for the preparation and submission of a </w:t>
      </w:r>
      <w:r w:rsidR="00EB4661">
        <w:rPr>
          <w:sz w:val="24"/>
        </w:rPr>
        <w:t>p</w:t>
      </w:r>
      <w:r w:rsidR="00112390">
        <w:rPr>
          <w:sz w:val="24"/>
        </w:rPr>
        <w:t>roposal</w:t>
      </w:r>
      <w:r w:rsidRPr="00266DFB">
        <w:rPr>
          <w:sz w:val="24"/>
        </w:rPr>
        <w:t xml:space="preserve"> </w:t>
      </w:r>
      <w:r w:rsidR="00E601AE">
        <w:rPr>
          <w:sz w:val="24"/>
        </w:rPr>
        <w:t>must</w:t>
      </w:r>
      <w:r w:rsidRPr="00266DFB">
        <w:rPr>
          <w:sz w:val="24"/>
        </w:rPr>
        <w:t xml:space="preserve"> be borne by </w:t>
      </w:r>
      <w:r w:rsidR="00112390">
        <w:rPr>
          <w:sz w:val="24"/>
        </w:rPr>
        <w:t xml:space="preserve">the </w:t>
      </w:r>
      <w:r w:rsidR="00502F47" w:rsidRPr="00266DFB">
        <w:rPr>
          <w:sz w:val="24"/>
        </w:rPr>
        <w:t>Bidder</w:t>
      </w:r>
      <w:r w:rsidRPr="00266DFB">
        <w:rPr>
          <w:sz w:val="24"/>
        </w:rPr>
        <w:t xml:space="preserve">. </w:t>
      </w:r>
    </w:p>
    <w:p w14:paraId="0B2721C0" w14:textId="29E8A798" w:rsidR="00FA1C44" w:rsidRPr="00266DFB" w:rsidRDefault="00FA1C44" w:rsidP="0018176F">
      <w:pPr>
        <w:pStyle w:val="Itema"/>
        <w:numPr>
          <w:ilvl w:val="3"/>
          <w:numId w:val="20"/>
        </w:numPr>
        <w:tabs>
          <w:tab w:val="clear" w:pos="2160"/>
        </w:tabs>
        <w:rPr>
          <w:sz w:val="24"/>
        </w:rPr>
      </w:pPr>
      <w:r w:rsidRPr="00266DFB">
        <w:rPr>
          <w:sz w:val="24"/>
        </w:rPr>
        <w:t xml:space="preserve">Only one </w:t>
      </w:r>
      <w:r w:rsidR="00112390">
        <w:rPr>
          <w:sz w:val="24"/>
        </w:rPr>
        <w:t>b</w:t>
      </w:r>
      <w:r w:rsidRPr="00266DFB">
        <w:rPr>
          <w:sz w:val="24"/>
        </w:rPr>
        <w:t xml:space="preserve">id </w:t>
      </w:r>
      <w:r w:rsidR="00112390">
        <w:rPr>
          <w:sz w:val="24"/>
        </w:rPr>
        <w:t>proposal</w:t>
      </w:r>
      <w:r w:rsidRPr="00266DFB">
        <w:rPr>
          <w:sz w:val="24"/>
        </w:rPr>
        <w:t xml:space="preserve"> will be accepted from any one person, partnership, corporation, or other entity; however, several alternatives may be included in one response.  For purposes of this requirement, “partnership” </w:t>
      </w:r>
      <w:r w:rsidR="00E601AE">
        <w:rPr>
          <w:sz w:val="24"/>
        </w:rPr>
        <w:t>will</w:t>
      </w:r>
      <w:r w:rsidRPr="00266DFB">
        <w:rPr>
          <w:sz w:val="24"/>
        </w:rPr>
        <w:t xml:space="preserve"> mean, and is limited to, a legal partnership formed under one or more of the provisions of California or other state’s Corporations Code or an equivalent statute.</w:t>
      </w:r>
    </w:p>
    <w:p w14:paraId="3FA9AF91" w14:textId="77777777" w:rsidR="00CE3CAF" w:rsidRDefault="00C51687" w:rsidP="0018176F">
      <w:pPr>
        <w:pStyle w:val="Itema"/>
        <w:numPr>
          <w:ilvl w:val="3"/>
          <w:numId w:val="20"/>
        </w:numPr>
        <w:tabs>
          <w:tab w:val="clear" w:pos="2160"/>
        </w:tabs>
        <w:rPr>
          <w:sz w:val="24"/>
        </w:rPr>
      </w:pPr>
      <w:bookmarkStart w:id="114" w:name="_Hlk84926488"/>
      <w:r w:rsidRPr="00266DFB">
        <w:rPr>
          <w:sz w:val="24"/>
        </w:rPr>
        <w:t>The final</w:t>
      </w:r>
      <w:r w:rsidR="00FA1C44" w:rsidRPr="00266DFB">
        <w:rPr>
          <w:sz w:val="24"/>
        </w:rPr>
        <w:t xml:space="preserve"> award information will be posted on the County’s “Contracting Opportunities” website</w:t>
      </w:r>
      <w:r w:rsidRPr="00266DFB">
        <w:rPr>
          <w:sz w:val="24"/>
        </w:rPr>
        <w:t>.</w:t>
      </w:r>
    </w:p>
    <w:p w14:paraId="1905EC63" w14:textId="77777777" w:rsidR="00EB4661" w:rsidRDefault="0093082F" w:rsidP="0018176F">
      <w:pPr>
        <w:pStyle w:val="Itema"/>
        <w:numPr>
          <w:ilvl w:val="3"/>
          <w:numId w:val="20"/>
        </w:numPr>
        <w:tabs>
          <w:tab w:val="clear" w:pos="2160"/>
        </w:tabs>
        <w:rPr>
          <w:sz w:val="24"/>
        </w:rPr>
      </w:pPr>
      <w:r>
        <w:rPr>
          <w:sz w:val="24"/>
        </w:rPr>
        <w:lastRenderedPageBreak/>
        <w:t>The</w:t>
      </w:r>
      <w:r w:rsidR="00F51741" w:rsidRPr="00266DFB">
        <w:rPr>
          <w:sz w:val="24"/>
        </w:rPr>
        <w:t xml:space="preserve"> County reserves the right to reject </w:t>
      </w:r>
      <w:r>
        <w:rPr>
          <w:sz w:val="24"/>
        </w:rPr>
        <w:t>any</w:t>
      </w:r>
      <w:r w:rsidR="00F51741" w:rsidRPr="00266DFB">
        <w:rPr>
          <w:sz w:val="24"/>
        </w:rPr>
        <w:t xml:space="preserve"> </w:t>
      </w:r>
      <w:r w:rsidR="00112390">
        <w:rPr>
          <w:sz w:val="24"/>
        </w:rPr>
        <w:t>proposal</w:t>
      </w:r>
      <w:r w:rsidR="00EB4661">
        <w:rPr>
          <w:sz w:val="24"/>
        </w:rPr>
        <w:t>.</w:t>
      </w:r>
    </w:p>
    <w:p w14:paraId="722A75E2" w14:textId="5B384FEE" w:rsidR="00C55343" w:rsidRPr="00266DFB" w:rsidRDefault="00EB4661" w:rsidP="0018176F">
      <w:pPr>
        <w:pStyle w:val="Itema"/>
        <w:numPr>
          <w:ilvl w:val="3"/>
          <w:numId w:val="20"/>
        </w:numPr>
        <w:tabs>
          <w:tab w:val="clear" w:pos="2160"/>
        </w:tabs>
        <w:rPr>
          <w:sz w:val="24"/>
        </w:rPr>
      </w:pPr>
      <w:r>
        <w:rPr>
          <w:sz w:val="24"/>
        </w:rPr>
        <w:t>All bid proposals</w:t>
      </w:r>
      <w:r w:rsidR="00F51741" w:rsidRPr="00266DFB">
        <w:rPr>
          <w:sz w:val="24"/>
        </w:rPr>
        <w:t xml:space="preserve"> </w:t>
      </w:r>
      <w:r w:rsidR="00E601AE">
        <w:rPr>
          <w:sz w:val="24"/>
        </w:rPr>
        <w:t>must</w:t>
      </w:r>
      <w:r w:rsidR="00F51741" w:rsidRPr="00266DFB">
        <w:rPr>
          <w:sz w:val="24"/>
        </w:rPr>
        <w:t xml:space="preserve"> remain open to acceptance and irrevocable for a period of</w:t>
      </w:r>
      <w:r>
        <w:rPr>
          <w:sz w:val="24"/>
        </w:rPr>
        <w:t xml:space="preserve"> not less </w:t>
      </w:r>
      <w:r w:rsidRPr="00120291">
        <w:rPr>
          <w:sz w:val="24"/>
        </w:rPr>
        <w:t>than</w:t>
      </w:r>
      <w:r w:rsidR="00F51741" w:rsidRPr="00120291">
        <w:rPr>
          <w:sz w:val="24"/>
        </w:rPr>
        <w:t xml:space="preserve"> </w:t>
      </w:r>
      <w:r w:rsidR="00F51741" w:rsidRPr="00211B45">
        <w:rPr>
          <w:color w:val="000000" w:themeColor="text1"/>
          <w:sz w:val="24"/>
        </w:rPr>
        <w:t xml:space="preserve">180 </w:t>
      </w:r>
      <w:r w:rsidR="00F51741" w:rsidRPr="00120291">
        <w:rPr>
          <w:sz w:val="24"/>
        </w:rPr>
        <w:t>days</w:t>
      </w:r>
      <w:r w:rsidR="00F51741" w:rsidRPr="00266DFB">
        <w:rPr>
          <w:sz w:val="24"/>
        </w:rPr>
        <w:t xml:space="preserve"> unless otherwise specified in the </w:t>
      </w:r>
      <w:r w:rsidR="00184021">
        <w:rPr>
          <w:sz w:val="24"/>
        </w:rPr>
        <w:t>b</w:t>
      </w:r>
      <w:r w:rsidR="00F51741" w:rsidRPr="00266DFB">
        <w:rPr>
          <w:sz w:val="24"/>
        </w:rPr>
        <w:t xml:space="preserve">id </w:t>
      </w:r>
      <w:r w:rsidR="00184021">
        <w:rPr>
          <w:sz w:val="24"/>
        </w:rPr>
        <w:t>d</w:t>
      </w:r>
      <w:r w:rsidR="00F51741" w:rsidRPr="00266DFB">
        <w:rPr>
          <w:sz w:val="24"/>
        </w:rPr>
        <w:t>ocuments.</w:t>
      </w:r>
      <w:bookmarkEnd w:id="114"/>
    </w:p>
    <w:p w14:paraId="61F94A8C" w14:textId="77777777" w:rsidR="00D95C0E" w:rsidRPr="00266DFB" w:rsidRDefault="00D95C0E" w:rsidP="005D606E">
      <w:pPr>
        <w:pStyle w:val="Item1"/>
        <w:tabs>
          <w:tab w:val="clear" w:pos="1440"/>
        </w:tabs>
        <w:rPr>
          <w:bCs/>
          <w:sz w:val="24"/>
        </w:rPr>
      </w:pPr>
      <w:r w:rsidRPr="00266DFB">
        <w:rPr>
          <w:bCs/>
          <w:sz w:val="24"/>
        </w:rPr>
        <w:t>Legal Requirements</w:t>
      </w:r>
    </w:p>
    <w:p w14:paraId="33ADC8FB" w14:textId="5C024C66" w:rsidR="00FA1C44" w:rsidRPr="00266DFB" w:rsidRDefault="00C51687" w:rsidP="0018176F">
      <w:pPr>
        <w:pStyle w:val="Itema"/>
        <w:numPr>
          <w:ilvl w:val="3"/>
          <w:numId w:val="21"/>
        </w:numPr>
        <w:tabs>
          <w:tab w:val="clear" w:pos="2160"/>
        </w:tabs>
        <w:rPr>
          <w:sz w:val="24"/>
        </w:rPr>
      </w:pPr>
      <w:r w:rsidRPr="00266DFB">
        <w:rPr>
          <w:sz w:val="24"/>
        </w:rPr>
        <w:t>“</w:t>
      </w:r>
      <w:r w:rsidR="00FA1C44" w:rsidRPr="00266DFB">
        <w:rPr>
          <w:sz w:val="24"/>
        </w:rPr>
        <w:t xml:space="preserve">In submitting a bid to a public purchasing body, the </w:t>
      </w:r>
      <w:r w:rsidR="00502F47" w:rsidRPr="00266DFB">
        <w:rPr>
          <w:sz w:val="24"/>
        </w:rPr>
        <w:t>Bidder</w:t>
      </w:r>
      <w:r w:rsidR="00FA1C44" w:rsidRPr="00266DFB">
        <w:rPr>
          <w:sz w:val="24"/>
        </w:rPr>
        <w:t xml:space="preserve"> offers and agrees that if the bid is accepted, it will assign to the purchasing body all rights, title, and interest in and to all causes of action it may have under Section 4 of the Clayton Act (15 U.S.C. Sec. </w:t>
      </w:r>
      <w:r w:rsidR="00BB5972" w:rsidRPr="00266DFB">
        <w:rPr>
          <w:sz w:val="24"/>
        </w:rPr>
        <w:t>or under the Cartwright Act (Chapter 2, commencing with Section 16700, of Part 2 of Division 7 of the Business and Professions Code), arising from purchases of goods, materials, or services by the Bidder for sale to the purchasing body pursuant to the bid.  Such assignment shall be made and become effective at the time the purchasing body tenders final payment to the Bidder”. (California Government Code Section 4552)</w:t>
      </w:r>
      <w:r w:rsidR="001E2BE4">
        <w:rPr>
          <w:sz w:val="24"/>
        </w:rPr>
        <w:t>.</w:t>
      </w:r>
    </w:p>
    <w:p w14:paraId="2D042325" w14:textId="0B9B7511" w:rsidR="00FA1C44" w:rsidRPr="00266DFB" w:rsidRDefault="00184021" w:rsidP="0018176F">
      <w:pPr>
        <w:pStyle w:val="Itema"/>
        <w:numPr>
          <w:ilvl w:val="3"/>
          <w:numId w:val="21"/>
        </w:numPr>
        <w:tabs>
          <w:tab w:val="clear" w:pos="2160"/>
        </w:tabs>
        <w:rPr>
          <w:sz w:val="24"/>
        </w:rPr>
      </w:pPr>
      <w:r>
        <w:rPr>
          <w:sz w:val="24"/>
        </w:rPr>
        <w:t>By submitting a bid</w:t>
      </w:r>
      <w:r w:rsidR="00EB4661">
        <w:rPr>
          <w:sz w:val="24"/>
        </w:rPr>
        <w:t xml:space="preserve"> proposal</w:t>
      </w:r>
      <w:r>
        <w:rPr>
          <w:sz w:val="24"/>
        </w:rPr>
        <w:t>, the</w:t>
      </w:r>
      <w:r w:rsidR="00401F94" w:rsidRPr="00266DFB">
        <w:rPr>
          <w:sz w:val="24"/>
        </w:rPr>
        <w:t xml:space="preserve"> </w:t>
      </w:r>
      <w:r w:rsidR="00502F47" w:rsidRPr="00266DFB">
        <w:rPr>
          <w:sz w:val="24"/>
        </w:rPr>
        <w:t>Bidder</w:t>
      </w:r>
      <w:r w:rsidR="00FA1C44" w:rsidRPr="00266DFB">
        <w:rPr>
          <w:sz w:val="24"/>
        </w:rPr>
        <w:t xml:space="preserve"> expressly acknowledges that it is aware that if a false claim is knowingly submitted (as the terms “claim” and “knowingly” are defined in the California False Claims Act, Cal. Gov. Code, §12650 et seq.), County will be entitled to civil remedies set forth in the California False Claim Act.  </w:t>
      </w:r>
      <w:r w:rsidR="00EB4661">
        <w:rPr>
          <w:sz w:val="24"/>
        </w:rPr>
        <w:t>Such actions</w:t>
      </w:r>
      <w:r w:rsidR="00FA1C44" w:rsidRPr="00266DFB">
        <w:rPr>
          <w:sz w:val="24"/>
        </w:rPr>
        <w:t xml:space="preserve"> may also be considered fraud and subject to criminal prosecution.</w:t>
      </w:r>
    </w:p>
    <w:p w14:paraId="12C513BE" w14:textId="6F6CD8CE" w:rsidR="00FA1C44" w:rsidRPr="00266DFB" w:rsidRDefault="00F51741" w:rsidP="0018176F">
      <w:pPr>
        <w:pStyle w:val="Itema"/>
        <w:numPr>
          <w:ilvl w:val="3"/>
          <w:numId w:val="21"/>
        </w:numPr>
        <w:tabs>
          <w:tab w:val="clear" w:pos="2160"/>
        </w:tabs>
        <w:rPr>
          <w:sz w:val="24"/>
        </w:rPr>
      </w:pPr>
      <w:proofErr w:type="gramStart"/>
      <w:r w:rsidRPr="00266DFB">
        <w:rPr>
          <w:sz w:val="24"/>
        </w:rPr>
        <w:t xml:space="preserve">The </w:t>
      </w:r>
      <w:r w:rsidR="00502F47" w:rsidRPr="00266DFB">
        <w:rPr>
          <w:sz w:val="24"/>
        </w:rPr>
        <w:t>Bidder</w:t>
      </w:r>
      <w:proofErr w:type="gramEnd"/>
      <w:r w:rsidR="00D95C0E" w:rsidRPr="00266DFB">
        <w:rPr>
          <w:sz w:val="24"/>
        </w:rPr>
        <w:t xml:space="preserve">, by submitting </w:t>
      </w:r>
      <w:r w:rsidR="000B3F42">
        <w:rPr>
          <w:sz w:val="24"/>
        </w:rPr>
        <w:t xml:space="preserve">a </w:t>
      </w:r>
      <w:r w:rsidR="00112390">
        <w:rPr>
          <w:sz w:val="24"/>
        </w:rPr>
        <w:t>proposal</w:t>
      </w:r>
      <w:r w:rsidR="00D95C0E" w:rsidRPr="00266DFB">
        <w:rPr>
          <w:sz w:val="24"/>
        </w:rPr>
        <w:t>,</w:t>
      </w:r>
      <w:r w:rsidR="00FA1C44" w:rsidRPr="00266DFB">
        <w:rPr>
          <w:sz w:val="24"/>
        </w:rPr>
        <w:t xml:space="preserve"> certifies that it is, at the time of bidding, and </w:t>
      </w:r>
      <w:r w:rsidR="00E601AE">
        <w:rPr>
          <w:sz w:val="24"/>
        </w:rPr>
        <w:t>will</w:t>
      </w:r>
      <w:r w:rsidR="00FA1C44" w:rsidRPr="00266DFB">
        <w:rPr>
          <w:sz w:val="24"/>
        </w:rPr>
        <w:t xml:space="preserve"> be</w:t>
      </w:r>
      <w:r w:rsidR="00112390">
        <w:rPr>
          <w:sz w:val="24"/>
        </w:rPr>
        <w:t>,</w:t>
      </w:r>
      <w:r w:rsidR="00FA1C44" w:rsidRPr="00266DFB">
        <w:rPr>
          <w:sz w:val="24"/>
        </w:rPr>
        <w:t xml:space="preserve"> throughout the period of the contract, licensed by the State of California to do the type of work required under the terms of the </w:t>
      </w:r>
      <w:r w:rsidR="000B3F42">
        <w:rPr>
          <w:sz w:val="24"/>
        </w:rPr>
        <w:t>RFP and c</w:t>
      </w:r>
      <w:r w:rsidR="00FA1C44" w:rsidRPr="00266DFB">
        <w:rPr>
          <w:sz w:val="24"/>
        </w:rPr>
        <w:t xml:space="preserve">ontract </w:t>
      </w:r>
      <w:r w:rsidR="000B3F42">
        <w:rPr>
          <w:sz w:val="24"/>
        </w:rPr>
        <w:t>d</w:t>
      </w:r>
      <w:r w:rsidR="00FA1C44" w:rsidRPr="00266DFB">
        <w:rPr>
          <w:sz w:val="24"/>
        </w:rPr>
        <w:t xml:space="preserve">ocuments.  </w:t>
      </w:r>
      <w:r w:rsidR="00502F47" w:rsidRPr="00266DFB">
        <w:rPr>
          <w:sz w:val="24"/>
        </w:rPr>
        <w:t>Bidder</w:t>
      </w:r>
      <w:r w:rsidR="00FA1C44" w:rsidRPr="00266DFB">
        <w:rPr>
          <w:sz w:val="24"/>
        </w:rPr>
        <w:t xml:space="preserve"> further certifies that it is regularly engaged in the general class and type of work called for in the </w:t>
      </w:r>
      <w:r w:rsidR="000B3F42">
        <w:rPr>
          <w:sz w:val="24"/>
        </w:rPr>
        <w:t>RFP and contract documents</w:t>
      </w:r>
      <w:r w:rsidR="00FA1C44" w:rsidRPr="00266DFB">
        <w:rPr>
          <w:sz w:val="24"/>
        </w:rPr>
        <w:t>.</w:t>
      </w:r>
    </w:p>
    <w:p w14:paraId="2D931693" w14:textId="7DC34636" w:rsidR="00FA1C44" w:rsidRPr="00266DFB" w:rsidRDefault="00FA1C44" w:rsidP="0018176F">
      <w:pPr>
        <w:pStyle w:val="Itema"/>
        <w:numPr>
          <w:ilvl w:val="3"/>
          <w:numId w:val="21"/>
        </w:numPr>
        <w:tabs>
          <w:tab w:val="clear" w:pos="2160"/>
        </w:tabs>
        <w:rPr>
          <w:sz w:val="24"/>
        </w:rPr>
      </w:pPr>
      <w:r w:rsidRPr="00266DFB">
        <w:rPr>
          <w:sz w:val="24"/>
        </w:rPr>
        <w:t xml:space="preserve">The </w:t>
      </w:r>
      <w:r w:rsidR="00502F47" w:rsidRPr="00266DFB">
        <w:rPr>
          <w:sz w:val="24"/>
        </w:rPr>
        <w:t>Bidder</w:t>
      </w:r>
      <w:r w:rsidR="00D95C0E" w:rsidRPr="00266DFB">
        <w:rPr>
          <w:sz w:val="24"/>
        </w:rPr>
        <w:t>, by submitting</w:t>
      </w:r>
      <w:r w:rsidR="000B3F42">
        <w:rPr>
          <w:sz w:val="24"/>
        </w:rPr>
        <w:t xml:space="preserve"> a </w:t>
      </w:r>
      <w:r w:rsidR="00112390">
        <w:rPr>
          <w:sz w:val="24"/>
        </w:rPr>
        <w:t>proposal</w:t>
      </w:r>
      <w:r w:rsidR="00D95C0E" w:rsidRPr="00266DFB">
        <w:rPr>
          <w:sz w:val="24"/>
        </w:rPr>
        <w:t xml:space="preserve">, </w:t>
      </w:r>
      <w:r w:rsidRPr="00266DFB">
        <w:rPr>
          <w:sz w:val="24"/>
        </w:rPr>
        <w:t>certifies that it is not, at the time of bidding, on the California Department of General Services (DGS) list of persons determined to be engaged in investment activities in Iran or otherwise in violation of the Iran Contracting Act of 2010 (Public Contract Code Section 2200-2208).</w:t>
      </w:r>
    </w:p>
    <w:p w14:paraId="7ED5C1DE" w14:textId="77777777" w:rsidR="002A42B5" w:rsidRPr="00A85450" w:rsidRDefault="002A42B5" w:rsidP="00F51741">
      <w:pPr>
        <w:pStyle w:val="PlainText"/>
        <w:rPr>
          <w:rFonts w:ascii="Calibri" w:hAnsi="Calibri" w:cs="Calibri"/>
          <w:b/>
          <w:caps/>
          <w:sz w:val="32"/>
          <w:szCs w:val="32"/>
        </w:rPr>
        <w:sectPr w:rsidR="002A42B5" w:rsidRPr="00A85450" w:rsidSect="00B15179">
          <w:headerReference w:type="default" r:id="rId67"/>
          <w:footerReference w:type="default" r:id="rId68"/>
          <w:headerReference w:type="first" r:id="rId69"/>
          <w:footerReference w:type="first" r:id="rId70"/>
          <w:pgSz w:w="12240" w:h="15840" w:code="1"/>
          <w:pgMar w:top="1440" w:right="1080" w:bottom="1440" w:left="1080" w:header="576" w:footer="576" w:gutter="0"/>
          <w:pgNumType w:start="1"/>
          <w:cols w:space="720"/>
          <w:formProt w:val="0"/>
          <w:noEndnote/>
          <w:titlePg/>
          <w:docGrid w:linePitch="354"/>
        </w:sectPr>
      </w:pPr>
    </w:p>
    <w:p w14:paraId="697B51E4" w14:textId="77777777" w:rsidR="00F43F6A" w:rsidRPr="000D4620" w:rsidRDefault="00F43F6A" w:rsidP="000D4620">
      <w:pPr>
        <w:jc w:val="center"/>
        <w:rPr>
          <w:rFonts w:asciiTheme="minorHAnsi" w:hAnsiTheme="minorHAnsi" w:cstheme="minorHAnsi"/>
          <w:b/>
          <w:bCs/>
          <w:sz w:val="36"/>
          <w:szCs w:val="36"/>
        </w:rPr>
      </w:pPr>
      <w:bookmarkStart w:id="120" w:name="_Ref342049922"/>
      <w:r w:rsidRPr="000D4620">
        <w:rPr>
          <w:rFonts w:asciiTheme="minorHAnsi" w:hAnsiTheme="minorHAnsi" w:cstheme="minorHAnsi"/>
          <w:b/>
          <w:bCs/>
          <w:sz w:val="36"/>
          <w:szCs w:val="36"/>
        </w:rPr>
        <w:lastRenderedPageBreak/>
        <w:t>EXHIBIT A</w:t>
      </w:r>
    </w:p>
    <w:p w14:paraId="4207F811" w14:textId="35ADE664" w:rsidR="00F43F6A" w:rsidRDefault="00F43F6A" w:rsidP="001215F1">
      <w:pPr>
        <w:jc w:val="center"/>
        <w:rPr>
          <w:rFonts w:ascii="Calibri" w:hAnsi="Calibri"/>
          <w:b/>
          <w:sz w:val="44"/>
          <w:szCs w:val="44"/>
        </w:rPr>
      </w:pPr>
      <w:r w:rsidRPr="001215F1">
        <w:rPr>
          <w:rFonts w:ascii="Calibri" w:hAnsi="Calibri"/>
          <w:b/>
          <w:sz w:val="36"/>
          <w:szCs w:val="36"/>
        </w:rPr>
        <w:t>BID RESPONSE PACKET</w:t>
      </w:r>
      <w:bookmarkEnd w:id="120"/>
      <w:r w:rsidRPr="001215F1">
        <w:rPr>
          <w:rFonts w:ascii="Calibri" w:hAnsi="Calibri"/>
          <w:b/>
          <w:sz w:val="36"/>
          <w:szCs w:val="36"/>
        </w:rPr>
        <w:t xml:space="preserve"> </w:t>
      </w:r>
    </w:p>
    <w:p w14:paraId="6AE1BC17" w14:textId="77777777" w:rsidR="001215F1" w:rsidRDefault="001215F1" w:rsidP="00F43F6A">
      <w:pPr>
        <w:rPr>
          <w:rFonts w:ascii="Calibri" w:hAnsi="Calibri"/>
          <w:b/>
          <w:sz w:val="24"/>
          <w:szCs w:val="24"/>
        </w:rPr>
      </w:pPr>
    </w:p>
    <w:p w14:paraId="46C48D73" w14:textId="63F5E1BB" w:rsidR="00F43F6A" w:rsidRPr="00266DFB" w:rsidRDefault="00F43F6A" w:rsidP="00F43F6A">
      <w:pPr>
        <w:rPr>
          <w:rFonts w:ascii="Calibri" w:hAnsi="Calibri"/>
          <w:b/>
          <w:sz w:val="24"/>
          <w:szCs w:val="24"/>
        </w:rPr>
      </w:pPr>
      <w:r w:rsidRPr="00266DFB">
        <w:rPr>
          <w:rFonts w:ascii="Calibri" w:hAnsi="Calibri"/>
          <w:b/>
          <w:sz w:val="24"/>
          <w:szCs w:val="24"/>
        </w:rPr>
        <w:t>INSTRUCTIONS</w:t>
      </w:r>
    </w:p>
    <w:p w14:paraId="7D73567B" w14:textId="77777777" w:rsidR="00F43F6A" w:rsidRPr="00266DFB" w:rsidRDefault="00F43F6A" w:rsidP="00F43F6A">
      <w:pPr>
        <w:pStyle w:val="PlainText"/>
        <w:jc w:val="center"/>
        <w:rPr>
          <w:rFonts w:ascii="Calibri" w:hAnsi="Calibri" w:cs="Calibri"/>
          <w:b/>
          <w:bCs/>
          <w:iCs/>
          <w:color w:val="FF0000"/>
          <w:sz w:val="24"/>
          <w:szCs w:val="24"/>
        </w:rPr>
      </w:pPr>
    </w:p>
    <w:p w14:paraId="5DE4FF00" w14:textId="5751A2CA" w:rsidR="00474449" w:rsidRPr="00474449" w:rsidRDefault="00474449" w:rsidP="0018176F">
      <w:pPr>
        <w:pStyle w:val="Item1"/>
        <w:numPr>
          <w:ilvl w:val="2"/>
          <w:numId w:val="27"/>
        </w:numPr>
        <w:tabs>
          <w:tab w:val="clear" w:pos="1440"/>
        </w:tabs>
        <w:ind w:left="720"/>
        <w:rPr>
          <w:sz w:val="22"/>
          <w:szCs w:val="22"/>
        </w:rPr>
      </w:pPr>
      <w:bookmarkStart w:id="121" w:name="_Hlk115711512"/>
      <w:r w:rsidRPr="00474449">
        <w:rPr>
          <w:sz w:val="24"/>
          <w:szCs w:val="24"/>
        </w:rPr>
        <w:t xml:space="preserve">Please read </w:t>
      </w:r>
      <w:r w:rsidRPr="00474449">
        <w:rPr>
          <w:b/>
          <w:sz w:val="24"/>
          <w:szCs w:val="24"/>
        </w:rPr>
        <w:t>EXHIBIT A – Bid Response Packet</w:t>
      </w:r>
      <w:r w:rsidRPr="00474449">
        <w:rPr>
          <w:sz w:val="24"/>
          <w:szCs w:val="24"/>
        </w:rPr>
        <w:t xml:space="preserve"> carefully;</w:t>
      </w:r>
      <w:r w:rsidRPr="00474449">
        <w:rPr>
          <w:b/>
          <w:sz w:val="24"/>
          <w:szCs w:val="24"/>
        </w:rPr>
        <w:t xml:space="preserve"> </w:t>
      </w:r>
      <w:r w:rsidRPr="00474449">
        <w:rPr>
          <w:b/>
          <w:sz w:val="24"/>
          <w:szCs w:val="24"/>
          <w:u w:val="single"/>
        </w:rPr>
        <w:t>INCOMPLETE BID PROPOSALS MAY BE REJECTED.</w:t>
      </w:r>
      <w:r w:rsidRPr="00474449">
        <w:rPr>
          <w:color w:val="FF0000"/>
          <w:sz w:val="24"/>
          <w:szCs w:val="24"/>
        </w:rPr>
        <w:t xml:space="preserve"> </w:t>
      </w:r>
      <w:r w:rsidRPr="00474449">
        <w:rPr>
          <w:sz w:val="24"/>
          <w:szCs w:val="24"/>
        </w:rPr>
        <w:t xml:space="preserve"> Alameda County will not accept submissions or documentation after the bid response due date.  Successful uploading of a document does not equal acceptance of the document by Alameda County.</w:t>
      </w:r>
    </w:p>
    <w:p w14:paraId="3E270DA7" w14:textId="42E432A4" w:rsidR="00121DEB" w:rsidRPr="00474449" w:rsidRDefault="00BB5972" w:rsidP="0018176F">
      <w:pPr>
        <w:pStyle w:val="Item1"/>
        <w:numPr>
          <w:ilvl w:val="2"/>
          <w:numId w:val="27"/>
        </w:numPr>
        <w:tabs>
          <w:tab w:val="clear" w:pos="1440"/>
        </w:tabs>
        <w:ind w:left="720"/>
        <w:rPr>
          <w:sz w:val="24"/>
          <w:szCs w:val="24"/>
        </w:rPr>
      </w:pPr>
      <w:r w:rsidRPr="00121DEB">
        <w:rPr>
          <w:bCs/>
          <w:sz w:val="24"/>
          <w:szCs w:val="24"/>
        </w:rPr>
        <w:t>The</w:t>
      </w:r>
      <w:r w:rsidR="00582386" w:rsidRPr="00121DEB">
        <w:rPr>
          <w:bCs/>
          <w:sz w:val="24"/>
          <w:szCs w:val="24"/>
        </w:rPr>
        <w:t xml:space="preserve"> bid </w:t>
      </w:r>
      <w:r w:rsidR="00EB4661">
        <w:rPr>
          <w:bCs/>
          <w:sz w:val="24"/>
          <w:szCs w:val="24"/>
        </w:rPr>
        <w:t xml:space="preserve">proposal </w:t>
      </w:r>
      <w:r w:rsidR="00582386" w:rsidRPr="00121DEB">
        <w:rPr>
          <w:bCs/>
          <w:sz w:val="24"/>
          <w:szCs w:val="24"/>
        </w:rPr>
        <w:t xml:space="preserve">must comply with all requirements contained in the </w:t>
      </w:r>
      <w:r w:rsidR="00823F00" w:rsidRPr="00121DEB">
        <w:rPr>
          <w:bCs/>
          <w:sz w:val="24"/>
          <w:szCs w:val="24"/>
        </w:rPr>
        <w:t>RFP</w:t>
      </w:r>
      <w:r w:rsidR="00F43F6A" w:rsidRPr="00121DEB">
        <w:rPr>
          <w:bCs/>
          <w:sz w:val="24"/>
          <w:szCs w:val="24"/>
        </w:rPr>
        <w:t xml:space="preserve">.  </w:t>
      </w:r>
      <w:r w:rsidR="00C62B88" w:rsidRPr="00112390">
        <w:rPr>
          <w:b/>
          <w:bCs/>
          <w:sz w:val="24"/>
          <w:szCs w:val="24"/>
        </w:rPr>
        <w:t xml:space="preserve">It is </w:t>
      </w:r>
      <w:r w:rsidR="00582386" w:rsidRPr="00112390">
        <w:rPr>
          <w:b/>
          <w:bCs/>
          <w:sz w:val="24"/>
          <w:szCs w:val="24"/>
        </w:rPr>
        <w:t xml:space="preserve">strongly </w:t>
      </w:r>
      <w:r w:rsidR="00CE3CAF" w:rsidRPr="00112390">
        <w:rPr>
          <w:b/>
          <w:bCs/>
          <w:sz w:val="24"/>
          <w:szCs w:val="24"/>
        </w:rPr>
        <w:t>recommended</w:t>
      </w:r>
      <w:r w:rsidR="00582386" w:rsidRPr="00112390">
        <w:rPr>
          <w:b/>
          <w:bCs/>
          <w:sz w:val="24"/>
          <w:szCs w:val="24"/>
        </w:rPr>
        <w:t xml:space="preserve"> that </w:t>
      </w:r>
      <w:r w:rsidR="00C62B88" w:rsidRPr="00112390">
        <w:rPr>
          <w:b/>
          <w:bCs/>
          <w:sz w:val="24"/>
          <w:szCs w:val="24"/>
        </w:rPr>
        <w:t xml:space="preserve">Bidders </w:t>
      </w:r>
      <w:r w:rsidR="00582386" w:rsidRPr="00112390">
        <w:rPr>
          <w:b/>
          <w:bCs/>
          <w:sz w:val="24"/>
          <w:szCs w:val="24"/>
        </w:rPr>
        <w:t xml:space="preserve">verify </w:t>
      </w:r>
      <w:r w:rsidR="00C62B88" w:rsidRPr="00112390">
        <w:rPr>
          <w:b/>
          <w:bCs/>
          <w:sz w:val="24"/>
          <w:szCs w:val="24"/>
        </w:rPr>
        <w:t>and</w:t>
      </w:r>
      <w:r w:rsidR="00582386" w:rsidRPr="00112390">
        <w:rPr>
          <w:b/>
          <w:bCs/>
          <w:sz w:val="24"/>
          <w:szCs w:val="24"/>
        </w:rPr>
        <w:t xml:space="preserve"> review all Addenda </w:t>
      </w:r>
      <w:r w:rsidR="00C62B88" w:rsidRPr="00112390">
        <w:rPr>
          <w:b/>
          <w:bCs/>
          <w:sz w:val="24"/>
          <w:szCs w:val="24"/>
        </w:rPr>
        <w:t xml:space="preserve">to confirm </w:t>
      </w:r>
      <w:r w:rsidR="00112390" w:rsidRPr="00112390">
        <w:rPr>
          <w:b/>
          <w:bCs/>
          <w:sz w:val="24"/>
          <w:szCs w:val="24"/>
        </w:rPr>
        <w:t>the use of the most current forms and provide all information request</w:t>
      </w:r>
      <w:r w:rsidR="00C62B88" w:rsidRPr="00112390">
        <w:rPr>
          <w:b/>
          <w:bCs/>
          <w:sz w:val="24"/>
          <w:szCs w:val="24"/>
        </w:rPr>
        <w:t>ed</w:t>
      </w:r>
      <w:r w:rsidR="00582386" w:rsidRPr="00112390">
        <w:rPr>
          <w:b/>
          <w:bCs/>
          <w:sz w:val="24"/>
          <w:szCs w:val="24"/>
        </w:rPr>
        <w:t>.</w:t>
      </w:r>
    </w:p>
    <w:p w14:paraId="477786A2" w14:textId="09E00EA9" w:rsidR="00474449" w:rsidRPr="00474449" w:rsidRDefault="00474449" w:rsidP="0018176F">
      <w:pPr>
        <w:pStyle w:val="Item1"/>
        <w:numPr>
          <w:ilvl w:val="2"/>
          <w:numId w:val="27"/>
        </w:numPr>
        <w:tabs>
          <w:tab w:val="clear" w:pos="1440"/>
        </w:tabs>
        <w:ind w:left="720"/>
        <w:rPr>
          <w:sz w:val="24"/>
          <w:szCs w:val="24"/>
        </w:rPr>
      </w:pPr>
      <w:r w:rsidRPr="00121DEB">
        <w:rPr>
          <w:sz w:val="24"/>
          <w:szCs w:val="24"/>
        </w:rPr>
        <w:t xml:space="preserve">The bid </w:t>
      </w:r>
      <w:r>
        <w:rPr>
          <w:sz w:val="24"/>
          <w:szCs w:val="24"/>
        </w:rPr>
        <w:t xml:space="preserve">proposal </w:t>
      </w:r>
      <w:r w:rsidRPr="00121DEB">
        <w:rPr>
          <w:sz w:val="24"/>
          <w:szCs w:val="24"/>
        </w:rPr>
        <w:t xml:space="preserve">submission must conform </w:t>
      </w:r>
      <w:r>
        <w:rPr>
          <w:sz w:val="24"/>
          <w:szCs w:val="24"/>
        </w:rPr>
        <w:t xml:space="preserve">to </w:t>
      </w:r>
      <w:r w:rsidRPr="00121DEB">
        <w:rPr>
          <w:sz w:val="24"/>
          <w:szCs w:val="24"/>
        </w:rPr>
        <w:t xml:space="preserve">and include Exhibit A – Bid Response Packet, as amended or revised by Addendum, including additional required documentation.  </w:t>
      </w:r>
      <w:r w:rsidRPr="00121DEB">
        <w:rPr>
          <w:b/>
          <w:sz w:val="24"/>
          <w:szCs w:val="24"/>
        </w:rPr>
        <w:t>A Bidder may be disqualified if the most current version of Exhibit A, as revised and published through Addenda, is not used.</w:t>
      </w:r>
    </w:p>
    <w:p w14:paraId="1C5A2FC4" w14:textId="54E54F5F" w:rsidR="00474449" w:rsidRPr="00166485" w:rsidRDefault="00474449" w:rsidP="0018176F">
      <w:pPr>
        <w:pStyle w:val="Item1"/>
        <w:numPr>
          <w:ilvl w:val="2"/>
          <w:numId w:val="27"/>
        </w:numPr>
        <w:tabs>
          <w:tab w:val="clear" w:pos="1440"/>
        </w:tabs>
        <w:ind w:left="720"/>
        <w:rPr>
          <w:sz w:val="24"/>
          <w:szCs w:val="24"/>
        </w:rPr>
      </w:pPr>
      <w:r w:rsidRPr="00166485">
        <w:rPr>
          <w:rFonts w:asciiTheme="minorHAnsi" w:hAnsiTheme="minorHAnsi" w:cstheme="minorHAnsi"/>
          <w:sz w:val="24"/>
          <w:szCs w:val="24"/>
        </w:rPr>
        <w:t>The following pages require confirmation, declaration, and /or a signature</w:t>
      </w:r>
      <w:r w:rsidR="0055688B">
        <w:rPr>
          <w:rFonts w:asciiTheme="minorHAnsi" w:hAnsiTheme="minorHAnsi" w:cstheme="minorHAnsi"/>
          <w:sz w:val="24"/>
          <w:szCs w:val="24"/>
        </w:rPr>
        <w:t xml:space="preserve"> </w:t>
      </w:r>
      <w:r w:rsidR="0055688B" w:rsidRPr="00121DEB">
        <w:rPr>
          <w:sz w:val="24"/>
          <w:szCs w:val="24"/>
        </w:rPr>
        <w:t>(</w:t>
      </w:r>
      <w:r w:rsidR="0055688B" w:rsidRPr="00121DEB">
        <w:rPr>
          <w:color w:val="0000FF"/>
          <w:spacing w:val="-3"/>
          <w:sz w:val="24"/>
          <w:szCs w:val="24"/>
        </w:rPr>
        <w:sym w:font="Wingdings" w:char="F03F"/>
      </w:r>
      <w:r w:rsidR="0055688B" w:rsidRPr="00121DEB">
        <w:rPr>
          <w:sz w:val="24"/>
          <w:szCs w:val="24"/>
        </w:rPr>
        <w:t>)</w:t>
      </w:r>
      <w:r w:rsidRPr="00166485">
        <w:rPr>
          <w:rFonts w:asciiTheme="minorHAnsi" w:hAnsiTheme="minorHAnsi" w:cstheme="minorHAnsi"/>
          <w:sz w:val="24"/>
          <w:szCs w:val="24"/>
        </w:rPr>
        <w:t xml:space="preserve">.  </w:t>
      </w:r>
      <w:r w:rsidR="00E60136">
        <w:rPr>
          <w:rFonts w:asciiTheme="minorHAnsi" w:hAnsiTheme="minorHAnsi" w:cstheme="minorHAnsi"/>
          <w:sz w:val="24"/>
          <w:szCs w:val="24"/>
        </w:rPr>
        <w:t>These</w:t>
      </w:r>
      <w:r w:rsidRPr="00166485">
        <w:rPr>
          <w:rFonts w:asciiTheme="minorHAnsi" w:hAnsiTheme="minorHAnsi" w:cstheme="minorHAnsi"/>
          <w:sz w:val="24"/>
          <w:szCs w:val="24"/>
        </w:rPr>
        <w:t xml:space="preserve"> must be either: (1) be printed and have an original signature(s); or (2) be digitally signed via a DocuSign, </w:t>
      </w:r>
      <w:proofErr w:type="spellStart"/>
      <w:r w:rsidRPr="00166485">
        <w:rPr>
          <w:rFonts w:asciiTheme="minorHAnsi" w:hAnsiTheme="minorHAnsi" w:cstheme="minorHAnsi"/>
          <w:sz w:val="24"/>
          <w:szCs w:val="24"/>
        </w:rPr>
        <w:t>CongaSign</w:t>
      </w:r>
      <w:proofErr w:type="spellEnd"/>
      <w:r w:rsidRPr="00166485">
        <w:rPr>
          <w:rFonts w:asciiTheme="minorHAnsi" w:hAnsiTheme="minorHAnsi" w:cstheme="minorHAnsi"/>
          <w:sz w:val="24"/>
          <w:szCs w:val="24"/>
        </w:rPr>
        <w:t xml:space="preserve">, or other verifiable independent electronic signature services. All signatures must be by an individual authorized to bind the Bidder. These pages must then be uploaded through the Alameda County </w:t>
      </w:r>
      <w:hyperlink r:id="rId71" w:history="1">
        <w:proofErr w:type="spellStart"/>
        <w:r w:rsidR="00166485" w:rsidRPr="00166485">
          <w:rPr>
            <w:rStyle w:val="Hyperlink"/>
            <w:rFonts w:asciiTheme="minorHAnsi" w:hAnsiTheme="minorHAnsi" w:cstheme="minorHAnsi"/>
            <w:b/>
            <w:bCs/>
            <w:sz w:val="24"/>
            <w:szCs w:val="24"/>
          </w:rPr>
          <w:t>EZSourcing</w:t>
        </w:r>
        <w:proofErr w:type="spellEnd"/>
        <w:r w:rsidR="00166485" w:rsidRPr="00166485">
          <w:rPr>
            <w:rStyle w:val="Hyperlink"/>
            <w:rFonts w:asciiTheme="minorHAnsi" w:hAnsiTheme="minorHAnsi" w:cstheme="minorHAnsi"/>
            <w:b/>
            <w:bCs/>
            <w:sz w:val="24"/>
            <w:szCs w:val="24"/>
          </w:rPr>
          <w:t xml:space="preserve"> Supplier Portal</w:t>
        </w:r>
      </w:hyperlink>
      <w:r w:rsidR="00166485" w:rsidRPr="00166485">
        <w:rPr>
          <w:rStyle w:val="Hyperlink"/>
          <w:rFonts w:asciiTheme="minorHAnsi" w:hAnsiTheme="minorHAnsi" w:cstheme="minorHAnsi"/>
          <w:b/>
          <w:bCs/>
          <w:sz w:val="24"/>
          <w:szCs w:val="24"/>
        </w:rPr>
        <w:t xml:space="preserve"> </w:t>
      </w:r>
      <w:r w:rsidR="00166485" w:rsidRPr="00166485">
        <w:rPr>
          <w:rFonts w:asciiTheme="minorHAnsi" w:hAnsiTheme="minorHAnsi" w:cstheme="minorHAnsi"/>
          <w:sz w:val="24"/>
          <w:szCs w:val="24"/>
        </w:rPr>
        <w:t xml:space="preserve">as part of </w:t>
      </w:r>
      <w:proofErr w:type="gramStart"/>
      <w:r w:rsidR="00166485" w:rsidRPr="00166485">
        <w:rPr>
          <w:rFonts w:asciiTheme="minorHAnsi" w:hAnsiTheme="minorHAnsi" w:cstheme="minorHAnsi"/>
          <w:sz w:val="24"/>
          <w:szCs w:val="24"/>
        </w:rPr>
        <w:t>the Bidder’s</w:t>
      </w:r>
      <w:proofErr w:type="gramEnd"/>
      <w:r w:rsidR="00166485" w:rsidRPr="00166485">
        <w:rPr>
          <w:rFonts w:asciiTheme="minorHAnsi" w:hAnsiTheme="minorHAnsi" w:cstheme="minorHAnsi"/>
          <w:sz w:val="24"/>
          <w:szCs w:val="24"/>
        </w:rPr>
        <w:t xml:space="preserve"> proposal. </w:t>
      </w:r>
    </w:p>
    <w:p w14:paraId="4AE74406" w14:textId="7FCCD223" w:rsidR="00474449" w:rsidRPr="00474449" w:rsidRDefault="00474449" w:rsidP="0018176F">
      <w:pPr>
        <w:pStyle w:val="ListParagraph"/>
        <w:numPr>
          <w:ilvl w:val="0"/>
          <w:numId w:val="32"/>
        </w:numPr>
        <w:spacing w:after="240"/>
        <w:ind w:left="1440" w:hanging="720"/>
        <w:rPr>
          <w:rFonts w:asciiTheme="minorHAnsi" w:hAnsiTheme="minorHAnsi" w:cstheme="minorHAnsi"/>
          <w:sz w:val="24"/>
          <w:szCs w:val="24"/>
        </w:rPr>
      </w:pPr>
      <w:r w:rsidRPr="00474449">
        <w:rPr>
          <w:rFonts w:asciiTheme="minorHAnsi" w:hAnsiTheme="minorHAnsi" w:cstheme="minorHAnsi"/>
          <w:sz w:val="24"/>
          <w:szCs w:val="24"/>
        </w:rPr>
        <w:t xml:space="preserve">Exhibit A – Bid Response Packet, </w:t>
      </w:r>
      <w:hyperlink w:anchor="_BIDDER_ACCEPTANCE_1" w:history="1">
        <w:r w:rsidRPr="00474449">
          <w:rPr>
            <w:rStyle w:val="Hyperlink"/>
            <w:rFonts w:asciiTheme="minorHAnsi" w:hAnsiTheme="minorHAnsi" w:cstheme="minorHAnsi"/>
            <w:sz w:val="24"/>
            <w:szCs w:val="24"/>
          </w:rPr>
          <w:t>Bidder Acceptance</w:t>
        </w:r>
      </w:hyperlink>
    </w:p>
    <w:p w14:paraId="25298182" w14:textId="6ED4C4CD" w:rsidR="00474449" w:rsidRPr="00474449" w:rsidRDefault="00474449" w:rsidP="0018176F">
      <w:pPr>
        <w:pStyle w:val="ListParagraph"/>
        <w:numPr>
          <w:ilvl w:val="0"/>
          <w:numId w:val="32"/>
        </w:numPr>
        <w:spacing w:after="240"/>
        <w:ind w:left="1440" w:hanging="720"/>
        <w:rPr>
          <w:rFonts w:asciiTheme="minorHAnsi" w:hAnsiTheme="minorHAnsi" w:cstheme="minorHAnsi"/>
          <w:sz w:val="24"/>
          <w:szCs w:val="24"/>
        </w:rPr>
      </w:pPr>
      <w:r w:rsidRPr="00474449">
        <w:rPr>
          <w:rFonts w:asciiTheme="minorHAnsi" w:hAnsiTheme="minorHAnsi" w:cstheme="minorHAnsi"/>
          <w:sz w:val="24"/>
          <w:szCs w:val="24"/>
        </w:rPr>
        <w:t xml:space="preserve">Exhibit A – Bid Response Packet, </w:t>
      </w:r>
      <w:hyperlink w:anchor="Debarment" w:history="1">
        <w:r w:rsidRPr="00166485">
          <w:rPr>
            <w:rStyle w:val="Hyperlink"/>
            <w:rFonts w:asciiTheme="minorHAnsi" w:hAnsiTheme="minorHAnsi" w:cstheme="minorHAnsi"/>
            <w:sz w:val="24"/>
            <w:szCs w:val="24"/>
          </w:rPr>
          <w:t>Debarment and Suspension Certification</w:t>
        </w:r>
      </w:hyperlink>
      <w:r w:rsidR="0055688B">
        <w:rPr>
          <w:rFonts w:asciiTheme="minorHAnsi" w:hAnsiTheme="minorHAnsi" w:cstheme="minorHAnsi"/>
          <w:sz w:val="24"/>
          <w:szCs w:val="24"/>
        </w:rPr>
        <w:t xml:space="preserve"> </w:t>
      </w:r>
    </w:p>
    <w:p w14:paraId="445A1E36" w14:textId="55599673" w:rsidR="00474449" w:rsidRPr="00474449" w:rsidRDefault="00474449" w:rsidP="0018176F">
      <w:pPr>
        <w:pStyle w:val="ListParagraph"/>
        <w:numPr>
          <w:ilvl w:val="0"/>
          <w:numId w:val="32"/>
        </w:numPr>
        <w:spacing w:after="240"/>
        <w:ind w:left="1440" w:hanging="720"/>
        <w:rPr>
          <w:rFonts w:asciiTheme="minorHAnsi" w:hAnsiTheme="minorHAnsi" w:cstheme="minorHAnsi"/>
          <w:sz w:val="28"/>
          <w:szCs w:val="28"/>
        </w:rPr>
      </w:pPr>
      <w:r w:rsidRPr="00474449">
        <w:rPr>
          <w:rFonts w:asciiTheme="minorHAnsi" w:hAnsiTheme="minorHAnsi" w:cstheme="minorHAnsi"/>
          <w:sz w:val="24"/>
          <w:szCs w:val="24"/>
        </w:rPr>
        <w:t xml:space="preserve">Exhibit A – Bid Response Packet, </w:t>
      </w:r>
      <w:hyperlink w:anchor="_SLEB_INFORMATION_SHEET" w:history="1">
        <w:r w:rsidRPr="008B1517">
          <w:rPr>
            <w:rStyle w:val="Hyperlink"/>
            <w:rFonts w:asciiTheme="minorHAnsi" w:hAnsiTheme="minorHAnsi" w:cstheme="minorHAnsi"/>
            <w:sz w:val="24"/>
            <w:szCs w:val="24"/>
          </w:rPr>
          <w:t>Small Local Emerging Business (SLEB) Information Sheet</w:t>
        </w:r>
      </w:hyperlink>
      <w:r w:rsidRPr="00474449">
        <w:rPr>
          <w:rStyle w:val="Hyperlink"/>
          <w:rFonts w:asciiTheme="minorHAnsi" w:hAnsiTheme="minorHAnsi" w:cstheme="minorHAnsi"/>
          <w:sz w:val="28"/>
          <w:szCs w:val="28"/>
          <w:u w:val="none"/>
        </w:rPr>
        <w:t xml:space="preserve"> </w:t>
      </w:r>
    </w:p>
    <w:p w14:paraId="44E6917D" w14:textId="34A47C4B" w:rsidR="00166485" w:rsidRPr="00166485" w:rsidRDefault="00474449" w:rsidP="0018176F">
      <w:pPr>
        <w:pStyle w:val="ListParagraph"/>
        <w:numPr>
          <w:ilvl w:val="0"/>
          <w:numId w:val="33"/>
        </w:numPr>
        <w:spacing w:after="240"/>
        <w:ind w:left="2160" w:hanging="720"/>
        <w:rPr>
          <w:rFonts w:asciiTheme="minorHAnsi" w:hAnsiTheme="minorHAnsi" w:cstheme="minorHAnsi"/>
          <w:sz w:val="28"/>
          <w:szCs w:val="28"/>
        </w:rPr>
      </w:pPr>
      <w:hyperlink w:anchor="Prime_Bidder_Signature" w:history="1">
        <w:r w:rsidRPr="00474449">
          <w:rPr>
            <w:rStyle w:val="Hyperlink"/>
            <w:rFonts w:asciiTheme="minorHAnsi" w:hAnsiTheme="minorHAnsi" w:cstheme="minorHAnsi"/>
            <w:sz w:val="24"/>
            <w:szCs w:val="24"/>
          </w:rPr>
          <w:t>Must be signed by Bidder</w:t>
        </w:r>
      </w:hyperlink>
    </w:p>
    <w:p w14:paraId="739F1D04" w14:textId="718E813C" w:rsidR="00474449" w:rsidRPr="00166485" w:rsidRDefault="00474449" w:rsidP="0018176F">
      <w:pPr>
        <w:pStyle w:val="ListParagraph"/>
        <w:numPr>
          <w:ilvl w:val="0"/>
          <w:numId w:val="33"/>
        </w:numPr>
        <w:spacing w:after="240"/>
        <w:ind w:left="2160" w:hanging="720"/>
        <w:rPr>
          <w:rFonts w:asciiTheme="minorHAnsi" w:hAnsiTheme="minorHAnsi" w:cstheme="minorHAnsi"/>
          <w:sz w:val="28"/>
          <w:szCs w:val="28"/>
        </w:rPr>
      </w:pPr>
      <w:hyperlink w:anchor="SLEB_Sub_Signature" w:history="1">
        <w:r w:rsidRPr="00166485">
          <w:rPr>
            <w:rStyle w:val="Hyperlink"/>
            <w:rFonts w:asciiTheme="minorHAnsi" w:hAnsiTheme="minorHAnsi" w:cstheme="minorHAnsi"/>
            <w:sz w:val="24"/>
            <w:szCs w:val="24"/>
          </w:rPr>
          <w:t>Must be signed by SLEB Partner</w:t>
        </w:r>
      </w:hyperlink>
      <w:r w:rsidRPr="00166485">
        <w:rPr>
          <w:rFonts w:asciiTheme="minorHAnsi" w:hAnsiTheme="minorHAnsi" w:cstheme="minorHAnsi"/>
          <w:sz w:val="24"/>
          <w:szCs w:val="24"/>
        </w:rPr>
        <w:t xml:space="preserve"> if subcontracting to a SLEB</w:t>
      </w:r>
      <w:r w:rsidRPr="00166485">
        <w:rPr>
          <w:rFonts w:asciiTheme="minorHAnsi" w:hAnsiTheme="minorHAnsi" w:cstheme="minorHAnsi"/>
          <w:sz w:val="28"/>
          <w:szCs w:val="28"/>
        </w:rPr>
        <w:t xml:space="preserve"> </w:t>
      </w:r>
    </w:p>
    <w:p w14:paraId="35A49B67" w14:textId="1EE9BBA6" w:rsidR="00121DEB" w:rsidRPr="0055688B" w:rsidRDefault="00F43F6A" w:rsidP="0018176F">
      <w:pPr>
        <w:pStyle w:val="Item1"/>
        <w:numPr>
          <w:ilvl w:val="2"/>
          <w:numId w:val="27"/>
        </w:numPr>
        <w:tabs>
          <w:tab w:val="clear" w:pos="1440"/>
        </w:tabs>
        <w:ind w:left="720"/>
        <w:rPr>
          <w:sz w:val="24"/>
          <w:szCs w:val="24"/>
        </w:rPr>
      </w:pPr>
      <w:r w:rsidRPr="0055688B">
        <w:rPr>
          <w:sz w:val="24"/>
          <w:szCs w:val="24"/>
        </w:rPr>
        <w:t xml:space="preserve">Each page of the Bid Response Packet must be submitted through the </w:t>
      </w:r>
      <w:hyperlink r:id="rId72" w:history="1">
        <w:proofErr w:type="spellStart"/>
        <w:r w:rsidRPr="0055688B">
          <w:rPr>
            <w:rStyle w:val="Hyperlink"/>
            <w:rFonts w:asciiTheme="minorHAnsi" w:hAnsiTheme="minorHAnsi" w:cstheme="minorHAnsi"/>
            <w:b/>
            <w:bCs/>
            <w:sz w:val="24"/>
            <w:szCs w:val="24"/>
          </w:rPr>
          <w:t>EZSourcing</w:t>
        </w:r>
        <w:proofErr w:type="spellEnd"/>
        <w:r w:rsidRPr="0055688B">
          <w:rPr>
            <w:rStyle w:val="Hyperlink"/>
            <w:rFonts w:asciiTheme="minorHAnsi" w:hAnsiTheme="minorHAnsi" w:cstheme="minorHAnsi"/>
            <w:b/>
            <w:bCs/>
            <w:sz w:val="24"/>
            <w:szCs w:val="24"/>
          </w:rPr>
          <w:t xml:space="preserve"> Supplier Portal</w:t>
        </w:r>
      </w:hyperlink>
      <w:r w:rsidRPr="0055688B">
        <w:rPr>
          <w:sz w:val="24"/>
          <w:szCs w:val="24"/>
        </w:rPr>
        <w:t xml:space="preserve"> as PDF attachment(s)</w:t>
      </w:r>
      <w:r w:rsidR="0077067C" w:rsidRPr="0055688B">
        <w:rPr>
          <w:sz w:val="24"/>
          <w:szCs w:val="24"/>
        </w:rPr>
        <w:t xml:space="preserve"> </w:t>
      </w:r>
      <w:r w:rsidRPr="0055688B">
        <w:rPr>
          <w:sz w:val="24"/>
          <w:szCs w:val="24"/>
        </w:rPr>
        <w:t xml:space="preserve">with all required information included and documents attached;  any pages of the Bid Response Packet not applicable to the </w:t>
      </w:r>
      <w:r w:rsidR="00502F47" w:rsidRPr="0055688B">
        <w:rPr>
          <w:sz w:val="24"/>
          <w:szCs w:val="24"/>
        </w:rPr>
        <w:t>Bidder</w:t>
      </w:r>
      <w:r w:rsidR="006B6F95" w:rsidRPr="0055688B">
        <w:rPr>
          <w:sz w:val="24"/>
          <w:szCs w:val="24"/>
        </w:rPr>
        <w:t>s</w:t>
      </w:r>
      <w:r w:rsidRPr="0055688B">
        <w:rPr>
          <w:sz w:val="24"/>
          <w:szCs w:val="24"/>
        </w:rPr>
        <w:t xml:space="preserve"> </w:t>
      </w:r>
      <w:r w:rsidR="004A19B4" w:rsidRPr="0055688B">
        <w:rPr>
          <w:sz w:val="24"/>
          <w:szCs w:val="24"/>
        </w:rPr>
        <w:t xml:space="preserve">are to </w:t>
      </w:r>
      <w:r w:rsidRPr="0055688B">
        <w:rPr>
          <w:sz w:val="24"/>
          <w:szCs w:val="24"/>
        </w:rPr>
        <w:t xml:space="preserve">be submitted with such pages or items clearly marked “N/A” or the bid </w:t>
      </w:r>
      <w:r w:rsidR="00EB4661" w:rsidRPr="0055688B">
        <w:rPr>
          <w:sz w:val="24"/>
          <w:szCs w:val="24"/>
        </w:rPr>
        <w:t xml:space="preserve">proposal </w:t>
      </w:r>
      <w:r w:rsidRPr="0055688B">
        <w:rPr>
          <w:sz w:val="24"/>
          <w:szCs w:val="24"/>
        </w:rPr>
        <w:t>may be disqualified as incomplete.</w:t>
      </w:r>
    </w:p>
    <w:p w14:paraId="095FB80C" w14:textId="0DE1E275" w:rsidR="00121DEB" w:rsidRPr="00121DEB" w:rsidRDefault="00502F47" w:rsidP="0018176F">
      <w:pPr>
        <w:pStyle w:val="Item1"/>
        <w:numPr>
          <w:ilvl w:val="2"/>
          <w:numId w:val="27"/>
        </w:numPr>
        <w:tabs>
          <w:tab w:val="clear" w:pos="1440"/>
        </w:tabs>
        <w:ind w:left="720"/>
        <w:rPr>
          <w:sz w:val="24"/>
          <w:szCs w:val="24"/>
        </w:rPr>
      </w:pPr>
      <w:r w:rsidRPr="00121DEB">
        <w:rPr>
          <w:sz w:val="24"/>
          <w:szCs w:val="24"/>
        </w:rPr>
        <w:t>Bidder</w:t>
      </w:r>
      <w:r w:rsidR="00F43F6A" w:rsidRPr="00121DEB">
        <w:rPr>
          <w:sz w:val="24"/>
          <w:szCs w:val="24"/>
        </w:rPr>
        <w:t xml:space="preserve">s </w:t>
      </w:r>
      <w:r w:rsidR="00C063D4">
        <w:rPr>
          <w:sz w:val="24"/>
          <w:szCs w:val="24"/>
        </w:rPr>
        <w:t>must</w:t>
      </w:r>
      <w:r w:rsidR="00F43F6A" w:rsidRPr="00121DEB">
        <w:rPr>
          <w:sz w:val="24"/>
          <w:szCs w:val="24"/>
        </w:rPr>
        <w:t xml:space="preserve"> not modify the Bid Response Packet or any other County-provided document unless instructed to do so</w:t>
      </w:r>
      <w:r w:rsidR="00112390">
        <w:rPr>
          <w:sz w:val="24"/>
          <w:szCs w:val="24"/>
        </w:rPr>
        <w:t>,</w:t>
      </w:r>
      <w:r w:rsidR="0099379F" w:rsidRPr="00121DEB">
        <w:rPr>
          <w:sz w:val="24"/>
          <w:szCs w:val="24"/>
        </w:rPr>
        <w:t xml:space="preserve"> or the bid </w:t>
      </w:r>
      <w:r w:rsidR="00EB4661">
        <w:rPr>
          <w:sz w:val="24"/>
          <w:szCs w:val="24"/>
        </w:rPr>
        <w:t xml:space="preserve">proposal </w:t>
      </w:r>
      <w:r w:rsidR="0099379F" w:rsidRPr="00121DEB">
        <w:rPr>
          <w:sz w:val="24"/>
          <w:szCs w:val="24"/>
        </w:rPr>
        <w:t>may be disqualified</w:t>
      </w:r>
      <w:r w:rsidR="00F43F6A" w:rsidRPr="00121DEB">
        <w:rPr>
          <w:sz w:val="24"/>
          <w:szCs w:val="24"/>
        </w:rPr>
        <w:t xml:space="preserve">.  </w:t>
      </w:r>
    </w:p>
    <w:p w14:paraId="67B99CEE" w14:textId="4F06109D" w:rsidR="00474449" w:rsidRPr="00474449" w:rsidRDefault="00474449" w:rsidP="0018176F">
      <w:pPr>
        <w:pStyle w:val="Item1"/>
        <w:numPr>
          <w:ilvl w:val="2"/>
          <w:numId w:val="27"/>
        </w:numPr>
        <w:tabs>
          <w:tab w:val="clear" w:pos="1440"/>
        </w:tabs>
        <w:ind w:left="720"/>
        <w:rPr>
          <w:sz w:val="22"/>
          <w:szCs w:val="22"/>
        </w:rPr>
      </w:pPr>
      <w:r w:rsidRPr="0018176F">
        <w:rPr>
          <w:color w:val="000000" w:themeColor="text1"/>
          <w:sz w:val="24"/>
          <w:szCs w:val="24"/>
        </w:rPr>
        <w:lastRenderedPageBreak/>
        <w:t>Excel Bid Form</w:t>
      </w:r>
      <w:r w:rsidR="0018176F" w:rsidRPr="0018176F">
        <w:rPr>
          <w:color w:val="000000" w:themeColor="text1"/>
          <w:sz w:val="24"/>
          <w:szCs w:val="24"/>
        </w:rPr>
        <w:t xml:space="preserve">s </w:t>
      </w:r>
      <w:r w:rsidRPr="0018176F">
        <w:rPr>
          <w:color w:val="000000" w:themeColor="text1"/>
          <w:sz w:val="24"/>
          <w:szCs w:val="24"/>
        </w:rPr>
        <w:t xml:space="preserve">must </w:t>
      </w:r>
      <w:r w:rsidRPr="00474449">
        <w:rPr>
          <w:sz w:val="24"/>
          <w:szCs w:val="24"/>
        </w:rPr>
        <w:t xml:space="preserve">be submitted online through Alameda County </w:t>
      </w:r>
      <w:hyperlink r:id="rId73" w:history="1">
        <w:proofErr w:type="spellStart"/>
        <w:r w:rsidRPr="00474449">
          <w:rPr>
            <w:rStyle w:val="Hyperlink"/>
            <w:b/>
            <w:bCs/>
            <w:sz w:val="24"/>
            <w:szCs w:val="24"/>
          </w:rPr>
          <w:t>EZSourcing</w:t>
        </w:r>
        <w:proofErr w:type="spellEnd"/>
        <w:r w:rsidRPr="00474449">
          <w:rPr>
            <w:rStyle w:val="Hyperlink"/>
            <w:b/>
            <w:bCs/>
            <w:sz w:val="24"/>
            <w:szCs w:val="24"/>
          </w:rPr>
          <w:t xml:space="preserve"> Supplier Portal</w:t>
        </w:r>
      </w:hyperlink>
      <w:r w:rsidRPr="00474449">
        <w:rPr>
          <w:b/>
          <w:bCs/>
          <w:sz w:val="24"/>
          <w:szCs w:val="24"/>
        </w:rPr>
        <w:t>.</w:t>
      </w:r>
      <w:r w:rsidRPr="00474449">
        <w:rPr>
          <w:sz w:val="24"/>
          <w:szCs w:val="24"/>
        </w:rPr>
        <w:t xml:space="preserve"> </w:t>
      </w:r>
    </w:p>
    <w:p w14:paraId="17D2FBB0" w14:textId="08537FD6" w:rsidR="00121DEB" w:rsidRDefault="00502F47" w:rsidP="0018176F">
      <w:pPr>
        <w:pStyle w:val="Item1"/>
        <w:numPr>
          <w:ilvl w:val="2"/>
          <w:numId w:val="27"/>
        </w:numPr>
        <w:tabs>
          <w:tab w:val="clear" w:pos="1440"/>
        </w:tabs>
        <w:ind w:left="720"/>
        <w:rPr>
          <w:sz w:val="24"/>
          <w:szCs w:val="24"/>
        </w:rPr>
      </w:pPr>
      <w:r w:rsidRPr="00121DEB">
        <w:rPr>
          <w:sz w:val="24"/>
          <w:szCs w:val="24"/>
        </w:rPr>
        <w:t>Bidder</w:t>
      </w:r>
      <w:r w:rsidR="006B6F95" w:rsidRPr="00121DEB">
        <w:rPr>
          <w:sz w:val="24"/>
          <w:szCs w:val="24"/>
        </w:rPr>
        <w:t>s</w:t>
      </w:r>
      <w:r w:rsidR="00F43F6A" w:rsidRPr="00121DEB">
        <w:rPr>
          <w:sz w:val="24"/>
          <w:szCs w:val="24"/>
        </w:rPr>
        <w:t xml:space="preserve"> must quote </w:t>
      </w:r>
      <w:r w:rsidR="00F43F6A" w:rsidRPr="00CB6F2B">
        <w:rPr>
          <w:sz w:val="24"/>
          <w:szCs w:val="24"/>
        </w:rPr>
        <w:t xml:space="preserve">price(s) as specified in the </w:t>
      </w:r>
      <w:r w:rsidR="00B96370" w:rsidRPr="00CB6F2B">
        <w:rPr>
          <w:sz w:val="24"/>
          <w:szCs w:val="24"/>
        </w:rPr>
        <w:t>RF</w:t>
      </w:r>
      <w:r w:rsidR="00823F00" w:rsidRPr="00CB6F2B">
        <w:rPr>
          <w:sz w:val="24"/>
          <w:szCs w:val="24"/>
        </w:rPr>
        <w:t>P</w:t>
      </w:r>
      <w:r w:rsidR="00F43F6A" w:rsidRPr="00CB6F2B">
        <w:rPr>
          <w:sz w:val="24"/>
          <w:szCs w:val="24"/>
        </w:rPr>
        <w:t xml:space="preserve">, </w:t>
      </w:r>
      <w:r w:rsidR="00582386" w:rsidRPr="00CB6F2B">
        <w:rPr>
          <w:sz w:val="24"/>
          <w:szCs w:val="24"/>
        </w:rPr>
        <w:t xml:space="preserve">using </w:t>
      </w:r>
      <w:r w:rsidR="00CE3CAF" w:rsidRPr="00CB6F2B">
        <w:rPr>
          <w:sz w:val="24"/>
          <w:szCs w:val="24"/>
        </w:rPr>
        <w:t>the form</w:t>
      </w:r>
      <w:r w:rsidR="00246AF3" w:rsidRPr="00CB6F2B">
        <w:rPr>
          <w:sz w:val="24"/>
          <w:szCs w:val="24"/>
        </w:rPr>
        <w:t>(s)</w:t>
      </w:r>
      <w:r w:rsidR="00582386" w:rsidRPr="00CB6F2B">
        <w:rPr>
          <w:sz w:val="24"/>
          <w:szCs w:val="24"/>
        </w:rPr>
        <w:t xml:space="preserve"> as amended or revised by </w:t>
      </w:r>
      <w:r w:rsidR="00EB4661" w:rsidRPr="00CB6F2B">
        <w:rPr>
          <w:sz w:val="24"/>
          <w:szCs w:val="24"/>
        </w:rPr>
        <w:t xml:space="preserve">any </w:t>
      </w:r>
      <w:r w:rsidR="00582386" w:rsidRPr="00CB6F2B">
        <w:rPr>
          <w:sz w:val="24"/>
          <w:szCs w:val="24"/>
        </w:rPr>
        <w:t>Addenda.</w:t>
      </w:r>
    </w:p>
    <w:p w14:paraId="065BD929" w14:textId="4943B083" w:rsidR="00DE7A46" w:rsidRPr="00DE7A46" w:rsidRDefault="00DE7A46" w:rsidP="0018176F">
      <w:pPr>
        <w:pStyle w:val="Item1"/>
        <w:numPr>
          <w:ilvl w:val="2"/>
          <w:numId w:val="27"/>
        </w:numPr>
        <w:tabs>
          <w:tab w:val="clear" w:pos="1440"/>
        </w:tabs>
        <w:ind w:left="720"/>
        <w:rPr>
          <w:sz w:val="24"/>
          <w:szCs w:val="24"/>
        </w:rPr>
      </w:pPr>
      <w:r>
        <w:rPr>
          <w:sz w:val="24"/>
          <w:szCs w:val="24"/>
        </w:rPr>
        <w:t xml:space="preserve">Any clarifications or exceptions to policies or specifications of this RFP, including all Addenda and other </w:t>
      </w:r>
      <w:proofErr w:type="gramStart"/>
      <w:r>
        <w:rPr>
          <w:sz w:val="24"/>
          <w:szCs w:val="24"/>
        </w:rPr>
        <w:t>documents</w:t>
      </w:r>
      <w:proofErr w:type="gramEnd"/>
      <w:r>
        <w:rPr>
          <w:sz w:val="24"/>
          <w:szCs w:val="24"/>
        </w:rPr>
        <w:t xml:space="preserve"> </w:t>
      </w:r>
      <w:r w:rsidRPr="00EB4661">
        <w:rPr>
          <w:sz w:val="24"/>
          <w:szCs w:val="24"/>
          <w:u w:val="single"/>
        </w:rPr>
        <w:t>must</w:t>
      </w:r>
      <w:r w:rsidRPr="00121DEB">
        <w:rPr>
          <w:sz w:val="24"/>
          <w:szCs w:val="24"/>
        </w:rPr>
        <w:t xml:space="preserve"> be submitted in the </w:t>
      </w:r>
      <w:hyperlink w:anchor="ExceptionsClarifications" w:history="1">
        <w:r w:rsidRPr="00A242F3">
          <w:rPr>
            <w:rStyle w:val="Hyperlink"/>
            <w:b/>
            <w:bCs/>
            <w:i/>
            <w:sz w:val="24"/>
            <w:szCs w:val="24"/>
          </w:rPr>
          <w:t>Exceptions and Clarifications</w:t>
        </w:r>
      </w:hyperlink>
      <w:r w:rsidRPr="00121DEB">
        <w:rPr>
          <w:i/>
          <w:sz w:val="24"/>
          <w:szCs w:val="24"/>
        </w:rPr>
        <w:t xml:space="preserve"> </w:t>
      </w:r>
      <w:r w:rsidRPr="00121DEB">
        <w:rPr>
          <w:sz w:val="24"/>
          <w:szCs w:val="24"/>
        </w:rPr>
        <w:t>form of the Bid Response Packet.</w:t>
      </w:r>
    </w:p>
    <w:p w14:paraId="1227EA46" w14:textId="77777777" w:rsidR="00121DEB" w:rsidRPr="00121DEB" w:rsidRDefault="00EA3268" w:rsidP="0018176F">
      <w:pPr>
        <w:pStyle w:val="Item1"/>
        <w:numPr>
          <w:ilvl w:val="2"/>
          <w:numId w:val="27"/>
        </w:numPr>
        <w:tabs>
          <w:tab w:val="clear" w:pos="1440"/>
        </w:tabs>
        <w:ind w:left="720"/>
        <w:rPr>
          <w:sz w:val="24"/>
          <w:szCs w:val="24"/>
        </w:rPr>
      </w:pPr>
      <w:r w:rsidRPr="00121DEB">
        <w:rPr>
          <w:sz w:val="24"/>
          <w:szCs w:val="24"/>
        </w:rPr>
        <w:t>Bidders must r</w:t>
      </w:r>
      <w:r w:rsidR="00582386" w:rsidRPr="00121DEB">
        <w:rPr>
          <w:sz w:val="24"/>
          <w:szCs w:val="24"/>
        </w:rPr>
        <w:t xml:space="preserve">ead all information and follow directions </w:t>
      </w:r>
      <w:r w:rsidR="00F43F6A" w:rsidRPr="00121DEB">
        <w:rPr>
          <w:sz w:val="24"/>
          <w:szCs w:val="24"/>
        </w:rPr>
        <w:t xml:space="preserve">in the </w:t>
      </w:r>
      <w:hyperlink r:id="rId74" w:history="1">
        <w:proofErr w:type="spellStart"/>
        <w:r w:rsidR="00080E65" w:rsidRPr="00121DEB">
          <w:rPr>
            <w:rStyle w:val="Hyperlink"/>
            <w:rFonts w:asciiTheme="minorHAnsi" w:hAnsiTheme="minorHAnsi" w:cstheme="minorHAnsi"/>
            <w:b/>
            <w:bCs/>
            <w:sz w:val="24"/>
            <w:szCs w:val="24"/>
          </w:rPr>
          <w:t>EZSourcing</w:t>
        </w:r>
        <w:proofErr w:type="spellEnd"/>
        <w:r w:rsidR="00080E65" w:rsidRPr="00121DEB">
          <w:rPr>
            <w:rStyle w:val="Hyperlink"/>
            <w:rFonts w:asciiTheme="minorHAnsi" w:hAnsiTheme="minorHAnsi" w:cstheme="minorHAnsi"/>
            <w:b/>
            <w:bCs/>
            <w:sz w:val="24"/>
            <w:szCs w:val="24"/>
          </w:rPr>
          <w:t xml:space="preserve"> Supplier Portal</w:t>
        </w:r>
      </w:hyperlink>
      <w:r w:rsidR="00F43F6A" w:rsidRPr="00121DEB">
        <w:rPr>
          <w:sz w:val="24"/>
          <w:szCs w:val="24"/>
        </w:rPr>
        <w:t xml:space="preserve"> event.</w:t>
      </w:r>
      <w:bookmarkStart w:id="122" w:name="_Hlk101546411"/>
    </w:p>
    <w:p w14:paraId="11EEB587" w14:textId="022663D2" w:rsidR="00121DEB" w:rsidRPr="009A4C88" w:rsidRDefault="003A18A7" w:rsidP="0018176F">
      <w:pPr>
        <w:pStyle w:val="Item1"/>
        <w:numPr>
          <w:ilvl w:val="2"/>
          <w:numId w:val="27"/>
        </w:numPr>
        <w:tabs>
          <w:tab w:val="clear" w:pos="1440"/>
        </w:tabs>
        <w:ind w:left="720"/>
        <w:rPr>
          <w:sz w:val="24"/>
          <w:szCs w:val="24"/>
        </w:rPr>
      </w:pPr>
      <w:r w:rsidRPr="00121DEB">
        <w:rPr>
          <w:sz w:val="24"/>
          <w:szCs w:val="24"/>
          <w:shd w:val="clear" w:color="auto" w:fill="FFFFFF"/>
        </w:rPr>
        <w:t xml:space="preserve">File names are restricted to 64 characters for all files uploaded as part of any bid </w:t>
      </w:r>
      <w:r w:rsidR="00EB4661">
        <w:rPr>
          <w:sz w:val="24"/>
          <w:szCs w:val="24"/>
          <w:shd w:val="clear" w:color="auto" w:fill="FFFFFF"/>
        </w:rPr>
        <w:t>prop</w:t>
      </w:r>
      <w:r w:rsidR="000B73D0">
        <w:rPr>
          <w:sz w:val="24"/>
          <w:szCs w:val="24"/>
          <w:shd w:val="clear" w:color="auto" w:fill="FFFFFF"/>
        </w:rPr>
        <w:t>o</w:t>
      </w:r>
      <w:r w:rsidR="00EB4661">
        <w:rPr>
          <w:sz w:val="24"/>
          <w:szCs w:val="24"/>
          <w:shd w:val="clear" w:color="auto" w:fill="FFFFFF"/>
        </w:rPr>
        <w:t>sal</w:t>
      </w:r>
      <w:r w:rsidRPr="00121DEB">
        <w:rPr>
          <w:sz w:val="24"/>
          <w:szCs w:val="24"/>
          <w:shd w:val="clear" w:color="auto" w:fill="FFFFFF"/>
        </w:rPr>
        <w:t>. The file extension (e.g., ".pdf" or ".</w:t>
      </w:r>
      <w:proofErr w:type="spellStart"/>
      <w:r w:rsidRPr="00121DEB">
        <w:rPr>
          <w:sz w:val="24"/>
          <w:szCs w:val="24"/>
          <w:shd w:val="clear" w:color="auto" w:fill="FFFFFF"/>
        </w:rPr>
        <w:t>xls</w:t>
      </w:r>
      <w:proofErr w:type="spellEnd"/>
      <w:r w:rsidRPr="00121DEB">
        <w:rPr>
          <w:sz w:val="24"/>
          <w:szCs w:val="24"/>
          <w:shd w:val="clear" w:color="auto" w:fill="FFFFFF"/>
        </w:rPr>
        <w:t>") is counted as part of the file name character limit. Attempting to upload a file with a file name longer than 64 characters may result in an error message</w:t>
      </w:r>
      <w:r w:rsidR="00EB4661">
        <w:rPr>
          <w:sz w:val="24"/>
          <w:szCs w:val="24"/>
          <w:shd w:val="clear" w:color="auto" w:fill="FFFFFF"/>
        </w:rPr>
        <w:t xml:space="preserve"> or failure to load</w:t>
      </w:r>
      <w:r w:rsidRPr="00121DEB">
        <w:rPr>
          <w:sz w:val="24"/>
          <w:szCs w:val="24"/>
          <w:shd w:val="clear" w:color="auto" w:fill="FFFFFF"/>
        </w:rPr>
        <w:t>.</w:t>
      </w:r>
      <w:bookmarkEnd w:id="122"/>
    </w:p>
    <w:p w14:paraId="15D02D68" w14:textId="034E8462" w:rsidR="009A4C88" w:rsidRPr="009A4C88" w:rsidRDefault="009A4C88" w:rsidP="0018176F">
      <w:pPr>
        <w:pStyle w:val="Item1"/>
        <w:numPr>
          <w:ilvl w:val="2"/>
          <w:numId w:val="27"/>
        </w:numPr>
        <w:tabs>
          <w:tab w:val="clear" w:pos="1440"/>
        </w:tabs>
        <w:ind w:left="720"/>
        <w:rPr>
          <w:sz w:val="24"/>
          <w:szCs w:val="24"/>
        </w:rPr>
      </w:pPr>
      <w:r w:rsidRPr="00A90BAF">
        <w:rPr>
          <w:b/>
          <w:sz w:val="24"/>
          <w:szCs w:val="24"/>
        </w:rPr>
        <w:t xml:space="preserve">Bidders </w:t>
      </w:r>
      <w:r>
        <w:rPr>
          <w:b/>
          <w:sz w:val="24"/>
          <w:szCs w:val="24"/>
        </w:rPr>
        <w:t>who do not comply with the requirements and/or submit incomplete bid proposal packages are subject to disqualification and their bid proposals</w:t>
      </w:r>
      <w:r w:rsidRPr="00A90BAF">
        <w:rPr>
          <w:b/>
          <w:sz w:val="24"/>
          <w:szCs w:val="24"/>
        </w:rPr>
        <w:t xml:space="preserve"> rejected.</w:t>
      </w:r>
    </w:p>
    <w:bookmarkEnd w:id="121"/>
    <w:p w14:paraId="26109486" w14:textId="77777777" w:rsidR="00F43F6A" w:rsidRPr="00266DFB" w:rsidRDefault="00F43F6A" w:rsidP="00F43F6A">
      <w:pPr>
        <w:jc w:val="both"/>
        <w:rPr>
          <w:rFonts w:ascii="Calibri" w:hAnsi="Calibri" w:cs="Calibri"/>
          <w:bCs/>
          <w:sz w:val="24"/>
          <w:szCs w:val="24"/>
        </w:rPr>
      </w:pPr>
    </w:p>
    <w:p w14:paraId="651EAF98" w14:textId="77777777" w:rsidR="00F43F6A" w:rsidRPr="00FC3FC9" w:rsidRDefault="00F43F6A" w:rsidP="00F43F6A"/>
    <w:p w14:paraId="65434F08" w14:textId="77777777" w:rsidR="00F43F6A" w:rsidRPr="00FC3FC9" w:rsidRDefault="00F43F6A" w:rsidP="00F43F6A"/>
    <w:p w14:paraId="623BC690" w14:textId="77777777" w:rsidR="00F43F6A" w:rsidRPr="00FC3FC9" w:rsidRDefault="00F43F6A" w:rsidP="00F43F6A">
      <w:pPr>
        <w:sectPr w:rsidR="00F43F6A" w:rsidRPr="00FC3FC9" w:rsidSect="00B15179">
          <w:headerReference w:type="default" r:id="rId75"/>
          <w:footerReference w:type="default" r:id="rId76"/>
          <w:headerReference w:type="first" r:id="rId77"/>
          <w:footerReference w:type="first" r:id="rId78"/>
          <w:pgSz w:w="12240" w:h="15840" w:code="1"/>
          <w:pgMar w:top="1530" w:right="1080" w:bottom="1440" w:left="1080" w:header="432" w:footer="576" w:gutter="0"/>
          <w:pgNumType w:start="1"/>
          <w:cols w:space="720"/>
          <w:noEndnote/>
          <w:titlePg/>
          <w:docGrid w:linePitch="354"/>
        </w:sectPr>
      </w:pPr>
    </w:p>
    <w:p w14:paraId="2A3D684B" w14:textId="77777777" w:rsidR="00F43F6A" w:rsidRPr="00FC3FC9" w:rsidRDefault="00F43F6A" w:rsidP="00F4709D">
      <w:pPr>
        <w:tabs>
          <w:tab w:val="right" w:pos="10800"/>
        </w:tabs>
        <w:rPr>
          <w:rFonts w:ascii="Calibri" w:hAnsi="Calibri" w:cs="Calibri"/>
          <w:b/>
          <w:color w:val="0000FF"/>
        </w:rPr>
      </w:pPr>
      <w:r>
        <w:rPr>
          <w:rFonts w:ascii="Calibri" w:hAnsi="Calibri" w:cs="Calibri"/>
          <w:b/>
          <w:color w:val="0000FF"/>
        </w:rPr>
        <w:lastRenderedPageBreak/>
        <w:tab/>
      </w:r>
    </w:p>
    <w:p w14:paraId="10D6C0E4" w14:textId="74184CF5" w:rsidR="00F43F6A" w:rsidRDefault="009141D7" w:rsidP="00F43F6A">
      <w:r w:rsidRPr="0037163A">
        <w:rPr>
          <w:rFonts w:ascii="Avenir Next LT Pro" w:hAnsi="Avenir Next LT Pro"/>
          <w:noProof/>
          <w:color w:val="7030A0"/>
          <w:spacing w:val="60"/>
          <w:sz w:val="44"/>
          <w:szCs w:val="32"/>
          <w:highlight w:val="yellow"/>
        </w:rPr>
        <w:drawing>
          <wp:anchor distT="0" distB="0" distL="114300" distR="114300" simplePos="0" relativeHeight="251658241" behindDoc="1" locked="0" layoutInCell="1" allowOverlap="1" wp14:anchorId="586F8085" wp14:editId="71D4507D">
            <wp:simplePos x="0" y="0"/>
            <wp:positionH relativeFrom="margin">
              <wp:align>center</wp:align>
            </wp:positionH>
            <wp:positionV relativeFrom="paragraph">
              <wp:posOffset>8255</wp:posOffset>
            </wp:positionV>
            <wp:extent cx="794657" cy="794657"/>
            <wp:effectExtent l="0" t="0" r="5715" b="5715"/>
            <wp:wrapNone/>
            <wp:docPr id="13" name="Picture 13"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79" cstate="print">
                      <a:extLst>
                        <a:ext uri="{28A0092B-C50C-407E-A947-70E740481C1C}">
                          <a14:useLocalDpi xmlns:a14="http://schemas.microsoft.com/office/drawing/2010/main" val="0"/>
                        </a:ext>
                      </a:extLst>
                    </a:blip>
                    <a:stretch>
                      <a:fillRect/>
                    </a:stretch>
                  </pic:blipFill>
                  <pic:spPr>
                    <a:xfrm>
                      <a:off x="0" y="0"/>
                      <a:ext cx="794657" cy="794657"/>
                    </a:xfrm>
                    <a:prstGeom prst="rect">
                      <a:avLst/>
                    </a:prstGeom>
                  </pic:spPr>
                </pic:pic>
              </a:graphicData>
            </a:graphic>
          </wp:anchor>
        </w:drawing>
      </w:r>
    </w:p>
    <w:p w14:paraId="19B2B4C9" w14:textId="25C43B01" w:rsidR="00F43F6A" w:rsidRPr="00FC3FC9" w:rsidRDefault="00F43F6A" w:rsidP="00F43F6A"/>
    <w:p w14:paraId="77CE4135" w14:textId="151358EA" w:rsidR="00F43F6A" w:rsidRPr="00FC3FC9" w:rsidRDefault="00F43F6A" w:rsidP="00347B39">
      <w:pPr>
        <w:pStyle w:val="Header"/>
        <w:tabs>
          <w:tab w:val="clear" w:pos="4320"/>
          <w:tab w:val="clear" w:pos="8640"/>
        </w:tabs>
        <w:jc w:val="center"/>
      </w:pPr>
    </w:p>
    <w:p w14:paraId="3EA88551" w14:textId="77777777" w:rsidR="00F43F6A" w:rsidRPr="00FC3FC9" w:rsidRDefault="00F43F6A" w:rsidP="009141D7">
      <w:pPr>
        <w:jc w:val="center"/>
      </w:pPr>
    </w:p>
    <w:p w14:paraId="620F4007" w14:textId="77777777" w:rsidR="00F43F6A" w:rsidRPr="00FC3FC9" w:rsidRDefault="00F43F6A" w:rsidP="00F43F6A">
      <w:pPr>
        <w:pStyle w:val="Header"/>
        <w:tabs>
          <w:tab w:val="clear" w:pos="4320"/>
          <w:tab w:val="clear" w:pos="8640"/>
        </w:tabs>
      </w:pPr>
    </w:p>
    <w:p w14:paraId="7E1830F2" w14:textId="77777777" w:rsidR="00F4709D" w:rsidRPr="000D4620" w:rsidRDefault="00F4709D" w:rsidP="000D4620"/>
    <w:p w14:paraId="1219A961" w14:textId="77777777" w:rsidR="000D4620" w:rsidRDefault="000D4620" w:rsidP="000D4620">
      <w:pPr>
        <w:spacing w:before="240"/>
        <w:jc w:val="center"/>
        <w:rPr>
          <w:rFonts w:asciiTheme="minorHAnsi" w:hAnsiTheme="minorHAnsi" w:cstheme="minorHAnsi"/>
          <w:b/>
          <w:bCs/>
          <w:sz w:val="72"/>
          <w:szCs w:val="72"/>
        </w:rPr>
      </w:pPr>
    </w:p>
    <w:p w14:paraId="011A9D0B" w14:textId="76CC2E50" w:rsidR="00F4709D" w:rsidRPr="000D4620" w:rsidRDefault="00F4709D" w:rsidP="000D4620">
      <w:pPr>
        <w:spacing w:before="240"/>
        <w:jc w:val="center"/>
        <w:rPr>
          <w:rFonts w:asciiTheme="minorHAnsi" w:hAnsiTheme="minorHAnsi" w:cstheme="minorHAnsi"/>
          <w:b/>
          <w:bCs/>
          <w:sz w:val="72"/>
          <w:szCs w:val="72"/>
        </w:rPr>
      </w:pPr>
      <w:r w:rsidRPr="000D4620">
        <w:rPr>
          <w:rFonts w:asciiTheme="minorHAnsi" w:hAnsiTheme="minorHAnsi" w:cstheme="minorHAnsi"/>
          <w:b/>
          <w:bCs/>
          <w:sz w:val="72"/>
          <w:szCs w:val="72"/>
        </w:rPr>
        <w:t>COUNTY OF ALAMEDA</w:t>
      </w:r>
    </w:p>
    <w:p w14:paraId="75075C7A" w14:textId="77777777" w:rsidR="00F4709D" w:rsidRPr="00F4709D" w:rsidRDefault="00F4709D" w:rsidP="00F4709D"/>
    <w:p w14:paraId="367397FA" w14:textId="77777777" w:rsidR="00F4709D" w:rsidRDefault="00F4709D" w:rsidP="00F4709D"/>
    <w:p w14:paraId="0B9A272B" w14:textId="77777777" w:rsidR="00F4709D" w:rsidRDefault="00F4709D" w:rsidP="00F4709D"/>
    <w:p w14:paraId="33DD4BD4" w14:textId="77777777" w:rsidR="00F4709D" w:rsidRPr="00F4709D" w:rsidRDefault="00F4709D" w:rsidP="00F4709D"/>
    <w:p w14:paraId="4BB2C820" w14:textId="77777777" w:rsidR="00F4709D" w:rsidRDefault="00F4709D" w:rsidP="00F4709D">
      <w:pPr>
        <w:pStyle w:val="Heading3"/>
        <w:spacing w:after="240"/>
        <w:rPr>
          <w:sz w:val="60"/>
          <w:szCs w:val="60"/>
        </w:rPr>
      </w:pPr>
      <w:r>
        <w:rPr>
          <w:sz w:val="60"/>
          <w:szCs w:val="60"/>
        </w:rPr>
        <w:t>Exhibit A</w:t>
      </w:r>
    </w:p>
    <w:p w14:paraId="24B451BD" w14:textId="77777777" w:rsidR="00F43F6A" w:rsidRPr="000D4620" w:rsidRDefault="00F43F6A" w:rsidP="000D4620">
      <w:pPr>
        <w:jc w:val="center"/>
        <w:rPr>
          <w:rFonts w:asciiTheme="minorHAnsi" w:hAnsiTheme="minorHAnsi" w:cstheme="minorHAnsi"/>
          <w:b/>
          <w:bCs/>
          <w:sz w:val="60"/>
          <w:szCs w:val="60"/>
        </w:rPr>
      </w:pPr>
      <w:r w:rsidRPr="000D4620">
        <w:rPr>
          <w:rFonts w:asciiTheme="minorHAnsi" w:hAnsiTheme="minorHAnsi" w:cstheme="minorHAnsi"/>
          <w:b/>
          <w:bCs/>
          <w:sz w:val="60"/>
          <w:szCs w:val="60"/>
        </w:rPr>
        <w:t>BID RESPONSE PACKET</w:t>
      </w:r>
    </w:p>
    <w:p w14:paraId="34B07888" w14:textId="77777777" w:rsidR="00F43F6A" w:rsidRPr="00873D60" w:rsidRDefault="00F43F6A" w:rsidP="00F43F6A">
      <w:pPr>
        <w:jc w:val="center"/>
        <w:rPr>
          <w:rFonts w:ascii="Calibri" w:hAnsi="Calibri" w:cs="Calibri"/>
        </w:rPr>
      </w:pPr>
    </w:p>
    <w:p w14:paraId="710CCE13" w14:textId="36CB04FC" w:rsidR="00F43F6A" w:rsidRPr="00211B45" w:rsidRDefault="0039139E" w:rsidP="0039139E">
      <w:pPr>
        <w:tabs>
          <w:tab w:val="center" w:pos="5400"/>
          <w:tab w:val="left" w:pos="9514"/>
        </w:tabs>
        <w:rPr>
          <w:rFonts w:ascii="Calibri" w:hAnsi="Calibri" w:cs="Calibri"/>
          <w:color w:val="000000" w:themeColor="text1"/>
          <w:sz w:val="56"/>
          <w:szCs w:val="56"/>
        </w:rPr>
      </w:pPr>
      <w:r>
        <w:rPr>
          <w:rFonts w:ascii="Calibri" w:hAnsi="Calibri" w:cs="Calibri"/>
          <w:color w:val="FF0000"/>
          <w:sz w:val="60"/>
          <w:szCs w:val="60"/>
        </w:rPr>
        <w:tab/>
      </w:r>
      <w:r w:rsidR="00B96370" w:rsidRPr="00B455D4">
        <w:rPr>
          <w:rFonts w:ascii="Calibri" w:hAnsi="Calibri" w:cs="Calibri"/>
          <w:sz w:val="56"/>
          <w:szCs w:val="56"/>
        </w:rPr>
        <w:t>RF</w:t>
      </w:r>
      <w:r w:rsidR="001B455E" w:rsidRPr="00B455D4">
        <w:rPr>
          <w:rFonts w:ascii="Calibri" w:hAnsi="Calibri" w:cs="Calibri"/>
          <w:sz w:val="56"/>
          <w:szCs w:val="56"/>
        </w:rPr>
        <w:t>P</w:t>
      </w:r>
      <w:r w:rsidR="00F43F6A" w:rsidRPr="00B455D4">
        <w:rPr>
          <w:rFonts w:ascii="Calibri" w:hAnsi="Calibri" w:cs="Calibri"/>
          <w:sz w:val="56"/>
          <w:szCs w:val="56"/>
        </w:rPr>
        <w:t xml:space="preserve"> No</w:t>
      </w:r>
      <w:r w:rsidR="00F43F6A" w:rsidRPr="00211B45">
        <w:rPr>
          <w:rFonts w:ascii="Calibri" w:hAnsi="Calibri" w:cs="Calibri"/>
          <w:color w:val="000000" w:themeColor="text1"/>
          <w:sz w:val="56"/>
          <w:szCs w:val="56"/>
        </w:rPr>
        <w:t xml:space="preserve">. </w:t>
      </w:r>
      <w:r w:rsidR="00211B45" w:rsidRPr="00211B45">
        <w:rPr>
          <w:rFonts w:ascii="Calibri" w:hAnsi="Calibri" w:cs="Calibri"/>
          <w:color w:val="000000" w:themeColor="text1"/>
          <w:sz w:val="56"/>
          <w:szCs w:val="56"/>
        </w:rPr>
        <w:t>902564</w:t>
      </w:r>
    </w:p>
    <w:p w14:paraId="134A927C" w14:textId="163F22D0" w:rsidR="00F43F6A" w:rsidRPr="00211B45" w:rsidRDefault="00211B45" w:rsidP="00F43F6A">
      <w:pPr>
        <w:jc w:val="center"/>
        <w:rPr>
          <w:rFonts w:ascii="Calibri" w:hAnsi="Calibri" w:cs="Calibri"/>
          <w:color w:val="000000" w:themeColor="text1"/>
          <w:sz w:val="60"/>
          <w:szCs w:val="60"/>
        </w:rPr>
      </w:pPr>
      <w:r w:rsidRPr="00211B45">
        <w:rPr>
          <w:rFonts w:ascii="Calibri" w:hAnsi="Calibri" w:cs="Calibri"/>
          <w:color w:val="000000" w:themeColor="text1"/>
          <w:sz w:val="56"/>
          <w:szCs w:val="56"/>
        </w:rPr>
        <w:t>Religious Services Program</w:t>
      </w:r>
    </w:p>
    <w:p w14:paraId="29177B90" w14:textId="356D69FD" w:rsidR="00C063D4" w:rsidRDefault="00C063D4" w:rsidP="00F43F6A">
      <w:pPr>
        <w:pStyle w:val="Header"/>
        <w:tabs>
          <w:tab w:val="clear" w:pos="4320"/>
          <w:tab w:val="clear" w:pos="8640"/>
        </w:tabs>
      </w:pPr>
      <w:r>
        <w:br w:type="page"/>
      </w:r>
    </w:p>
    <w:p w14:paraId="06987494" w14:textId="77777777" w:rsidR="00871D34" w:rsidRDefault="00871D34" w:rsidP="000D4620">
      <w:pPr>
        <w:pStyle w:val="Heading4"/>
        <w:shd w:val="clear" w:color="auto" w:fill="DEEAF6" w:themeFill="accent5" w:themeFillTint="33"/>
        <w:jc w:val="left"/>
        <w:sectPr w:rsidR="00871D34" w:rsidSect="00126125">
          <w:headerReference w:type="default" r:id="rId80"/>
          <w:footerReference w:type="default" r:id="rId81"/>
          <w:headerReference w:type="first" r:id="rId82"/>
          <w:footerReference w:type="first" r:id="rId83"/>
          <w:pgSz w:w="12240" w:h="15840" w:code="1"/>
          <w:pgMar w:top="1350" w:right="1080" w:bottom="1170" w:left="1080" w:header="288" w:footer="576" w:gutter="0"/>
          <w:pgBorders w:offsetFrom="page">
            <w:top w:val="thinThickSmallGap" w:sz="24" w:space="24" w:color="auto"/>
            <w:left w:val="thinThickSmallGap" w:sz="24" w:space="24" w:color="auto"/>
            <w:bottom w:val="thickThinSmallGap" w:sz="24" w:space="24" w:color="auto"/>
            <w:right w:val="thickThinSmallGap" w:sz="24" w:space="24" w:color="auto"/>
          </w:pgBorders>
          <w:pgNumType w:start="1"/>
          <w:cols w:space="720"/>
          <w:formProt w:val="0"/>
          <w:titlePg/>
          <w:docGrid w:linePitch="354"/>
        </w:sectPr>
      </w:pPr>
      <w:bookmarkStart w:id="123" w:name="_BIDDER_INFORMATION"/>
      <w:bookmarkEnd w:id="123"/>
    </w:p>
    <w:p w14:paraId="1A1C91F2" w14:textId="7FE67960" w:rsidR="000D4620" w:rsidRPr="000D4620" w:rsidRDefault="000D4620" w:rsidP="000D4620">
      <w:pPr>
        <w:pStyle w:val="Heading4"/>
        <w:shd w:val="clear" w:color="auto" w:fill="DEEAF6" w:themeFill="accent5" w:themeFillTint="33"/>
        <w:jc w:val="left"/>
      </w:pPr>
      <w:r w:rsidRPr="000D4620">
        <w:lastRenderedPageBreak/>
        <w:t>BIDDER INFORMATION</w:t>
      </w:r>
      <w:r w:rsidRPr="000D4620">
        <w:tab/>
      </w:r>
    </w:p>
    <w:p w14:paraId="369B44B4" w14:textId="77777777" w:rsidR="002C687F" w:rsidRPr="002372AF" w:rsidRDefault="00F43F6A" w:rsidP="002C687F">
      <w:bookmarkStart w:id="124" w:name="_Hlk103257816"/>
      <w:r w:rsidRPr="002372AF">
        <w:t xml:space="preserve"> </w:t>
      </w:r>
      <w:bookmarkStart w:id="125" w:name="_BIDDER_ACCEPTANCE"/>
      <w:bookmarkEnd w:id="125"/>
    </w:p>
    <w:tbl>
      <w:tblPr>
        <w:tblStyle w:val="TableGrid"/>
        <w:tblW w:w="10075" w:type="dxa"/>
        <w:tblLook w:val="04A0" w:firstRow="1" w:lastRow="0" w:firstColumn="1" w:lastColumn="0" w:noHBand="0" w:noVBand="1"/>
      </w:tblPr>
      <w:tblGrid>
        <w:gridCol w:w="654"/>
        <w:gridCol w:w="601"/>
        <w:gridCol w:w="2430"/>
        <w:gridCol w:w="1080"/>
        <w:gridCol w:w="810"/>
        <w:gridCol w:w="1015"/>
        <w:gridCol w:w="1165"/>
        <w:gridCol w:w="2320"/>
      </w:tblGrid>
      <w:tr w:rsidR="002C687F" w:rsidRPr="0058755A" w14:paraId="7AE76A05" w14:textId="77777777" w:rsidTr="00F62836">
        <w:trPr>
          <w:trHeight w:val="260"/>
        </w:trPr>
        <w:tc>
          <w:tcPr>
            <w:tcW w:w="3685" w:type="dxa"/>
            <w:gridSpan w:val="3"/>
          </w:tcPr>
          <w:p w14:paraId="7DA76B5A" w14:textId="5E200D69" w:rsidR="002C687F" w:rsidRPr="0058755A" w:rsidRDefault="002C687F" w:rsidP="00385F4E">
            <w:pPr>
              <w:pStyle w:val="PlainText"/>
              <w:spacing w:before="120" w:after="120"/>
              <w:rPr>
                <w:rFonts w:ascii="Calibri" w:hAnsi="Calibri" w:cs="Calibri"/>
                <w:sz w:val="24"/>
                <w:szCs w:val="24"/>
              </w:rPr>
            </w:pPr>
            <w:r w:rsidRPr="0058755A">
              <w:rPr>
                <w:rFonts w:ascii="Calibri" w:hAnsi="Calibri" w:cs="Calibri"/>
                <w:sz w:val="24"/>
                <w:szCs w:val="24"/>
              </w:rPr>
              <w:t>Official Name of Bidder</w:t>
            </w:r>
            <w:r w:rsidR="00F62836">
              <w:rPr>
                <w:rFonts w:ascii="Calibri" w:hAnsi="Calibri" w:cs="Calibri"/>
                <w:sz w:val="24"/>
                <w:szCs w:val="24"/>
              </w:rPr>
              <w:t xml:space="preserve"> (Company)</w:t>
            </w:r>
            <w:r w:rsidRPr="0058755A">
              <w:rPr>
                <w:rFonts w:ascii="Calibri" w:hAnsi="Calibri" w:cs="Calibri"/>
                <w:sz w:val="24"/>
                <w:szCs w:val="24"/>
              </w:rPr>
              <w:t>:</w:t>
            </w:r>
          </w:p>
        </w:tc>
        <w:tc>
          <w:tcPr>
            <w:tcW w:w="6390" w:type="dxa"/>
            <w:gridSpan w:val="5"/>
          </w:tcPr>
          <w:p w14:paraId="1ACE6438" w14:textId="77777777" w:rsidR="002C687F" w:rsidRPr="0058755A" w:rsidRDefault="002C687F" w:rsidP="00385F4E">
            <w:pPr>
              <w:spacing w:before="120" w:after="120"/>
            </w:pPr>
          </w:p>
        </w:tc>
      </w:tr>
      <w:tr w:rsidR="002C687F" w:rsidRPr="0058755A" w14:paraId="6FE2A193" w14:textId="77777777" w:rsidTr="00F62836">
        <w:tc>
          <w:tcPr>
            <w:tcW w:w="3685" w:type="dxa"/>
            <w:gridSpan w:val="3"/>
          </w:tcPr>
          <w:p w14:paraId="1ADB2C11" w14:textId="77777777" w:rsidR="002C687F" w:rsidRPr="0058755A" w:rsidRDefault="002C687F" w:rsidP="00385F4E">
            <w:pPr>
              <w:pStyle w:val="PlainText"/>
              <w:spacing w:before="120" w:after="120"/>
              <w:rPr>
                <w:rFonts w:ascii="Calibri" w:hAnsi="Calibri" w:cs="Calibri"/>
                <w:b/>
                <w:sz w:val="24"/>
                <w:szCs w:val="24"/>
                <w:u w:val="single"/>
              </w:rPr>
            </w:pPr>
            <w:r w:rsidRPr="0058755A">
              <w:rPr>
                <w:rFonts w:ascii="Calibri" w:hAnsi="Calibri" w:cs="Calibri"/>
                <w:sz w:val="24"/>
                <w:szCs w:val="24"/>
              </w:rPr>
              <w:t>Street Address Line 1:</w:t>
            </w:r>
          </w:p>
        </w:tc>
        <w:tc>
          <w:tcPr>
            <w:tcW w:w="6390" w:type="dxa"/>
            <w:gridSpan w:val="5"/>
          </w:tcPr>
          <w:p w14:paraId="65365187" w14:textId="77777777" w:rsidR="002C687F" w:rsidRPr="0058755A" w:rsidRDefault="002C687F" w:rsidP="00385F4E">
            <w:pPr>
              <w:pStyle w:val="PlainText"/>
              <w:spacing w:before="120" w:after="120"/>
              <w:rPr>
                <w:rFonts w:ascii="Calibri" w:hAnsi="Calibri" w:cs="Calibri"/>
                <w:sz w:val="24"/>
                <w:szCs w:val="24"/>
              </w:rPr>
            </w:pPr>
          </w:p>
        </w:tc>
      </w:tr>
      <w:tr w:rsidR="002C687F" w:rsidRPr="0058755A" w14:paraId="1373BAA8" w14:textId="77777777" w:rsidTr="00F62836">
        <w:tc>
          <w:tcPr>
            <w:tcW w:w="3685" w:type="dxa"/>
            <w:gridSpan w:val="3"/>
          </w:tcPr>
          <w:p w14:paraId="645D7611" w14:textId="77777777" w:rsidR="002C687F" w:rsidRPr="0058755A" w:rsidRDefault="002C687F" w:rsidP="00385F4E">
            <w:pPr>
              <w:pStyle w:val="PlainText"/>
              <w:spacing w:before="120" w:after="120"/>
              <w:rPr>
                <w:rFonts w:ascii="Calibri" w:hAnsi="Calibri" w:cs="Calibri"/>
                <w:b/>
                <w:sz w:val="24"/>
                <w:szCs w:val="24"/>
                <w:u w:val="single"/>
              </w:rPr>
            </w:pPr>
            <w:r w:rsidRPr="0058755A">
              <w:rPr>
                <w:rFonts w:ascii="Calibri" w:hAnsi="Calibri" w:cs="Calibri"/>
                <w:sz w:val="24"/>
                <w:szCs w:val="24"/>
              </w:rPr>
              <w:t>Street Address Line 2:</w:t>
            </w:r>
          </w:p>
        </w:tc>
        <w:tc>
          <w:tcPr>
            <w:tcW w:w="6390" w:type="dxa"/>
            <w:gridSpan w:val="5"/>
          </w:tcPr>
          <w:p w14:paraId="70875924" w14:textId="77777777" w:rsidR="002C687F" w:rsidRPr="0058755A" w:rsidRDefault="002C687F" w:rsidP="00385F4E">
            <w:pPr>
              <w:pStyle w:val="PlainText"/>
              <w:spacing w:before="120" w:after="120"/>
              <w:rPr>
                <w:rFonts w:ascii="Calibri" w:hAnsi="Calibri" w:cs="Calibri"/>
                <w:b/>
                <w:sz w:val="24"/>
                <w:szCs w:val="24"/>
                <w:u w:val="single"/>
              </w:rPr>
            </w:pPr>
          </w:p>
        </w:tc>
      </w:tr>
      <w:tr w:rsidR="002C687F" w:rsidRPr="0058755A" w14:paraId="4C390DED" w14:textId="77777777" w:rsidTr="00385F4E">
        <w:trPr>
          <w:trHeight w:val="521"/>
        </w:trPr>
        <w:tc>
          <w:tcPr>
            <w:tcW w:w="654" w:type="dxa"/>
          </w:tcPr>
          <w:p w14:paraId="59CC8D2E" w14:textId="77777777" w:rsidR="002C687F" w:rsidRPr="0058755A" w:rsidRDefault="002C687F" w:rsidP="00385F4E">
            <w:pPr>
              <w:pStyle w:val="PlainText"/>
              <w:spacing w:before="120" w:after="120"/>
              <w:jc w:val="center"/>
              <w:rPr>
                <w:rFonts w:ascii="Calibri" w:hAnsi="Calibri" w:cs="Calibri"/>
                <w:sz w:val="24"/>
                <w:szCs w:val="24"/>
                <w:u w:val="single"/>
              </w:rPr>
            </w:pPr>
            <w:r w:rsidRPr="0058755A">
              <w:rPr>
                <w:rFonts w:ascii="Calibri" w:hAnsi="Calibri" w:cs="Calibri"/>
                <w:sz w:val="24"/>
                <w:szCs w:val="24"/>
              </w:rPr>
              <w:t>City:</w:t>
            </w:r>
          </w:p>
        </w:tc>
        <w:tc>
          <w:tcPr>
            <w:tcW w:w="4111" w:type="dxa"/>
            <w:gridSpan w:val="3"/>
          </w:tcPr>
          <w:p w14:paraId="175108DC" w14:textId="77777777" w:rsidR="002C687F" w:rsidRPr="0058755A" w:rsidRDefault="002C687F" w:rsidP="00385F4E">
            <w:pPr>
              <w:pStyle w:val="PlainText"/>
              <w:spacing w:before="120" w:after="120"/>
              <w:jc w:val="center"/>
              <w:rPr>
                <w:rFonts w:ascii="Calibri" w:hAnsi="Calibri" w:cs="Calibri"/>
                <w:sz w:val="24"/>
                <w:szCs w:val="24"/>
              </w:rPr>
            </w:pPr>
          </w:p>
        </w:tc>
        <w:tc>
          <w:tcPr>
            <w:tcW w:w="810" w:type="dxa"/>
          </w:tcPr>
          <w:p w14:paraId="1ACDB006" w14:textId="77777777" w:rsidR="002C687F" w:rsidRPr="0058755A" w:rsidRDefault="002C687F" w:rsidP="00385F4E">
            <w:pPr>
              <w:pStyle w:val="PlainText"/>
              <w:spacing w:before="120" w:after="120"/>
              <w:jc w:val="center"/>
              <w:rPr>
                <w:rFonts w:ascii="Calibri" w:hAnsi="Calibri" w:cs="Calibri"/>
                <w:sz w:val="24"/>
                <w:szCs w:val="24"/>
                <w:u w:val="single"/>
              </w:rPr>
            </w:pPr>
            <w:r w:rsidRPr="0058755A">
              <w:rPr>
                <w:rFonts w:ascii="Calibri" w:hAnsi="Calibri" w:cs="Calibri"/>
                <w:sz w:val="24"/>
                <w:szCs w:val="24"/>
              </w:rPr>
              <w:t>State:</w:t>
            </w:r>
          </w:p>
        </w:tc>
        <w:tc>
          <w:tcPr>
            <w:tcW w:w="1015" w:type="dxa"/>
          </w:tcPr>
          <w:p w14:paraId="5FE69053" w14:textId="77777777" w:rsidR="002C687F" w:rsidRPr="0058755A" w:rsidRDefault="002C687F" w:rsidP="00385F4E">
            <w:pPr>
              <w:pStyle w:val="PlainText"/>
              <w:spacing w:before="120" w:after="120"/>
              <w:jc w:val="center"/>
              <w:rPr>
                <w:rFonts w:ascii="Calibri" w:hAnsi="Calibri" w:cs="Calibri"/>
                <w:sz w:val="24"/>
                <w:szCs w:val="24"/>
              </w:rPr>
            </w:pPr>
          </w:p>
        </w:tc>
        <w:tc>
          <w:tcPr>
            <w:tcW w:w="1165" w:type="dxa"/>
          </w:tcPr>
          <w:p w14:paraId="2B3B9832" w14:textId="77777777" w:rsidR="002C687F" w:rsidRPr="0058755A" w:rsidRDefault="002C687F" w:rsidP="00385F4E">
            <w:pPr>
              <w:pStyle w:val="PlainText"/>
              <w:spacing w:before="120" w:after="120"/>
              <w:jc w:val="center"/>
              <w:rPr>
                <w:rFonts w:ascii="Calibri" w:hAnsi="Calibri" w:cs="Calibri"/>
                <w:sz w:val="24"/>
                <w:szCs w:val="24"/>
                <w:u w:val="single"/>
              </w:rPr>
            </w:pPr>
            <w:r w:rsidRPr="0058755A">
              <w:rPr>
                <w:rFonts w:ascii="Calibri" w:hAnsi="Calibri" w:cs="Calibri"/>
                <w:sz w:val="24"/>
                <w:szCs w:val="24"/>
              </w:rPr>
              <w:t>Zip Code:</w:t>
            </w:r>
          </w:p>
        </w:tc>
        <w:tc>
          <w:tcPr>
            <w:tcW w:w="2320" w:type="dxa"/>
          </w:tcPr>
          <w:p w14:paraId="284A7A0D" w14:textId="77777777" w:rsidR="002C687F" w:rsidRPr="0058755A" w:rsidRDefault="002C687F" w:rsidP="00385F4E">
            <w:pPr>
              <w:pStyle w:val="PlainText"/>
              <w:spacing w:before="120" w:after="120"/>
              <w:rPr>
                <w:rFonts w:ascii="Calibri" w:hAnsi="Calibri" w:cs="Calibri"/>
                <w:sz w:val="24"/>
                <w:szCs w:val="24"/>
                <w:u w:val="single"/>
              </w:rPr>
            </w:pPr>
          </w:p>
        </w:tc>
      </w:tr>
      <w:tr w:rsidR="002C687F" w:rsidRPr="0003163E" w14:paraId="07ADC767" w14:textId="77777777" w:rsidTr="00385F4E">
        <w:tc>
          <w:tcPr>
            <w:tcW w:w="1255" w:type="dxa"/>
            <w:gridSpan w:val="2"/>
          </w:tcPr>
          <w:p w14:paraId="43D828B2" w14:textId="77777777" w:rsidR="002C687F" w:rsidRPr="0003163E" w:rsidRDefault="002C687F" w:rsidP="00385F4E">
            <w:pPr>
              <w:pStyle w:val="PlainText"/>
              <w:spacing w:before="120" w:after="120"/>
              <w:rPr>
                <w:rFonts w:ascii="Calibri" w:hAnsi="Calibri" w:cs="Calibri"/>
                <w:sz w:val="24"/>
                <w:szCs w:val="24"/>
                <w:u w:val="single"/>
              </w:rPr>
            </w:pPr>
            <w:r w:rsidRPr="0003163E">
              <w:rPr>
                <w:rFonts w:ascii="Calibri" w:hAnsi="Calibri" w:cs="Calibri"/>
                <w:sz w:val="24"/>
                <w:szCs w:val="24"/>
              </w:rPr>
              <w:t>Webpage:</w:t>
            </w:r>
          </w:p>
        </w:tc>
        <w:tc>
          <w:tcPr>
            <w:tcW w:w="8820" w:type="dxa"/>
            <w:gridSpan w:val="6"/>
          </w:tcPr>
          <w:p w14:paraId="569E0835" w14:textId="77777777" w:rsidR="002C687F" w:rsidRPr="0003163E" w:rsidRDefault="002C687F" w:rsidP="00385F4E">
            <w:pPr>
              <w:pStyle w:val="PlainText"/>
              <w:spacing w:before="120" w:after="120"/>
              <w:rPr>
                <w:rFonts w:ascii="Calibri" w:hAnsi="Calibri" w:cs="Calibri"/>
                <w:sz w:val="24"/>
                <w:szCs w:val="24"/>
                <w:u w:val="single"/>
              </w:rPr>
            </w:pPr>
          </w:p>
        </w:tc>
      </w:tr>
    </w:tbl>
    <w:p w14:paraId="6DE0FB16" w14:textId="77777777" w:rsidR="002C687F" w:rsidRPr="00266DFB" w:rsidRDefault="002C687F" w:rsidP="00AF507B">
      <w:pPr>
        <w:pStyle w:val="PlainText"/>
        <w:tabs>
          <w:tab w:val="left" w:pos="5040"/>
          <w:tab w:val="right" w:pos="7920"/>
          <w:tab w:val="left" w:pos="8100"/>
          <w:tab w:val="right" w:pos="10620"/>
        </w:tabs>
        <w:spacing w:before="480" w:after="240"/>
        <w:rPr>
          <w:rFonts w:ascii="Calibri" w:hAnsi="Calibri" w:cs="Calibri"/>
          <w:b/>
          <w:sz w:val="24"/>
          <w:szCs w:val="24"/>
        </w:rPr>
      </w:pPr>
      <w:r w:rsidRPr="00266DFB">
        <w:rPr>
          <w:rFonts w:ascii="Calibri" w:hAnsi="Calibri" w:cs="Calibri"/>
          <w:b/>
          <w:sz w:val="24"/>
          <w:szCs w:val="24"/>
        </w:rPr>
        <w:t>Type of Entity / Organizational Structure (check one):</w:t>
      </w:r>
      <w:r w:rsidRPr="00266DFB">
        <w:rPr>
          <w:rFonts w:ascii="Calibri" w:hAnsi="Calibri" w:cs="Calibri"/>
          <w:b/>
          <w:sz w:val="24"/>
          <w:szCs w:val="24"/>
        </w:rPr>
        <w:tab/>
      </w:r>
    </w:p>
    <w:p w14:paraId="6B0D6204" w14:textId="271240B0" w:rsidR="002C687F" w:rsidRPr="00266DFB" w:rsidRDefault="002C687F" w:rsidP="002C687F">
      <w:pPr>
        <w:pStyle w:val="PlainText"/>
        <w:tabs>
          <w:tab w:val="left" w:pos="360"/>
          <w:tab w:val="left" w:pos="4230"/>
          <w:tab w:val="left" w:pos="7830"/>
        </w:tabs>
        <w:spacing w:after="240"/>
        <w:rPr>
          <w:rFonts w:ascii="Calibri" w:hAnsi="Calibri" w:cs="Calibri"/>
          <w:sz w:val="24"/>
          <w:szCs w:val="24"/>
        </w:rPr>
      </w:pPr>
      <w:r w:rsidRPr="00266DFB">
        <w:rPr>
          <w:rFonts w:ascii="Calibri" w:hAnsi="Calibri" w:cs="Calibri"/>
          <w:sz w:val="24"/>
          <w:szCs w:val="24"/>
        </w:rPr>
        <w:tab/>
      </w:r>
      <w:sdt>
        <w:sdtPr>
          <w:rPr>
            <w:rFonts w:asciiTheme="minorHAnsi" w:hAnsiTheme="minorHAnsi" w:cstheme="minorHAnsi"/>
            <w:sz w:val="36"/>
            <w:szCs w:val="36"/>
          </w:rPr>
          <w:id w:val="699973637"/>
          <w14:checkbox>
            <w14:checked w14:val="0"/>
            <w14:checkedState w14:val="2612" w14:font="MS Gothic"/>
            <w14:uncheckedState w14:val="2610" w14:font="MS Gothic"/>
          </w14:checkbox>
        </w:sdtPr>
        <w:sdtEndPr/>
        <w:sdtContent>
          <w:r w:rsidR="007D0A79">
            <w:rPr>
              <w:rFonts w:ascii="MS Gothic" w:eastAsia="MS Gothic" w:hAnsi="MS Gothic" w:cstheme="minorHAnsi" w:hint="eastAsia"/>
              <w:sz w:val="36"/>
              <w:szCs w:val="36"/>
            </w:rPr>
            <w:t>☐</w:t>
          </w:r>
        </w:sdtContent>
      </w:sdt>
      <w:r w:rsidRPr="00EB7639">
        <w:rPr>
          <w:rFonts w:ascii="Calibri" w:hAnsi="Calibri" w:cs="Calibri"/>
          <w:sz w:val="36"/>
          <w:szCs w:val="36"/>
        </w:rPr>
        <w:t xml:space="preserve"> </w:t>
      </w:r>
      <w:r w:rsidRPr="00266DFB">
        <w:rPr>
          <w:rFonts w:ascii="Calibri" w:hAnsi="Calibri" w:cs="Calibri"/>
          <w:sz w:val="24"/>
          <w:szCs w:val="24"/>
        </w:rPr>
        <w:t>Corporation</w:t>
      </w:r>
      <w:r w:rsidRPr="00266DFB">
        <w:rPr>
          <w:rFonts w:ascii="Calibri" w:hAnsi="Calibri" w:cs="Calibri"/>
          <w:sz w:val="24"/>
          <w:szCs w:val="24"/>
        </w:rPr>
        <w:tab/>
      </w:r>
      <w:sdt>
        <w:sdtPr>
          <w:rPr>
            <w:rFonts w:asciiTheme="minorHAnsi" w:hAnsiTheme="minorHAnsi" w:cstheme="minorHAnsi"/>
            <w:sz w:val="36"/>
            <w:szCs w:val="36"/>
          </w:rPr>
          <w:id w:val="230740406"/>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266DFB">
        <w:rPr>
          <w:rFonts w:ascii="Calibri" w:hAnsi="Calibri" w:cs="Calibri"/>
          <w:sz w:val="24"/>
          <w:szCs w:val="24"/>
        </w:rPr>
        <w:t xml:space="preserve"> Joint Venture</w:t>
      </w:r>
      <w:r w:rsidRPr="00266DFB">
        <w:rPr>
          <w:rFonts w:ascii="Calibri" w:hAnsi="Calibri" w:cs="Calibri"/>
          <w:sz w:val="24"/>
          <w:szCs w:val="24"/>
        </w:rPr>
        <w:tab/>
      </w:r>
      <w:sdt>
        <w:sdtPr>
          <w:rPr>
            <w:rFonts w:asciiTheme="minorHAnsi" w:hAnsiTheme="minorHAnsi" w:cstheme="minorHAnsi"/>
            <w:sz w:val="36"/>
            <w:szCs w:val="36"/>
          </w:rPr>
          <w:id w:val="294102957"/>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266DFB">
        <w:rPr>
          <w:rFonts w:ascii="Calibri" w:hAnsi="Calibri" w:cs="Calibri"/>
          <w:sz w:val="24"/>
          <w:szCs w:val="24"/>
        </w:rPr>
        <w:t xml:space="preserve"> Partnership</w:t>
      </w:r>
    </w:p>
    <w:p w14:paraId="7B762A5C" w14:textId="0BC05960" w:rsidR="002C687F" w:rsidRPr="00266DFB" w:rsidRDefault="002C687F" w:rsidP="002C687F">
      <w:pPr>
        <w:pStyle w:val="PlainText"/>
        <w:tabs>
          <w:tab w:val="left" w:pos="360"/>
          <w:tab w:val="left" w:pos="4230"/>
          <w:tab w:val="left" w:pos="7830"/>
          <w:tab w:val="left" w:pos="7920"/>
        </w:tabs>
        <w:spacing w:after="240"/>
        <w:rPr>
          <w:rFonts w:ascii="Calibri" w:hAnsi="Calibri" w:cs="Calibri"/>
          <w:sz w:val="24"/>
          <w:szCs w:val="24"/>
        </w:rPr>
      </w:pPr>
      <w:r w:rsidRPr="00266DFB">
        <w:rPr>
          <w:rFonts w:ascii="Calibri" w:hAnsi="Calibri" w:cs="Calibri"/>
          <w:sz w:val="24"/>
          <w:szCs w:val="24"/>
        </w:rPr>
        <w:tab/>
      </w:r>
      <w:sdt>
        <w:sdtPr>
          <w:rPr>
            <w:rFonts w:asciiTheme="minorHAnsi" w:hAnsiTheme="minorHAnsi" w:cstheme="minorHAnsi"/>
            <w:sz w:val="36"/>
            <w:szCs w:val="36"/>
          </w:rPr>
          <w:id w:val="-265697323"/>
          <w14:checkbox>
            <w14:checked w14:val="0"/>
            <w14:checkedState w14:val="2612" w14:font="MS Gothic"/>
            <w14:uncheckedState w14:val="2610" w14:font="MS Gothic"/>
          </w14:checkbox>
        </w:sdtPr>
        <w:sdtEndPr/>
        <w:sdtContent>
          <w:r w:rsidR="00F0745B">
            <w:rPr>
              <w:rFonts w:ascii="MS Gothic" w:eastAsia="MS Gothic" w:hAnsi="MS Gothic" w:cstheme="minorHAnsi" w:hint="eastAsia"/>
              <w:sz w:val="36"/>
              <w:szCs w:val="36"/>
            </w:rPr>
            <w:t>☐</w:t>
          </w:r>
        </w:sdtContent>
      </w:sdt>
      <w:r w:rsidRPr="00EB7639">
        <w:rPr>
          <w:rFonts w:ascii="Calibri" w:hAnsi="Calibri" w:cs="Calibri"/>
          <w:sz w:val="36"/>
          <w:szCs w:val="36"/>
        </w:rPr>
        <w:t xml:space="preserve"> </w:t>
      </w:r>
      <w:r w:rsidRPr="00266DFB">
        <w:rPr>
          <w:rFonts w:ascii="Calibri" w:hAnsi="Calibri" w:cs="Calibri"/>
          <w:sz w:val="24"/>
          <w:szCs w:val="24"/>
        </w:rPr>
        <w:t>Limited Liability Partnership</w:t>
      </w:r>
      <w:r w:rsidRPr="00266DFB">
        <w:rPr>
          <w:rFonts w:ascii="Calibri" w:hAnsi="Calibri" w:cs="Calibri"/>
          <w:sz w:val="24"/>
          <w:szCs w:val="24"/>
        </w:rPr>
        <w:tab/>
      </w:r>
      <w:sdt>
        <w:sdtPr>
          <w:rPr>
            <w:rFonts w:asciiTheme="minorHAnsi" w:hAnsiTheme="minorHAnsi" w:cstheme="minorHAnsi"/>
            <w:sz w:val="36"/>
            <w:szCs w:val="36"/>
          </w:rPr>
          <w:id w:val="-60185134"/>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EB7639">
        <w:rPr>
          <w:rFonts w:ascii="Calibri" w:hAnsi="Calibri" w:cs="Calibri"/>
          <w:sz w:val="36"/>
          <w:szCs w:val="36"/>
        </w:rPr>
        <w:t xml:space="preserve"> </w:t>
      </w:r>
      <w:r w:rsidRPr="00266DFB">
        <w:rPr>
          <w:rFonts w:ascii="Calibri" w:hAnsi="Calibri" w:cs="Calibri"/>
          <w:sz w:val="24"/>
          <w:szCs w:val="24"/>
        </w:rPr>
        <w:t xml:space="preserve">Limited Liability Corporation </w:t>
      </w:r>
      <w:r w:rsidRPr="00266DFB">
        <w:rPr>
          <w:rFonts w:ascii="Calibri" w:hAnsi="Calibri" w:cs="Calibri"/>
          <w:sz w:val="24"/>
          <w:szCs w:val="24"/>
        </w:rPr>
        <w:tab/>
      </w:r>
      <w:sdt>
        <w:sdtPr>
          <w:rPr>
            <w:rFonts w:asciiTheme="minorHAnsi" w:hAnsiTheme="minorHAnsi" w:cstheme="minorHAnsi"/>
            <w:sz w:val="36"/>
            <w:szCs w:val="36"/>
          </w:rPr>
          <w:id w:val="934709054"/>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266DFB">
        <w:rPr>
          <w:rFonts w:ascii="Calibri" w:hAnsi="Calibri" w:cs="Calibri"/>
          <w:sz w:val="24"/>
          <w:szCs w:val="24"/>
        </w:rPr>
        <w:t xml:space="preserve"> Sole Proprietor</w:t>
      </w:r>
      <w:r w:rsidRPr="00266DFB">
        <w:rPr>
          <w:rFonts w:ascii="Calibri" w:hAnsi="Calibri" w:cs="Calibri"/>
          <w:sz w:val="24"/>
          <w:szCs w:val="24"/>
        </w:rPr>
        <w:tab/>
      </w:r>
    </w:p>
    <w:p w14:paraId="7F4415D0" w14:textId="494AE92F" w:rsidR="002C687F" w:rsidRPr="00682943" w:rsidRDefault="002C687F" w:rsidP="002C687F">
      <w:pPr>
        <w:pStyle w:val="PlainText"/>
        <w:tabs>
          <w:tab w:val="left" w:pos="360"/>
          <w:tab w:val="left" w:pos="4230"/>
          <w:tab w:val="left" w:pos="6542"/>
          <w:tab w:val="right" w:pos="10080"/>
        </w:tabs>
        <w:spacing w:after="600"/>
        <w:rPr>
          <w:rFonts w:ascii="Calibri" w:hAnsi="Calibri" w:cs="Calibri"/>
          <w:sz w:val="24"/>
          <w:szCs w:val="24"/>
          <w:u w:val="single"/>
        </w:rPr>
      </w:pPr>
      <w:r w:rsidRPr="00266DFB">
        <w:rPr>
          <w:rFonts w:ascii="Calibri" w:hAnsi="Calibri" w:cs="Calibri"/>
          <w:sz w:val="24"/>
          <w:szCs w:val="24"/>
        </w:rPr>
        <w:tab/>
      </w:r>
      <w:sdt>
        <w:sdtPr>
          <w:rPr>
            <w:rFonts w:asciiTheme="minorHAnsi" w:hAnsiTheme="minorHAnsi" w:cstheme="minorHAnsi"/>
            <w:sz w:val="36"/>
            <w:szCs w:val="36"/>
          </w:rPr>
          <w:id w:val="1586112471"/>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266DFB">
        <w:rPr>
          <w:rFonts w:ascii="Calibri" w:hAnsi="Calibri" w:cs="Calibri"/>
          <w:sz w:val="24"/>
          <w:szCs w:val="24"/>
        </w:rPr>
        <w:t xml:space="preserve"> Non-Profit</w:t>
      </w:r>
      <w:r w:rsidRPr="00266DFB">
        <w:rPr>
          <w:rFonts w:ascii="Calibri" w:hAnsi="Calibri" w:cs="Calibri"/>
          <w:sz w:val="24"/>
          <w:szCs w:val="24"/>
        </w:rPr>
        <w:tab/>
      </w:r>
      <w:sdt>
        <w:sdtPr>
          <w:rPr>
            <w:rFonts w:asciiTheme="minorHAnsi" w:hAnsiTheme="minorHAnsi" w:cstheme="minorHAnsi"/>
            <w:sz w:val="36"/>
            <w:szCs w:val="36"/>
          </w:rPr>
          <w:id w:val="-283971941"/>
          <w14:checkbox>
            <w14:checked w14:val="0"/>
            <w14:checkedState w14:val="2612" w14:font="MS Gothic"/>
            <w14:uncheckedState w14:val="2610" w14:font="MS Gothic"/>
          </w14:checkbox>
        </w:sdtPr>
        <w:sdtEndPr/>
        <w:sdtContent>
          <w:r>
            <w:rPr>
              <w:rFonts w:ascii="MS Gothic" w:eastAsia="MS Gothic" w:hAnsi="MS Gothic" w:cstheme="minorHAnsi" w:hint="eastAsia"/>
              <w:sz w:val="36"/>
              <w:szCs w:val="36"/>
            </w:rPr>
            <w:t>☐</w:t>
          </w:r>
        </w:sdtContent>
      </w:sdt>
      <w:r w:rsidRPr="00EB7639">
        <w:rPr>
          <w:rFonts w:ascii="Calibri" w:hAnsi="Calibri" w:cs="Calibri"/>
          <w:sz w:val="36"/>
          <w:szCs w:val="36"/>
        </w:rPr>
        <w:t xml:space="preserve"> </w:t>
      </w:r>
      <w:r w:rsidRPr="00266DFB">
        <w:rPr>
          <w:rFonts w:ascii="Calibri" w:hAnsi="Calibri" w:cs="Calibri"/>
          <w:sz w:val="24"/>
          <w:szCs w:val="24"/>
        </w:rPr>
        <w:t>Other:</w:t>
      </w:r>
      <w:r>
        <w:rPr>
          <w:rFonts w:ascii="Calibri" w:hAnsi="Calibri" w:cs="Calibri"/>
          <w:sz w:val="24"/>
          <w:szCs w:val="24"/>
        </w:rPr>
        <w:t xml:space="preserve"> </w:t>
      </w:r>
    </w:p>
    <w:tbl>
      <w:tblPr>
        <w:tblStyle w:val="TableGrid"/>
        <w:tblW w:w="0" w:type="auto"/>
        <w:tblLook w:val="04A0" w:firstRow="1" w:lastRow="0" w:firstColumn="1" w:lastColumn="0" w:noHBand="0" w:noVBand="1"/>
      </w:tblPr>
      <w:tblGrid>
        <w:gridCol w:w="6385"/>
        <w:gridCol w:w="3685"/>
      </w:tblGrid>
      <w:tr w:rsidR="002C687F" w:rsidRPr="0003163E" w14:paraId="3F4A5B23" w14:textId="77777777" w:rsidTr="00385F4E">
        <w:tc>
          <w:tcPr>
            <w:tcW w:w="6385" w:type="dxa"/>
          </w:tcPr>
          <w:p w14:paraId="7205B948" w14:textId="77777777" w:rsidR="002C687F" w:rsidRPr="0003163E" w:rsidRDefault="002C687F" w:rsidP="00385F4E">
            <w:pPr>
              <w:pStyle w:val="PlainText"/>
              <w:spacing w:before="120" w:after="120"/>
              <w:rPr>
                <w:rFonts w:ascii="Calibri" w:hAnsi="Calibri" w:cs="Calibri"/>
                <w:sz w:val="24"/>
                <w:szCs w:val="24"/>
                <w:u w:val="single"/>
              </w:rPr>
            </w:pPr>
            <w:r w:rsidRPr="0003163E">
              <w:rPr>
                <w:rFonts w:ascii="Calibri" w:hAnsi="Calibri" w:cs="Calibri"/>
                <w:sz w:val="24"/>
                <w:szCs w:val="24"/>
              </w:rPr>
              <w:t>Jurisdiction of Organizational Structure:</w:t>
            </w:r>
          </w:p>
        </w:tc>
        <w:tc>
          <w:tcPr>
            <w:tcW w:w="3685" w:type="dxa"/>
          </w:tcPr>
          <w:p w14:paraId="60A1EE93" w14:textId="77777777" w:rsidR="002C687F" w:rsidRPr="0003163E" w:rsidRDefault="002C687F" w:rsidP="00385F4E">
            <w:pPr>
              <w:pStyle w:val="PlainText"/>
              <w:spacing w:before="120" w:after="120"/>
              <w:rPr>
                <w:rFonts w:ascii="Calibri" w:hAnsi="Calibri" w:cs="Calibri"/>
                <w:sz w:val="24"/>
                <w:szCs w:val="24"/>
              </w:rPr>
            </w:pPr>
          </w:p>
        </w:tc>
      </w:tr>
      <w:tr w:rsidR="002C687F" w:rsidRPr="0003163E" w14:paraId="2263AA5B" w14:textId="77777777" w:rsidTr="00385F4E">
        <w:tc>
          <w:tcPr>
            <w:tcW w:w="6385" w:type="dxa"/>
          </w:tcPr>
          <w:p w14:paraId="22973079" w14:textId="77777777" w:rsidR="002C687F" w:rsidRPr="0003163E" w:rsidRDefault="002C687F" w:rsidP="00385F4E">
            <w:pPr>
              <w:pStyle w:val="PlainText"/>
              <w:spacing w:before="120" w:after="120"/>
              <w:rPr>
                <w:rFonts w:ascii="Calibri" w:hAnsi="Calibri" w:cs="Calibri"/>
                <w:sz w:val="24"/>
                <w:szCs w:val="24"/>
                <w:u w:val="single"/>
              </w:rPr>
            </w:pPr>
            <w:r w:rsidRPr="0003163E">
              <w:rPr>
                <w:rFonts w:ascii="Calibri" w:hAnsi="Calibri" w:cs="Calibri"/>
                <w:sz w:val="24"/>
                <w:szCs w:val="24"/>
              </w:rPr>
              <w:t xml:space="preserve">Date of Organizational Structure:  </w:t>
            </w:r>
          </w:p>
        </w:tc>
        <w:tc>
          <w:tcPr>
            <w:tcW w:w="3685" w:type="dxa"/>
          </w:tcPr>
          <w:p w14:paraId="1D2B54DF" w14:textId="77777777" w:rsidR="002C687F" w:rsidRPr="0003163E" w:rsidRDefault="002C687F" w:rsidP="00385F4E">
            <w:pPr>
              <w:pStyle w:val="PlainText"/>
              <w:spacing w:before="120" w:after="120"/>
              <w:rPr>
                <w:rFonts w:ascii="Calibri" w:hAnsi="Calibri" w:cs="Calibri"/>
                <w:sz w:val="24"/>
                <w:szCs w:val="24"/>
                <w:u w:val="single"/>
              </w:rPr>
            </w:pPr>
          </w:p>
        </w:tc>
      </w:tr>
      <w:tr w:rsidR="002C687F" w:rsidRPr="0003163E" w14:paraId="7C64F554" w14:textId="77777777" w:rsidTr="00385F4E">
        <w:tc>
          <w:tcPr>
            <w:tcW w:w="6385" w:type="dxa"/>
          </w:tcPr>
          <w:p w14:paraId="648B3980" w14:textId="77777777" w:rsidR="002C687F" w:rsidRPr="0003163E" w:rsidRDefault="002C687F" w:rsidP="00385F4E">
            <w:pPr>
              <w:pStyle w:val="PlainText"/>
              <w:spacing w:before="120" w:after="120"/>
              <w:rPr>
                <w:rFonts w:ascii="Calibri" w:hAnsi="Calibri" w:cs="Calibri"/>
                <w:sz w:val="24"/>
                <w:szCs w:val="24"/>
                <w:u w:val="single"/>
              </w:rPr>
            </w:pPr>
            <w:r w:rsidRPr="0003163E">
              <w:rPr>
                <w:rFonts w:ascii="Calibri" w:hAnsi="Calibri" w:cs="Calibri"/>
                <w:sz w:val="24"/>
                <w:szCs w:val="24"/>
              </w:rPr>
              <w:t>Federal Tax Identification Number:</w:t>
            </w:r>
          </w:p>
        </w:tc>
        <w:tc>
          <w:tcPr>
            <w:tcW w:w="3685" w:type="dxa"/>
          </w:tcPr>
          <w:p w14:paraId="4C29D88A" w14:textId="77777777" w:rsidR="002C687F" w:rsidRPr="0003163E" w:rsidRDefault="002C687F" w:rsidP="00385F4E">
            <w:pPr>
              <w:pStyle w:val="PlainText"/>
              <w:spacing w:before="120" w:after="120"/>
              <w:rPr>
                <w:rFonts w:ascii="Calibri" w:hAnsi="Calibri" w:cs="Calibri"/>
                <w:sz w:val="24"/>
                <w:szCs w:val="24"/>
              </w:rPr>
            </w:pPr>
          </w:p>
        </w:tc>
      </w:tr>
      <w:tr w:rsidR="002C687F" w:rsidRPr="0003163E" w14:paraId="7E0746AB" w14:textId="77777777" w:rsidTr="00385F4E">
        <w:tc>
          <w:tcPr>
            <w:tcW w:w="6385" w:type="dxa"/>
          </w:tcPr>
          <w:p w14:paraId="4824977E" w14:textId="77777777" w:rsidR="002C687F" w:rsidRPr="0003163E" w:rsidRDefault="002C687F" w:rsidP="00385F4E">
            <w:pPr>
              <w:pStyle w:val="PlainText"/>
              <w:spacing w:before="120" w:after="120"/>
              <w:rPr>
                <w:rFonts w:ascii="Calibri" w:hAnsi="Calibri" w:cs="Calibri"/>
                <w:sz w:val="24"/>
                <w:szCs w:val="24"/>
                <w:u w:val="single"/>
              </w:rPr>
            </w:pPr>
            <w:r w:rsidRPr="0003163E">
              <w:rPr>
                <w:rFonts w:ascii="Calibri" w:hAnsi="Calibri" w:cs="Calibri"/>
                <w:sz w:val="24"/>
                <w:szCs w:val="24"/>
              </w:rPr>
              <w:t xml:space="preserve">Alameda County Supplier Identification Number (if applicable): </w:t>
            </w:r>
          </w:p>
        </w:tc>
        <w:tc>
          <w:tcPr>
            <w:tcW w:w="3685" w:type="dxa"/>
          </w:tcPr>
          <w:p w14:paraId="3ED49FE7" w14:textId="77777777" w:rsidR="002C687F" w:rsidRPr="0003163E" w:rsidRDefault="002C687F" w:rsidP="00385F4E">
            <w:pPr>
              <w:pStyle w:val="PlainText"/>
              <w:spacing w:before="120" w:after="120"/>
              <w:rPr>
                <w:rFonts w:ascii="Calibri" w:hAnsi="Calibri" w:cs="Calibri"/>
                <w:sz w:val="24"/>
                <w:szCs w:val="24"/>
                <w:u w:val="single"/>
              </w:rPr>
            </w:pPr>
          </w:p>
        </w:tc>
      </w:tr>
      <w:tr w:rsidR="002C687F" w:rsidRPr="0003163E" w14:paraId="0487A194" w14:textId="77777777" w:rsidTr="00385F4E">
        <w:tc>
          <w:tcPr>
            <w:tcW w:w="6385" w:type="dxa"/>
          </w:tcPr>
          <w:p w14:paraId="782F0195" w14:textId="77777777" w:rsidR="002C687F" w:rsidRPr="0003163E" w:rsidRDefault="002C687F" w:rsidP="00385F4E">
            <w:pPr>
              <w:pStyle w:val="PlainText"/>
              <w:spacing w:before="120" w:after="120"/>
              <w:rPr>
                <w:rFonts w:ascii="Calibri" w:hAnsi="Calibri" w:cs="Calibri"/>
                <w:b/>
                <w:sz w:val="24"/>
                <w:szCs w:val="24"/>
                <w:u w:val="single"/>
              </w:rPr>
            </w:pPr>
            <w:r w:rsidRPr="0003163E">
              <w:rPr>
                <w:rFonts w:ascii="Calibri" w:hAnsi="Calibri" w:cs="Calibri"/>
                <w:sz w:val="24"/>
                <w:szCs w:val="24"/>
              </w:rPr>
              <w:t>DIR Contractor Registration Number (if applicable):</w:t>
            </w:r>
          </w:p>
        </w:tc>
        <w:tc>
          <w:tcPr>
            <w:tcW w:w="3685" w:type="dxa"/>
          </w:tcPr>
          <w:p w14:paraId="3E5CADE3" w14:textId="77777777" w:rsidR="002C687F" w:rsidRPr="0003163E" w:rsidRDefault="002C687F" w:rsidP="00385F4E">
            <w:pPr>
              <w:pStyle w:val="PlainText"/>
              <w:spacing w:before="120" w:after="120"/>
              <w:rPr>
                <w:rFonts w:ascii="Calibri" w:hAnsi="Calibri" w:cs="Calibri"/>
                <w:b/>
                <w:sz w:val="24"/>
                <w:szCs w:val="24"/>
                <w:u w:val="single"/>
              </w:rPr>
            </w:pPr>
          </w:p>
        </w:tc>
      </w:tr>
    </w:tbl>
    <w:p w14:paraId="624E6283" w14:textId="77777777" w:rsidR="002C687F" w:rsidRPr="00266DFB" w:rsidRDefault="002C687F" w:rsidP="002C687F">
      <w:pPr>
        <w:pStyle w:val="PlainText"/>
        <w:tabs>
          <w:tab w:val="right" w:pos="10620"/>
        </w:tabs>
        <w:spacing w:before="600" w:after="240"/>
        <w:rPr>
          <w:rFonts w:ascii="Calibri" w:hAnsi="Calibri" w:cs="Calibri"/>
          <w:b/>
          <w:sz w:val="24"/>
          <w:szCs w:val="24"/>
        </w:rPr>
      </w:pPr>
      <w:r w:rsidRPr="00266DFB">
        <w:rPr>
          <w:rFonts w:ascii="Calibri" w:hAnsi="Calibri" w:cs="Calibri"/>
          <w:b/>
          <w:sz w:val="24"/>
          <w:szCs w:val="24"/>
        </w:rPr>
        <w:t>Primary Contact Information:</w:t>
      </w:r>
    </w:p>
    <w:tbl>
      <w:tblPr>
        <w:tblStyle w:val="TableGrid"/>
        <w:tblW w:w="0" w:type="auto"/>
        <w:tblLook w:val="04A0" w:firstRow="1" w:lastRow="0" w:firstColumn="1" w:lastColumn="0" w:noHBand="0" w:noVBand="1"/>
      </w:tblPr>
      <w:tblGrid>
        <w:gridCol w:w="2245"/>
        <w:gridCol w:w="2880"/>
        <w:gridCol w:w="2070"/>
        <w:gridCol w:w="2875"/>
      </w:tblGrid>
      <w:tr w:rsidR="002C687F" w:rsidRPr="00F86455" w14:paraId="4C6D5E85" w14:textId="77777777" w:rsidTr="00385F4E">
        <w:tc>
          <w:tcPr>
            <w:tcW w:w="2245" w:type="dxa"/>
          </w:tcPr>
          <w:p w14:paraId="74261AD2" w14:textId="77777777" w:rsidR="002C687F" w:rsidRPr="00F86455" w:rsidRDefault="002C687F" w:rsidP="00385F4E">
            <w:pPr>
              <w:pStyle w:val="PlainText"/>
              <w:spacing w:before="120" w:after="120"/>
              <w:rPr>
                <w:rFonts w:ascii="Calibri" w:hAnsi="Calibri" w:cs="Calibri"/>
                <w:sz w:val="24"/>
                <w:szCs w:val="24"/>
                <w:u w:val="single"/>
              </w:rPr>
            </w:pPr>
            <w:r w:rsidRPr="00F86455">
              <w:rPr>
                <w:rFonts w:ascii="Calibri" w:hAnsi="Calibri" w:cs="Calibri"/>
                <w:sz w:val="24"/>
                <w:szCs w:val="24"/>
              </w:rPr>
              <w:t>Name / Title:</w:t>
            </w:r>
          </w:p>
        </w:tc>
        <w:tc>
          <w:tcPr>
            <w:tcW w:w="7825" w:type="dxa"/>
            <w:gridSpan w:val="3"/>
          </w:tcPr>
          <w:p w14:paraId="74DFE552" w14:textId="77777777" w:rsidR="002C687F" w:rsidRPr="00F86455" w:rsidRDefault="002C687F" w:rsidP="00385F4E">
            <w:pPr>
              <w:pStyle w:val="PlainText"/>
              <w:spacing w:before="120" w:after="120"/>
              <w:rPr>
                <w:rFonts w:ascii="Calibri" w:hAnsi="Calibri" w:cs="Calibri"/>
                <w:sz w:val="24"/>
                <w:szCs w:val="24"/>
              </w:rPr>
            </w:pPr>
          </w:p>
        </w:tc>
      </w:tr>
      <w:tr w:rsidR="002C687F" w:rsidRPr="00F86455" w14:paraId="2A82E114" w14:textId="77777777" w:rsidTr="00385F4E">
        <w:tc>
          <w:tcPr>
            <w:tcW w:w="2245" w:type="dxa"/>
          </w:tcPr>
          <w:p w14:paraId="1ACFE52B" w14:textId="77777777" w:rsidR="002C687F" w:rsidRPr="00F86455" w:rsidRDefault="002C687F" w:rsidP="00385F4E">
            <w:pPr>
              <w:pStyle w:val="PlainText"/>
              <w:spacing w:before="120" w:after="120"/>
              <w:rPr>
                <w:rFonts w:ascii="Calibri" w:hAnsi="Calibri" w:cs="Calibri"/>
                <w:sz w:val="24"/>
                <w:szCs w:val="24"/>
                <w:u w:val="single"/>
              </w:rPr>
            </w:pPr>
            <w:r w:rsidRPr="00F86455">
              <w:rPr>
                <w:rFonts w:ascii="Calibri" w:hAnsi="Calibri" w:cs="Calibri"/>
                <w:sz w:val="24"/>
                <w:szCs w:val="24"/>
              </w:rPr>
              <w:t>Telephone Number:</w:t>
            </w:r>
          </w:p>
        </w:tc>
        <w:tc>
          <w:tcPr>
            <w:tcW w:w="2880" w:type="dxa"/>
          </w:tcPr>
          <w:p w14:paraId="349755B9" w14:textId="77777777" w:rsidR="002C687F" w:rsidRPr="00F86455" w:rsidRDefault="002C687F" w:rsidP="00385F4E">
            <w:pPr>
              <w:pStyle w:val="PlainText"/>
              <w:spacing w:before="120" w:after="120"/>
              <w:rPr>
                <w:rFonts w:ascii="Calibri" w:hAnsi="Calibri" w:cs="Calibri"/>
                <w:sz w:val="24"/>
                <w:szCs w:val="24"/>
              </w:rPr>
            </w:pPr>
          </w:p>
        </w:tc>
        <w:tc>
          <w:tcPr>
            <w:tcW w:w="2070" w:type="dxa"/>
          </w:tcPr>
          <w:p w14:paraId="2CC06F67" w14:textId="77777777" w:rsidR="002C687F" w:rsidRPr="00F86455" w:rsidRDefault="002C687F" w:rsidP="00385F4E">
            <w:pPr>
              <w:pStyle w:val="PlainText"/>
              <w:spacing w:before="120" w:after="120"/>
              <w:rPr>
                <w:rFonts w:ascii="Calibri" w:hAnsi="Calibri" w:cs="Calibri"/>
                <w:sz w:val="24"/>
                <w:szCs w:val="24"/>
                <w:u w:val="single"/>
              </w:rPr>
            </w:pPr>
            <w:r w:rsidRPr="00F86455">
              <w:rPr>
                <w:rFonts w:ascii="Calibri" w:hAnsi="Calibri" w:cs="Calibri"/>
                <w:sz w:val="24"/>
                <w:szCs w:val="24"/>
              </w:rPr>
              <w:t>Alternate Number:</w:t>
            </w:r>
          </w:p>
        </w:tc>
        <w:tc>
          <w:tcPr>
            <w:tcW w:w="2875" w:type="dxa"/>
          </w:tcPr>
          <w:p w14:paraId="6D7E8A0C" w14:textId="77777777" w:rsidR="002C687F" w:rsidRPr="00F86455" w:rsidRDefault="002C687F" w:rsidP="00385F4E">
            <w:pPr>
              <w:pStyle w:val="PlainText"/>
              <w:spacing w:before="120" w:after="120"/>
              <w:rPr>
                <w:rFonts w:ascii="Calibri" w:hAnsi="Calibri" w:cs="Calibri"/>
                <w:sz w:val="24"/>
                <w:szCs w:val="24"/>
                <w:u w:val="single"/>
              </w:rPr>
            </w:pPr>
          </w:p>
        </w:tc>
      </w:tr>
      <w:tr w:rsidR="002C687F" w14:paraId="726A69F4" w14:textId="77777777" w:rsidTr="00385F4E">
        <w:tc>
          <w:tcPr>
            <w:tcW w:w="2245" w:type="dxa"/>
          </w:tcPr>
          <w:p w14:paraId="7A017356" w14:textId="77777777" w:rsidR="002C687F" w:rsidRDefault="002C687F" w:rsidP="00385F4E">
            <w:pPr>
              <w:pStyle w:val="PlainText"/>
              <w:spacing w:before="120" w:after="120"/>
              <w:rPr>
                <w:rFonts w:ascii="Calibri" w:hAnsi="Calibri" w:cs="Calibri"/>
                <w:sz w:val="24"/>
                <w:szCs w:val="24"/>
                <w:u w:val="single"/>
              </w:rPr>
            </w:pPr>
            <w:r w:rsidRPr="00F86455">
              <w:rPr>
                <w:rFonts w:ascii="Calibri" w:hAnsi="Calibri" w:cs="Calibri"/>
                <w:sz w:val="24"/>
                <w:szCs w:val="24"/>
              </w:rPr>
              <w:t>Email Address:</w:t>
            </w:r>
          </w:p>
        </w:tc>
        <w:tc>
          <w:tcPr>
            <w:tcW w:w="7825" w:type="dxa"/>
            <w:gridSpan w:val="3"/>
          </w:tcPr>
          <w:p w14:paraId="24B2977D" w14:textId="77777777" w:rsidR="002C687F" w:rsidRDefault="002C687F" w:rsidP="00385F4E">
            <w:pPr>
              <w:pStyle w:val="PlainText"/>
              <w:spacing w:before="120" w:after="120"/>
              <w:rPr>
                <w:rFonts w:ascii="Calibri" w:hAnsi="Calibri" w:cs="Calibri"/>
                <w:sz w:val="24"/>
                <w:szCs w:val="24"/>
                <w:u w:val="single"/>
              </w:rPr>
            </w:pPr>
          </w:p>
        </w:tc>
      </w:tr>
    </w:tbl>
    <w:p w14:paraId="284A0579" w14:textId="1B730756" w:rsidR="00D5410F" w:rsidRDefault="00D5410F">
      <w:r>
        <w:rPr>
          <w:b/>
        </w:rPr>
        <w:br w:type="page"/>
      </w:r>
    </w:p>
    <w:p w14:paraId="2EE83993" w14:textId="3165F48C" w:rsidR="000D4620" w:rsidRPr="000D4620" w:rsidRDefault="000D4620" w:rsidP="000D4620">
      <w:pPr>
        <w:pStyle w:val="Heading4"/>
        <w:shd w:val="clear" w:color="auto" w:fill="DEEAF6" w:themeFill="accent5" w:themeFillTint="33"/>
        <w:jc w:val="left"/>
      </w:pPr>
      <w:bookmarkStart w:id="126" w:name="_BIDDER_ACCEPTANCE_1"/>
      <w:bookmarkEnd w:id="124"/>
      <w:bookmarkEnd w:id="126"/>
      <w:r w:rsidRPr="000D4620">
        <w:lastRenderedPageBreak/>
        <w:t xml:space="preserve">BIDDER ACCEPTANCE </w:t>
      </w:r>
      <w:r w:rsidRPr="000D4620">
        <w:tab/>
      </w:r>
    </w:p>
    <w:p w14:paraId="06F8F325" w14:textId="77777777" w:rsidR="00F43F6A" w:rsidRPr="00A85450" w:rsidRDefault="00F43F6A" w:rsidP="00F43F6A">
      <w:pPr>
        <w:pStyle w:val="PlainText"/>
        <w:rPr>
          <w:rFonts w:ascii="Calibri" w:hAnsi="Calibri" w:cs="Calibri"/>
          <w:sz w:val="26"/>
          <w:szCs w:val="26"/>
        </w:rPr>
      </w:pPr>
    </w:p>
    <w:p w14:paraId="1794937B" w14:textId="58D66BB6" w:rsidR="00F43F6A" w:rsidRPr="00266DFB" w:rsidRDefault="00F43F6A" w:rsidP="0018176F">
      <w:pPr>
        <w:pStyle w:val="PlainText"/>
        <w:numPr>
          <w:ilvl w:val="0"/>
          <w:numId w:val="7"/>
        </w:numPr>
        <w:tabs>
          <w:tab w:val="clear" w:pos="1080"/>
        </w:tabs>
        <w:spacing w:after="120"/>
        <w:ind w:left="720"/>
        <w:rPr>
          <w:rFonts w:ascii="Calibri" w:hAnsi="Calibri" w:cs="Calibri"/>
          <w:sz w:val="24"/>
          <w:szCs w:val="24"/>
        </w:rPr>
      </w:pPr>
      <w:r w:rsidRPr="00266DFB">
        <w:rPr>
          <w:rFonts w:ascii="Calibri" w:hAnsi="Calibri" w:cs="Calibri"/>
          <w:sz w:val="24"/>
          <w:szCs w:val="24"/>
        </w:rPr>
        <w:t xml:space="preserve">The undersigned declares that the </w:t>
      </w:r>
      <w:r w:rsidR="00EB4661">
        <w:rPr>
          <w:rFonts w:ascii="Calibri" w:hAnsi="Calibri" w:cs="Calibri"/>
          <w:sz w:val="24"/>
          <w:szCs w:val="24"/>
        </w:rPr>
        <w:t xml:space="preserve">procurement </w:t>
      </w:r>
      <w:r w:rsidR="00626C02">
        <w:rPr>
          <w:rFonts w:ascii="Calibri" w:hAnsi="Calibri" w:cs="Calibri"/>
          <w:sz w:val="24"/>
          <w:szCs w:val="24"/>
        </w:rPr>
        <w:t>b</w:t>
      </w:r>
      <w:r w:rsidRPr="00266DFB">
        <w:rPr>
          <w:rFonts w:ascii="Calibri" w:hAnsi="Calibri" w:cs="Calibri"/>
          <w:sz w:val="24"/>
          <w:szCs w:val="24"/>
        </w:rPr>
        <w:t xml:space="preserve">id </w:t>
      </w:r>
      <w:r w:rsidR="00626C02">
        <w:rPr>
          <w:rFonts w:ascii="Calibri" w:hAnsi="Calibri" w:cs="Calibri"/>
          <w:sz w:val="24"/>
          <w:szCs w:val="24"/>
        </w:rPr>
        <w:t>d</w:t>
      </w:r>
      <w:r w:rsidRPr="00266DFB">
        <w:rPr>
          <w:rFonts w:ascii="Calibri" w:hAnsi="Calibri" w:cs="Calibri"/>
          <w:sz w:val="24"/>
          <w:szCs w:val="24"/>
        </w:rPr>
        <w:t xml:space="preserve">ocuments, including, without limitation, the </w:t>
      </w:r>
      <w:r w:rsidR="00B96370" w:rsidRPr="00266DFB">
        <w:rPr>
          <w:rFonts w:ascii="Calibri" w:hAnsi="Calibri"/>
          <w:sz w:val="24"/>
          <w:szCs w:val="24"/>
        </w:rPr>
        <w:t>RF</w:t>
      </w:r>
      <w:r w:rsidR="001B455E" w:rsidRPr="00266DFB">
        <w:rPr>
          <w:rFonts w:ascii="Calibri" w:hAnsi="Calibri"/>
          <w:sz w:val="24"/>
          <w:szCs w:val="24"/>
        </w:rPr>
        <w:t>P</w:t>
      </w:r>
      <w:r w:rsidRPr="00266DFB">
        <w:rPr>
          <w:rFonts w:ascii="Calibri" w:hAnsi="Calibri" w:cs="Calibri"/>
          <w:sz w:val="24"/>
          <w:szCs w:val="24"/>
        </w:rPr>
        <w:t>, Q&amp;A, Addenda, and Exhibits</w:t>
      </w:r>
      <w:r w:rsidR="00626C02">
        <w:rPr>
          <w:rFonts w:ascii="Calibri" w:hAnsi="Calibri" w:cs="Calibri"/>
          <w:sz w:val="24"/>
          <w:szCs w:val="24"/>
        </w:rPr>
        <w:t xml:space="preserve"> (the Bid Documents)</w:t>
      </w:r>
      <w:r w:rsidR="00112390">
        <w:rPr>
          <w:rFonts w:ascii="Calibri" w:hAnsi="Calibri" w:cs="Calibri"/>
          <w:sz w:val="24"/>
          <w:szCs w:val="24"/>
        </w:rPr>
        <w:t>,</w:t>
      </w:r>
      <w:r w:rsidR="00626C02">
        <w:rPr>
          <w:rFonts w:ascii="Calibri" w:hAnsi="Calibri" w:cs="Calibri"/>
          <w:sz w:val="24"/>
          <w:szCs w:val="24"/>
        </w:rPr>
        <w:t xml:space="preserve"> </w:t>
      </w:r>
      <w:r w:rsidRPr="00266DFB">
        <w:rPr>
          <w:rFonts w:ascii="Calibri" w:hAnsi="Calibri" w:cs="Calibri"/>
          <w:sz w:val="24"/>
          <w:szCs w:val="24"/>
        </w:rPr>
        <w:t>have been read and accepted.</w:t>
      </w:r>
      <w:r w:rsidR="004B0027" w:rsidRPr="00266DFB">
        <w:rPr>
          <w:rFonts w:ascii="Calibri" w:hAnsi="Calibri" w:cs="Calibri"/>
          <w:sz w:val="24"/>
          <w:szCs w:val="24"/>
        </w:rPr>
        <w:t xml:space="preserve"> </w:t>
      </w:r>
    </w:p>
    <w:p w14:paraId="39EAA2A3" w14:textId="40A2840B" w:rsidR="00F43F6A" w:rsidRPr="00266DFB" w:rsidRDefault="00F43F6A" w:rsidP="0018176F">
      <w:pPr>
        <w:pStyle w:val="PlainText"/>
        <w:numPr>
          <w:ilvl w:val="0"/>
          <w:numId w:val="7"/>
        </w:numPr>
        <w:tabs>
          <w:tab w:val="clear" w:pos="1080"/>
          <w:tab w:val="num" w:pos="720"/>
        </w:tabs>
        <w:spacing w:after="120"/>
        <w:ind w:left="720"/>
        <w:rPr>
          <w:rFonts w:ascii="Calibri" w:hAnsi="Calibri" w:cs="Calibri"/>
          <w:sz w:val="24"/>
          <w:szCs w:val="24"/>
        </w:rPr>
      </w:pPr>
      <w:r w:rsidRPr="00266DFB">
        <w:rPr>
          <w:rFonts w:ascii="Calibri" w:hAnsi="Calibri" w:cs="Calibri"/>
          <w:sz w:val="24"/>
          <w:szCs w:val="24"/>
        </w:rPr>
        <w:t xml:space="preserve">The undersigned has reviewed the </w:t>
      </w:r>
      <w:r w:rsidR="00EB4661">
        <w:rPr>
          <w:rFonts w:ascii="Calibri" w:hAnsi="Calibri" w:cs="Calibri"/>
          <w:sz w:val="24"/>
          <w:szCs w:val="24"/>
        </w:rPr>
        <w:t>Bid Documents</w:t>
      </w:r>
      <w:r w:rsidRPr="00266DFB">
        <w:rPr>
          <w:rFonts w:ascii="Calibri" w:hAnsi="Calibri" w:cs="Calibri"/>
          <w:sz w:val="24"/>
          <w:szCs w:val="24"/>
        </w:rPr>
        <w:t xml:space="preserve"> and fully understands the requirements</w:t>
      </w:r>
      <w:r w:rsidR="00FC0025">
        <w:rPr>
          <w:rFonts w:ascii="Calibri" w:hAnsi="Calibri" w:cs="Calibri"/>
          <w:sz w:val="24"/>
          <w:szCs w:val="24"/>
        </w:rPr>
        <w:t xml:space="preserve"> </w:t>
      </w:r>
      <w:r w:rsidR="00626C02">
        <w:rPr>
          <w:rFonts w:ascii="Calibri" w:hAnsi="Calibri" w:cs="Calibri"/>
          <w:sz w:val="24"/>
          <w:szCs w:val="24"/>
        </w:rPr>
        <w:t>for this RFP</w:t>
      </w:r>
      <w:r w:rsidR="00112390">
        <w:rPr>
          <w:rFonts w:ascii="Calibri" w:hAnsi="Calibri" w:cs="Calibri"/>
          <w:sz w:val="24"/>
          <w:szCs w:val="24"/>
        </w:rPr>
        <w:t>,</w:t>
      </w:r>
      <w:r w:rsidR="00626C02">
        <w:rPr>
          <w:rFonts w:ascii="Calibri" w:hAnsi="Calibri" w:cs="Calibri"/>
          <w:sz w:val="24"/>
          <w:szCs w:val="24"/>
        </w:rPr>
        <w:t xml:space="preserve"> </w:t>
      </w:r>
      <w:r w:rsidRPr="00266DFB">
        <w:rPr>
          <w:rFonts w:ascii="Calibri" w:hAnsi="Calibri" w:cs="Calibri"/>
          <w:sz w:val="24"/>
          <w:szCs w:val="24"/>
        </w:rPr>
        <w:t xml:space="preserve">including, but not limited to, general County requirements, and that each </w:t>
      </w:r>
      <w:r w:rsidR="00502F47" w:rsidRPr="00266DFB">
        <w:rPr>
          <w:rFonts w:ascii="Calibri" w:hAnsi="Calibri" w:cs="Calibri"/>
          <w:sz w:val="24"/>
          <w:szCs w:val="24"/>
        </w:rPr>
        <w:t>Bidder</w:t>
      </w:r>
      <w:r w:rsidRPr="00266DFB">
        <w:rPr>
          <w:rFonts w:ascii="Calibri" w:hAnsi="Calibri" w:cs="Calibri"/>
          <w:sz w:val="24"/>
          <w:szCs w:val="24"/>
        </w:rPr>
        <w:t xml:space="preserve"> who is awarded a contract </w:t>
      </w:r>
      <w:r w:rsidR="00C063D4">
        <w:rPr>
          <w:rFonts w:ascii="Calibri" w:hAnsi="Calibri" w:cs="Calibri"/>
          <w:sz w:val="24"/>
          <w:szCs w:val="24"/>
        </w:rPr>
        <w:t>must</w:t>
      </w:r>
      <w:r w:rsidRPr="00266DFB">
        <w:rPr>
          <w:rFonts w:ascii="Calibri" w:hAnsi="Calibri" w:cs="Calibri"/>
          <w:sz w:val="24"/>
          <w:szCs w:val="24"/>
        </w:rPr>
        <w:t xml:space="preserve"> be, in fact, a prime Contractor, not a subcontractor, to County, and agrees that its </w:t>
      </w:r>
      <w:r w:rsidR="00EB4661">
        <w:rPr>
          <w:rFonts w:ascii="Calibri" w:hAnsi="Calibri" w:cs="Calibri"/>
          <w:sz w:val="24"/>
          <w:szCs w:val="24"/>
        </w:rPr>
        <w:t>bid proposal</w:t>
      </w:r>
      <w:r w:rsidRPr="00266DFB">
        <w:rPr>
          <w:rFonts w:ascii="Calibri" w:hAnsi="Calibri" w:cs="Calibri"/>
          <w:sz w:val="24"/>
          <w:szCs w:val="24"/>
        </w:rPr>
        <w:t xml:space="preserve">, if accepted by County, will be the basis for the </w:t>
      </w:r>
      <w:r w:rsidR="00502F47" w:rsidRPr="00266DFB">
        <w:rPr>
          <w:rFonts w:ascii="Calibri" w:hAnsi="Calibri" w:cs="Calibri"/>
          <w:sz w:val="24"/>
          <w:szCs w:val="24"/>
        </w:rPr>
        <w:t>Bidder</w:t>
      </w:r>
      <w:r w:rsidRPr="00266DFB">
        <w:rPr>
          <w:rFonts w:ascii="Calibri" w:hAnsi="Calibri" w:cs="Calibri"/>
          <w:sz w:val="24"/>
          <w:szCs w:val="24"/>
        </w:rPr>
        <w:t xml:space="preserve"> to enter into a contract with County in accordance with the intent of the </w:t>
      </w:r>
      <w:r w:rsidR="00EB4661">
        <w:rPr>
          <w:rFonts w:ascii="Calibri" w:hAnsi="Calibri" w:cs="Calibri"/>
          <w:sz w:val="24"/>
          <w:szCs w:val="24"/>
        </w:rPr>
        <w:t>Bid Documents</w:t>
      </w:r>
      <w:r w:rsidRPr="00266DFB">
        <w:rPr>
          <w:rFonts w:ascii="Calibri" w:hAnsi="Calibri" w:cs="Calibri"/>
          <w:sz w:val="24"/>
          <w:szCs w:val="24"/>
        </w:rPr>
        <w:t>.</w:t>
      </w:r>
    </w:p>
    <w:p w14:paraId="796E0F98" w14:textId="6F5DE80E" w:rsidR="00246AF3" w:rsidRPr="00846597" w:rsidRDefault="00F43F6A" w:rsidP="0018176F">
      <w:pPr>
        <w:pStyle w:val="PlainText"/>
        <w:numPr>
          <w:ilvl w:val="0"/>
          <w:numId w:val="7"/>
        </w:numPr>
        <w:tabs>
          <w:tab w:val="clear" w:pos="1080"/>
          <w:tab w:val="num" w:pos="720"/>
        </w:tabs>
        <w:spacing w:after="120"/>
        <w:ind w:left="720"/>
        <w:rPr>
          <w:rFonts w:ascii="Calibri" w:hAnsi="Calibri" w:cs="Calibri"/>
          <w:sz w:val="24"/>
          <w:szCs w:val="24"/>
        </w:rPr>
      </w:pPr>
      <w:r w:rsidRPr="00266DFB">
        <w:rPr>
          <w:rFonts w:ascii="Calibri" w:hAnsi="Calibri" w:cs="Calibri"/>
          <w:sz w:val="24"/>
          <w:szCs w:val="24"/>
        </w:rPr>
        <w:t>The undersigned agrees to the following terms, conditions, certifications, and requirements found on the County’s website:</w:t>
      </w:r>
      <w:r w:rsidRPr="007F7157">
        <w:rPr>
          <w:rFonts w:ascii="Calibri" w:hAnsi="Calibri" w:cs="Calibri"/>
          <w:sz w:val="24"/>
          <w:szCs w:val="24"/>
        </w:rPr>
        <w:t xml:space="preserve"> </w:t>
      </w:r>
    </w:p>
    <w:p w14:paraId="0E5925E5" w14:textId="77777777" w:rsidR="00846597" w:rsidRPr="00266DFB" w:rsidRDefault="00846597" w:rsidP="0018176F">
      <w:pPr>
        <w:pStyle w:val="PlainText"/>
        <w:numPr>
          <w:ilvl w:val="1"/>
          <w:numId w:val="25"/>
        </w:numPr>
        <w:spacing w:line="276" w:lineRule="auto"/>
        <w:ind w:hanging="720"/>
        <w:rPr>
          <w:rFonts w:ascii="Calibri" w:hAnsi="Calibri" w:cs="Calibri"/>
          <w:sz w:val="24"/>
          <w:szCs w:val="24"/>
          <w:u w:val="single"/>
        </w:rPr>
      </w:pPr>
      <w:hyperlink r:id="rId84" w:history="1">
        <w:r w:rsidRPr="00266DFB">
          <w:rPr>
            <w:rStyle w:val="Hyperlink"/>
            <w:rFonts w:ascii="Calibri" w:hAnsi="Calibri" w:cs="Calibri"/>
            <w:b/>
            <w:sz w:val="24"/>
            <w:szCs w:val="24"/>
          </w:rPr>
          <w:t>General Requirements</w:t>
        </w:r>
      </w:hyperlink>
      <w:r w:rsidRPr="00266DFB">
        <w:rPr>
          <w:rStyle w:val="Hyperlink"/>
          <w:rFonts w:ascii="Calibri" w:hAnsi="Calibri" w:cs="Calibri"/>
          <w:color w:val="auto"/>
          <w:sz w:val="24"/>
          <w:szCs w:val="24"/>
        </w:rPr>
        <w:t xml:space="preserve"> </w:t>
      </w:r>
      <w:r w:rsidRPr="00266DFB">
        <w:rPr>
          <w:rFonts w:ascii="Calibri" w:hAnsi="Calibri" w:cs="Calibri"/>
          <w:sz w:val="24"/>
          <w:szCs w:val="24"/>
        </w:rPr>
        <w:t xml:space="preserve"> </w:t>
      </w:r>
    </w:p>
    <w:p w14:paraId="0D0F766B" w14:textId="77777777" w:rsidR="00246AF3" w:rsidRPr="00112390" w:rsidRDefault="00846597" w:rsidP="0024036E">
      <w:pPr>
        <w:pStyle w:val="PlainText"/>
        <w:spacing w:after="120"/>
        <w:ind w:left="1440"/>
        <w:rPr>
          <w:rFonts w:asciiTheme="minorHAnsi" w:hAnsiTheme="minorHAnsi" w:cstheme="minorHAnsi"/>
        </w:rPr>
      </w:pPr>
      <w:r w:rsidRPr="00112390">
        <w:rPr>
          <w:rFonts w:asciiTheme="minorHAnsi" w:hAnsiTheme="minorHAnsi" w:cstheme="minorHAnsi"/>
        </w:rPr>
        <w:t>[</w:t>
      </w:r>
      <w:hyperlink r:id="rId85" w:history="1">
        <w:r w:rsidRPr="00112390">
          <w:rPr>
            <w:rStyle w:val="Hyperlink"/>
            <w:rFonts w:asciiTheme="minorHAnsi" w:hAnsiTheme="minorHAnsi" w:cstheme="minorHAnsi"/>
          </w:rPr>
          <w:t>https://gsa.acgov.org/do-business-with-us/contracting-opportunities/policies-procedures/general-requirements/</w:t>
        </w:r>
      </w:hyperlink>
      <w:r w:rsidRPr="00112390">
        <w:rPr>
          <w:rFonts w:asciiTheme="minorHAnsi" w:hAnsiTheme="minorHAnsi" w:cstheme="minorHAnsi"/>
        </w:rPr>
        <w:t>]</w:t>
      </w:r>
    </w:p>
    <w:p w14:paraId="253EB180" w14:textId="77777777" w:rsidR="007D110E" w:rsidRPr="00266DFB" w:rsidRDefault="007D110E" w:rsidP="0018176F">
      <w:pPr>
        <w:pStyle w:val="PlainText"/>
        <w:numPr>
          <w:ilvl w:val="0"/>
          <w:numId w:val="25"/>
        </w:numPr>
        <w:spacing w:line="276" w:lineRule="auto"/>
        <w:ind w:left="1440" w:hanging="720"/>
        <w:rPr>
          <w:rFonts w:ascii="Calibri" w:hAnsi="Calibri" w:cs="Calibri"/>
          <w:sz w:val="24"/>
          <w:szCs w:val="24"/>
        </w:rPr>
      </w:pPr>
      <w:hyperlink r:id="rId86" w:history="1">
        <w:r w:rsidRPr="00266DFB">
          <w:rPr>
            <w:rStyle w:val="Hyperlink"/>
            <w:rFonts w:ascii="Calibri" w:hAnsi="Calibri" w:cs="Calibri"/>
            <w:b/>
            <w:sz w:val="24"/>
            <w:szCs w:val="24"/>
          </w:rPr>
          <w:t>Debarment &amp; Suspension Policy</w:t>
        </w:r>
      </w:hyperlink>
    </w:p>
    <w:p w14:paraId="712C520A" w14:textId="77777777" w:rsidR="00F43F6A" w:rsidRPr="00112390" w:rsidRDefault="007D110E" w:rsidP="0024036E">
      <w:pPr>
        <w:pStyle w:val="PlainText"/>
        <w:spacing w:after="120"/>
        <w:ind w:left="1440"/>
        <w:rPr>
          <w:rFonts w:asciiTheme="minorHAnsi" w:hAnsiTheme="minorHAnsi" w:cstheme="minorHAnsi"/>
        </w:rPr>
      </w:pPr>
      <w:r w:rsidRPr="00112390">
        <w:rPr>
          <w:rStyle w:val="Hyperlink"/>
          <w:rFonts w:asciiTheme="minorHAnsi" w:hAnsiTheme="minorHAnsi" w:cstheme="minorHAnsi"/>
          <w:color w:val="auto"/>
          <w:u w:val="none"/>
        </w:rPr>
        <w:t>[</w:t>
      </w:r>
      <w:hyperlink r:id="rId87" w:history="1">
        <w:r w:rsidRPr="00112390">
          <w:rPr>
            <w:rStyle w:val="Hyperlink"/>
            <w:rFonts w:asciiTheme="minorHAnsi" w:hAnsiTheme="minorHAnsi" w:cstheme="minorHAnsi"/>
          </w:rPr>
          <w:t>https://gsa.acgov.org/do-business-with-us/contracting-opportunities/debarment-suspension-policy/</w:t>
        </w:r>
      </w:hyperlink>
      <w:r w:rsidRPr="00112390">
        <w:rPr>
          <w:rStyle w:val="Hyperlink"/>
          <w:rFonts w:asciiTheme="minorHAnsi" w:hAnsiTheme="minorHAnsi" w:cstheme="minorHAnsi"/>
          <w:color w:val="auto"/>
          <w:u w:val="none"/>
        </w:rPr>
        <w:t>]</w:t>
      </w:r>
      <w:r w:rsidR="00247B71" w:rsidRPr="00112390">
        <w:rPr>
          <w:rStyle w:val="Hyperlink"/>
          <w:rFonts w:asciiTheme="minorHAnsi" w:hAnsiTheme="minorHAnsi" w:cstheme="minorHAnsi"/>
          <w:color w:val="auto"/>
          <w:u w:val="none"/>
        </w:rPr>
        <w:t xml:space="preserve"> </w:t>
      </w:r>
      <w:r w:rsidR="002A47DF" w:rsidRPr="00112390">
        <w:rPr>
          <w:rStyle w:val="Hyperlink"/>
          <w:rFonts w:asciiTheme="minorHAnsi" w:hAnsiTheme="minorHAnsi" w:cstheme="minorHAnsi"/>
          <w:color w:val="auto"/>
        </w:rPr>
        <w:t xml:space="preserve"> </w:t>
      </w:r>
      <w:r w:rsidR="002A47DF" w:rsidRPr="00112390">
        <w:rPr>
          <w:rFonts w:asciiTheme="minorHAnsi" w:hAnsiTheme="minorHAnsi" w:cstheme="minorHAnsi"/>
        </w:rPr>
        <w:t xml:space="preserve"> </w:t>
      </w:r>
      <w:r w:rsidR="00F43F6A" w:rsidRPr="00112390">
        <w:rPr>
          <w:rFonts w:asciiTheme="minorHAnsi" w:hAnsiTheme="minorHAnsi" w:cstheme="minorHAnsi"/>
        </w:rPr>
        <w:t xml:space="preserve"> </w:t>
      </w:r>
    </w:p>
    <w:p w14:paraId="4C5441F8" w14:textId="77777777" w:rsidR="00F43F6A" w:rsidRPr="00266DFB" w:rsidRDefault="00505FCE" w:rsidP="0018176F">
      <w:pPr>
        <w:pStyle w:val="PlainText"/>
        <w:numPr>
          <w:ilvl w:val="0"/>
          <w:numId w:val="25"/>
        </w:numPr>
        <w:spacing w:line="276" w:lineRule="auto"/>
        <w:ind w:left="1440" w:hanging="720"/>
        <w:rPr>
          <w:rFonts w:ascii="Calibri" w:hAnsi="Calibri" w:cs="Calibri"/>
          <w:sz w:val="24"/>
          <w:szCs w:val="24"/>
        </w:rPr>
      </w:pPr>
      <w:hyperlink r:id="rId88" w:history="1">
        <w:r w:rsidRPr="00266DFB">
          <w:rPr>
            <w:rStyle w:val="Hyperlink"/>
            <w:rFonts w:ascii="Calibri" w:hAnsi="Calibri" w:cs="Calibri"/>
            <w:b/>
            <w:sz w:val="24"/>
            <w:szCs w:val="24"/>
          </w:rPr>
          <w:t>Iran Contracting Act (ICA) of 2010</w:t>
        </w:r>
      </w:hyperlink>
      <w:r w:rsidR="00F43F6A" w:rsidRPr="00266DFB">
        <w:rPr>
          <w:rFonts w:ascii="Calibri" w:hAnsi="Calibri" w:cs="Calibri"/>
          <w:sz w:val="24"/>
          <w:szCs w:val="24"/>
        </w:rPr>
        <w:t xml:space="preserve"> </w:t>
      </w:r>
    </w:p>
    <w:p w14:paraId="57739624" w14:textId="77777777" w:rsidR="007D110E" w:rsidRPr="00112390" w:rsidRDefault="007D110E" w:rsidP="0024036E">
      <w:pPr>
        <w:pStyle w:val="PlainText"/>
        <w:spacing w:after="120"/>
        <w:ind w:left="1440"/>
        <w:rPr>
          <w:rFonts w:asciiTheme="minorHAnsi" w:hAnsiTheme="minorHAnsi" w:cstheme="minorHAnsi"/>
        </w:rPr>
      </w:pPr>
      <w:r w:rsidRPr="00112390">
        <w:rPr>
          <w:rFonts w:asciiTheme="minorHAnsi" w:hAnsiTheme="minorHAnsi" w:cstheme="minorHAnsi"/>
        </w:rPr>
        <w:t>[</w:t>
      </w:r>
      <w:hyperlink r:id="rId89" w:history="1">
        <w:r w:rsidRPr="00112390">
          <w:rPr>
            <w:rStyle w:val="Hyperlink"/>
            <w:rFonts w:asciiTheme="minorHAnsi" w:hAnsiTheme="minorHAnsi" w:cstheme="minorHAnsi"/>
          </w:rPr>
          <w:t>https://gsa.acgov.org/do-business-with-us/contracting-opportunities/policies-procedures/iran-contracting-act-of-2010-ica/</w:t>
        </w:r>
      </w:hyperlink>
      <w:r w:rsidRPr="00112390">
        <w:rPr>
          <w:rFonts w:asciiTheme="minorHAnsi" w:hAnsiTheme="minorHAnsi" w:cstheme="minorHAnsi"/>
        </w:rPr>
        <w:t>]</w:t>
      </w:r>
    </w:p>
    <w:p w14:paraId="0853D51F" w14:textId="77777777" w:rsidR="00F43F6A" w:rsidRPr="00266DFB" w:rsidRDefault="00F43F6A" w:rsidP="0018176F">
      <w:pPr>
        <w:pStyle w:val="PlainText"/>
        <w:numPr>
          <w:ilvl w:val="0"/>
          <w:numId w:val="25"/>
        </w:numPr>
        <w:spacing w:line="276" w:lineRule="auto"/>
        <w:ind w:left="1440" w:hanging="720"/>
        <w:rPr>
          <w:rFonts w:ascii="Calibri" w:hAnsi="Calibri" w:cs="Calibri"/>
          <w:sz w:val="24"/>
          <w:szCs w:val="24"/>
        </w:rPr>
      </w:pPr>
      <w:hyperlink r:id="rId90" w:history="1">
        <w:r w:rsidRPr="00266DFB">
          <w:rPr>
            <w:rStyle w:val="Hyperlink"/>
            <w:rFonts w:ascii="Calibri" w:hAnsi="Calibri" w:cs="Calibri"/>
            <w:b/>
            <w:sz w:val="24"/>
            <w:szCs w:val="24"/>
          </w:rPr>
          <w:t>General Environmental Requirements</w:t>
        </w:r>
      </w:hyperlink>
      <w:r w:rsidR="002A47DF" w:rsidRPr="00266DFB">
        <w:rPr>
          <w:rFonts w:ascii="Calibri" w:hAnsi="Calibri" w:cs="Calibri"/>
          <w:sz w:val="24"/>
          <w:szCs w:val="24"/>
        </w:rPr>
        <w:t xml:space="preserve"> </w:t>
      </w:r>
      <w:r w:rsidRPr="00266DFB">
        <w:rPr>
          <w:rFonts w:ascii="Calibri" w:hAnsi="Calibri" w:cs="Calibri"/>
          <w:sz w:val="24"/>
          <w:szCs w:val="24"/>
        </w:rPr>
        <w:t xml:space="preserve"> </w:t>
      </w:r>
    </w:p>
    <w:p w14:paraId="1323CB46" w14:textId="77777777" w:rsidR="007D110E" w:rsidRPr="00112390" w:rsidRDefault="007D110E" w:rsidP="0024036E">
      <w:pPr>
        <w:pStyle w:val="PlainText"/>
        <w:spacing w:after="120"/>
        <w:ind w:left="1440"/>
        <w:rPr>
          <w:rFonts w:asciiTheme="minorHAnsi" w:hAnsiTheme="minorHAnsi" w:cstheme="minorHAnsi"/>
        </w:rPr>
      </w:pPr>
      <w:r w:rsidRPr="00112390">
        <w:rPr>
          <w:rFonts w:asciiTheme="minorHAnsi" w:hAnsiTheme="minorHAnsi" w:cstheme="minorHAnsi"/>
        </w:rPr>
        <w:t>[</w:t>
      </w:r>
      <w:hyperlink r:id="rId91" w:history="1">
        <w:r w:rsidRPr="00112390">
          <w:rPr>
            <w:rStyle w:val="Hyperlink"/>
            <w:rFonts w:asciiTheme="minorHAnsi" w:hAnsiTheme="minorHAnsi" w:cstheme="minorHAnsi"/>
          </w:rPr>
          <w:t>https://gsa.acgov.org/do-business-with-us/contracting-opportunities/policies-procedures/general-environmental-requirements/</w:t>
        </w:r>
      </w:hyperlink>
      <w:r w:rsidRPr="00112390">
        <w:rPr>
          <w:rFonts w:asciiTheme="minorHAnsi" w:hAnsiTheme="minorHAnsi" w:cstheme="minorHAnsi"/>
        </w:rPr>
        <w:t>]</w:t>
      </w:r>
    </w:p>
    <w:bookmarkStart w:id="127" w:name="_Hlk103957142"/>
    <w:p w14:paraId="5F39FB11" w14:textId="40DCB1D8" w:rsidR="00E76C41" w:rsidRPr="007D110E" w:rsidRDefault="00F11599" w:rsidP="0018176F">
      <w:pPr>
        <w:pStyle w:val="PlainText"/>
        <w:numPr>
          <w:ilvl w:val="0"/>
          <w:numId w:val="25"/>
        </w:numPr>
        <w:spacing w:line="276" w:lineRule="auto"/>
        <w:ind w:left="1440" w:hanging="720"/>
        <w:rPr>
          <w:rFonts w:ascii="Calibri" w:hAnsi="Calibri" w:cs="Calibri"/>
          <w:b/>
          <w:sz w:val="24"/>
          <w:szCs w:val="24"/>
        </w:rPr>
      </w:pPr>
      <w:r>
        <w:fldChar w:fldCharType="begin"/>
      </w:r>
      <w:r>
        <w:instrText xml:space="preserve"> HYPERLINK "http://acgov.org/auditor/sleb/overview.htm" </w:instrText>
      </w:r>
      <w:r>
        <w:fldChar w:fldCharType="separate"/>
      </w:r>
      <w:r w:rsidR="00117EA2" w:rsidRPr="00266DFB">
        <w:rPr>
          <w:rStyle w:val="Hyperlink"/>
          <w:rFonts w:ascii="Calibri" w:hAnsi="Calibri" w:cs="Calibri"/>
          <w:b/>
          <w:sz w:val="24"/>
          <w:szCs w:val="24"/>
        </w:rPr>
        <w:t>Alameda County SLEB Program Overview</w:t>
      </w:r>
      <w:r>
        <w:rPr>
          <w:rStyle w:val="Hyperlink"/>
          <w:rFonts w:ascii="Calibri" w:hAnsi="Calibri" w:cs="Calibri"/>
          <w:b/>
          <w:sz w:val="24"/>
          <w:szCs w:val="24"/>
        </w:rPr>
        <w:fldChar w:fldCharType="end"/>
      </w:r>
      <w:r w:rsidR="00F50111">
        <w:rPr>
          <w:rStyle w:val="Hyperlink"/>
          <w:rFonts w:ascii="Calibri" w:hAnsi="Calibri" w:cs="Calibri"/>
          <w:b/>
          <w:color w:val="auto"/>
          <w:sz w:val="24"/>
          <w:szCs w:val="24"/>
          <w:u w:val="none"/>
        </w:rPr>
        <w:t xml:space="preserve"> </w:t>
      </w:r>
    </w:p>
    <w:p w14:paraId="4E61B5AF" w14:textId="77777777" w:rsidR="007D110E" w:rsidRPr="00112390" w:rsidRDefault="007D110E" w:rsidP="0024036E">
      <w:pPr>
        <w:pStyle w:val="PlainText"/>
        <w:spacing w:after="120"/>
        <w:ind w:left="1440"/>
        <w:rPr>
          <w:rStyle w:val="Hyperlink"/>
          <w:rFonts w:asciiTheme="minorHAnsi" w:hAnsiTheme="minorHAnsi" w:cstheme="minorHAnsi"/>
          <w:color w:val="auto"/>
          <w:u w:val="none"/>
        </w:rPr>
      </w:pPr>
      <w:r w:rsidRPr="00112390">
        <w:rPr>
          <w:rFonts w:asciiTheme="minorHAnsi" w:hAnsiTheme="minorHAnsi" w:cstheme="minorHAnsi"/>
        </w:rPr>
        <w:t>[</w:t>
      </w:r>
      <w:hyperlink r:id="rId92" w:history="1">
        <w:r w:rsidRPr="00112390">
          <w:rPr>
            <w:rStyle w:val="Hyperlink"/>
            <w:rFonts w:asciiTheme="minorHAnsi" w:hAnsiTheme="minorHAnsi" w:cstheme="minorHAnsi"/>
          </w:rPr>
          <w:t>http://acgov.org/auditor/sleb/overview.htm</w:t>
        </w:r>
      </w:hyperlink>
      <w:r w:rsidRPr="00112390">
        <w:rPr>
          <w:rStyle w:val="Hyperlink"/>
          <w:rFonts w:asciiTheme="minorHAnsi" w:hAnsiTheme="minorHAnsi" w:cstheme="minorHAnsi"/>
        </w:rPr>
        <w:t>]</w:t>
      </w:r>
    </w:p>
    <w:p w14:paraId="1583D3BE" w14:textId="5E685F59" w:rsidR="00F43F6A" w:rsidRPr="007D110E" w:rsidRDefault="00653C11" w:rsidP="0018176F">
      <w:pPr>
        <w:pStyle w:val="PlainText"/>
        <w:numPr>
          <w:ilvl w:val="0"/>
          <w:numId w:val="25"/>
        </w:numPr>
        <w:spacing w:line="276" w:lineRule="auto"/>
        <w:ind w:left="1440" w:hanging="720"/>
        <w:rPr>
          <w:rFonts w:ascii="Calibri" w:hAnsi="Calibri" w:cs="Calibri"/>
          <w:b/>
          <w:sz w:val="24"/>
          <w:szCs w:val="24"/>
        </w:rPr>
      </w:pPr>
      <w:hyperlink r:id="rId93" w:history="1">
        <w:r>
          <w:rPr>
            <w:rStyle w:val="Hyperlink"/>
            <w:rFonts w:ascii="Calibri" w:hAnsi="Calibri" w:cs="Calibri"/>
            <w:b/>
            <w:sz w:val="24"/>
            <w:szCs w:val="24"/>
          </w:rPr>
          <w:t>Alameda County SLEB Program Additional Information</w:t>
        </w:r>
      </w:hyperlink>
    </w:p>
    <w:p w14:paraId="7D5ED957" w14:textId="77777777" w:rsidR="007D110E" w:rsidRPr="00112390" w:rsidRDefault="007D110E" w:rsidP="0024036E">
      <w:pPr>
        <w:pStyle w:val="PlainText"/>
        <w:spacing w:after="120"/>
        <w:ind w:left="1440"/>
        <w:rPr>
          <w:rFonts w:asciiTheme="minorHAnsi" w:hAnsiTheme="minorHAnsi" w:cstheme="minorHAnsi"/>
        </w:rPr>
      </w:pPr>
      <w:r w:rsidRPr="00112390">
        <w:rPr>
          <w:rStyle w:val="Hyperlink"/>
          <w:rFonts w:asciiTheme="minorHAnsi" w:hAnsiTheme="minorHAnsi" w:cstheme="minorHAnsi"/>
          <w:color w:val="auto"/>
          <w:u w:val="none"/>
        </w:rPr>
        <w:t>[</w:t>
      </w:r>
      <w:hyperlink r:id="rId94" w:history="1">
        <w:r w:rsidRPr="00112390">
          <w:rPr>
            <w:rStyle w:val="Hyperlink"/>
            <w:rFonts w:asciiTheme="minorHAnsi" w:hAnsiTheme="minorHAnsi" w:cstheme="minorHAnsi"/>
          </w:rPr>
          <w:t>https://gsa.acgov.org/do-business-with-us/vendor-support/small-local-and-emerging-businesses/</w:t>
        </w:r>
      </w:hyperlink>
      <w:r w:rsidRPr="00112390">
        <w:rPr>
          <w:rStyle w:val="Hyperlink"/>
          <w:rFonts w:asciiTheme="minorHAnsi" w:hAnsiTheme="minorHAnsi" w:cstheme="minorHAnsi"/>
          <w:color w:val="auto"/>
          <w:u w:val="none"/>
        </w:rPr>
        <w:t>]</w:t>
      </w:r>
    </w:p>
    <w:p w14:paraId="3AC4DD16" w14:textId="11984E3B" w:rsidR="00F43F6A" w:rsidRPr="007D110E" w:rsidRDefault="00F43F6A" w:rsidP="0018176F">
      <w:pPr>
        <w:pStyle w:val="PlainText"/>
        <w:numPr>
          <w:ilvl w:val="0"/>
          <w:numId w:val="25"/>
        </w:numPr>
        <w:spacing w:line="276" w:lineRule="auto"/>
        <w:ind w:left="1440" w:hanging="720"/>
        <w:rPr>
          <w:rFonts w:ascii="Calibri" w:hAnsi="Calibri" w:cs="Calibri"/>
          <w:b/>
          <w:sz w:val="24"/>
          <w:szCs w:val="24"/>
          <w:u w:val="single"/>
        </w:rPr>
      </w:pPr>
      <w:hyperlink r:id="rId95" w:history="1">
        <w:r w:rsidRPr="00117EA2">
          <w:rPr>
            <w:rStyle w:val="Hyperlink"/>
            <w:rFonts w:ascii="Calibri" w:hAnsi="Calibri" w:cs="Calibri"/>
            <w:b/>
            <w:sz w:val="24"/>
            <w:szCs w:val="24"/>
          </w:rPr>
          <w:t>First Source</w:t>
        </w:r>
      </w:hyperlink>
      <w:r w:rsidR="00F50111">
        <w:rPr>
          <w:rStyle w:val="Hyperlink"/>
          <w:rFonts w:ascii="Calibri" w:hAnsi="Calibri" w:cs="Calibri"/>
          <w:b/>
          <w:color w:val="auto"/>
          <w:sz w:val="24"/>
          <w:szCs w:val="24"/>
          <w:u w:val="none"/>
        </w:rPr>
        <w:t xml:space="preserve"> </w:t>
      </w:r>
    </w:p>
    <w:p w14:paraId="2D625FD9" w14:textId="77777777" w:rsidR="007D110E" w:rsidRPr="00112390" w:rsidRDefault="007D110E" w:rsidP="0024036E">
      <w:pPr>
        <w:pStyle w:val="PlainText"/>
        <w:spacing w:after="120"/>
        <w:ind w:left="1440"/>
        <w:rPr>
          <w:rFonts w:asciiTheme="minorHAnsi" w:hAnsiTheme="minorHAnsi" w:cstheme="minorHAnsi"/>
          <w:u w:val="single"/>
        </w:rPr>
      </w:pPr>
      <w:r w:rsidRPr="00112390">
        <w:rPr>
          <w:rFonts w:asciiTheme="minorHAnsi" w:hAnsiTheme="minorHAnsi" w:cstheme="minorHAnsi"/>
        </w:rPr>
        <w:t>[</w:t>
      </w:r>
      <w:hyperlink r:id="rId96" w:history="1">
        <w:r w:rsidRPr="00112390">
          <w:rPr>
            <w:rStyle w:val="Hyperlink"/>
            <w:rFonts w:asciiTheme="minorHAnsi" w:hAnsiTheme="minorHAnsi" w:cstheme="minorHAnsi"/>
          </w:rPr>
          <w:t>http://acgov.org/auditor/sleb/sourceprogram.htm</w:t>
        </w:r>
      </w:hyperlink>
      <w:r w:rsidRPr="00112390">
        <w:rPr>
          <w:rFonts w:asciiTheme="minorHAnsi" w:hAnsiTheme="minorHAnsi" w:cstheme="minorHAnsi"/>
        </w:rPr>
        <w:t>]</w:t>
      </w:r>
    </w:p>
    <w:p w14:paraId="3203CCEB" w14:textId="21F33D5E" w:rsidR="00F43F6A" w:rsidRPr="007D110E" w:rsidRDefault="00F43F6A" w:rsidP="0018176F">
      <w:pPr>
        <w:pStyle w:val="PlainText"/>
        <w:numPr>
          <w:ilvl w:val="0"/>
          <w:numId w:val="25"/>
        </w:numPr>
        <w:spacing w:line="276" w:lineRule="auto"/>
        <w:ind w:left="1440" w:hanging="720"/>
        <w:rPr>
          <w:rFonts w:ascii="Calibri" w:hAnsi="Calibri" w:cs="Calibri"/>
          <w:sz w:val="24"/>
          <w:szCs w:val="24"/>
        </w:rPr>
      </w:pPr>
      <w:hyperlink r:id="rId97" w:history="1">
        <w:r w:rsidRPr="00117EA2">
          <w:rPr>
            <w:rStyle w:val="Hyperlink"/>
            <w:rFonts w:ascii="Calibri" w:hAnsi="Calibri" w:cs="Calibri"/>
            <w:b/>
            <w:sz w:val="24"/>
            <w:szCs w:val="24"/>
          </w:rPr>
          <w:t>Online Contract Compliance System</w:t>
        </w:r>
      </w:hyperlink>
      <w:r w:rsidR="00F50111">
        <w:rPr>
          <w:rStyle w:val="Hyperlink"/>
          <w:rFonts w:ascii="Calibri" w:hAnsi="Calibri" w:cs="Calibri"/>
          <w:b/>
          <w:color w:val="auto"/>
          <w:sz w:val="24"/>
          <w:szCs w:val="24"/>
          <w:u w:val="none"/>
        </w:rPr>
        <w:t xml:space="preserve"> </w:t>
      </w:r>
    </w:p>
    <w:p w14:paraId="56D918FA" w14:textId="77777777" w:rsidR="007D110E" w:rsidRPr="00112390" w:rsidRDefault="007D110E" w:rsidP="0024036E">
      <w:pPr>
        <w:pStyle w:val="PlainText"/>
        <w:spacing w:after="240"/>
        <w:ind w:left="1440"/>
        <w:rPr>
          <w:rFonts w:asciiTheme="minorHAnsi" w:hAnsiTheme="minorHAnsi" w:cstheme="minorHAnsi"/>
        </w:rPr>
      </w:pPr>
      <w:r w:rsidRPr="00112390">
        <w:rPr>
          <w:rFonts w:asciiTheme="minorHAnsi" w:hAnsiTheme="minorHAnsi" w:cstheme="minorHAnsi"/>
        </w:rPr>
        <w:t>[</w:t>
      </w:r>
      <w:hyperlink r:id="rId98" w:history="1">
        <w:r w:rsidRPr="00112390">
          <w:rPr>
            <w:rStyle w:val="Hyperlink"/>
            <w:rFonts w:asciiTheme="minorHAnsi" w:hAnsiTheme="minorHAnsi" w:cstheme="minorHAnsi"/>
          </w:rPr>
          <w:t>http://acgov.org/auditor/sleb/elation.htm</w:t>
        </w:r>
      </w:hyperlink>
      <w:r w:rsidRPr="00112390">
        <w:rPr>
          <w:rFonts w:asciiTheme="minorHAnsi" w:hAnsiTheme="minorHAnsi" w:cstheme="minorHAnsi"/>
        </w:rPr>
        <w:t>]</w:t>
      </w:r>
      <w:bookmarkEnd w:id="127"/>
    </w:p>
    <w:p w14:paraId="61A02535" w14:textId="4841EB34" w:rsidR="00F43F6A" w:rsidRPr="00EB258A" w:rsidRDefault="00F43F6A" w:rsidP="0018176F">
      <w:pPr>
        <w:pStyle w:val="PlainText"/>
        <w:numPr>
          <w:ilvl w:val="0"/>
          <w:numId w:val="7"/>
        </w:numPr>
        <w:tabs>
          <w:tab w:val="clear" w:pos="1080"/>
          <w:tab w:val="num" w:pos="720"/>
        </w:tabs>
        <w:spacing w:after="120"/>
        <w:ind w:left="720"/>
        <w:rPr>
          <w:rFonts w:ascii="Calibri" w:hAnsi="Calibri" w:cs="Calibri"/>
          <w:sz w:val="24"/>
          <w:szCs w:val="24"/>
        </w:rPr>
      </w:pPr>
      <w:r w:rsidRPr="00EB258A">
        <w:rPr>
          <w:rFonts w:ascii="Calibri" w:hAnsi="Calibri" w:cs="Calibri"/>
          <w:sz w:val="24"/>
          <w:szCs w:val="24"/>
        </w:rPr>
        <w:t xml:space="preserve">The undersigned acknowledges that </w:t>
      </w:r>
      <w:r w:rsidR="00502F47" w:rsidRPr="00EB258A">
        <w:rPr>
          <w:rFonts w:ascii="Calibri" w:hAnsi="Calibri" w:cs="Calibri"/>
          <w:sz w:val="24"/>
          <w:szCs w:val="24"/>
        </w:rPr>
        <w:t>Bidder</w:t>
      </w:r>
      <w:r w:rsidRPr="00EB258A">
        <w:rPr>
          <w:rFonts w:ascii="Calibri" w:hAnsi="Calibri" w:cs="Calibri"/>
          <w:sz w:val="24"/>
          <w:szCs w:val="24"/>
        </w:rPr>
        <w:t xml:space="preserve"> is and will remain in good standing in the State of California, with all the necessary licenses, permits, certifications, approvals, and authorizations necessary to perform all obligations in connection with this </w:t>
      </w:r>
      <w:r w:rsidR="00FE3C61" w:rsidRPr="00EB258A">
        <w:rPr>
          <w:rFonts w:ascii="Calibri" w:hAnsi="Calibri"/>
          <w:sz w:val="24"/>
          <w:szCs w:val="24"/>
        </w:rPr>
        <w:t>RFP</w:t>
      </w:r>
      <w:r w:rsidR="0087161B">
        <w:rPr>
          <w:rFonts w:ascii="Calibri" w:hAnsi="Calibri"/>
          <w:sz w:val="24"/>
          <w:szCs w:val="24"/>
        </w:rPr>
        <w:t xml:space="preserve"> and any contract that is awarded</w:t>
      </w:r>
      <w:r w:rsidRPr="00EB258A">
        <w:rPr>
          <w:rFonts w:ascii="Calibri" w:hAnsi="Calibri" w:cs="Calibri"/>
          <w:sz w:val="24"/>
          <w:szCs w:val="24"/>
        </w:rPr>
        <w:t>.</w:t>
      </w:r>
    </w:p>
    <w:p w14:paraId="57C03BCB" w14:textId="4359E1E7" w:rsidR="00F43F6A" w:rsidRPr="00EB258A" w:rsidRDefault="00EB4661" w:rsidP="0018176F">
      <w:pPr>
        <w:pStyle w:val="PlainText"/>
        <w:numPr>
          <w:ilvl w:val="0"/>
          <w:numId w:val="7"/>
        </w:numPr>
        <w:tabs>
          <w:tab w:val="clear" w:pos="1080"/>
          <w:tab w:val="num" w:pos="720"/>
        </w:tabs>
        <w:spacing w:after="120"/>
        <w:ind w:left="720"/>
        <w:rPr>
          <w:rFonts w:ascii="Calibri" w:hAnsi="Calibri" w:cs="Calibri"/>
          <w:sz w:val="24"/>
          <w:szCs w:val="24"/>
        </w:rPr>
      </w:pPr>
      <w:r>
        <w:rPr>
          <w:rFonts w:ascii="Calibri" w:hAnsi="Calibri" w:cs="Calibri"/>
          <w:sz w:val="24"/>
          <w:szCs w:val="24"/>
        </w:rPr>
        <w:t>The undersigned acknowledges that it</w:t>
      </w:r>
      <w:r w:rsidR="00F43F6A" w:rsidRPr="00EB258A">
        <w:rPr>
          <w:rFonts w:ascii="Calibri" w:hAnsi="Calibri" w:cs="Calibri"/>
          <w:sz w:val="24"/>
          <w:szCs w:val="24"/>
        </w:rPr>
        <w:t xml:space="preserve"> is the responsibility of each </w:t>
      </w:r>
      <w:r w:rsidR="00502F47" w:rsidRPr="00EB258A">
        <w:rPr>
          <w:rFonts w:ascii="Calibri" w:hAnsi="Calibri" w:cs="Calibri"/>
          <w:sz w:val="24"/>
          <w:szCs w:val="24"/>
        </w:rPr>
        <w:t>Bidder</w:t>
      </w:r>
      <w:r w:rsidR="00F43F6A" w:rsidRPr="00EB258A">
        <w:rPr>
          <w:rFonts w:ascii="Calibri" w:hAnsi="Calibri" w:cs="Calibri"/>
          <w:sz w:val="24"/>
          <w:szCs w:val="24"/>
        </w:rPr>
        <w:t xml:space="preserve"> to be familiar with </w:t>
      </w:r>
      <w:proofErr w:type="gramStart"/>
      <w:r w:rsidR="00F43F6A" w:rsidRPr="00EB258A">
        <w:rPr>
          <w:rFonts w:ascii="Calibri" w:hAnsi="Calibri" w:cs="Calibri"/>
          <w:sz w:val="24"/>
          <w:szCs w:val="24"/>
        </w:rPr>
        <w:t>all of</w:t>
      </w:r>
      <w:proofErr w:type="gramEnd"/>
      <w:r w:rsidR="00F43F6A" w:rsidRPr="00EB258A">
        <w:rPr>
          <w:rFonts w:ascii="Calibri" w:hAnsi="Calibri" w:cs="Calibri"/>
          <w:sz w:val="24"/>
          <w:szCs w:val="24"/>
        </w:rPr>
        <w:t xml:space="preserve"> the specifications, terms</w:t>
      </w:r>
      <w:r w:rsidR="00112390">
        <w:rPr>
          <w:rFonts w:ascii="Calibri" w:hAnsi="Calibri" w:cs="Calibri"/>
          <w:sz w:val="24"/>
          <w:szCs w:val="24"/>
        </w:rPr>
        <w:t>,</w:t>
      </w:r>
      <w:r w:rsidR="00F43F6A" w:rsidRPr="00EB258A">
        <w:rPr>
          <w:rFonts w:ascii="Calibri" w:hAnsi="Calibri" w:cs="Calibri"/>
          <w:sz w:val="24"/>
          <w:szCs w:val="24"/>
        </w:rPr>
        <w:t xml:space="preserve"> and conditions </w:t>
      </w:r>
      <w:r w:rsidR="0087161B">
        <w:rPr>
          <w:rFonts w:ascii="Calibri" w:hAnsi="Calibri" w:cs="Calibri"/>
          <w:sz w:val="24"/>
          <w:szCs w:val="24"/>
        </w:rPr>
        <w:t xml:space="preserve">of the RFP </w:t>
      </w:r>
      <w:r w:rsidR="00F43F6A" w:rsidRPr="00EB258A">
        <w:rPr>
          <w:rFonts w:ascii="Calibri" w:hAnsi="Calibri" w:cs="Calibri"/>
          <w:sz w:val="24"/>
          <w:szCs w:val="24"/>
        </w:rPr>
        <w:t xml:space="preserve">and, if applicable, the site condition.  By the submission of a </w:t>
      </w:r>
      <w:r>
        <w:rPr>
          <w:rFonts w:ascii="Calibri" w:hAnsi="Calibri" w:cs="Calibri"/>
          <w:sz w:val="24"/>
          <w:szCs w:val="24"/>
        </w:rPr>
        <w:t>bid proposal</w:t>
      </w:r>
      <w:r w:rsidR="00F43F6A" w:rsidRPr="00EB258A">
        <w:rPr>
          <w:rFonts w:ascii="Calibri" w:hAnsi="Calibri" w:cs="Calibri"/>
          <w:sz w:val="24"/>
          <w:szCs w:val="24"/>
        </w:rPr>
        <w:t xml:space="preserve">, the </w:t>
      </w:r>
      <w:r w:rsidR="00502F47" w:rsidRPr="00EB258A">
        <w:rPr>
          <w:rFonts w:ascii="Calibri" w:hAnsi="Calibri" w:cs="Calibri"/>
          <w:sz w:val="24"/>
          <w:szCs w:val="24"/>
        </w:rPr>
        <w:t>Bidder</w:t>
      </w:r>
      <w:r w:rsidR="00F43F6A" w:rsidRPr="00EB258A">
        <w:rPr>
          <w:rFonts w:ascii="Calibri" w:hAnsi="Calibri" w:cs="Calibri"/>
          <w:sz w:val="24"/>
          <w:szCs w:val="24"/>
        </w:rPr>
        <w:t xml:space="preserve"> certifies that if awarded a contract</w:t>
      </w:r>
      <w:r w:rsidR="00112390">
        <w:rPr>
          <w:rFonts w:ascii="Calibri" w:hAnsi="Calibri" w:cs="Calibri"/>
          <w:sz w:val="24"/>
          <w:szCs w:val="24"/>
        </w:rPr>
        <w:t>,</w:t>
      </w:r>
      <w:r w:rsidR="00F43F6A" w:rsidRPr="00EB258A">
        <w:rPr>
          <w:rFonts w:ascii="Calibri" w:hAnsi="Calibri" w:cs="Calibri"/>
          <w:sz w:val="24"/>
          <w:szCs w:val="24"/>
        </w:rPr>
        <w:t xml:space="preserve"> they will make no claim against the County based upon ignorance of conditions or misunderstanding of the specifications.</w:t>
      </w:r>
    </w:p>
    <w:p w14:paraId="64F4B348" w14:textId="3712C61E" w:rsidR="00385679" w:rsidRDefault="00385679" w:rsidP="0018176F">
      <w:pPr>
        <w:pStyle w:val="PlainText"/>
        <w:numPr>
          <w:ilvl w:val="0"/>
          <w:numId w:val="7"/>
        </w:numPr>
        <w:tabs>
          <w:tab w:val="clear" w:pos="1080"/>
          <w:tab w:val="num" w:pos="720"/>
        </w:tabs>
        <w:spacing w:after="120"/>
        <w:ind w:left="720"/>
        <w:rPr>
          <w:rFonts w:ascii="Calibri" w:hAnsi="Calibri" w:cs="Calibri"/>
          <w:sz w:val="24"/>
          <w:szCs w:val="24"/>
        </w:rPr>
      </w:pPr>
      <w:bookmarkStart w:id="128" w:name="_Hlk103957398"/>
      <w:r w:rsidRPr="00EB258A">
        <w:rPr>
          <w:rFonts w:ascii="Calibri" w:hAnsi="Calibri" w:cs="Calibri"/>
          <w:sz w:val="24"/>
          <w:szCs w:val="24"/>
        </w:rPr>
        <w:lastRenderedPageBreak/>
        <w:t>The undersigned acknowledges that Bidder has accurately completed the SLEB Information Sheet.</w:t>
      </w:r>
      <w:bookmarkEnd w:id="128"/>
    </w:p>
    <w:p w14:paraId="3CEFCC28" w14:textId="464464F7" w:rsidR="00F43F6A" w:rsidRDefault="00D96C17" w:rsidP="0018176F">
      <w:pPr>
        <w:pStyle w:val="PlainText"/>
        <w:numPr>
          <w:ilvl w:val="0"/>
          <w:numId w:val="7"/>
        </w:numPr>
        <w:tabs>
          <w:tab w:val="clear" w:pos="1080"/>
          <w:tab w:val="num" w:pos="720"/>
        </w:tabs>
        <w:spacing w:after="120"/>
        <w:ind w:left="720"/>
        <w:rPr>
          <w:rFonts w:ascii="Calibri" w:hAnsi="Calibri" w:cs="Calibri"/>
          <w:sz w:val="24"/>
          <w:szCs w:val="24"/>
        </w:rPr>
      </w:pPr>
      <w:r w:rsidRPr="00EB258A">
        <w:rPr>
          <w:rFonts w:ascii="Calibri" w:hAnsi="Calibri" w:cs="Calibri"/>
          <w:sz w:val="24"/>
          <w:szCs w:val="24"/>
        </w:rPr>
        <w:t xml:space="preserve">Bidder </w:t>
      </w:r>
      <w:r w:rsidR="00FB6CDE">
        <w:rPr>
          <w:rFonts w:ascii="Calibri" w:hAnsi="Calibri" w:cs="Calibri"/>
          <w:sz w:val="24"/>
          <w:szCs w:val="24"/>
        </w:rPr>
        <w:t xml:space="preserve">agrees to </w:t>
      </w:r>
      <w:r w:rsidR="00F43F6A" w:rsidRPr="00EB258A">
        <w:rPr>
          <w:rFonts w:ascii="Calibri" w:hAnsi="Calibri" w:cs="Calibri"/>
          <w:sz w:val="24"/>
          <w:szCs w:val="24"/>
        </w:rPr>
        <w:t>hold the County of Alameda, its officers, agents</w:t>
      </w:r>
      <w:r w:rsidR="00112390">
        <w:rPr>
          <w:rFonts w:ascii="Calibri" w:hAnsi="Calibri" w:cs="Calibri"/>
          <w:sz w:val="24"/>
          <w:szCs w:val="24"/>
        </w:rPr>
        <w:t>,</w:t>
      </w:r>
      <w:r w:rsidR="00F43F6A" w:rsidRPr="00EB258A">
        <w:rPr>
          <w:rFonts w:ascii="Calibri" w:hAnsi="Calibri" w:cs="Calibri"/>
          <w:sz w:val="24"/>
          <w:szCs w:val="24"/>
        </w:rPr>
        <w:t xml:space="preserve"> and employees harmless from liability of an</w:t>
      </w:r>
      <w:r w:rsidR="0099379F" w:rsidRPr="00EB258A">
        <w:rPr>
          <w:rFonts w:ascii="Calibri" w:hAnsi="Calibri" w:cs="Calibri"/>
          <w:sz w:val="24"/>
          <w:szCs w:val="24"/>
        </w:rPr>
        <w:t>y</w:t>
      </w:r>
      <w:r w:rsidR="00F43F6A" w:rsidRPr="00EB258A">
        <w:rPr>
          <w:rFonts w:ascii="Calibri" w:hAnsi="Calibri" w:cs="Calibri"/>
          <w:sz w:val="24"/>
          <w:szCs w:val="24"/>
        </w:rPr>
        <w:t xml:space="preserve"> nature or kind, including cost and expenses, for infringement or use of any patent, copyright</w:t>
      </w:r>
      <w:r w:rsidR="00112390">
        <w:rPr>
          <w:rFonts w:ascii="Calibri" w:hAnsi="Calibri" w:cs="Calibri"/>
          <w:sz w:val="24"/>
          <w:szCs w:val="24"/>
        </w:rPr>
        <w:t>,</w:t>
      </w:r>
      <w:r w:rsidR="00F43F6A" w:rsidRPr="00EB258A">
        <w:rPr>
          <w:rFonts w:ascii="Calibri" w:hAnsi="Calibri" w:cs="Calibri"/>
          <w:sz w:val="24"/>
          <w:szCs w:val="24"/>
        </w:rPr>
        <w:t xml:space="preserve"> or other proprietary right</w:t>
      </w:r>
      <w:r w:rsidR="00112390">
        <w:rPr>
          <w:rFonts w:ascii="Calibri" w:hAnsi="Calibri" w:cs="Calibri"/>
          <w:sz w:val="24"/>
          <w:szCs w:val="24"/>
        </w:rPr>
        <w:t>s</w:t>
      </w:r>
      <w:r w:rsidR="00F43F6A" w:rsidRPr="00EB258A">
        <w:rPr>
          <w:rFonts w:ascii="Calibri" w:hAnsi="Calibri" w:cs="Calibri"/>
          <w:sz w:val="24"/>
          <w:szCs w:val="24"/>
        </w:rPr>
        <w:t>, secret process, patented</w:t>
      </w:r>
      <w:r w:rsidR="00112390">
        <w:rPr>
          <w:rFonts w:ascii="Calibri" w:hAnsi="Calibri" w:cs="Calibri"/>
          <w:sz w:val="24"/>
          <w:szCs w:val="24"/>
        </w:rPr>
        <w:t>,</w:t>
      </w:r>
      <w:r w:rsidR="00F43F6A" w:rsidRPr="00EB258A">
        <w:rPr>
          <w:rFonts w:ascii="Calibri" w:hAnsi="Calibri" w:cs="Calibri"/>
          <w:sz w:val="24"/>
          <w:szCs w:val="24"/>
        </w:rPr>
        <w:t xml:space="preserve"> or unpatented invention, article or appliance furnished or used in connection with </w:t>
      </w:r>
      <w:r w:rsidRPr="00EB258A">
        <w:rPr>
          <w:rFonts w:ascii="Calibri" w:hAnsi="Calibri" w:cs="Calibri"/>
          <w:sz w:val="24"/>
          <w:szCs w:val="24"/>
        </w:rPr>
        <w:t xml:space="preserve">bid </w:t>
      </w:r>
      <w:r w:rsidR="00EB4661">
        <w:rPr>
          <w:rFonts w:ascii="Calibri" w:hAnsi="Calibri" w:cs="Calibri"/>
          <w:sz w:val="24"/>
          <w:szCs w:val="24"/>
        </w:rPr>
        <w:t xml:space="preserve">proposal </w:t>
      </w:r>
      <w:r w:rsidRPr="00EB258A">
        <w:rPr>
          <w:rFonts w:ascii="Calibri" w:hAnsi="Calibri" w:cs="Calibri"/>
          <w:sz w:val="24"/>
          <w:szCs w:val="24"/>
        </w:rPr>
        <w:t>and</w:t>
      </w:r>
      <w:r w:rsidR="00FB6CDE">
        <w:rPr>
          <w:rFonts w:ascii="Calibri" w:hAnsi="Calibri" w:cs="Calibri"/>
          <w:sz w:val="24"/>
          <w:szCs w:val="24"/>
        </w:rPr>
        <w:t xml:space="preserve">/or </w:t>
      </w:r>
      <w:r w:rsidRPr="00EB258A">
        <w:rPr>
          <w:rFonts w:ascii="Calibri" w:hAnsi="Calibri" w:cs="Calibri"/>
          <w:sz w:val="24"/>
          <w:szCs w:val="24"/>
        </w:rPr>
        <w:t xml:space="preserve">any </w:t>
      </w:r>
      <w:proofErr w:type="gramStart"/>
      <w:r w:rsidRPr="00EB258A">
        <w:rPr>
          <w:rFonts w:ascii="Calibri" w:hAnsi="Calibri" w:cs="Calibri"/>
          <w:sz w:val="24"/>
          <w:szCs w:val="24"/>
        </w:rPr>
        <w:t>resulted</w:t>
      </w:r>
      <w:proofErr w:type="gramEnd"/>
      <w:r w:rsidRPr="00EB258A">
        <w:rPr>
          <w:rFonts w:ascii="Calibri" w:hAnsi="Calibri" w:cs="Calibri"/>
          <w:sz w:val="24"/>
          <w:szCs w:val="24"/>
        </w:rPr>
        <w:t xml:space="preserve"> contract </w:t>
      </w:r>
      <w:r w:rsidR="004B6B39" w:rsidRPr="00EB258A">
        <w:rPr>
          <w:rFonts w:ascii="Calibri" w:hAnsi="Calibri" w:cs="Calibri"/>
          <w:sz w:val="24"/>
          <w:szCs w:val="24"/>
        </w:rPr>
        <w:t>or purchase order</w:t>
      </w:r>
      <w:r w:rsidR="00F43F6A" w:rsidRPr="00EB258A">
        <w:rPr>
          <w:rFonts w:ascii="Calibri" w:hAnsi="Calibri" w:cs="Calibri"/>
          <w:sz w:val="24"/>
          <w:szCs w:val="24"/>
        </w:rPr>
        <w:t>.</w:t>
      </w:r>
    </w:p>
    <w:p w14:paraId="6B67F431" w14:textId="77777777" w:rsidR="008B1517" w:rsidRPr="00006CBF" w:rsidRDefault="008B1517" w:rsidP="0018176F">
      <w:pPr>
        <w:pStyle w:val="PlainText"/>
        <w:numPr>
          <w:ilvl w:val="0"/>
          <w:numId w:val="7"/>
        </w:numPr>
        <w:tabs>
          <w:tab w:val="clear" w:pos="1080"/>
        </w:tabs>
        <w:spacing w:after="240"/>
        <w:ind w:left="720"/>
        <w:rPr>
          <w:rFonts w:asciiTheme="minorHAnsi" w:hAnsiTheme="minorHAnsi" w:cstheme="minorHAnsi"/>
          <w:sz w:val="24"/>
          <w:szCs w:val="24"/>
        </w:rPr>
      </w:pPr>
      <w:r w:rsidRPr="00006CBF">
        <w:rPr>
          <w:rFonts w:asciiTheme="minorHAnsi" w:hAnsiTheme="minorHAnsi" w:cstheme="minorHAnsi"/>
          <w:sz w:val="24"/>
          <w:szCs w:val="24"/>
        </w:rPr>
        <w:t xml:space="preserve">The undersigned acknowledges </w:t>
      </w:r>
      <w:r w:rsidRPr="00006CBF">
        <w:rPr>
          <w:rFonts w:asciiTheme="minorHAnsi" w:hAnsiTheme="minorHAnsi" w:cstheme="minorHAnsi"/>
          <w:b/>
          <w:i/>
          <w:sz w:val="24"/>
          <w:szCs w:val="24"/>
          <w:u w:val="single"/>
        </w:rPr>
        <w:t>ONE</w:t>
      </w:r>
      <w:r w:rsidRPr="00006CBF">
        <w:rPr>
          <w:rFonts w:asciiTheme="minorHAnsi" w:hAnsiTheme="minorHAnsi" w:cstheme="minorHAnsi"/>
          <w:sz w:val="24"/>
          <w:szCs w:val="24"/>
        </w:rPr>
        <w:t xml:space="preserve"> of the following (please check only one box):</w:t>
      </w:r>
      <w:r>
        <w:rPr>
          <w:rFonts w:asciiTheme="minorHAnsi" w:hAnsiTheme="minorHAnsi" w:cstheme="minorHAnsi"/>
          <w:sz w:val="24"/>
          <w:szCs w:val="24"/>
        </w:rPr>
        <w:t xml:space="preserve"> </w:t>
      </w:r>
    </w:p>
    <w:p w14:paraId="0E0FE3CE" w14:textId="141BB045" w:rsidR="008B1517" w:rsidRPr="00006CBF" w:rsidRDefault="00D432DA" w:rsidP="00BD57C6">
      <w:pPr>
        <w:pStyle w:val="PlainText"/>
        <w:tabs>
          <w:tab w:val="right" w:pos="9720"/>
        </w:tabs>
        <w:spacing w:after="240"/>
        <w:ind w:left="720"/>
        <w:rPr>
          <w:rFonts w:asciiTheme="minorHAnsi" w:hAnsiTheme="minorHAnsi" w:cstheme="minorHAnsi"/>
          <w:sz w:val="24"/>
          <w:szCs w:val="24"/>
        </w:rPr>
      </w:pPr>
      <w:sdt>
        <w:sdtPr>
          <w:rPr>
            <w:rFonts w:asciiTheme="minorHAnsi" w:hAnsiTheme="minorHAnsi" w:cstheme="minorHAnsi"/>
            <w:sz w:val="36"/>
            <w:szCs w:val="36"/>
          </w:rPr>
          <w:id w:val="521438493"/>
          <w14:checkbox>
            <w14:checked w14:val="0"/>
            <w14:checkedState w14:val="2612" w14:font="MS Gothic"/>
            <w14:uncheckedState w14:val="2610" w14:font="MS Gothic"/>
          </w14:checkbox>
        </w:sdtPr>
        <w:sdtEndPr/>
        <w:sdtContent>
          <w:r w:rsidR="00107AAD">
            <w:rPr>
              <w:rFonts w:ascii="MS Gothic" w:eastAsia="MS Gothic" w:hAnsi="MS Gothic" w:cstheme="minorHAnsi" w:hint="eastAsia"/>
              <w:sz w:val="36"/>
              <w:szCs w:val="36"/>
            </w:rPr>
            <w:t>☐</w:t>
          </w:r>
        </w:sdtContent>
      </w:sdt>
      <w:r w:rsidR="00BD57C6" w:rsidRPr="00EB7639">
        <w:rPr>
          <w:rFonts w:ascii="Calibri" w:hAnsi="Calibri" w:cs="Calibri"/>
          <w:sz w:val="36"/>
          <w:szCs w:val="36"/>
        </w:rPr>
        <w:t xml:space="preserve"> </w:t>
      </w:r>
      <w:r w:rsidR="008B1517" w:rsidRPr="00006CBF">
        <w:rPr>
          <w:rFonts w:asciiTheme="minorHAnsi" w:hAnsiTheme="minorHAnsi" w:cstheme="minorHAnsi"/>
          <w:sz w:val="24"/>
          <w:szCs w:val="24"/>
        </w:rPr>
        <w:t xml:space="preserve">Bidder is not local to Alameda County and is ineligible for any bid </w:t>
      </w:r>
      <w:proofErr w:type="gramStart"/>
      <w:r w:rsidR="008B1517" w:rsidRPr="00006CBF">
        <w:rPr>
          <w:rFonts w:asciiTheme="minorHAnsi" w:hAnsiTheme="minorHAnsi" w:cstheme="minorHAnsi"/>
          <w:sz w:val="24"/>
          <w:szCs w:val="24"/>
        </w:rPr>
        <w:t>preference;</w:t>
      </w:r>
      <w:proofErr w:type="gramEnd"/>
      <w:r w:rsidR="008B1517" w:rsidRPr="00006CBF">
        <w:rPr>
          <w:rFonts w:asciiTheme="minorHAnsi" w:hAnsiTheme="minorHAnsi" w:cstheme="minorHAnsi"/>
          <w:sz w:val="24"/>
          <w:szCs w:val="24"/>
        </w:rPr>
        <w:t xml:space="preserve"> </w:t>
      </w:r>
      <w:r w:rsidR="008B1517" w:rsidRPr="00006CBF">
        <w:rPr>
          <w:rFonts w:asciiTheme="minorHAnsi" w:hAnsiTheme="minorHAnsi" w:cstheme="minorHAnsi"/>
          <w:b/>
          <w:caps/>
          <w:sz w:val="24"/>
          <w:szCs w:val="24"/>
        </w:rPr>
        <w:t>or</w:t>
      </w:r>
    </w:p>
    <w:p w14:paraId="77CEF775" w14:textId="77777777" w:rsidR="00BD57C6" w:rsidRDefault="00D432DA" w:rsidP="00BD57C6">
      <w:pPr>
        <w:pStyle w:val="PlainText"/>
        <w:tabs>
          <w:tab w:val="right" w:pos="9720"/>
        </w:tabs>
        <w:spacing w:after="240"/>
        <w:ind w:left="1170" w:hanging="450"/>
        <w:rPr>
          <w:rFonts w:ascii="Calibri" w:hAnsi="Calibri" w:cs="Calibri"/>
          <w:sz w:val="24"/>
          <w:szCs w:val="24"/>
        </w:rPr>
      </w:pPr>
      <w:sdt>
        <w:sdtPr>
          <w:rPr>
            <w:rFonts w:asciiTheme="minorHAnsi" w:hAnsiTheme="minorHAnsi" w:cstheme="minorHAnsi"/>
            <w:sz w:val="36"/>
            <w:szCs w:val="36"/>
          </w:rPr>
          <w:id w:val="3028225"/>
          <w14:checkbox>
            <w14:checked w14:val="0"/>
            <w14:checkedState w14:val="2612" w14:font="MS Gothic"/>
            <w14:uncheckedState w14:val="2610" w14:font="MS Gothic"/>
          </w14:checkbox>
        </w:sdtPr>
        <w:sdtEndPr/>
        <w:sdtContent>
          <w:r w:rsidR="00BD57C6">
            <w:rPr>
              <w:rFonts w:ascii="MS Gothic" w:eastAsia="MS Gothic" w:hAnsi="MS Gothic" w:cstheme="minorHAnsi" w:hint="eastAsia"/>
              <w:sz w:val="36"/>
              <w:szCs w:val="36"/>
            </w:rPr>
            <w:t>☐</w:t>
          </w:r>
        </w:sdtContent>
      </w:sdt>
      <w:r w:rsidR="00BD57C6" w:rsidRPr="00EB7639">
        <w:rPr>
          <w:rFonts w:ascii="Calibri" w:hAnsi="Calibri" w:cs="Calibri"/>
          <w:sz w:val="36"/>
          <w:szCs w:val="36"/>
        </w:rPr>
        <w:t xml:space="preserve"> </w:t>
      </w:r>
      <w:r w:rsidR="008B1517" w:rsidRPr="00006CBF">
        <w:rPr>
          <w:rFonts w:asciiTheme="minorHAnsi" w:hAnsiTheme="minorHAnsi" w:cstheme="minorHAnsi"/>
          <w:sz w:val="24"/>
          <w:szCs w:val="24"/>
        </w:rPr>
        <w:t xml:space="preserve">Bidder is a certified SLEB and is requesting 10% bid preference; (Bidder must check the first box and provide its SLEB Certification Number in the </w:t>
      </w:r>
      <w:hyperlink w:anchor="SLEB" w:history="1">
        <w:r w:rsidR="008B1517" w:rsidRPr="008B1517">
          <w:rPr>
            <w:rStyle w:val="Hyperlink"/>
            <w:rFonts w:asciiTheme="minorHAnsi" w:hAnsiTheme="minorHAnsi" w:cstheme="minorHAnsi"/>
            <w:sz w:val="24"/>
            <w:szCs w:val="24"/>
          </w:rPr>
          <w:t>SLEB PARTNERING INFORMATION SHEET</w:t>
        </w:r>
      </w:hyperlink>
      <w:r w:rsidR="008B1517" w:rsidRPr="00006CBF">
        <w:rPr>
          <w:rFonts w:asciiTheme="minorHAnsi" w:hAnsiTheme="minorHAnsi" w:cstheme="minorHAnsi"/>
          <w:sz w:val="24"/>
          <w:szCs w:val="24"/>
        </w:rPr>
        <w:t xml:space="preserve">); </w:t>
      </w:r>
      <w:r w:rsidR="008B1517" w:rsidRPr="00006CBF">
        <w:rPr>
          <w:rFonts w:asciiTheme="minorHAnsi" w:hAnsiTheme="minorHAnsi" w:cstheme="minorHAnsi"/>
          <w:b/>
          <w:caps/>
          <w:sz w:val="24"/>
          <w:szCs w:val="24"/>
        </w:rPr>
        <w:t>or</w:t>
      </w:r>
      <w:r w:rsidR="00BD57C6">
        <w:rPr>
          <w:rFonts w:ascii="Segoe UI Symbol" w:eastAsia="MS Gothic" w:hAnsi="Segoe UI Symbol" w:cs="Segoe UI Symbol"/>
          <w:sz w:val="24"/>
          <w:szCs w:val="24"/>
        </w:rPr>
        <w:tab/>
      </w:r>
    </w:p>
    <w:p w14:paraId="14558BFA" w14:textId="28AC5F41" w:rsidR="008B1517" w:rsidRPr="00006CBF" w:rsidRDefault="00D432DA" w:rsidP="00BD57C6">
      <w:pPr>
        <w:pStyle w:val="PlainText"/>
        <w:tabs>
          <w:tab w:val="right" w:pos="9720"/>
        </w:tabs>
        <w:spacing w:after="240"/>
        <w:ind w:left="1170" w:hanging="450"/>
        <w:rPr>
          <w:rFonts w:asciiTheme="minorHAnsi" w:hAnsiTheme="minorHAnsi" w:cstheme="minorHAnsi"/>
          <w:sz w:val="24"/>
          <w:szCs w:val="24"/>
        </w:rPr>
      </w:pPr>
      <w:sdt>
        <w:sdtPr>
          <w:rPr>
            <w:rFonts w:asciiTheme="minorHAnsi" w:hAnsiTheme="minorHAnsi" w:cstheme="minorHAnsi"/>
            <w:sz w:val="36"/>
            <w:szCs w:val="36"/>
          </w:rPr>
          <w:id w:val="-1492016365"/>
          <w14:checkbox>
            <w14:checked w14:val="0"/>
            <w14:checkedState w14:val="2612" w14:font="MS Gothic"/>
            <w14:uncheckedState w14:val="2610" w14:font="MS Gothic"/>
          </w14:checkbox>
        </w:sdtPr>
        <w:sdtEndPr/>
        <w:sdtContent>
          <w:r w:rsidR="00BD57C6">
            <w:rPr>
              <w:rFonts w:ascii="MS Gothic" w:eastAsia="MS Gothic" w:hAnsi="MS Gothic" w:cstheme="minorHAnsi" w:hint="eastAsia"/>
              <w:sz w:val="36"/>
              <w:szCs w:val="36"/>
            </w:rPr>
            <w:t>☐</w:t>
          </w:r>
        </w:sdtContent>
      </w:sdt>
      <w:r w:rsidR="00BD57C6" w:rsidRPr="00EB7639">
        <w:rPr>
          <w:rFonts w:ascii="Calibri" w:hAnsi="Calibri" w:cs="Calibri"/>
          <w:sz w:val="36"/>
          <w:szCs w:val="36"/>
        </w:rPr>
        <w:t xml:space="preserve"> </w:t>
      </w:r>
      <w:r w:rsidR="008B1517" w:rsidRPr="00006CBF">
        <w:rPr>
          <w:rFonts w:asciiTheme="minorHAnsi" w:hAnsiTheme="minorHAnsi" w:cstheme="minorHAnsi"/>
          <w:sz w:val="24"/>
          <w:szCs w:val="24"/>
        </w:rPr>
        <w:t xml:space="preserve">Bidder is LOCAL to Alameda County and is requesting 5% bid preference, </w:t>
      </w:r>
      <w:r w:rsidR="008B1517" w:rsidRPr="00006CBF">
        <w:rPr>
          <w:rFonts w:asciiTheme="minorHAnsi" w:hAnsiTheme="minorHAnsi" w:cstheme="minorHAnsi"/>
          <w:sz w:val="24"/>
          <w:szCs w:val="24"/>
          <w:u w:val="single"/>
        </w:rPr>
        <w:t>and has attached the following documentation to this Exhibit</w:t>
      </w:r>
      <w:r w:rsidR="008B1517" w:rsidRPr="00006CBF">
        <w:rPr>
          <w:rFonts w:asciiTheme="minorHAnsi" w:hAnsiTheme="minorHAnsi" w:cstheme="minorHAnsi"/>
          <w:sz w:val="24"/>
          <w:szCs w:val="24"/>
        </w:rPr>
        <w:t>:</w:t>
      </w:r>
    </w:p>
    <w:p w14:paraId="3CAAAC0C" w14:textId="77777777" w:rsidR="008B1517" w:rsidRPr="008B1517" w:rsidRDefault="008B1517" w:rsidP="0018176F">
      <w:pPr>
        <w:numPr>
          <w:ilvl w:val="0"/>
          <w:numId w:val="34"/>
        </w:numPr>
        <w:tabs>
          <w:tab w:val="left" w:pos="-1080"/>
          <w:tab w:val="left" w:pos="-720"/>
          <w:tab w:val="num" w:pos="1800"/>
        </w:tabs>
        <w:spacing w:after="120"/>
        <w:ind w:left="1800"/>
        <w:rPr>
          <w:rFonts w:asciiTheme="minorHAnsi" w:hAnsiTheme="minorHAnsi" w:cstheme="minorHAnsi"/>
          <w:sz w:val="24"/>
          <w:szCs w:val="24"/>
        </w:rPr>
      </w:pPr>
      <w:r w:rsidRPr="00006CBF">
        <w:rPr>
          <w:rFonts w:asciiTheme="minorHAnsi" w:hAnsiTheme="minorHAnsi" w:cstheme="minorHAnsi"/>
          <w:color w:val="000000"/>
          <w:sz w:val="24"/>
          <w:szCs w:val="24"/>
        </w:rPr>
        <w:t>Copy of a verifiable business license issued by the County of Alameda or a City within the County; and</w:t>
      </w:r>
    </w:p>
    <w:p w14:paraId="48E24187" w14:textId="2803CD6E" w:rsidR="008B1517" w:rsidRPr="008B1517" w:rsidRDefault="006F5C39" w:rsidP="0018176F">
      <w:pPr>
        <w:numPr>
          <w:ilvl w:val="0"/>
          <w:numId w:val="34"/>
        </w:numPr>
        <w:tabs>
          <w:tab w:val="left" w:pos="-1080"/>
          <w:tab w:val="left" w:pos="-720"/>
          <w:tab w:val="num" w:pos="1800"/>
        </w:tabs>
        <w:spacing w:after="120"/>
        <w:ind w:left="1800"/>
        <w:rPr>
          <w:rFonts w:asciiTheme="minorHAnsi" w:hAnsiTheme="minorHAnsi" w:cstheme="minorHAnsi"/>
          <w:sz w:val="24"/>
          <w:szCs w:val="24"/>
        </w:rPr>
      </w:pPr>
      <w:r>
        <w:rPr>
          <w:rFonts w:asciiTheme="minorHAnsi" w:hAnsiTheme="minorHAnsi" w:cstheme="minorHAnsi"/>
          <w:color w:val="000000"/>
          <w:sz w:val="24"/>
          <w:szCs w:val="24"/>
        </w:rPr>
        <w:t>P</w:t>
      </w:r>
      <w:r w:rsidR="008B1517" w:rsidRPr="008B1517">
        <w:rPr>
          <w:rFonts w:asciiTheme="minorHAnsi" w:hAnsiTheme="minorHAnsi" w:cstheme="minorHAnsi"/>
          <w:color w:val="000000"/>
          <w:sz w:val="24"/>
          <w:szCs w:val="24"/>
        </w:rPr>
        <w:t xml:space="preserve">roof of six months of business residency, identifying the name of the bidder and the local address.  Example of proof includes but are not limited to utility bills, deeds of </w:t>
      </w:r>
      <w:proofErr w:type="gramStart"/>
      <w:r w:rsidR="008B1517" w:rsidRPr="008B1517">
        <w:rPr>
          <w:rFonts w:asciiTheme="minorHAnsi" w:hAnsiTheme="minorHAnsi" w:cstheme="minorHAnsi"/>
          <w:color w:val="000000"/>
          <w:sz w:val="24"/>
          <w:szCs w:val="24"/>
        </w:rPr>
        <w:t>trusts</w:t>
      </w:r>
      <w:proofErr w:type="gramEnd"/>
      <w:r w:rsidR="008B1517" w:rsidRPr="008B1517">
        <w:rPr>
          <w:rFonts w:asciiTheme="minorHAnsi" w:hAnsiTheme="minorHAnsi" w:cstheme="minorHAnsi"/>
          <w:color w:val="000000"/>
          <w:sz w:val="24"/>
          <w:szCs w:val="24"/>
        </w:rPr>
        <w:t xml:space="preserve"> or lease agreements, etc., which are acceptable verification documents to prove residency.</w:t>
      </w:r>
    </w:p>
    <w:p w14:paraId="152C2B9A" w14:textId="429F15C0" w:rsidR="00F43F6A" w:rsidRPr="0024036E" w:rsidRDefault="00EB4661" w:rsidP="0018176F">
      <w:pPr>
        <w:pStyle w:val="ListParagraph"/>
        <w:numPr>
          <w:ilvl w:val="0"/>
          <w:numId w:val="7"/>
        </w:numPr>
        <w:tabs>
          <w:tab w:val="clear" w:pos="1080"/>
          <w:tab w:val="num" w:pos="720"/>
          <w:tab w:val="left" w:pos="5040"/>
          <w:tab w:val="left" w:pos="5760"/>
        </w:tabs>
        <w:autoSpaceDE w:val="0"/>
        <w:autoSpaceDN w:val="0"/>
        <w:adjustRightInd w:val="0"/>
        <w:ind w:left="720"/>
        <w:rPr>
          <w:rFonts w:ascii="Calibri" w:hAnsi="Calibri" w:cs="Calibri"/>
          <w:szCs w:val="26"/>
        </w:rPr>
      </w:pPr>
      <w:bookmarkStart w:id="129" w:name="_Hlk101546871"/>
      <w:r>
        <w:rPr>
          <w:rFonts w:ascii="Calibri" w:hAnsi="Calibri" w:cs="Calibri"/>
          <w:sz w:val="24"/>
          <w:szCs w:val="24"/>
        </w:rPr>
        <w:t xml:space="preserve">By </w:t>
      </w:r>
      <w:r w:rsidRPr="00171069">
        <w:rPr>
          <w:rFonts w:ascii="Calibri" w:hAnsi="Calibri" w:cs="Calibri"/>
          <w:sz w:val="24"/>
          <w:szCs w:val="24"/>
        </w:rPr>
        <w:t xml:space="preserve">signing below, </w:t>
      </w:r>
      <w:r>
        <w:rPr>
          <w:rFonts w:ascii="Calibri" w:hAnsi="Calibri" w:cs="Calibri"/>
          <w:sz w:val="24"/>
          <w:szCs w:val="24"/>
        </w:rPr>
        <w:t xml:space="preserve">the </w:t>
      </w:r>
      <w:r w:rsidRPr="00F1170C">
        <w:rPr>
          <w:rFonts w:ascii="Calibri" w:hAnsi="Calibri" w:cs="Calibri"/>
          <w:sz w:val="24"/>
          <w:szCs w:val="24"/>
        </w:rPr>
        <w:t xml:space="preserve">signatory warrants and represents that </w:t>
      </w:r>
      <w:r>
        <w:rPr>
          <w:rFonts w:ascii="Calibri" w:hAnsi="Calibri" w:cs="Calibri"/>
          <w:sz w:val="24"/>
          <w:szCs w:val="24"/>
        </w:rPr>
        <w:t>the signer has completed, acknowledged,</w:t>
      </w:r>
      <w:r w:rsidRPr="00F1170C">
        <w:rPr>
          <w:rFonts w:ascii="Calibri" w:hAnsi="Calibri" w:cs="Calibri"/>
          <w:sz w:val="24"/>
          <w:szCs w:val="24"/>
        </w:rPr>
        <w:t xml:space="preserve"> </w:t>
      </w:r>
      <w:r>
        <w:rPr>
          <w:rFonts w:ascii="Calibri" w:hAnsi="Calibri" w:cs="Calibri"/>
          <w:sz w:val="24"/>
          <w:szCs w:val="24"/>
        </w:rPr>
        <w:t xml:space="preserve">and agreed to </w:t>
      </w:r>
      <w:r w:rsidRPr="00F1170C">
        <w:rPr>
          <w:rFonts w:ascii="Calibri" w:hAnsi="Calibri" w:cs="Calibri"/>
          <w:sz w:val="24"/>
          <w:szCs w:val="24"/>
        </w:rPr>
        <w:t xml:space="preserve">this </w:t>
      </w:r>
      <w:r>
        <w:rPr>
          <w:rFonts w:ascii="Calibri" w:hAnsi="Calibri" w:cs="Calibri"/>
          <w:sz w:val="24"/>
          <w:szCs w:val="24"/>
        </w:rPr>
        <w:t xml:space="preserve">Bidder Acceptance </w:t>
      </w:r>
      <w:r w:rsidRPr="00F1170C">
        <w:rPr>
          <w:rFonts w:ascii="Calibri" w:hAnsi="Calibri" w:cs="Calibri"/>
          <w:sz w:val="24"/>
          <w:szCs w:val="24"/>
        </w:rPr>
        <w:t xml:space="preserve">in </w:t>
      </w:r>
      <w:r>
        <w:rPr>
          <w:rFonts w:ascii="Calibri" w:hAnsi="Calibri" w:cs="Calibri"/>
          <w:sz w:val="24"/>
          <w:szCs w:val="24"/>
        </w:rPr>
        <w:t xml:space="preserve">their </w:t>
      </w:r>
      <w:r w:rsidRPr="00F1170C">
        <w:rPr>
          <w:rFonts w:ascii="Calibri" w:hAnsi="Calibri" w:cs="Calibri"/>
          <w:sz w:val="24"/>
          <w:szCs w:val="24"/>
        </w:rPr>
        <w:t xml:space="preserve">authorized capacity and that by </w:t>
      </w:r>
      <w:r>
        <w:rPr>
          <w:rFonts w:ascii="Calibri" w:hAnsi="Calibri" w:cs="Calibri"/>
          <w:sz w:val="24"/>
          <w:szCs w:val="24"/>
        </w:rPr>
        <w:t>their</w:t>
      </w:r>
      <w:r w:rsidRPr="00F1170C">
        <w:rPr>
          <w:rFonts w:ascii="Calibri" w:hAnsi="Calibri" w:cs="Calibri"/>
          <w:sz w:val="24"/>
          <w:szCs w:val="24"/>
        </w:rPr>
        <w:t xml:space="preserve"> signature on this </w:t>
      </w:r>
      <w:r>
        <w:rPr>
          <w:rFonts w:ascii="Calibri" w:hAnsi="Calibri" w:cs="Calibri"/>
          <w:sz w:val="24"/>
          <w:szCs w:val="24"/>
        </w:rPr>
        <w:t>Bidder Acceptance</w:t>
      </w:r>
      <w:r w:rsidRPr="00F1170C">
        <w:rPr>
          <w:rFonts w:ascii="Calibri" w:hAnsi="Calibri" w:cs="Calibri"/>
          <w:sz w:val="24"/>
          <w:szCs w:val="24"/>
        </w:rPr>
        <w:t xml:space="preserve">, </w:t>
      </w:r>
      <w:r>
        <w:rPr>
          <w:rFonts w:ascii="Calibri" w:hAnsi="Calibri" w:cs="Calibri"/>
          <w:sz w:val="24"/>
          <w:szCs w:val="24"/>
        </w:rPr>
        <w:t>they and</w:t>
      </w:r>
      <w:r w:rsidRPr="00F1170C">
        <w:rPr>
          <w:rFonts w:ascii="Calibri" w:hAnsi="Calibri" w:cs="Calibri"/>
          <w:sz w:val="24"/>
          <w:szCs w:val="24"/>
        </w:rPr>
        <w:t xml:space="preserve"> the entity upon behalf of which </w:t>
      </w:r>
      <w:r>
        <w:rPr>
          <w:rFonts w:ascii="Calibri" w:hAnsi="Calibri" w:cs="Calibri"/>
          <w:sz w:val="24"/>
          <w:szCs w:val="24"/>
        </w:rPr>
        <w:t>they</w:t>
      </w:r>
      <w:r w:rsidRPr="00F1170C">
        <w:rPr>
          <w:rFonts w:ascii="Calibri" w:hAnsi="Calibri" w:cs="Calibri"/>
          <w:sz w:val="24"/>
          <w:szCs w:val="24"/>
        </w:rPr>
        <w:t xml:space="preserve"> acted, </w:t>
      </w:r>
      <w:r>
        <w:rPr>
          <w:rFonts w:ascii="Calibri" w:hAnsi="Calibri" w:cs="Calibri"/>
          <w:sz w:val="24"/>
          <w:szCs w:val="24"/>
        </w:rPr>
        <w:t xml:space="preserve">acknowledged and agreed to </w:t>
      </w:r>
      <w:r w:rsidRPr="00F1170C">
        <w:rPr>
          <w:rFonts w:ascii="Calibri" w:hAnsi="Calibri" w:cs="Calibri"/>
          <w:sz w:val="24"/>
          <w:szCs w:val="24"/>
        </w:rPr>
        <w:t xml:space="preserve">this </w:t>
      </w:r>
      <w:r>
        <w:rPr>
          <w:rFonts w:ascii="Calibri" w:hAnsi="Calibri" w:cs="Calibri"/>
          <w:sz w:val="24"/>
          <w:szCs w:val="24"/>
        </w:rPr>
        <w:t xml:space="preserve">Bidder Acceptance and that all </w:t>
      </w:r>
      <w:r w:rsidRPr="00266DFB">
        <w:rPr>
          <w:rFonts w:ascii="Calibri" w:hAnsi="Calibri" w:cs="Calibri"/>
          <w:sz w:val="24"/>
          <w:szCs w:val="24"/>
        </w:rPr>
        <w:t>are true and correct and are made under penalty of perjury pursuant to the laws of California</w:t>
      </w:r>
      <w:r>
        <w:rPr>
          <w:rFonts w:ascii="Calibri" w:hAnsi="Calibri" w:cs="Calibri"/>
          <w:sz w:val="24"/>
          <w:szCs w:val="24"/>
        </w:rPr>
        <w:t>.</w:t>
      </w:r>
      <w:bookmarkEnd w:id="129"/>
    </w:p>
    <w:p w14:paraId="6C124EAC" w14:textId="77777777" w:rsidR="0024036E" w:rsidRPr="0024036E" w:rsidRDefault="0024036E" w:rsidP="0024036E">
      <w:pPr>
        <w:pStyle w:val="ListParagraph"/>
        <w:tabs>
          <w:tab w:val="left" w:pos="5040"/>
          <w:tab w:val="left" w:pos="5760"/>
        </w:tabs>
        <w:autoSpaceDE w:val="0"/>
        <w:autoSpaceDN w:val="0"/>
        <w:adjustRightInd w:val="0"/>
        <w:rPr>
          <w:rFonts w:ascii="Calibri" w:hAnsi="Calibri" w:cs="Calibri"/>
          <w:szCs w:val="26"/>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F62836" w:rsidRPr="00830149" w14:paraId="1D70FB5C" w14:textId="77777777" w:rsidTr="00385F4E">
        <w:tc>
          <w:tcPr>
            <w:tcW w:w="9990"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26522269" w14:textId="77777777" w:rsidR="00F62836" w:rsidRPr="00830149" w:rsidRDefault="00F62836" w:rsidP="00385F4E">
            <w:pPr>
              <w:pStyle w:val="PlainText"/>
              <w:tabs>
                <w:tab w:val="right" w:pos="9659"/>
              </w:tabs>
              <w:spacing w:before="360" w:line="720" w:lineRule="auto"/>
              <w:ind w:left="90"/>
              <w:rPr>
                <w:rFonts w:ascii="Calibri" w:hAnsi="Calibri" w:cs="Calibri"/>
                <w:color w:val="0000FF"/>
                <w:spacing w:val="-3"/>
                <w:sz w:val="24"/>
                <w:szCs w:val="24"/>
                <w:u w:val="single"/>
              </w:rPr>
            </w:pPr>
            <w:bookmarkStart w:id="130" w:name="_Hlk160806095"/>
            <w:r>
              <w:rPr>
                <w:rFonts w:ascii="Calibri" w:hAnsi="Calibri" w:cs="Calibri"/>
                <w:b/>
                <w:sz w:val="24"/>
                <w:szCs w:val="24"/>
              </w:rPr>
              <w:t>BIDDER (COMPANY)</w:t>
            </w:r>
            <w:r w:rsidRPr="00830149">
              <w:rPr>
                <w:rFonts w:ascii="Calibri" w:hAnsi="Calibri" w:cs="Calibri"/>
                <w:b/>
                <w:sz w:val="24"/>
                <w:szCs w:val="24"/>
              </w:rPr>
              <w:t xml:space="preserve">: </w:t>
            </w:r>
            <w:r w:rsidRPr="00830149">
              <w:rPr>
                <w:rFonts w:ascii="Calibri" w:hAnsi="Calibri" w:cs="Calibri"/>
                <w:sz w:val="24"/>
                <w:szCs w:val="24"/>
                <w:u w:val="single"/>
              </w:rPr>
              <w:tab/>
            </w:r>
          </w:p>
          <w:p w14:paraId="37FED217" w14:textId="77777777" w:rsidR="00F62836" w:rsidRPr="00830149" w:rsidRDefault="00F62836" w:rsidP="00385F4E">
            <w:pPr>
              <w:pStyle w:val="PlainText"/>
              <w:tabs>
                <w:tab w:val="left" w:pos="4157"/>
                <w:tab w:val="right" w:pos="9659"/>
              </w:tabs>
              <w:spacing w:line="720" w:lineRule="auto"/>
              <w:ind w:left="90"/>
              <w:rPr>
                <w:rFonts w:ascii="Calibri" w:hAnsi="Calibri" w:cs="Calibri"/>
                <w:b/>
                <w:sz w:val="24"/>
                <w:szCs w:val="24"/>
                <w:u w:val="single"/>
              </w:rPr>
            </w:pPr>
            <w:r w:rsidRPr="00830149">
              <w:rPr>
                <w:rFonts w:ascii="Calibri" w:hAnsi="Calibri" w:cs="Calibri"/>
                <w:sz w:val="24"/>
                <w:szCs w:val="24"/>
              </w:rPr>
              <w:t>NAME/TITLE OF AUTHORIZED SIGNER:</w:t>
            </w:r>
            <w:r w:rsidRPr="00830149">
              <w:rPr>
                <w:rFonts w:ascii="Calibri" w:hAnsi="Calibri" w:cs="Calibri"/>
                <w:sz w:val="24"/>
                <w:szCs w:val="24"/>
                <w:u w:val="single"/>
              </w:rPr>
              <w:tab/>
            </w:r>
            <w:r>
              <w:rPr>
                <w:rFonts w:ascii="Calibri" w:hAnsi="Calibri" w:cs="Calibri"/>
                <w:sz w:val="24"/>
                <w:szCs w:val="24"/>
                <w:u w:val="single"/>
              </w:rPr>
              <w:tab/>
            </w:r>
          </w:p>
          <w:p w14:paraId="45CE7BD2" w14:textId="77777777" w:rsidR="00F62836" w:rsidRPr="00830149" w:rsidRDefault="00F62836" w:rsidP="00385F4E">
            <w:pPr>
              <w:pStyle w:val="PlainText"/>
              <w:tabs>
                <w:tab w:val="right" w:pos="5699"/>
                <w:tab w:val="left" w:pos="5879"/>
                <w:tab w:val="right" w:pos="9659"/>
              </w:tabs>
              <w:spacing w:line="720" w:lineRule="auto"/>
              <w:ind w:left="90"/>
              <w:rPr>
                <w:rFonts w:ascii="Calibri" w:hAnsi="Calibri" w:cs="Calibri"/>
                <w:sz w:val="24"/>
                <w:szCs w:val="24"/>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sym w:font="Wingdings" w:char="F03F"/>
            </w:r>
            <w:r w:rsidRPr="00A76465">
              <w:rPr>
                <w:rFonts w:ascii="Calibri" w:hAnsi="Calibri" w:cs="Calibri"/>
                <w:b/>
                <w:color w:val="000000"/>
                <w:sz w:val="24"/>
                <w:szCs w:val="24"/>
                <w:u w:val="single"/>
              </w:rPr>
              <w:tab/>
            </w:r>
            <w:r>
              <w:rPr>
                <w:rFonts w:ascii="Calibri" w:hAnsi="Calibri" w:cs="Calibri"/>
                <w:b/>
                <w:color w:val="000000"/>
                <w:sz w:val="24"/>
                <w:szCs w:val="24"/>
              </w:rPr>
              <w:tab/>
            </w:r>
            <w:r w:rsidRPr="00A76465">
              <w:rPr>
                <w:rFonts w:ascii="Calibri" w:hAnsi="Calibri" w:cs="Calibri"/>
                <w:b/>
                <w:color w:val="000000"/>
                <w:sz w:val="24"/>
                <w:szCs w:val="24"/>
              </w:rPr>
              <w:t>DATE:</w:t>
            </w:r>
            <w:r w:rsidRPr="00830149">
              <w:rPr>
                <w:rFonts w:ascii="Calibri" w:hAnsi="Calibri" w:cs="Calibri"/>
                <w:sz w:val="24"/>
                <w:szCs w:val="24"/>
                <w:u w:val="single"/>
              </w:rPr>
              <w:tab/>
            </w:r>
          </w:p>
        </w:tc>
      </w:tr>
      <w:bookmarkEnd w:id="130"/>
    </w:tbl>
    <w:p w14:paraId="5A9165F8" w14:textId="77777777" w:rsidR="00F43F6A" w:rsidRPr="00A85450" w:rsidRDefault="00F43F6A" w:rsidP="00F43F6A">
      <w:pPr>
        <w:pStyle w:val="PlainText"/>
        <w:tabs>
          <w:tab w:val="right" w:pos="10620"/>
        </w:tabs>
        <w:rPr>
          <w:rFonts w:ascii="Calibri" w:hAnsi="Calibri" w:cs="Calibri"/>
          <w:b/>
        </w:rPr>
      </w:pPr>
    </w:p>
    <w:p w14:paraId="5F89CE1E" w14:textId="5489B4F4" w:rsidR="002C687F" w:rsidRPr="00A74371" w:rsidRDefault="002C687F">
      <w:pPr>
        <w:rPr>
          <w:b/>
          <w:sz w:val="6"/>
          <w:szCs w:val="6"/>
        </w:rPr>
      </w:pPr>
    </w:p>
    <w:p w14:paraId="6C517EA1" w14:textId="77777777" w:rsidR="000D4620" w:rsidRPr="000D4620" w:rsidRDefault="000D4620" w:rsidP="000D4620">
      <w:pPr>
        <w:pStyle w:val="Heading4"/>
        <w:shd w:val="clear" w:color="auto" w:fill="DEEAF6" w:themeFill="accent5" w:themeFillTint="33"/>
        <w:tabs>
          <w:tab w:val="clear" w:pos="10620"/>
          <w:tab w:val="right" w:pos="10080"/>
        </w:tabs>
        <w:jc w:val="left"/>
      </w:pPr>
      <w:bookmarkStart w:id="131" w:name="Debarment"/>
      <w:bookmarkStart w:id="132" w:name="_Hlk103257848"/>
      <w:bookmarkEnd w:id="131"/>
      <w:r w:rsidRPr="000D4620">
        <w:lastRenderedPageBreak/>
        <w:t>DEBARMENT AND SUSPENSION CERTIFICATION (PROCUREMENTS $25,000 AND OVER)</w:t>
      </w:r>
    </w:p>
    <w:p w14:paraId="48F2DFAF" w14:textId="610A1880" w:rsidR="002C687F" w:rsidRPr="0000769B" w:rsidRDefault="002C687F" w:rsidP="002C687F">
      <w:pPr>
        <w:pStyle w:val="NormalWeb"/>
        <w:spacing w:after="120" w:afterAutospacing="0"/>
        <w:rPr>
          <w:rFonts w:asciiTheme="minorHAnsi" w:hAnsiTheme="minorHAnsi" w:cstheme="minorHAnsi"/>
          <w:color w:val="000000"/>
        </w:rPr>
      </w:pPr>
      <w:r w:rsidRPr="0000769B">
        <w:rPr>
          <w:rFonts w:asciiTheme="minorHAnsi" w:hAnsiTheme="minorHAnsi" w:cstheme="minorHAnsi"/>
          <w:color w:val="000000"/>
        </w:rPr>
        <w:t xml:space="preserve">The </w:t>
      </w:r>
      <w:r w:rsidR="00C063D4">
        <w:rPr>
          <w:rFonts w:asciiTheme="minorHAnsi" w:hAnsiTheme="minorHAnsi" w:cstheme="minorHAnsi"/>
          <w:color w:val="000000"/>
        </w:rPr>
        <w:t>B</w:t>
      </w:r>
      <w:r w:rsidRPr="0000769B">
        <w:rPr>
          <w:rFonts w:asciiTheme="minorHAnsi" w:hAnsiTheme="minorHAnsi" w:cstheme="minorHAnsi"/>
          <w:color w:val="000000"/>
        </w:rPr>
        <w:t xml:space="preserve">idder, under penalty of perjury, certifies that, except as noted below, </w:t>
      </w:r>
      <w:r w:rsidR="00C063D4">
        <w:rPr>
          <w:rFonts w:asciiTheme="minorHAnsi" w:hAnsiTheme="minorHAnsi" w:cstheme="minorHAnsi"/>
          <w:color w:val="000000"/>
        </w:rPr>
        <w:t>B</w:t>
      </w:r>
      <w:r w:rsidRPr="0000769B">
        <w:rPr>
          <w:rFonts w:asciiTheme="minorHAnsi" w:hAnsiTheme="minorHAnsi" w:cstheme="minorHAnsi"/>
          <w:color w:val="000000"/>
        </w:rPr>
        <w:t>idder, its principal, and any named and unnamed subcontractor:</w:t>
      </w:r>
    </w:p>
    <w:p w14:paraId="287C0A5A" w14:textId="77777777" w:rsidR="002C687F" w:rsidRPr="0000769B" w:rsidRDefault="002C687F" w:rsidP="0018176F">
      <w:pPr>
        <w:numPr>
          <w:ilvl w:val="0"/>
          <w:numId w:val="29"/>
        </w:numPr>
        <w:spacing w:before="100" w:beforeAutospacing="1" w:after="120"/>
        <w:rPr>
          <w:rFonts w:asciiTheme="minorHAnsi" w:hAnsiTheme="minorHAnsi" w:cstheme="minorHAnsi"/>
          <w:color w:val="000000"/>
          <w:sz w:val="24"/>
          <w:szCs w:val="24"/>
        </w:rPr>
      </w:pPr>
      <w:proofErr w:type="gramStart"/>
      <w:r w:rsidRPr="0000769B">
        <w:rPr>
          <w:rFonts w:asciiTheme="minorHAnsi" w:hAnsiTheme="minorHAnsi" w:cstheme="minorHAnsi"/>
          <w:color w:val="000000"/>
          <w:sz w:val="24"/>
          <w:szCs w:val="24"/>
        </w:rPr>
        <w:t>Is</w:t>
      </w:r>
      <w:proofErr w:type="gramEnd"/>
      <w:r w:rsidRPr="0000769B">
        <w:rPr>
          <w:rFonts w:asciiTheme="minorHAnsi" w:hAnsiTheme="minorHAnsi" w:cstheme="minorHAnsi"/>
          <w:color w:val="000000"/>
          <w:sz w:val="24"/>
          <w:szCs w:val="24"/>
        </w:rPr>
        <w:t xml:space="preserve"> not currently under suspension, debarment, voluntary exclusion, or determination of ineligibility by any federal </w:t>
      </w:r>
      <w:proofErr w:type="gramStart"/>
      <w:r w:rsidRPr="0000769B">
        <w:rPr>
          <w:rFonts w:asciiTheme="minorHAnsi" w:hAnsiTheme="minorHAnsi" w:cstheme="minorHAnsi"/>
          <w:color w:val="000000"/>
          <w:sz w:val="24"/>
          <w:szCs w:val="24"/>
        </w:rPr>
        <w:t>agency;</w:t>
      </w:r>
      <w:proofErr w:type="gramEnd"/>
    </w:p>
    <w:p w14:paraId="39A5E700" w14:textId="77777777" w:rsidR="002C687F" w:rsidRPr="0000769B" w:rsidRDefault="002C687F" w:rsidP="0018176F">
      <w:pPr>
        <w:numPr>
          <w:ilvl w:val="0"/>
          <w:numId w:val="29"/>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 xml:space="preserve">Has not been suspended, debarred, voluntarily excluded or determined ineligible by any federal agency within the past three </w:t>
      </w:r>
      <w:proofErr w:type="gramStart"/>
      <w:r w:rsidRPr="0000769B">
        <w:rPr>
          <w:rFonts w:asciiTheme="minorHAnsi" w:hAnsiTheme="minorHAnsi" w:cstheme="minorHAnsi"/>
          <w:color w:val="000000"/>
          <w:sz w:val="24"/>
          <w:szCs w:val="24"/>
        </w:rPr>
        <w:t>years;</w:t>
      </w:r>
      <w:proofErr w:type="gramEnd"/>
    </w:p>
    <w:p w14:paraId="2C9BCFB5" w14:textId="77777777" w:rsidR="002C687F" w:rsidRPr="0000769B" w:rsidRDefault="002C687F" w:rsidP="0018176F">
      <w:pPr>
        <w:numPr>
          <w:ilvl w:val="0"/>
          <w:numId w:val="29"/>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Does not have a proposed debarment pending; and</w:t>
      </w:r>
    </w:p>
    <w:p w14:paraId="707C0B06" w14:textId="77777777" w:rsidR="002C687F" w:rsidRPr="0000769B" w:rsidRDefault="002C687F" w:rsidP="0018176F">
      <w:pPr>
        <w:numPr>
          <w:ilvl w:val="0"/>
          <w:numId w:val="29"/>
        </w:num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Has not been indicted, convicted, or had a civil judgment rendered against it by a court of competent jurisdiction in any matter involving fraud or official misconduct within the past three years.</w:t>
      </w:r>
    </w:p>
    <w:p w14:paraId="61BFCED4" w14:textId="1474FE04" w:rsidR="002C687F" w:rsidRDefault="002C687F" w:rsidP="002C687F">
      <w:pPr>
        <w:spacing w:before="100" w:beforeAutospacing="1" w:after="120"/>
        <w:rPr>
          <w:rFonts w:asciiTheme="minorHAnsi" w:hAnsiTheme="minorHAnsi" w:cstheme="minorHAnsi"/>
          <w:color w:val="000000"/>
          <w:sz w:val="24"/>
          <w:szCs w:val="24"/>
        </w:rPr>
      </w:pPr>
      <w:r w:rsidRPr="0000769B">
        <w:rPr>
          <w:rFonts w:asciiTheme="minorHAnsi" w:hAnsiTheme="minorHAnsi" w:cstheme="minorHAnsi"/>
          <w:color w:val="000000"/>
          <w:sz w:val="24"/>
          <w:szCs w:val="24"/>
        </w:rPr>
        <w:t xml:space="preserve">If there are any exceptions to this certification, insert the exceptions in the following space. For any exception noted, indicate to whom it applies, initiating agency, and dates of action. Exceptions will not necessarily result in denial of </w:t>
      </w:r>
      <w:r w:rsidR="00ED5741">
        <w:rPr>
          <w:rFonts w:asciiTheme="minorHAnsi" w:hAnsiTheme="minorHAnsi" w:cstheme="minorHAnsi"/>
          <w:color w:val="000000"/>
          <w:sz w:val="24"/>
          <w:szCs w:val="24"/>
        </w:rPr>
        <w:t xml:space="preserve">the </w:t>
      </w:r>
      <w:r w:rsidRPr="0000769B">
        <w:rPr>
          <w:rFonts w:asciiTheme="minorHAnsi" w:hAnsiTheme="minorHAnsi" w:cstheme="minorHAnsi"/>
          <w:color w:val="000000"/>
          <w:sz w:val="24"/>
          <w:szCs w:val="24"/>
        </w:rPr>
        <w:t>award but will be considered in determining Contractor responsibility.</w:t>
      </w:r>
    </w:p>
    <w:p w14:paraId="166E795A" w14:textId="77777777" w:rsidR="002C687F" w:rsidRDefault="002C687F" w:rsidP="002C687F">
      <w:pPr>
        <w:spacing w:before="100" w:beforeAutospacing="1" w:after="120"/>
        <w:rPr>
          <w:rFonts w:asciiTheme="minorHAnsi" w:hAnsiTheme="minorHAnsi" w:cstheme="minorHAnsi"/>
          <w:color w:val="000000"/>
          <w:sz w:val="24"/>
          <w:szCs w:val="24"/>
        </w:rPr>
      </w:pPr>
    </w:p>
    <w:p w14:paraId="27323F79" w14:textId="77777777" w:rsidR="002C687F" w:rsidRDefault="002C687F" w:rsidP="002C687F">
      <w:pPr>
        <w:spacing w:before="100" w:beforeAutospacing="1" w:after="120"/>
        <w:rPr>
          <w:rFonts w:asciiTheme="minorHAnsi" w:hAnsiTheme="minorHAnsi" w:cstheme="minorHAnsi"/>
          <w:color w:val="000000"/>
          <w:sz w:val="24"/>
          <w:szCs w:val="24"/>
        </w:rPr>
      </w:pPr>
    </w:p>
    <w:p w14:paraId="4DB9CD43" w14:textId="77777777" w:rsidR="002C687F" w:rsidRDefault="002C687F" w:rsidP="002C687F">
      <w:pPr>
        <w:spacing w:before="100" w:beforeAutospacing="1" w:after="120"/>
        <w:rPr>
          <w:rFonts w:asciiTheme="minorHAnsi" w:hAnsiTheme="minorHAnsi" w:cstheme="minorHAnsi"/>
          <w:color w:val="000000"/>
          <w:sz w:val="24"/>
          <w:szCs w:val="24"/>
        </w:rPr>
      </w:pPr>
    </w:p>
    <w:p w14:paraId="6C04680B" w14:textId="77777777" w:rsidR="002C687F" w:rsidRPr="0000769B" w:rsidRDefault="002C687F" w:rsidP="002C687F">
      <w:pPr>
        <w:spacing w:before="100" w:beforeAutospacing="1" w:after="120"/>
        <w:rPr>
          <w:rFonts w:asciiTheme="minorHAnsi" w:hAnsiTheme="minorHAnsi" w:cstheme="minorHAnsi"/>
          <w:color w:val="000000"/>
          <w:sz w:val="24"/>
          <w:szCs w:val="24"/>
        </w:rPr>
      </w:pPr>
    </w:p>
    <w:p w14:paraId="00184CA2" w14:textId="0FCFD8FF" w:rsidR="002C687F" w:rsidRDefault="002C687F" w:rsidP="002C687F">
      <w:pPr>
        <w:spacing w:before="100" w:beforeAutospacing="1" w:after="120"/>
        <w:ind w:left="720" w:hanging="720"/>
        <w:rPr>
          <w:rFonts w:asciiTheme="minorHAnsi" w:hAnsiTheme="minorHAnsi" w:cstheme="minorHAnsi"/>
          <w:color w:val="000000"/>
          <w:sz w:val="24"/>
          <w:szCs w:val="24"/>
        </w:rPr>
      </w:pPr>
      <w:r w:rsidRPr="0000769B">
        <w:rPr>
          <w:rFonts w:asciiTheme="minorHAnsi" w:hAnsiTheme="minorHAnsi" w:cstheme="minorHAnsi"/>
          <w:color w:val="000000"/>
          <w:sz w:val="24"/>
          <w:szCs w:val="24"/>
        </w:rPr>
        <w:t>Notes</w:t>
      </w:r>
      <w:proofErr w:type="gramStart"/>
      <w:r w:rsidRPr="0000769B">
        <w:rPr>
          <w:rFonts w:asciiTheme="minorHAnsi" w:hAnsiTheme="minorHAnsi" w:cstheme="minorHAnsi"/>
          <w:color w:val="000000"/>
          <w:sz w:val="24"/>
          <w:szCs w:val="24"/>
        </w:rPr>
        <w:t xml:space="preserve">: </w:t>
      </w:r>
      <w:r>
        <w:rPr>
          <w:rFonts w:asciiTheme="minorHAnsi" w:hAnsiTheme="minorHAnsi" w:cstheme="minorHAnsi"/>
          <w:color w:val="000000"/>
          <w:sz w:val="24"/>
          <w:szCs w:val="24"/>
        </w:rPr>
        <w:tab/>
      </w:r>
      <w:r w:rsidRPr="0000769B">
        <w:rPr>
          <w:rFonts w:asciiTheme="minorHAnsi" w:hAnsiTheme="minorHAnsi" w:cstheme="minorHAnsi"/>
          <w:color w:val="000000"/>
          <w:sz w:val="24"/>
          <w:szCs w:val="24"/>
        </w:rPr>
        <w:t>Providing</w:t>
      </w:r>
      <w:proofErr w:type="gramEnd"/>
      <w:r w:rsidRPr="0000769B">
        <w:rPr>
          <w:rFonts w:asciiTheme="minorHAnsi" w:hAnsiTheme="minorHAnsi" w:cstheme="minorHAnsi"/>
          <w:color w:val="000000"/>
          <w:sz w:val="24"/>
          <w:szCs w:val="24"/>
        </w:rPr>
        <w:t xml:space="preserve"> false information may result in criminal prosecution or administrative sanctions. The above certification is part of the Proposal. Signing this Proposal on the signature portion thereof </w:t>
      </w:r>
      <w:r w:rsidR="00E601AE">
        <w:rPr>
          <w:rFonts w:asciiTheme="minorHAnsi" w:hAnsiTheme="minorHAnsi" w:cstheme="minorHAnsi"/>
          <w:color w:val="000000"/>
          <w:sz w:val="24"/>
          <w:szCs w:val="24"/>
        </w:rPr>
        <w:t>will</w:t>
      </w:r>
      <w:r w:rsidRPr="0000769B">
        <w:rPr>
          <w:rFonts w:asciiTheme="minorHAnsi" w:hAnsiTheme="minorHAnsi" w:cstheme="minorHAnsi"/>
          <w:color w:val="000000"/>
          <w:sz w:val="24"/>
          <w:szCs w:val="24"/>
        </w:rPr>
        <w:t xml:space="preserve"> also constitute</w:t>
      </w:r>
      <w:r w:rsidR="00ED5741">
        <w:rPr>
          <w:rFonts w:asciiTheme="minorHAnsi" w:hAnsiTheme="minorHAnsi" w:cstheme="minorHAnsi"/>
          <w:color w:val="000000"/>
          <w:sz w:val="24"/>
          <w:szCs w:val="24"/>
        </w:rPr>
        <w:t xml:space="preserve"> the</w:t>
      </w:r>
      <w:r w:rsidRPr="0000769B">
        <w:rPr>
          <w:rFonts w:asciiTheme="minorHAnsi" w:hAnsiTheme="minorHAnsi" w:cstheme="minorHAnsi"/>
          <w:color w:val="000000"/>
          <w:sz w:val="24"/>
          <w:szCs w:val="24"/>
        </w:rPr>
        <w:t xml:space="preserve"> signature of this Certification.</w:t>
      </w:r>
    </w:p>
    <w:p w14:paraId="3873C7EE" w14:textId="77777777" w:rsidR="00F62836" w:rsidRDefault="00F62836" w:rsidP="002C687F">
      <w:pPr>
        <w:spacing w:before="100" w:beforeAutospacing="1" w:after="120"/>
        <w:ind w:left="720" w:hanging="720"/>
        <w:rPr>
          <w:rFonts w:asciiTheme="minorHAnsi" w:hAnsiTheme="minorHAnsi" w:cstheme="minorHAnsi"/>
          <w:color w:val="000000"/>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90"/>
      </w:tblGrid>
      <w:tr w:rsidR="00F62836" w:rsidRPr="00A76465" w14:paraId="6A6B3325" w14:textId="77777777" w:rsidTr="00385F4E">
        <w:tc>
          <w:tcPr>
            <w:tcW w:w="10296" w:type="dxa"/>
            <w:tcBorders>
              <w:top w:val="thinThickSmallGap" w:sz="24" w:space="0" w:color="auto"/>
              <w:left w:val="thinThickSmallGap" w:sz="24" w:space="0" w:color="auto"/>
              <w:bottom w:val="thinThickSmallGap" w:sz="24" w:space="0" w:color="auto"/>
              <w:right w:val="thinThickSmallGap" w:sz="24" w:space="0" w:color="auto"/>
            </w:tcBorders>
            <w:shd w:val="clear" w:color="auto" w:fill="auto"/>
          </w:tcPr>
          <w:p w14:paraId="79D374CF" w14:textId="77777777" w:rsidR="00F62836" w:rsidRPr="00A76465" w:rsidRDefault="00F62836" w:rsidP="00385F4E">
            <w:pPr>
              <w:tabs>
                <w:tab w:val="right" w:pos="9565"/>
              </w:tabs>
              <w:spacing w:before="360" w:after="120" w:line="360" w:lineRule="auto"/>
              <w:rPr>
                <w:rFonts w:ascii="Calibri" w:hAnsi="Calibri" w:cs="Calibri"/>
                <w:b/>
                <w:color w:val="000000"/>
                <w:sz w:val="24"/>
                <w:szCs w:val="24"/>
                <w:u w:val="single"/>
              </w:rPr>
            </w:pPr>
            <w:bookmarkStart w:id="133" w:name="_Hlk160806109"/>
            <w:r w:rsidRPr="00A76465">
              <w:rPr>
                <w:rFonts w:ascii="Calibri" w:hAnsi="Calibri" w:cs="Calibri"/>
                <w:b/>
                <w:color w:val="000000"/>
                <w:sz w:val="24"/>
                <w:szCs w:val="24"/>
              </w:rPr>
              <w:t>BIDDER</w:t>
            </w:r>
            <w:r>
              <w:rPr>
                <w:rFonts w:ascii="Calibri" w:hAnsi="Calibri" w:cs="Calibri"/>
                <w:b/>
                <w:color w:val="000000"/>
                <w:sz w:val="24"/>
                <w:szCs w:val="24"/>
              </w:rPr>
              <w:t xml:space="preserve"> (COMPANY)</w:t>
            </w:r>
            <w:r w:rsidRPr="00A76465">
              <w:rPr>
                <w:rFonts w:ascii="Calibri" w:hAnsi="Calibri" w:cs="Calibri"/>
                <w:b/>
                <w:color w:val="000000"/>
                <w:sz w:val="24"/>
                <w:szCs w:val="24"/>
              </w:rPr>
              <w:t xml:space="preserve">: </w:t>
            </w:r>
            <w:r w:rsidRPr="00A76465">
              <w:rPr>
                <w:rFonts w:ascii="Calibri" w:hAnsi="Calibri" w:cs="Calibri"/>
                <w:b/>
                <w:color w:val="000000"/>
                <w:sz w:val="24"/>
                <w:szCs w:val="24"/>
                <w:u w:val="single"/>
              </w:rPr>
              <w:tab/>
            </w:r>
          </w:p>
          <w:p w14:paraId="40351672" w14:textId="77777777" w:rsidR="00F62836" w:rsidRPr="00A76465" w:rsidRDefault="00F62836" w:rsidP="00385F4E">
            <w:pPr>
              <w:tabs>
                <w:tab w:val="right" w:pos="9565"/>
              </w:tabs>
              <w:spacing w:before="360" w:after="120" w:line="360" w:lineRule="auto"/>
              <w:rPr>
                <w:rFonts w:ascii="Calibri" w:hAnsi="Calibri" w:cs="Calibri"/>
                <w:b/>
                <w:color w:val="000000"/>
                <w:sz w:val="24"/>
                <w:szCs w:val="24"/>
                <w:u w:val="single"/>
              </w:rPr>
            </w:pPr>
            <w:r w:rsidRPr="00830149">
              <w:rPr>
                <w:rFonts w:ascii="Calibri" w:hAnsi="Calibri" w:cs="Calibri"/>
                <w:sz w:val="24"/>
                <w:szCs w:val="24"/>
              </w:rPr>
              <w:t>NAME/TITLE OF AUTHORIZED SIGNER:</w:t>
            </w:r>
            <w:r w:rsidRPr="00830149">
              <w:rPr>
                <w:rFonts w:ascii="Calibri" w:hAnsi="Calibri" w:cs="Calibri"/>
                <w:b/>
                <w:sz w:val="24"/>
                <w:szCs w:val="24"/>
                <w:u w:val="single"/>
              </w:rPr>
              <w:t xml:space="preserve"> </w:t>
            </w:r>
            <w:r w:rsidRPr="00830149">
              <w:rPr>
                <w:rFonts w:ascii="Calibri" w:hAnsi="Calibri" w:cs="Calibri"/>
                <w:sz w:val="24"/>
                <w:szCs w:val="24"/>
                <w:u w:val="single"/>
              </w:rPr>
              <w:tab/>
            </w:r>
          </w:p>
          <w:p w14:paraId="4FAAE6F5" w14:textId="77777777" w:rsidR="00F62836" w:rsidRPr="00A76465" w:rsidRDefault="00F62836" w:rsidP="00385F4E">
            <w:pPr>
              <w:tabs>
                <w:tab w:val="left" w:pos="5065"/>
                <w:tab w:val="left" w:pos="5245"/>
                <w:tab w:val="right" w:pos="9565"/>
              </w:tabs>
              <w:spacing w:before="360" w:after="360" w:line="360" w:lineRule="auto"/>
              <w:rPr>
                <w:rFonts w:ascii="Calibri" w:hAnsi="Calibri" w:cs="Calibri"/>
                <w:b/>
                <w:color w:val="000000"/>
                <w:sz w:val="24"/>
                <w:szCs w:val="24"/>
                <w:u w:val="single"/>
              </w:rPr>
            </w:pPr>
            <w:r w:rsidRPr="00A76465">
              <w:rPr>
                <w:rFonts w:ascii="Calibri" w:hAnsi="Calibri" w:cs="Calibri"/>
                <w:b/>
                <w:color w:val="000000"/>
                <w:sz w:val="24"/>
                <w:szCs w:val="24"/>
              </w:rPr>
              <w:t xml:space="preserve">SIGNATURE: </w:t>
            </w:r>
            <w:r w:rsidRPr="00A76465">
              <w:rPr>
                <w:rFonts w:ascii="Wingdings" w:eastAsia="Wingdings" w:hAnsi="Wingdings" w:cs="Wingdings"/>
                <w:color w:val="0000FF"/>
                <w:spacing w:val="-3"/>
                <w:sz w:val="24"/>
                <w:szCs w:val="24"/>
              </w:rPr>
              <w:sym w:font="Wingdings" w:char="F03F"/>
            </w:r>
            <w:r w:rsidRPr="00A76465">
              <w:rPr>
                <w:rFonts w:ascii="Calibri" w:hAnsi="Calibri" w:cs="Calibri"/>
                <w:b/>
                <w:color w:val="000000"/>
                <w:sz w:val="24"/>
                <w:szCs w:val="24"/>
                <w:u w:val="single"/>
              </w:rPr>
              <w:tab/>
            </w:r>
            <w:r w:rsidRPr="00A76465">
              <w:rPr>
                <w:rFonts w:ascii="Calibri" w:hAnsi="Calibri" w:cs="Calibri"/>
                <w:b/>
                <w:color w:val="000000"/>
                <w:sz w:val="24"/>
                <w:szCs w:val="24"/>
              </w:rPr>
              <w:tab/>
              <w:t xml:space="preserve">DATE: </w:t>
            </w:r>
            <w:r w:rsidRPr="00A76465">
              <w:rPr>
                <w:rFonts w:ascii="Calibri" w:hAnsi="Calibri" w:cs="Calibri"/>
                <w:b/>
                <w:color w:val="000000"/>
                <w:sz w:val="24"/>
                <w:szCs w:val="24"/>
                <w:u w:val="single"/>
              </w:rPr>
              <w:tab/>
            </w:r>
          </w:p>
        </w:tc>
      </w:tr>
      <w:bookmarkEnd w:id="132"/>
      <w:bookmarkEnd w:id="133"/>
    </w:tbl>
    <w:p w14:paraId="661ADAB9" w14:textId="0F843FA1" w:rsidR="008D01B3" w:rsidRPr="0097718A" w:rsidRDefault="008D01B3">
      <w:pPr>
        <w:rPr>
          <w:sz w:val="2"/>
          <w:szCs w:val="2"/>
        </w:rPr>
      </w:pPr>
      <w:r>
        <w:rPr>
          <w:b/>
        </w:rPr>
        <w:br w:type="page"/>
      </w:r>
    </w:p>
    <w:p w14:paraId="4D8D67B1" w14:textId="5B04A0DF" w:rsidR="000D4620" w:rsidRPr="000D4620" w:rsidRDefault="000D4620" w:rsidP="000D4620">
      <w:pPr>
        <w:pStyle w:val="Heading4"/>
        <w:shd w:val="clear" w:color="auto" w:fill="DEEAF6" w:themeFill="accent5" w:themeFillTint="33"/>
        <w:jc w:val="left"/>
      </w:pPr>
      <w:r w:rsidRPr="000D4620">
        <w:lastRenderedPageBreak/>
        <w:t>SMALL LOCAL EMERGING BUSINESS (SLEB) INFORMATION SHEET</w:t>
      </w:r>
      <w:r>
        <w:tab/>
      </w:r>
    </w:p>
    <w:p w14:paraId="35228707" w14:textId="406A6ABB" w:rsidR="008D01B3" w:rsidRPr="00357A5C" w:rsidRDefault="008D01B3" w:rsidP="00E55392">
      <w:pPr>
        <w:pStyle w:val="PlainText"/>
        <w:spacing w:before="240" w:after="240"/>
        <w:rPr>
          <w:rFonts w:ascii="Calibri" w:hAnsi="Calibri" w:cs="Calibri"/>
          <w:sz w:val="24"/>
          <w:szCs w:val="24"/>
        </w:rPr>
      </w:pPr>
      <w:r w:rsidRPr="00357A5C">
        <w:rPr>
          <w:rFonts w:ascii="Calibri" w:hAnsi="Calibri" w:cs="Calibri"/>
          <w:b/>
          <w:sz w:val="24"/>
          <w:szCs w:val="24"/>
        </w:rPr>
        <w:t>Instructions</w:t>
      </w:r>
      <w:proofErr w:type="gramStart"/>
      <w:r w:rsidRPr="00357A5C">
        <w:rPr>
          <w:rFonts w:ascii="Calibri" w:hAnsi="Calibri" w:cs="Calibri"/>
          <w:sz w:val="24"/>
          <w:szCs w:val="24"/>
        </w:rPr>
        <w:t>:  On</w:t>
      </w:r>
      <w:proofErr w:type="gramEnd"/>
      <w:r w:rsidRPr="00357A5C">
        <w:rPr>
          <w:rFonts w:ascii="Calibri" w:hAnsi="Calibri" w:cs="Calibri"/>
          <w:sz w:val="24"/>
          <w:szCs w:val="24"/>
        </w:rPr>
        <w:t xml:space="preserve"> the following page is the </w:t>
      </w:r>
      <w:r w:rsidRPr="00357A5C">
        <w:rPr>
          <w:rFonts w:ascii="Calibri" w:hAnsi="Calibri" w:cs="Calibri"/>
          <w:b/>
          <w:sz w:val="24"/>
          <w:szCs w:val="24"/>
        </w:rPr>
        <w:t>SLEB Information Sheet</w:t>
      </w:r>
      <w:r w:rsidRPr="00357A5C">
        <w:rPr>
          <w:rFonts w:ascii="Calibri" w:hAnsi="Calibri" w:cs="Calibri"/>
          <w:sz w:val="24"/>
          <w:szCs w:val="24"/>
        </w:rPr>
        <w:t xml:space="preserve">.  Every Bidder must </w:t>
      </w:r>
      <w:r w:rsidR="00112390" w:rsidRPr="00357A5C">
        <w:rPr>
          <w:rFonts w:ascii="Calibri" w:hAnsi="Calibri" w:cs="Calibri"/>
          <w:sz w:val="24"/>
          <w:szCs w:val="24"/>
        </w:rPr>
        <w:t>complete</w:t>
      </w:r>
      <w:r w:rsidRPr="00357A5C">
        <w:rPr>
          <w:rFonts w:ascii="Calibri" w:hAnsi="Calibri" w:cs="Calibri"/>
          <w:sz w:val="24"/>
          <w:szCs w:val="24"/>
        </w:rPr>
        <w:t xml:space="preserve"> and submit a signed SLEB Information Sheet indicating their SLEB certification status.  If </w:t>
      </w:r>
      <w:r w:rsidR="00112390" w:rsidRPr="00357A5C">
        <w:rPr>
          <w:rFonts w:ascii="Calibri" w:hAnsi="Calibri" w:cs="Calibri"/>
          <w:sz w:val="24"/>
          <w:szCs w:val="24"/>
        </w:rPr>
        <w:t xml:space="preserve">the </w:t>
      </w:r>
      <w:r w:rsidRPr="00357A5C">
        <w:rPr>
          <w:rFonts w:ascii="Calibri" w:hAnsi="Calibri" w:cs="Calibri"/>
          <w:sz w:val="24"/>
          <w:szCs w:val="24"/>
        </w:rPr>
        <w:t xml:space="preserve">Bidder is not certified, the information sheet must be completed with the name, identification information, and goods/services to be provided by the CERTIFIED SLEB partner(s) with whom the Bidder will subcontract to meet the County SLEB participation requirement.  The Exhibit must be signed by EACH of the named CERTIFIED SLEB(s) that will be subcontractors.  </w:t>
      </w:r>
    </w:p>
    <w:p w14:paraId="321D891C" w14:textId="6A3B92C0" w:rsidR="00107AAD" w:rsidRDefault="00107AAD" w:rsidP="00266DFB">
      <w:pPr>
        <w:pStyle w:val="PlainText"/>
        <w:spacing w:before="240" w:after="240"/>
        <w:rPr>
          <w:rFonts w:ascii="Calibri" w:hAnsi="Calibri" w:cs="Calibri"/>
          <w:sz w:val="24"/>
          <w:szCs w:val="24"/>
        </w:rPr>
      </w:pPr>
      <w:r w:rsidRPr="002361EF">
        <w:rPr>
          <w:rFonts w:ascii="Calibri" w:hAnsi="Calibri" w:cs="Calibri"/>
          <w:sz w:val="24"/>
          <w:szCs w:val="24"/>
        </w:rPr>
        <w:t xml:space="preserve">If a bidder is unable to meet the SLEB requirements, they must take exception to this requirement in the </w:t>
      </w:r>
      <w:hyperlink w:anchor="ExceptionsClarifications" w:history="1">
        <w:r w:rsidRPr="00A242F3">
          <w:rPr>
            <w:rStyle w:val="Hyperlink"/>
            <w:rFonts w:ascii="Calibri" w:hAnsi="Calibri" w:cs="Calibri"/>
            <w:sz w:val="24"/>
            <w:szCs w:val="24"/>
          </w:rPr>
          <w:t>Exceptions and Clarifications</w:t>
        </w:r>
      </w:hyperlink>
      <w:r w:rsidRPr="002361EF">
        <w:rPr>
          <w:rFonts w:ascii="Calibri" w:hAnsi="Calibri" w:cs="Calibri"/>
          <w:sz w:val="24"/>
          <w:szCs w:val="24"/>
        </w:rPr>
        <w:t xml:space="preserve"> section of this solicitation. Please note that the County is under no obligation to accept any exceptions or clarifications, and any exceptions or clarifications may be the basis for bid disqualification.</w:t>
      </w:r>
    </w:p>
    <w:p w14:paraId="08A2D5D0" w14:textId="6A574C78" w:rsidR="008D01B3" w:rsidRPr="00357A5C" w:rsidRDefault="008D01B3" w:rsidP="00266DFB">
      <w:pPr>
        <w:pStyle w:val="PlainText"/>
        <w:spacing w:before="240" w:after="240"/>
        <w:rPr>
          <w:rFonts w:ascii="Calibri" w:hAnsi="Calibri" w:cs="Calibri"/>
          <w:sz w:val="24"/>
          <w:szCs w:val="24"/>
        </w:rPr>
      </w:pPr>
      <w:r w:rsidRPr="00357A5C">
        <w:rPr>
          <w:rFonts w:ascii="Calibri" w:hAnsi="Calibri" w:cs="Calibri"/>
          <w:sz w:val="24"/>
          <w:szCs w:val="24"/>
        </w:rPr>
        <w:t xml:space="preserve">SLEB certification must be </w:t>
      </w:r>
      <w:r w:rsidR="00112390" w:rsidRPr="00357A5C">
        <w:rPr>
          <w:rFonts w:ascii="Calibri" w:hAnsi="Calibri" w:cs="Calibri"/>
          <w:b/>
          <w:bCs/>
          <w:sz w:val="24"/>
          <w:szCs w:val="24"/>
          <w:u w:val="single"/>
        </w:rPr>
        <w:t>valid</w:t>
      </w:r>
      <w:r w:rsidR="00112390" w:rsidRPr="00357A5C">
        <w:rPr>
          <w:rFonts w:ascii="Calibri" w:hAnsi="Calibri" w:cs="Calibri"/>
          <w:sz w:val="24"/>
          <w:szCs w:val="24"/>
        </w:rPr>
        <w:t xml:space="preserve"> </w:t>
      </w:r>
      <w:r w:rsidRPr="00357A5C">
        <w:rPr>
          <w:rFonts w:ascii="Calibri" w:hAnsi="Calibri" w:cs="Calibri"/>
          <w:sz w:val="24"/>
          <w:szCs w:val="24"/>
        </w:rPr>
        <w:t xml:space="preserve">at the time of bid </w:t>
      </w:r>
      <w:r w:rsidR="00EB4661" w:rsidRPr="00357A5C">
        <w:rPr>
          <w:rFonts w:ascii="Calibri" w:hAnsi="Calibri" w:cs="Calibri"/>
          <w:sz w:val="24"/>
          <w:szCs w:val="24"/>
        </w:rPr>
        <w:t xml:space="preserve">proposal </w:t>
      </w:r>
      <w:r w:rsidRPr="00357A5C">
        <w:rPr>
          <w:rFonts w:ascii="Calibri" w:hAnsi="Calibri" w:cs="Calibri"/>
          <w:sz w:val="24"/>
          <w:szCs w:val="24"/>
        </w:rPr>
        <w:t>submittal for SLEB primes and SLEB subcontractor(s).</w:t>
      </w:r>
    </w:p>
    <w:p w14:paraId="69F13DDD" w14:textId="4E0997E9" w:rsidR="00090742" w:rsidRPr="00357A5C" w:rsidRDefault="008D01B3" w:rsidP="0018176F">
      <w:pPr>
        <w:pStyle w:val="PlainText"/>
        <w:numPr>
          <w:ilvl w:val="0"/>
          <w:numId w:val="14"/>
        </w:numPr>
        <w:spacing w:before="240" w:after="240"/>
        <w:rPr>
          <w:rFonts w:ascii="Calibri" w:hAnsi="Calibri" w:cs="Calibri"/>
          <w:sz w:val="24"/>
          <w:szCs w:val="24"/>
        </w:rPr>
      </w:pPr>
      <w:r w:rsidRPr="00357A5C">
        <w:rPr>
          <w:rFonts w:ascii="Calibri" w:hAnsi="Calibri" w:cs="Calibri"/>
          <w:sz w:val="24"/>
          <w:szCs w:val="24"/>
        </w:rPr>
        <w:t>For SLEB Subcontracting Questions: Please contact the General Services Agency</w:t>
      </w:r>
      <w:r w:rsidR="00112390" w:rsidRPr="00357A5C">
        <w:rPr>
          <w:rFonts w:ascii="Calibri" w:hAnsi="Calibri" w:cs="Calibri"/>
          <w:sz w:val="24"/>
          <w:szCs w:val="24"/>
        </w:rPr>
        <w:t xml:space="preserve"> </w:t>
      </w:r>
      <w:r w:rsidRPr="00357A5C">
        <w:rPr>
          <w:rFonts w:ascii="Calibri" w:hAnsi="Calibri" w:cs="Calibri"/>
          <w:sz w:val="24"/>
          <w:szCs w:val="24"/>
        </w:rPr>
        <w:t>-</w:t>
      </w:r>
      <w:r w:rsidR="00112390" w:rsidRPr="00357A5C">
        <w:rPr>
          <w:rFonts w:ascii="Calibri" w:hAnsi="Calibri" w:cs="Calibri"/>
          <w:sz w:val="24"/>
          <w:szCs w:val="24"/>
        </w:rPr>
        <w:t xml:space="preserve"> </w:t>
      </w:r>
      <w:r w:rsidRPr="00357A5C">
        <w:rPr>
          <w:rFonts w:ascii="Calibri" w:hAnsi="Calibri" w:cs="Calibri"/>
          <w:sz w:val="24"/>
          <w:szCs w:val="24"/>
        </w:rPr>
        <w:t xml:space="preserve">Office of Acquisition Policy, </w:t>
      </w:r>
      <w:hyperlink r:id="rId99" w:history="1">
        <w:r w:rsidRPr="00357A5C">
          <w:rPr>
            <w:rStyle w:val="Hyperlink"/>
            <w:rFonts w:ascii="Calibri" w:hAnsi="Calibri" w:cs="Calibri"/>
            <w:sz w:val="24"/>
            <w:szCs w:val="24"/>
          </w:rPr>
          <w:t>GSA.OAP@acgov.org</w:t>
        </w:r>
      </w:hyperlink>
      <w:r w:rsidR="00090742" w:rsidRPr="00357A5C">
        <w:rPr>
          <w:rFonts w:ascii="Calibri" w:hAnsi="Calibri" w:cs="Calibri"/>
          <w:sz w:val="24"/>
          <w:szCs w:val="24"/>
        </w:rPr>
        <w:t>.</w:t>
      </w:r>
    </w:p>
    <w:p w14:paraId="66DF350E" w14:textId="6115ABB2" w:rsidR="008D01B3" w:rsidRPr="00357A5C" w:rsidRDefault="008D01B3" w:rsidP="0018176F">
      <w:pPr>
        <w:pStyle w:val="PlainText"/>
        <w:numPr>
          <w:ilvl w:val="0"/>
          <w:numId w:val="14"/>
        </w:numPr>
        <w:spacing w:before="240" w:after="240"/>
        <w:rPr>
          <w:rFonts w:ascii="Calibri" w:hAnsi="Calibri" w:cs="Calibri"/>
          <w:sz w:val="24"/>
          <w:szCs w:val="24"/>
        </w:rPr>
      </w:pPr>
      <w:r w:rsidRPr="00357A5C">
        <w:rPr>
          <w:rFonts w:ascii="Calibri" w:hAnsi="Calibri" w:cs="Calibri"/>
          <w:sz w:val="24"/>
          <w:szCs w:val="24"/>
        </w:rPr>
        <w:t>For questions/information regarding SLEB certification</w:t>
      </w:r>
      <w:r w:rsidR="00112390" w:rsidRPr="00357A5C">
        <w:rPr>
          <w:rFonts w:ascii="Calibri" w:hAnsi="Calibri" w:cs="Calibri"/>
          <w:sz w:val="24"/>
          <w:szCs w:val="24"/>
        </w:rPr>
        <w:t>,</w:t>
      </w:r>
      <w:r w:rsidRPr="00357A5C">
        <w:rPr>
          <w:rFonts w:ascii="Calibri" w:hAnsi="Calibri" w:cs="Calibri"/>
          <w:sz w:val="24"/>
          <w:szCs w:val="24"/>
        </w:rPr>
        <w:t xml:space="preserve"> including requirements, please contact the Auditor-Controller Agency, Office of Contract Compliance &amp; Reporting – SLEB Certification Unit, </w:t>
      </w:r>
      <w:hyperlink r:id="rId100" w:history="1">
        <w:r w:rsidRPr="00357A5C">
          <w:rPr>
            <w:rStyle w:val="Hyperlink"/>
            <w:rFonts w:ascii="Calibri" w:hAnsi="Calibri" w:cs="Calibri"/>
            <w:sz w:val="24"/>
            <w:szCs w:val="24"/>
          </w:rPr>
          <w:t>OCCR@acgov.org</w:t>
        </w:r>
      </w:hyperlink>
      <w:r w:rsidRPr="00357A5C">
        <w:rPr>
          <w:rFonts w:ascii="Calibri" w:hAnsi="Calibri" w:cs="Calibri"/>
          <w:sz w:val="24"/>
          <w:szCs w:val="24"/>
        </w:rPr>
        <w:t xml:space="preserve">, (510) 891-5500. </w:t>
      </w:r>
    </w:p>
    <w:p w14:paraId="1C0337E6" w14:textId="77777777" w:rsidR="008D01B3" w:rsidRPr="00266DFB" w:rsidRDefault="008D01B3" w:rsidP="008D01B3">
      <w:pPr>
        <w:spacing w:after="240"/>
        <w:rPr>
          <w:rFonts w:ascii="Calibri" w:hAnsi="Calibri" w:cs="Calibri"/>
          <w:sz w:val="24"/>
          <w:szCs w:val="26"/>
        </w:rPr>
      </w:pPr>
    </w:p>
    <w:p w14:paraId="428435EA" w14:textId="77777777" w:rsidR="00011821" w:rsidRPr="000B11B0" w:rsidRDefault="00011821" w:rsidP="00011821">
      <w:pPr>
        <w:pStyle w:val="RFP-QHeader2"/>
        <w:jc w:val="left"/>
        <w:rPr>
          <w:rFonts w:ascii="Calibri" w:hAnsi="Calibri" w:cs="Calibri"/>
        </w:rPr>
      </w:pPr>
    </w:p>
    <w:p w14:paraId="65153729" w14:textId="77777777" w:rsidR="00011821" w:rsidRPr="000B11B0" w:rsidRDefault="00011821" w:rsidP="00011821">
      <w:pPr>
        <w:pStyle w:val="RFP-QHeader2"/>
        <w:jc w:val="left"/>
        <w:rPr>
          <w:rFonts w:ascii="Calibri" w:hAnsi="Calibri" w:cs="Calibri"/>
        </w:rPr>
      </w:pPr>
    </w:p>
    <w:p w14:paraId="79F201F9" w14:textId="77777777" w:rsidR="0007148C" w:rsidRPr="001B455E" w:rsidRDefault="00011821" w:rsidP="0007148C">
      <w:pPr>
        <w:pStyle w:val="RFP-QHeader2"/>
        <w:jc w:val="left"/>
        <w:rPr>
          <w:rFonts w:ascii="Calibri" w:hAnsi="Calibri" w:cs="Calibri"/>
          <w:sz w:val="2"/>
          <w:szCs w:val="2"/>
        </w:rPr>
      </w:pPr>
      <w:r w:rsidRPr="000B11B0">
        <w:rPr>
          <w:rFonts w:ascii="Calibri" w:hAnsi="Calibri" w:cs="Calibri"/>
        </w:rPr>
        <w:br w:type="page"/>
      </w:r>
    </w:p>
    <w:p w14:paraId="5B46550F" w14:textId="033FCFDA" w:rsidR="000D4620" w:rsidRPr="003A2F09" w:rsidRDefault="000D4620" w:rsidP="000D4620">
      <w:pPr>
        <w:pStyle w:val="Heading4"/>
        <w:shd w:val="clear" w:color="auto" w:fill="DEEAF6" w:themeFill="accent5" w:themeFillTint="33"/>
        <w:jc w:val="left"/>
      </w:pPr>
      <w:bookmarkStart w:id="134" w:name="_SLEB_INFORMATION_SHEET"/>
      <w:bookmarkEnd w:id="134"/>
      <w:r w:rsidRPr="003A2F09">
        <w:lastRenderedPageBreak/>
        <w:t xml:space="preserve">SLEB INFORMATION SHEET </w:t>
      </w:r>
      <w:r>
        <w:tab/>
      </w:r>
    </w:p>
    <w:p w14:paraId="53C07293" w14:textId="77777777" w:rsidR="00011821" w:rsidRPr="00C76FAA" w:rsidRDefault="00011821" w:rsidP="00011821">
      <w:pPr>
        <w:tabs>
          <w:tab w:val="left" w:pos="-720"/>
        </w:tabs>
        <w:jc w:val="center"/>
        <w:rPr>
          <w:rFonts w:ascii="Calibri" w:hAnsi="Calibri" w:cs="Calibri"/>
          <w:b/>
          <w:spacing w:val="-3"/>
          <w:sz w:val="14"/>
        </w:rPr>
      </w:pPr>
    </w:p>
    <w:p w14:paraId="18F85FC6" w14:textId="0AC7A53E" w:rsidR="00011821" w:rsidRPr="007A006B" w:rsidRDefault="00011821" w:rsidP="008D01B3">
      <w:pPr>
        <w:pStyle w:val="BodyTextIndent"/>
        <w:spacing w:after="120"/>
        <w:ind w:left="0"/>
        <w:jc w:val="both"/>
        <w:rPr>
          <w:rFonts w:ascii="Calibri" w:hAnsi="Calibri" w:cs="Calibri"/>
        </w:rPr>
      </w:pPr>
      <w:proofErr w:type="gramStart"/>
      <w:r w:rsidRPr="007A006B">
        <w:rPr>
          <w:rFonts w:ascii="Calibri" w:hAnsi="Calibri" w:cs="Calibri"/>
        </w:rPr>
        <w:t>In order to</w:t>
      </w:r>
      <w:proofErr w:type="gramEnd"/>
      <w:r w:rsidRPr="007A006B">
        <w:rPr>
          <w:rFonts w:ascii="Calibri" w:hAnsi="Calibri" w:cs="Calibri"/>
        </w:rPr>
        <w:t xml:space="preserve"> meet the Small Local Emerging Business (SLEB) requirements of this RF</w:t>
      </w:r>
      <w:r w:rsidR="001B455E" w:rsidRPr="007A006B">
        <w:rPr>
          <w:rFonts w:ascii="Calibri" w:hAnsi="Calibri" w:cs="Calibri"/>
        </w:rPr>
        <w:t>P</w:t>
      </w:r>
      <w:r w:rsidRPr="007A006B">
        <w:rPr>
          <w:rFonts w:ascii="Calibri" w:hAnsi="Calibri" w:cs="Calibri"/>
        </w:rPr>
        <w:t xml:space="preserve">, </w:t>
      </w:r>
      <w:r w:rsidRPr="007A006B">
        <w:rPr>
          <w:rFonts w:ascii="Calibri" w:hAnsi="Calibri" w:cs="Calibri"/>
          <w:u w:val="single"/>
        </w:rPr>
        <w:t>all Bidders must complete this form</w:t>
      </w:r>
      <w:r w:rsidRPr="007A006B">
        <w:rPr>
          <w:rFonts w:ascii="Calibri" w:hAnsi="Calibri" w:cs="Calibri"/>
        </w:rPr>
        <w:t>.</w:t>
      </w:r>
      <w:r w:rsidR="00107AAD">
        <w:rPr>
          <w:rFonts w:ascii="Calibri" w:hAnsi="Calibri" w:cs="Calibri"/>
        </w:rPr>
        <w:t xml:space="preserve"> If a bidder is unable to meet the SLEB requirements, they must take exception to this requirement in the </w:t>
      </w:r>
      <w:hyperlink w:anchor="ExceptionsClarifications" w:history="1">
        <w:r w:rsidR="00107AAD" w:rsidRPr="00A242F3">
          <w:rPr>
            <w:rStyle w:val="Hyperlink"/>
            <w:rFonts w:ascii="Calibri" w:hAnsi="Calibri" w:cs="Calibri"/>
          </w:rPr>
          <w:t>Exceptions and Clarifications</w:t>
        </w:r>
      </w:hyperlink>
      <w:r w:rsidR="00107AAD">
        <w:rPr>
          <w:rFonts w:ascii="Calibri" w:hAnsi="Calibri" w:cs="Calibri"/>
        </w:rPr>
        <w:t xml:space="preserve"> section of this solicitation. Please note that the County is under no obligation to accept any exceptions or clarifications, and any exceptions or clarifications may be the basis for bid disqualification.</w:t>
      </w:r>
    </w:p>
    <w:p w14:paraId="0B7EF7C3" w14:textId="4BB1E7C0" w:rsidR="00011821" w:rsidRPr="007A006B" w:rsidRDefault="00011821" w:rsidP="008D01B3">
      <w:pPr>
        <w:pStyle w:val="BodyTextIndent"/>
        <w:spacing w:after="120"/>
        <w:ind w:left="0"/>
        <w:jc w:val="both"/>
        <w:rPr>
          <w:rFonts w:ascii="Calibri" w:hAnsi="Calibri" w:cs="Calibri"/>
        </w:rPr>
      </w:pPr>
      <w:r w:rsidRPr="007A006B">
        <w:rPr>
          <w:rFonts w:ascii="Calibri" w:hAnsi="Calibri" w:cs="Calibri"/>
        </w:rPr>
        <w:t xml:space="preserve">Bidders that are not certified SLEBS (for </w:t>
      </w:r>
      <w:r w:rsidR="00112390">
        <w:rPr>
          <w:rFonts w:ascii="Calibri" w:hAnsi="Calibri" w:cs="Calibri"/>
        </w:rPr>
        <w:t xml:space="preserve">the </w:t>
      </w:r>
      <w:r w:rsidRPr="007A006B">
        <w:rPr>
          <w:rFonts w:ascii="Calibri" w:hAnsi="Calibri" w:cs="Calibri"/>
        </w:rPr>
        <w:t>definition of a SLEB</w:t>
      </w:r>
      <w:r w:rsidR="00112390">
        <w:rPr>
          <w:rFonts w:ascii="Calibri" w:hAnsi="Calibri" w:cs="Calibri"/>
        </w:rPr>
        <w:t>,</w:t>
      </w:r>
      <w:r w:rsidRPr="007A006B">
        <w:rPr>
          <w:rFonts w:ascii="Calibri" w:hAnsi="Calibri" w:cs="Calibri"/>
        </w:rPr>
        <w:t xml:space="preserve"> see</w:t>
      </w:r>
      <w:r w:rsidRPr="007A006B">
        <w:rPr>
          <w:rFonts w:ascii="Calibri" w:hAnsi="Calibri" w:cs="Calibri"/>
          <w:b/>
        </w:rPr>
        <w:t xml:space="preserve"> </w:t>
      </w:r>
      <w:hyperlink r:id="rId101" w:history="1">
        <w:r w:rsidRPr="007A006B">
          <w:rPr>
            <w:rStyle w:val="Hyperlink"/>
            <w:rFonts w:ascii="Calibri" w:hAnsi="Calibri" w:cs="Calibri"/>
            <w:b/>
          </w:rPr>
          <w:t>Alameda County SLEB Program Overview</w:t>
        </w:r>
      </w:hyperlink>
      <w:r w:rsidRPr="007A006B">
        <w:rPr>
          <w:rFonts w:ascii="Calibri" w:hAnsi="Calibri" w:cs="Calibri"/>
          <w:b/>
        </w:rPr>
        <w:t>; [</w:t>
      </w:r>
      <w:hyperlink r:id="rId102" w:history="1">
        <w:r w:rsidRPr="007A006B">
          <w:rPr>
            <w:rStyle w:val="Hyperlink"/>
            <w:rFonts w:ascii="Calibri" w:hAnsi="Calibri" w:cs="Calibri"/>
            <w:b/>
          </w:rPr>
          <w:t>http://acgov.org/auditor/sleb/overview.htm</w:t>
        </w:r>
      </w:hyperlink>
      <w:r w:rsidRPr="007A006B">
        <w:rPr>
          <w:rFonts w:ascii="Calibri" w:hAnsi="Calibri" w:cs="Calibri"/>
          <w:b/>
        </w:rPr>
        <w:t xml:space="preserve">]) </w:t>
      </w:r>
      <w:r w:rsidRPr="007A006B">
        <w:rPr>
          <w:rFonts w:ascii="Calibri" w:hAnsi="Calibri" w:cs="Calibri"/>
        </w:rPr>
        <w:t xml:space="preserve">are required to subcontract with a SLEB for at least 20% of the total estimated bid amount in order to be eligible for contract award.  SLEB subcontractors must be independently owned and operated </w:t>
      </w:r>
      <w:proofErr w:type="gramStart"/>
      <w:r w:rsidRPr="007A006B">
        <w:rPr>
          <w:rFonts w:ascii="Calibri" w:hAnsi="Calibri" w:cs="Calibri"/>
        </w:rPr>
        <w:t>from</w:t>
      </w:r>
      <w:proofErr w:type="gramEnd"/>
      <w:r w:rsidRPr="007A006B">
        <w:rPr>
          <w:rFonts w:ascii="Calibri" w:hAnsi="Calibri" w:cs="Calibri"/>
        </w:rPr>
        <w:t xml:space="preserve"> the prime Contractor with no employees of either entity working for the other.  A copy of this form must be submitted for each SLEB that the Bidder will subcontract with as evidence of a firm contractual commitment to meeting the SLEB participation requirement.</w:t>
      </w:r>
    </w:p>
    <w:p w14:paraId="20F3BC99" w14:textId="61E7B473" w:rsidR="00011821" w:rsidRPr="007A006B" w:rsidRDefault="00011821" w:rsidP="008D01B3">
      <w:pPr>
        <w:pStyle w:val="BodyTextIndent"/>
        <w:spacing w:after="120"/>
        <w:ind w:left="0"/>
        <w:jc w:val="both"/>
        <w:rPr>
          <w:rFonts w:ascii="Calibri" w:hAnsi="Calibri" w:cs="Calibri"/>
        </w:rPr>
      </w:pPr>
      <w:r w:rsidRPr="007A006B">
        <w:rPr>
          <w:rFonts w:ascii="Calibri" w:hAnsi="Calibri" w:cs="Calibri"/>
        </w:rPr>
        <w:t>Bidders are encouraged to form a partnership with a SLEB that can participate directly with this contract.  One of the</w:t>
      </w:r>
      <w:r w:rsidRPr="007A006B">
        <w:rPr>
          <w:rFonts w:ascii="Calibri" w:hAnsi="Calibri" w:cs="Calibri"/>
          <w:b/>
        </w:rPr>
        <w:t xml:space="preserve"> </w:t>
      </w:r>
      <w:r w:rsidRPr="007A006B">
        <w:rPr>
          <w:rFonts w:ascii="Calibri" w:hAnsi="Calibri" w:cs="Calibri"/>
        </w:rPr>
        <w:t>benefits of the partnership will be economic</w:t>
      </w:r>
      <w:r w:rsidR="00112390">
        <w:rPr>
          <w:rFonts w:ascii="Calibri" w:hAnsi="Calibri" w:cs="Calibri"/>
        </w:rPr>
        <w:t>al</w:t>
      </w:r>
      <w:r w:rsidRPr="007A006B">
        <w:rPr>
          <w:rFonts w:ascii="Calibri" w:hAnsi="Calibri" w:cs="Calibri"/>
        </w:rPr>
        <w:t xml:space="preserve">, but this partnership will also assist the SLEB to grow and build </w:t>
      </w:r>
      <w:r w:rsidR="00112390">
        <w:rPr>
          <w:rFonts w:ascii="Calibri" w:hAnsi="Calibri" w:cs="Calibri"/>
        </w:rPr>
        <w:t xml:space="preserve">the </w:t>
      </w:r>
      <w:r w:rsidRPr="007A006B">
        <w:rPr>
          <w:rFonts w:ascii="Calibri" w:hAnsi="Calibri" w:cs="Calibri"/>
        </w:rPr>
        <w:t xml:space="preserve">capacity to eventually bid as a </w:t>
      </w:r>
      <w:proofErr w:type="gramStart"/>
      <w:r w:rsidRPr="007A006B">
        <w:rPr>
          <w:rFonts w:ascii="Calibri" w:hAnsi="Calibri" w:cs="Calibri"/>
        </w:rPr>
        <w:t>prime</w:t>
      </w:r>
      <w:proofErr w:type="gramEnd"/>
      <w:r w:rsidRPr="007A006B">
        <w:rPr>
          <w:rFonts w:ascii="Calibri" w:hAnsi="Calibri" w:cs="Calibri"/>
        </w:rPr>
        <w:t xml:space="preserve"> on their own.  </w:t>
      </w:r>
    </w:p>
    <w:p w14:paraId="4196FB5F" w14:textId="77777777" w:rsidR="00011821" w:rsidRPr="007A006B" w:rsidRDefault="00011821" w:rsidP="008D01B3">
      <w:pPr>
        <w:pStyle w:val="BodyTextIndent"/>
        <w:spacing w:after="120"/>
        <w:ind w:left="0"/>
        <w:jc w:val="both"/>
        <w:rPr>
          <w:rFonts w:ascii="Calibri" w:hAnsi="Calibri" w:cs="Calibri"/>
        </w:rPr>
      </w:pPr>
      <w:r w:rsidRPr="007A006B">
        <w:rPr>
          <w:rFonts w:ascii="Calibri" w:hAnsi="Calibri" w:cs="Calibri"/>
        </w:rPr>
        <w:t>Once a contract has been awarded, substitutions of the named subcontractor(s) are not allowed without prior written approval from the Auditor-Controller, Office of Contract Compliance &amp; Reporting (OCCR).</w:t>
      </w:r>
    </w:p>
    <w:p w14:paraId="5836316B" w14:textId="77777777" w:rsidR="00011821" w:rsidRDefault="00011821" w:rsidP="008D01B3">
      <w:pPr>
        <w:pStyle w:val="BodyTextIndent"/>
        <w:spacing w:after="120"/>
        <w:ind w:left="0"/>
        <w:jc w:val="both"/>
        <w:rPr>
          <w:rFonts w:ascii="Calibri" w:hAnsi="Calibri" w:cs="Calibri"/>
          <w:b/>
          <w:spacing w:val="-1"/>
        </w:rPr>
      </w:pPr>
      <w:r w:rsidRPr="007A006B">
        <w:rPr>
          <w:rFonts w:ascii="Calibri" w:hAnsi="Calibri" w:cs="Calibri"/>
        </w:rPr>
        <w:t xml:space="preserve">County </w:t>
      </w:r>
      <w:r w:rsidR="00061F48" w:rsidRPr="007A006B">
        <w:rPr>
          <w:rFonts w:ascii="Calibri" w:hAnsi="Calibri" w:cs="Calibri"/>
        </w:rPr>
        <w:t xml:space="preserve">departments, </w:t>
      </w:r>
      <w:r w:rsidR="00F51741" w:rsidRPr="007A006B">
        <w:rPr>
          <w:rFonts w:ascii="Calibri" w:hAnsi="Calibri" w:cs="Calibri"/>
        </w:rPr>
        <w:t>prime,</w:t>
      </w:r>
      <w:r w:rsidRPr="007A006B">
        <w:rPr>
          <w:rFonts w:ascii="Calibri" w:hAnsi="Calibri" w:cs="Calibri"/>
        </w:rPr>
        <w:t xml:space="preserve"> and subcontractors are required to use the web-based Elation Systems to monitor SLEB subcontractor </w:t>
      </w:r>
      <w:r w:rsidRPr="007A006B">
        <w:rPr>
          <w:rFonts w:ascii="Calibri" w:hAnsi="Calibri" w:cs="Calibri"/>
          <w:spacing w:val="-1"/>
        </w:rPr>
        <w:t>compliance with</w:t>
      </w:r>
      <w:r w:rsidRPr="007A006B">
        <w:rPr>
          <w:rFonts w:ascii="Calibri" w:hAnsi="Calibri" w:cs="Calibri"/>
          <w:b/>
          <w:spacing w:val="-1"/>
        </w:rPr>
        <w:t xml:space="preserve"> </w:t>
      </w:r>
      <w:hyperlink r:id="rId103" w:history="1">
        <w:r w:rsidRPr="007A006B">
          <w:rPr>
            <w:rStyle w:val="Hyperlink"/>
            <w:rFonts w:ascii="Calibri" w:hAnsi="Calibri" w:cs="Calibri"/>
            <w:b/>
            <w:spacing w:val="-1"/>
          </w:rPr>
          <w:t>Elation Systems</w:t>
        </w:r>
      </w:hyperlink>
      <w:r w:rsidRPr="007A006B">
        <w:rPr>
          <w:rFonts w:ascii="Calibri" w:hAnsi="Calibri" w:cs="Calibri"/>
          <w:b/>
          <w:spacing w:val="-1"/>
        </w:rPr>
        <w:t>; [</w:t>
      </w:r>
      <w:hyperlink r:id="rId104" w:history="1">
        <w:r w:rsidRPr="007A006B">
          <w:rPr>
            <w:rStyle w:val="Hyperlink"/>
            <w:rFonts w:ascii="Calibri" w:hAnsi="Calibri" w:cs="Calibri"/>
            <w:b/>
            <w:spacing w:val="-1"/>
          </w:rPr>
          <w:t>http://www.elationsys.com/elationsys/</w:t>
        </w:r>
      </w:hyperlink>
      <w:r w:rsidRPr="007A006B">
        <w:rPr>
          <w:rFonts w:ascii="Calibri" w:hAnsi="Calibri" w:cs="Calibri"/>
          <w:b/>
          <w:spacing w:val="-1"/>
        </w:rPr>
        <w:t>].</w:t>
      </w:r>
    </w:p>
    <w:tbl>
      <w:tblPr>
        <w:tblW w:w="10260" w:type="dxa"/>
        <w:tblInd w:w="-105"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260"/>
      </w:tblGrid>
      <w:tr w:rsidR="00011821" w14:paraId="2572BC37" w14:textId="77777777" w:rsidTr="001215F1">
        <w:tc>
          <w:tcPr>
            <w:tcW w:w="10260" w:type="dxa"/>
            <w:shd w:val="clear" w:color="auto" w:fill="auto"/>
            <w:tcMar>
              <w:top w:w="72" w:type="dxa"/>
              <w:left w:w="115" w:type="dxa"/>
              <w:bottom w:w="72" w:type="dxa"/>
              <w:right w:w="115" w:type="dxa"/>
            </w:tcMar>
            <w:vAlign w:val="center"/>
          </w:tcPr>
          <w:p w14:paraId="3212C1C5" w14:textId="36868C46" w:rsidR="00011821" w:rsidRPr="00A86407" w:rsidRDefault="00D432DA" w:rsidP="001215F1">
            <w:pPr>
              <w:pStyle w:val="Header"/>
              <w:tabs>
                <w:tab w:val="clear" w:pos="4320"/>
                <w:tab w:val="center" w:pos="5220"/>
              </w:tabs>
              <w:spacing w:line="276" w:lineRule="auto"/>
              <w:ind w:left="360" w:hanging="360"/>
              <w:rPr>
                <w:rFonts w:ascii="Calibri" w:hAnsi="Calibri" w:cs="Calibri"/>
                <w:b/>
                <w:spacing w:val="-3"/>
              </w:rPr>
            </w:pPr>
            <w:sdt>
              <w:sdtPr>
                <w:rPr>
                  <w:rFonts w:ascii="Calibri" w:hAnsi="Calibri" w:cs="Calibri"/>
                  <w:b/>
                  <w:spacing w:val="-3"/>
                </w:rPr>
                <w:id w:val="-1786413009"/>
                <w14:checkbox>
                  <w14:checked w14:val="0"/>
                  <w14:checkedState w14:val="2612" w14:font="MS Gothic"/>
                  <w14:uncheckedState w14:val="2610" w14:font="MS Gothic"/>
                </w14:checkbox>
              </w:sdtPr>
              <w:sdtEndPr/>
              <w:sdtContent>
                <w:r w:rsidR="00A74371">
                  <w:rPr>
                    <w:rFonts w:ascii="MS Gothic" w:eastAsia="MS Gothic" w:hAnsi="MS Gothic" w:cs="Calibri" w:hint="eastAsia"/>
                    <w:b/>
                    <w:spacing w:val="-3"/>
                  </w:rPr>
                  <w:t>☐</w:t>
                </w:r>
              </w:sdtContent>
            </w:sdt>
            <w:r w:rsidR="008D01B3">
              <w:rPr>
                <w:rFonts w:ascii="Calibri" w:hAnsi="Calibri" w:cs="Calibri"/>
                <w:b/>
                <w:spacing w:val="-3"/>
              </w:rPr>
              <w:tab/>
            </w:r>
            <w:r w:rsidR="00011821">
              <w:rPr>
                <w:rFonts w:ascii="Calibri" w:hAnsi="Calibri" w:cs="Calibri"/>
                <w:b/>
                <w:spacing w:val="-3"/>
              </w:rPr>
              <w:t>BIDDER</w:t>
            </w:r>
            <w:r w:rsidR="00011821" w:rsidRPr="00A86407">
              <w:rPr>
                <w:rFonts w:ascii="Calibri" w:hAnsi="Calibri" w:cs="Calibri"/>
                <w:b/>
                <w:spacing w:val="-3"/>
              </w:rPr>
              <w:t xml:space="preserve"> IS A CERTIFIED SLEB</w:t>
            </w:r>
            <w:r w:rsidR="00D96C17">
              <w:rPr>
                <w:rFonts w:ascii="Calibri" w:hAnsi="Calibri" w:cs="Calibri"/>
                <w:b/>
                <w:spacing w:val="-3"/>
              </w:rPr>
              <w:t xml:space="preserve"> </w:t>
            </w:r>
            <w:r w:rsidR="00011821" w:rsidRPr="00A86407">
              <w:rPr>
                <w:rFonts w:ascii="Calibri" w:hAnsi="Calibri" w:cs="Calibri"/>
                <w:b/>
                <w:spacing w:val="-3"/>
              </w:rPr>
              <w:t>(sign at bottom of page)</w:t>
            </w:r>
          </w:p>
          <w:p w14:paraId="14A06BA0" w14:textId="77777777" w:rsidR="00011821" w:rsidRPr="00A86407" w:rsidRDefault="00011821" w:rsidP="001215F1">
            <w:pPr>
              <w:pStyle w:val="Header"/>
              <w:tabs>
                <w:tab w:val="clear" w:pos="4320"/>
                <w:tab w:val="clear" w:pos="8640"/>
                <w:tab w:val="right" w:pos="10080"/>
              </w:tabs>
              <w:spacing w:before="80" w:after="80" w:line="276" w:lineRule="auto"/>
              <w:ind w:left="360"/>
              <w:rPr>
                <w:rFonts w:ascii="Calibri" w:hAnsi="Calibri" w:cs="Calibri"/>
                <w:b/>
                <w:spacing w:val="-3"/>
              </w:rPr>
            </w:pPr>
            <w:r w:rsidRPr="00A86407">
              <w:rPr>
                <w:rFonts w:ascii="Calibri" w:hAnsi="Calibri" w:cs="Calibri"/>
                <w:b/>
                <w:spacing w:val="-3"/>
                <w:szCs w:val="24"/>
              </w:rPr>
              <w:t xml:space="preserve">SLEB </w:t>
            </w:r>
            <w:r>
              <w:rPr>
                <w:rFonts w:ascii="Calibri" w:hAnsi="Calibri" w:cs="Calibri"/>
                <w:b/>
                <w:spacing w:val="-3"/>
                <w:szCs w:val="24"/>
              </w:rPr>
              <w:t>BIDDER</w:t>
            </w:r>
            <w:r w:rsidRPr="00A86407">
              <w:rPr>
                <w:rFonts w:ascii="Calibri" w:hAnsi="Calibri" w:cs="Calibri"/>
                <w:b/>
                <w:spacing w:val="-3"/>
                <w:szCs w:val="24"/>
              </w:rPr>
              <w:t xml:space="preserve"> Business Name: </w:t>
            </w:r>
            <w:r w:rsidRPr="00A86407">
              <w:rPr>
                <w:rFonts w:ascii="Calibri" w:hAnsi="Calibri" w:cs="Calibri"/>
                <w:b/>
                <w:spacing w:val="-3"/>
              </w:rPr>
              <w:t xml:space="preserve"> </w:t>
            </w:r>
            <w:r w:rsidRPr="00A86407">
              <w:rPr>
                <w:rFonts w:ascii="Calibri" w:hAnsi="Calibri" w:cs="Calibri"/>
                <w:b/>
                <w:spacing w:val="-3"/>
                <w:u w:val="single"/>
              </w:rPr>
              <w:fldChar w:fldCharType="begin">
                <w:ffData>
                  <w:name w:val="Text53"/>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694D906B" w14:textId="77777777" w:rsidR="00011821" w:rsidRPr="00A86407" w:rsidRDefault="00011821" w:rsidP="001215F1">
            <w:pPr>
              <w:pStyle w:val="Header"/>
              <w:tabs>
                <w:tab w:val="clear" w:pos="4320"/>
                <w:tab w:val="clear" w:pos="8640"/>
                <w:tab w:val="right" w:pos="4680"/>
                <w:tab w:val="left" w:pos="4860"/>
                <w:tab w:val="right" w:pos="10080"/>
              </w:tabs>
              <w:spacing w:before="80" w:after="80" w:line="276" w:lineRule="auto"/>
              <w:ind w:left="360"/>
              <w:rPr>
                <w:rFonts w:ascii="Calibri" w:hAnsi="Calibri" w:cs="Calibri"/>
                <w:b/>
                <w:spacing w:val="-3"/>
              </w:rPr>
            </w:pPr>
            <w:r w:rsidRPr="00A86407">
              <w:rPr>
                <w:rFonts w:ascii="Calibri" w:hAnsi="Calibri" w:cs="Calibri"/>
                <w:b/>
                <w:spacing w:val="-3"/>
              </w:rPr>
              <w:t xml:space="preserve">SLEB Certification #: </w:t>
            </w:r>
            <w:r w:rsidRPr="00A86407">
              <w:rPr>
                <w:rFonts w:ascii="Calibri" w:hAnsi="Calibri" w:cs="Calibri"/>
                <w:b/>
                <w:spacing w:val="-3"/>
                <w:u w:val="single"/>
              </w:rPr>
              <w:fldChar w:fldCharType="begin">
                <w:ffData>
                  <w:name w:val="Text53"/>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r w:rsidRPr="00A86407">
              <w:rPr>
                <w:rFonts w:ascii="Calibri" w:hAnsi="Calibri" w:cs="Calibri"/>
                <w:b/>
                <w:spacing w:val="-3"/>
                <w:u w:val="single"/>
              </w:rPr>
              <w:tab/>
            </w:r>
            <w:r w:rsidRPr="00A86407">
              <w:rPr>
                <w:rFonts w:ascii="Calibri" w:hAnsi="Calibri" w:cs="Calibri"/>
                <w:b/>
                <w:spacing w:val="-3"/>
              </w:rPr>
              <w:t xml:space="preserve">     SLEB Certification Expiration Date: </w:t>
            </w:r>
            <w:r w:rsidRPr="00A86407">
              <w:rPr>
                <w:rFonts w:ascii="Calibri" w:hAnsi="Calibri" w:cs="Calibri"/>
                <w:b/>
                <w:spacing w:val="-3"/>
                <w:u w:val="single"/>
              </w:rPr>
              <w:fldChar w:fldCharType="begin">
                <w:ffData>
                  <w:name w:val="Text54"/>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5FAA5B05" w14:textId="77777777" w:rsidR="00011821" w:rsidRPr="00A86407" w:rsidRDefault="00011821" w:rsidP="001215F1">
            <w:pPr>
              <w:pStyle w:val="Header"/>
              <w:tabs>
                <w:tab w:val="clear" w:pos="4320"/>
                <w:tab w:val="clear" w:pos="8640"/>
                <w:tab w:val="right" w:pos="10080"/>
              </w:tabs>
              <w:spacing w:before="80" w:line="276" w:lineRule="auto"/>
              <w:ind w:left="360"/>
              <w:rPr>
                <w:rFonts w:ascii="Calibri" w:hAnsi="Calibri" w:cs="Calibri"/>
                <w:b/>
                <w:sz w:val="22"/>
                <w:szCs w:val="22"/>
              </w:rPr>
            </w:pPr>
            <w:r w:rsidRPr="00A86407">
              <w:rPr>
                <w:rFonts w:ascii="Calibri" w:hAnsi="Calibri" w:cs="Calibri"/>
                <w:b/>
                <w:spacing w:val="-3"/>
              </w:rPr>
              <w:t xml:space="preserve">NAICS Codes Included in Certification: </w:t>
            </w:r>
            <w:r w:rsidRPr="00A86407">
              <w:rPr>
                <w:rFonts w:ascii="Calibri" w:hAnsi="Calibri" w:cs="Calibri"/>
                <w:b/>
                <w:spacing w:val="-3"/>
                <w:u w:val="single"/>
              </w:rPr>
              <w:fldChar w:fldCharType="begin">
                <w:ffData>
                  <w:name w:val="Text55"/>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tc>
      </w:tr>
    </w:tbl>
    <w:p w14:paraId="3DAB44F3" w14:textId="77777777" w:rsidR="00011821" w:rsidRPr="00A86407" w:rsidRDefault="00011821" w:rsidP="00011821">
      <w:pPr>
        <w:pStyle w:val="BodyTextIndent"/>
        <w:ind w:left="0"/>
        <w:rPr>
          <w:rFonts w:ascii="Calibri" w:hAnsi="Calibri" w:cs="Calibri"/>
          <w:b/>
          <w:sz w:val="22"/>
          <w:szCs w:val="22"/>
        </w:rPr>
      </w:pPr>
      <w:r>
        <w:rPr>
          <w:rFonts w:ascii="Calibri" w:hAnsi="Calibri" w:cs="Calibri"/>
          <w:b/>
          <w:sz w:val="22"/>
          <w:szCs w:val="22"/>
        </w:rPr>
        <w:t xml:space="preserve">OR </w:t>
      </w:r>
    </w:p>
    <w:tbl>
      <w:tblPr>
        <w:tblW w:w="10260" w:type="dxa"/>
        <w:tblInd w:w="-105"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ook w:val="04A0" w:firstRow="1" w:lastRow="0" w:firstColumn="1" w:lastColumn="0" w:noHBand="0" w:noVBand="1"/>
      </w:tblPr>
      <w:tblGrid>
        <w:gridCol w:w="10260"/>
      </w:tblGrid>
      <w:tr w:rsidR="00011821" w14:paraId="07F429B3" w14:textId="77777777" w:rsidTr="001215F1">
        <w:tc>
          <w:tcPr>
            <w:tcW w:w="10260" w:type="dxa"/>
            <w:shd w:val="clear" w:color="auto" w:fill="auto"/>
            <w:tcMar>
              <w:top w:w="72" w:type="dxa"/>
              <w:left w:w="115" w:type="dxa"/>
              <w:bottom w:w="72" w:type="dxa"/>
              <w:right w:w="115" w:type="dxa"/>
            </w:tcMar>
            <w:vAlign w:val="center"/>
          </w:tcPr>
          <w:p w14:paraId="5059EACE" w14:textId="4F0C27E1" w:rsidR="001215F1" w:rsidRPr="001B455E" w:rsidRDefault="00D432DA" w:rsidP="00107AAD">
            <w:pPr>
              <w:pStyle w:val="Header"/>
              <w:tabs>
                <w:tab w:val="clear" w:pos="4320"/>
                <w:tab w:val="clear" w:pos="8640"/>
                <w:tab w:val="left" w:pos="360"/>
                <w:tab w:val="right" w:pos="10080"/>
              </w:tabs>
              <w:spacing w:before="120" w:after="120"/>
              <w:ind w:left="360" w:hanging="360"/>
              <w:rPr>
                <w:rFonts w:ascii="Calibri" w:hAnsi="Calibri" w:cs="Calibri"/>
                <w:b/>
              </w:rPr>
            </w:pPr>
            <w:sdt>
              <w:sdtPr>
                <w:rPr>
                  <w:rFonts w:ascii="Calibri" w:hAnsi="Calibri" w:cs="Calibri"/>
                  <w:b/>
                  <w:spacing w:val="-3"/>
                </w:rPr>
                <w:id w:val="-2114574679"/>
                <w14:checkbox>
                  <w14:checked w14:val="0"/>
                  <w14:checkedState w14:val="2612" w14:font="MS Gothic"/>
                  <w14:uncheckedState w14:val="2610" w14:font="MS Gothic"/>
                </w14:checkbox>
              </w:sdtPr>
              <w:sdtEndPr/>
              <w:sdtContent>
                <w:r w:rsidR="00107AAD">
                  <w:rPr>
                    <w:rFonts w:ascii="MS Gothic" w:eastAsia="MS Gothic" w:hAnsi="MS Gothic" w:cs="Calibri" w:hint="eastAsia"/>
                    <w:b/>
                    <w:spacing w:val="-3"/>
                  </w:rPr>
                  <w:t>☐</w:t>
                </w:r>
              </w:sdtContent>
            </w:sdt>
            <w:r w:rsidR="00011821" w:rsidRPr="00A86407">
              <w:rPr>
                <w:rFonts w:ascii="Calibri" w:hAnsi="Calibri" w:cs="Calibri"/>
                <w:b/>
                <w:spacing w:val="-3"/>
              </w:rPr>
              <w:t xml:space="preserve">  </w:t>
            </w:r>
            <w:r w:rsidR="00153764">
              <w:rPr>
                <w:rFonts w:ascii="Calibri" w:hAnsi="Calibri" w:cs="Calibri"/>
                <w:b/>
                <w:spacing w:val="-3"/>
              </w:rPr>
              <w:tab/>
            </w:r>
            <w:r w:rsidR="001215F1">
              <w:rPr>
                <w:rFonts w:ascii="Calibri" w:hAnsi="Calibri" w:cs="Calibri"/>
                <w:b/>
                <w:spacing w:val="-3"/>
              </w:rPr>
              <w:t>BIDDER</w:t>
            </w:r>
            <w:r w:rsidR="001215F1" w:rsidRPr="00A86407">
              <w:rPr>
                <w:rFonts w:ascii="Calibri" w:hAnsi="Calibri" w:cs="Calibri"/>
                <w:b/>
                <w:spacing w:val="-3"/>
              </w:rPr>
              <w:t xml:space="preserve"> IS </w:t>
            </w:r>
            <w:r w:rsidR="001215F1" w:rsidRPr="00A86407">
              <w:rPr>
                <w:rFonts w:ascii="Calibri" w:hAnsi="Calibri" w:cs="Calibri"/>
                <w:b/>
                <w:spacing w:val="-3"/>
                <w:u w:val="single"/>
              </w:rPr>
              <w:t>NOT</w:t>
            </w:r>
            <w:r w:rsidR="001215F1" w:rsidRPr="00A86407">
              <w:rPr>
                <w:rFonts w:ascii="Calibri" w:hAnsi="Calibri" w:cs="Calibri"/>
                <w:b/>
                <w:spacing w:val="-3"/>
              </w:rPr>
              <w:t xml:space="preserve"> A CERTIFIED SLEB </w:t>
            </w:r>
            <w:r w:rsidR="001215F1" w:rsidRPr="00A86407">
              <w:rPr>
                <w:rFonts w:ascii="Calibri" w:hAnsi="Calibri" w:cs="Calibri"/>
                <w:b/>
                <w:caps/>
                <w:spacing w:val="-3"/>
              </w:rPr>
              <w:t xml:space="preserve">and will </w:t>
            </w:r>
            <w:r w:rsidR="001215F1" w:rsidRPr="00A86407">
              <w:rPr>
                <w:rFonts w:ascii="Calibri" w:hAnsi="Calibri" w:cs="Calibri"/>
                <w:b/>
                <w:caps/>
              </w:rPr>
              <w:t xml:space="preserve">subcontract </w:t>
            </w:r>
            <w:r w:rsidR="001215F1" w:rsidRPr="00A86407">
              <w:rPr>
                <w:rFonts w:ascii="Calibri" w:hAnsi="Calibri" w:cs="Calibri"/>
                <w:b/>
                <w:caps/>
                <w:u w:val="single"/>
              </w:rPr>
              <w:fldChar w:fldCharType="begin">
                <w:ffData>
                  <w:name w:val="Text56"/>
                  <w:enabled/>
                  <w:calcOnExit w:val="0"/>
                  <w:textInput/>
                </w:ffData>
              </w:fldChar>
            </w:r>
            <w:r w:rsidR="001215F1" w:rsidRPr="00A86407">
              <w:rPr>
                <w:rFonts w:ascii="Calibri" w:hAnsi="Calibri" w:cs="Calibri"/>
                <w:b/>
                <w:caps/>
                <w:u w:val="single"/>
              </w:rPr>
              <w:instrText xml:space="preserve"> FORMTEXT </w:instrText>
            </w:r>
            <w:r w:rsidR="001215F1" w:rsidRPr="00A86407">
              <w:rPr>
                <w:rFonts w:ascii="Calibri" w:hAnsi="Calibri" w:cs="Calibri"/>
                <w:b/>
                <w:caps/>
                <w:u w:val="single"/>
              </w:rPr>
            </w:r>
            <w:r w:rsidR="001215F1" w:rsidRPr="00A86407">
              <w:rPr>
                <w:rFonts w:ascii="Calibri" w:hAnsi="Calibri" w:cs="Calibri"/>
                <w:b/>
                <w:caps/>
                <w:u w:val="single"/>
              </w:rPr>
              <w:fldChar w:fldCharType="separate"/>
            </w:r>
            <w:r w:rsidR="001215F1">
              <w:rPr>
                <w:rFonts w:ascii="Calibri" w:hAnsi="Calibri" w:cs="Calibri"/>
                <w:b/>
                <w:caps/>
                <w:noProof/>
                <w:u w:val="single"/>
              </w:rPr>
              <w:t> </w:t>
            </w:r>
            <w:r w:rsidR="001215F1">
              <w:rPr>
                <w:rFonts w:ascii="Calibri" w:hAnsi="Calibri" w:cs="Calibri"/>
                <w:b/>
                <w:caps/>
                <w:noProof/>
                <w:u w:val="single"/>
              </w:rPr>
              <w:t> </w:t>
            </w:r>
            <w:r w:rsidR="001215F1">
              <w:rPr>
                <w:rFonts w:ascii="Calibri" w:hAnsi="Calibri" w:cs="Calibri"/>
                <w:b/>
                <w:caps/>
                <w:noProof/>
                <w:u w:val="single"/>
              </w:rPr>
              <w:t> </w:t>
            </w:r>
            <w:r w:rsidR="001215F1">
              <w:rPr>
                <w:rFonts w:ascii="Calibri" w:hAnsi="Calibri" w:cs="Calibri"/>
                <w:b/>
                <w:caps/>
                <w:noProof/>
                <w:u w:val="single"/>
              </w:rPr>
              <w:t> </w:t>
            </w:r>
            <w:r w:rsidR="001215F1">
              <w:rPr>
                <w:rFonts w:ascii="Calibri" w:hAnsi="Calibri" w:cs="Calibri"/>
                <w:b/>
                <w:caps/>
                <w:noProof/>
                <w:u w:val="single"/>
              </w:rPr>
              <w:t> </w:t>
            </w:r>
            <w:r w:rsidR="001215F1" w:rsidRPr="00A86407">
              <w:rPr>
                <w:rFonts w:ascii="Calibri" w:hAnsi="Calibri" w:cs="Calibri"/>
                <w:b/>
                <w:caps/>
                <w:u w:val="single"/>
              </w:rPr>
              <w:fldChar w:fldCharType="end"/>
            </w:r>
            <w:r w:rsidR="001215F1" w:rsidRPr="00A86407">
              <w:rPr>
                <w:rFonts w:ascii="Calibri" w:hAnsi="Calibri" w:cs="Calibri"/>
                <w:b/>
                <w:caps/>
              </w:rPr>
              <w:t>% with the SLEB named</w:t>
            </w:r>
            <w:r w:rsidR="001215F1">
              <w:rPr>
                <w:rFonts w:ascii="Calibri" w:hAnsi="Calibri" w:cs="Calibri"/>
                <w:b/>
                <w:caps/>
              </w:rPr>
              <w:t xml:space="preserve"> below for the </w:t>
            </w:r>
            <w:r w:rsidR="001215F1" w:rsidRPr="00A86407">
              <w:rPr>
                <w:rFonts w:ascii="Calibri" w:hAnsi="Calibri" w:cs="Calibri"/>
                <w:b/>
                <w:caps/>
              </w:rPr>
              <w:t>following goods/services</w:t>
            </w:r>
            <w:r w:rsidR="001215F1" w:rsidRPr="00A86407">
              <w:rPr>
                <w:rFonts w:ascii="Calibri" w:hAnsi="Calibri" w:cs="Calibri"/>
                <w:b/>
              </w:rPr>
              <w:t xml:space="preserve">: </w:t>
            </w:r>
            <w:r w:rsidR="001215F1" w:rsidRPr="00A86407">
              <w:rPr>
                <w:rFonts w:ascii="Calibri" w:hAnsi="Calibri" w:cs="Calibri"/>
                <w:b/>
                <w:u w:val="single"/>
              </w:rPr>
              <w:fldChar w:fldCharType="begin">
                <w:ffData>
                  <w:name w:val="Text57"/>
                  <w:enabled/>
                  <w:calcOnExit w:val="0"/>
                  <w:textInput/>
                </w:ffData>
              </w:fldChar>
            </w:r>
            <w:r w:rsidR="001215F1" w:rsidRPr="00A86407">
              <w:rPr>
                <w:rFonts w:ascii="Calibri" w:hAnsi="Calibri" w:cs="Calibri"/>
                <w:b/>
                <w:u w:val="single"/>
              </w:rPr>
              <w:instrText xml:space="preserve"> FORMTEXT </w:instrText>
            </w:r>
            <w:r w:rsidR="001215F1" w:rsidRPr="00A86407">
              <w:rPr>
                <w:rFonts w:ascii="Calibri" w:hAnsi="Calibri" w:cs="Calibri"/>
                <w:b/>
                <w:u w:val="single"/>
              </w:rPr>
            </w:r>
            <w:r w:rsidR="001215F1" w:rsidRPr="00A86407">
              <w:rPr>
                <w:rFonts w:ascii="Calibri" w:hAnsi="Calibri" w:cs="Calibri"/>
                <w:b/>
                <w:u w:val="single"/>
              </w:rPr>
              <w:fldChar w:fldCharType="separate"/>
            </w:r>
            <w:r w:rsidR="001215F1">
              <w:rPr>
                <w:rFonts w:ascii="Calibri" w:hAnsi="Calibri" w:cs="Calibri"/>
                <w:b/>
                <w:noProof/>
                <w:u w:val="single"/>
              </w:rPr>
              <w:t> </w:t>
            </w:r>
            <w:r w:rsidR="001215F1">
              <w:rPr>
                <w:rFonts w:ascii="Calibri" w:hAnsi="Calibri" w:cs="Calibri"/>
                <w:b/>
                <w:noProof/>
                <w:u w:val="single"/>
              </w:rPr>
              <w:t> </w:t>
            </w:r>
            <w:r w:rsidR="001215F1">
              <w:rPr>
                <w:rFonts w:ascii="Calibri" w:hAnsi="Calibri" w:cs="Calibri"/>
                <w:b/>
                <w:noProof/>
                <w:u w:val="single"/>
              </w:rPr>
              <w:t> </w:t>
            </w:r>
            <w:r w:rsidR="001215F1">
              <w:rPr>
                <w:rFonts w:ascii="Calibri" w:hAnsi="Calibri" w:cs="Calibri"/>
                <w:b/>
                <w:noProof/>
                <w:u w:val="single"/>
              </w:rPr>
              <w:t> </w:t>
            </w:r>
            <w:r w:rsidR="001215F1">
              <w:rPr>
                <w:rFonts w:ascii="Calibri" w:hAnsi="Calibri" w:cs="Calibri"/>
                <w:b/>
                <w:noProof/>
                <w:u w:val="single"/>
              </w:rPr>
              <w:t> </w:t>
            </w:r>
            <w:r w:rsidR="001215F1" w:rsidRPr="00A86407">
              <w:rPr>
                <w:rFonts w:ascii="Calibri" w:hAnsi="Calibri" w:cs="Calibri"/>
                <w:b/>
                <w:u w:val="single"/>
              </w:rPr>
              <w:fldChar w:fldCharType="end"/>
            </w:r>
            <w:r w:rsidR="001215F1" w:rsidRPr="00A86407">
              <w:rPr>
                <w:rFonts w:ascii="Calibri" w:hAnsi="Calibri" w:cs="Calibri"/>
                <w:b/>
                <w:u w:val="single"/>
              </w:rPr>
              <w:tab/>
            </w:r>
          </w:p>
          <w:p w14:paraId="2491B8A7" w14:textId="77777777" w:rsidR="001215F1" w:rsidRPr="00A86407" w:rsidRDefault="001215F1" w:rsidP="00107AAD">
            <w:pPr>
              <w:pStyle w:val="Header"/>
              <w:tabs>
                <w:tab w:val="clear" w:pos="4320"/>
                <w:tab w:val="clear" w:pos="8640"/>
                <w:tab w:val="right" w:pos="10080"/>
              </w:tabs>
              <w:spacing w:before="120" w:after="120"/>
              <w:ind w:left="360"/>
              <w:rPr>
                <w:rFonts w:ascii="Calibri" w:hAnsi="Calibri" w:cs="Calibri"/>
                <w:b/>
                <w:spacing w:val="-3"/>
              </w:rPr>
            </w:pPr>
            <w:r w:rsidRPr="00A86407">
              <w:rPr>
                <w:rFonts w:ascii="Calibri" w:hAnsi="Calibri" w:cs="Calibri"/>
                <w:b/>
                <w:spacing w:val="-3"/>
                <w:szCs w:val="24"/>
              </w:rPr>
              <w:t xml:space="preserve">SLEB </w:t>
            </w:r>
            <w:r>
              <w:rPr>
                <w:rFonts w:ascii="Calibri" w:hAnsi="Calibri" w:cs="Calibri"/>
                <w:b/>
                <w:spacing w:val="-3"/>
                <w:szCs w:val="24"/>
              </w:rPr>
              <w:t>Subcontractor</w:t>
            </w:r>
            <w:r w:rsidRPr="00A86407">
              <w:rPr>
                <w:rFonts w:ascii="Calibri" w:hAnsi="Calibri" w:cs="Calibri"/>
                <w:b/>
                <w:spacing w:val="-3"/>
                <w:szCs w:val="24"/>
              </w:rPr>
              <w:t xml:space="preserve"> Business Name: </w:t>
            </w:r>
            <w:r w:rsidRPr="00A86407">
              <w:rPr>
                <w:rFonts w:ascii="Calibri" w:hAnsi="Calibri" w:cs="Calibri"/>
                <w:b/>
                <w:spacing w:val="-3"/>
              </w:rPr>
              <w:t xml:space="preserve"> </w:t>
            </w:r>
            <w:r w:rsidRPr="00A86407">
              <w:rPr>
                <w:rFonts w:ascii="Calibri" w:hAnsi="Calibri" w:cs="Calibri"/>
                <w:b/>
                <w:spacing w:val="-3"/>
                <w:u w:val="single"/>
              </w:rPr>
              <w:fldChar w:fldCharType="begin">
                <w:ffData>
                  <w:name w:val="Text53"/>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0565B404" w14:textId="77777777" w:rsidR="001215F1" w:rsidRPr="00A86407" w:rsidRDefault="001215F1" w:rsidP="00107AAD">
            <w:pPr>
              <w:pStyle w:val="Header"/>
              <w:tabs>
                <w:tab w:val="clear" w:pos="4320"/>
                <w:tab w:val="clear" w:pos="8640"/>
                <w:tab w:val="right" w:pos="4680"/>
                <w:tab w:val="left" w:pos="4860"/>
                <w:tab w:val="right" w:pos="10080"/>
              </w:tabs>
              <w:spacing w:before="120" w:after="120"/>
              <w:ind w:left="360"/>
              <w:rPr>
                <w:rFonts w:ascii="Calibri" w:hAnsi="Calibri" w:cs="Calibri"/>
                <w:b/>
                <w:spacing w:val="-3"/>
              </w:rPr>
            </w:pPr>
            <w:r w:rsidRPr="00A86407">
              <w:rPr>
                <w:rFonts w:ascii="Calibri" w:hAnsi="Calibri" w:cs="Calibri"/>
                <w:b/>
                <w:spacing w:val="-3"/>
              </w:rPr>
              <w:t xml:space="preserve">SLEB Certification #: </w:t>
            </w:r>
            <w:r w:rsidRPr="00A86407">
              <w:rPr>
                <w:rFonts w:ascii="Calibri" w:hAnsi="Calibri" w:cs="Calibri"/>
                <w:b/>
                <w:spacing w:val="-3"/>
                <w:u w:val="single"/>
              </w:rPr>
              <w:fldChar w:fldCharType="begin">
                <w:ffData>
                  <w:name w:val="Text53"/>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r w:rsidRPr="00A86407">
              <w:rPr>
                <w:rFonts w:ascii="Calibri" w:hAnsi="Calibri" w:cs="Calibri"/>
                <w:b/>
                <w:spacing w:val="-3"/>
                <w:u w:val="single"/>
              </w:rPr>
              <w:tab/>
            </w:r>
            <w:r w:rsidRPr="00A86407">
              <w:rPr>
                <w:rFonts w:ascii="Calibri" w:hAnsi="Calibri" w:cs="Calibri"/>
                <w:b/>
                <w:spacing w:val="-3"/>
              </w:rPr>
              <w:t xml:space="preserve">     SLEB Certification Expiration Date: </w:t>
            </w:r>
            <w:r w:rsidRPr="00A86407">
              <w:rPr>
                <w:rFonts w:ascii="Calibri" w:hAnsi="Calibri" w:cs="Calibri"/>
                <w:b/>
                <w:spacing w:val="-3"/>
                <w:u w:val="single"/>
              </w:rPr>
              <w:fldChar w:fldCharType="begin">
                <w:ffData>
                  <w:name w:val="Text54"/>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29B7ACA9" w14:textId="44F0C4E2" w:rsidR="001215F1" w:rsidRPr="00A86407" w:rsidRDefault="001215F1" w:rsidP="00107AAD">
            <w:pPr>
              <w:pStyle w:val="Header"/>
              <w:spacing w:before="120" w:after="120"/>
              <w:ind w:left="360"/>
              <w:rPr>
                <w:rFonts w:ascii="Calibri" w:hAnsi="Calibri" w:cs="Calibri"/>
                <w:b/>
                <w:spacing w:val="-3"/>
                <w:szCs w:val="24"/>
              </w:rPr>
            </w:pPr>
            <w:r w:rsidRPr="00A86407">
              <w:rPr>
                <w:rFonts w:ascii="Calibri" w:hAnsi="Calibri" w:cs="Calibri"/>
                <w:b/>
                <w:spacing w:val="-3"/>
                <w:szCs w:val="24"/>
              </w:rPr>
              <w:t xml:space="preserve">SLEB Certification Status:  </w:t>
            </w:r>
            <w:sdt>
              <w:sdtPr>
                <w:rPr>
                  <w:rFonts w:ascii="Calibri" w:hAnsi="Calibri" w:cs="Calibri"/>
                  <w:b/>
                  <w:spacing w:val="-3"/>
                </w:rPr>
                <w:id w:val="975800712"/>
                <w14:checkbox>
                  <w14:checked w14:val="0"/>
                  <w14:checkedState w14:val="2612" w14:font="MS Gothic"/>
                  <w14:uncheckedState w14:val="2610" w14:font="MS Gothic"/>
                </w14:checkbox>
              </w:sdtPr>
              <w:sdtEndPr/>
              <w:sdtContent>
                <w:r w:rsidR="00107AAD">
                  <w:rPr>
                    <w:rFonts w:ascii="MS Gothic" w:eastAsia="MS Gothic" w:hAnsi="MS Gothic" w:cs="Calibri" w:hint="eastAsia"/>
                    <w:b/>
                    <w:spacing w:val="-3"/>
                  </w:rPr>
                  <w:t>☐</w:t>
                </w:r>
              </w:sdtContent>
            </w:sdt>
            <w:r w:rsidR="00107AAD" w:rsidRPr="00A86407">
              <w:rPr>
                <w:rFonts w:ascii="Calibri" w:hAnsi="Calibri" w:cs="Calibri"/>
                <w:b/>
                <w:spacing w:val="-3"/>
              </w:rPr>
              <w:t xml:space="preserve">  </w:t>
            </w:r>
            <w:r w:rsidRPr="00A86407">
              <w:rPr>
                <w:rFonts w:ascii="Calibri" w:hAnsi="Calibri" w:cs="Calibri"/>
                <w:b/>
                <w:spacing w:val="-3"/>
                <w:szCs w:val="24"/>
              </w:rPr>
              <w:t xml:space="preserve">Small /  </w:t>
            </w:r>
            <w:sdt>
              <w:sdtPr>
                <w:rPr>
                  <w:rFonts w:ascii="Calibri" w:hAnsi="Calibri" w:cs="Calibri"/>
                  <w:b/>
                  <w:spacing w:val="-3"/>
                </w:rPr>
                <w:id w:val="-477769413"/>
                <w14:checkbox>
                  <w14:checked w14:val="0"/>
                  <w14:checkedState w14:val="2612" w14:font="MS Gothic"/>
                  <w14:uncheckedState w14:val="2610" w14:font="MS Gothic"/>
                </w14:checkbox>
              </w:sdtPr>
              <w:sdtEndPr/>
              <w:sdtContent>
                <w:r w:rsidR="00107AAD">
                  <w:rPr>
                    <w:rFonts w:ascii="MS Gothic" w:eastAsia="MS Gothic" w:hAnsi="MS Gothic" w:cs="Calibri" w:hint="eastAsia"/>
                    <w:b/>
                    <w:spacing w:val="-3"/>
                  </w:rPr>
                  <w:t>☐</w:t>
                </w:r>
              </w:sdtContent>
            </w:sdt>
            <w:r w:rsidR="00107AAD" w:rsidRPr="00A86407">
              <w:rPr>
                <w:rFonts w:ascii="Calibri" w:hAnsi="Calibri" w:cs="Calibri"/>
                <w:b/>
                <w:spacing w:val="-3"/>
              </w:rPr>
              <w:t xml:space="preserve">  </w:t>
            </w:r>
            <w:r w:rsidRPr="00A86407">
              <w:rPr>
                <w:rFonts w:ascii="Calibri" w:hAnsi="Calibri" w:cs="Calibri"/>
                <w:b/>
                <w:spacing w:val="-3"/>
                <w:szCs w:val="24"/>
              </w:rPr>
              <w:t xml:space="preserve">Emerging </w:t>
            </w:r>
          </w:p>
          <w:p w14:paraId="06679382" w14:textId="77777777" w:rsidR="001215F1" w:rsidRPr="001B455E" w:rsidRDefault="001215F1" w:rsidP="00107AAD">
            <w:pPr>
              <w:pStyle w:val="Header"/>
              <w:tabs>
                <w:tab w:val="clear" w:pos="4320"/>
                <w:tab w:val="clear" w:pos="8640"/>
                <w:tab w:val="right" w:pos="10080"/>
              </w:tabs>
              <w:spacing w:before="120" w:after="120"/>
              <w:ind w:left="360"/>
              <w:rPr>
                <w:rFonts w:ascii="Calibri" w:hAnsi="Calibri" w:cs="Calibri"/>
                <w:b/>
                <w:spacing w:val="-3"/>
                <w:szCs w:val="24"/>
              </w:rPr>
            </w:pPr>
            <w:r w:rsidRPr="00A86407">
              <w:rPr>
                <w:rFonts w:ascii="Calibri" w:hAnsi="Calibri" w:cs="Calibri"/>
                <w:b/>
                <w:spacing w:val="-3"/>
              </w:rPr>
              <w:t xml:space="preserve">NAICS Codes Included in Certification: </w:t>
            </w:r>
            <w:r w:rsidRPr="00A86407">
              <w:rPr>
                <w:rFonts w:ascii="Calibri" w:hAnsi="Calibri" w:cs="Calibri"/>
                <w:b/>
                <w:spacing w:val="-3"/>
                <w:u w:val="single"/>
              </w:rPr>
              <w:fldChar w:fldCharType="begin">
                <w:ffData>
                  <w:name w:val="Text55"/>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4E9299F9" w14:textId="77777777" w:rsidR="001215F1" w:rsidRDefault="001215F1" w:rsidP="00107AAD">
            <w:pPr>
              <w:pStyle w:val="Header"/>
              <w:tabs>
                <w:tab w:val="clear" w:pos="4320"/>
                <w:tab w:val="clear" w:pos="8640"/>
                <w:tab w:val="right" w:pos="10080"/>
              </w:tabs>
              <w:spacing w:before="120" w:after="120"/>
              <w:ind w:left="360"/>
              <w:rPr>
                <w:rFonts w:ascii="Calibri" w:hAnsi="Calibri" w:cs="Calibri"/>
                <w:b/>
                <w:spacing w:val="-3"/>
                <w:u w:val="single"/>
              </w:rPr>
            </w:pPr>
            <w:r w:rsidRPr="00A86407">
              <w:rPr>
                <w:rFonts w:ascii="Calibri" w:hAnsi="Calibri" w:cs="Calibri"/>
                <w:b/>
                <w:spacing w:val="-3"/>
              </w:rPr>
              <w:t xml:space="preserve">SLEB Subcontractor </w:t>
            </w:r>
            <w:r w:rsidRPr="00A86407">
              <w:rPr>
                <w:rFonts w:ascii="Calibri" w:hAnsi="Calibri" w:cs="Calibri"/>
                <w:b/>
                <w:spacing w:val="-3"/>
                <w:szCs w:val="24"/>
              </w:rPr>
              <w:t xml:space="preserve">Principal Name: </w:t>
            </w:r>
            <w:r w:rsidRPr="00A86407">
              <w:rPr>
                <w:rFonts w:ascii="Calibri" w:hAnsi="Calibri" w:cs="Calibri"/>
                <w:b/>
                <w:spacing w:val="-3"/>
                <w:u w:val="single"/>
              </w:rPr>
              <w:fldChar w:fldCharType="begin">
                <w:ffData>
                  <w:name w:val="Text55"/>
                  <w:enabled/>
                  <w:calcOnExit w:val="0"/>
                  <w:textInput/>
                </w:ffData>
              </w:fldChar>
            </w:r>
            <w:r w:rsidRPr="00A86407">
              <w:rPr>
                <w:rFonts w:ascii="Calibri" w:hAnsi="Calibri" w:cs="Calibri"/>
                <w:b/>
                <w:spacing w:val="-3"/>
                <w:u w:val="single"/>
              </w:rPr>
              <w:instrText xml:space="preserve"> FORMTEXT </w:instrText>
            </w:r>
            <w:r w:rsidRPr="00A86407">
              <w:rPr>
                <w:rFonts w:ascii="Calibri" w:hAnsi="Calibri" w:cs="Calibri"/>
                <w:b/>
                <w:spacing w:val="-3"/>
                <w:u w:val="single"/>
              </w:rPr>
            </w:r>
            <w:r w:rsidRPr="00A86407">
              <w:rPr>
                <w:rFonts w:ascii="Calibri" w:hAnsi="Calibri" w:cs="Calibri"/>
                <w:b/>
                <w:spacing w:val="-3"/>
                <w:u w:val="single"/>
              </w:rPr>
              <w:fldChar w:fldCharType="separate"/>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Pr>
                <w:rFonts w:ascii="Calibri" w:hAnsi="Calibri" w:cs="Calibri"/>
                <w:b/>
                <w:noProof/>
                <w:spacing w:val="-3"/>
                <w:u w:val="single"/>
              </w:rPr>
              <w:t> </w:t>
            </w:r>
            <w:r w:rsidRPr="00A86407">
              <w:rPr>
                <w:rFonts w:ascii="Calibri" w:hAnsi="Calibri" w:cs="Calibri"/>
                <w:b/>
                <w:spacing w:val="-3"/>
                <w:u w:val="single"/>
              </w:rPr>
              <w:fldChar w:fldCharType="end"/>
            </w:r>
            <w:r w:rsidRPr="00A86407">
              <w:rPr>
                <w:rFonts w:ascii="Calibri" w:hAnsi="Calibri" w:cs="Calibri"/>
                <w:b/>
                <w:spacing w:val="-3"/>
                <w:u w:val="single"/>
              </w:rPr>
              <w:tab/>
            </w:r>
          </w:p>
          <w:p w14:paraId="1133B6B0" w14:textId="26F5ED91" w:rsidR="00011821" w:rsidRPr="00A86407" w:rsidRDefault="001215F1" w:rsidP="00107AAD">
            <w:pPr>
              <w:pStyle w:val="Header"/>
              <w:tabs>
                <w:tab w:val="clear" w:pos="4320"/>
                <w:tab w:val="clear" w:pos="8640"/>
                <w:tab w:val="right" w:pos="7740"/>
                <w:tab w:val="left" w:pos="7920"/>
                <w:tab w:val="right" w:pos="10047"/>
              </w:tabs>
              <w:spacing w:before="120" w:after="120" w:line="276" w:lineRule="auto"/>
              <w:ind w:left="360"/>
              <w:rPr>
                <w:rFonts w:ascii="Calibri" w:hAnsi="Calibri" w:cs="Calibri"/>
                <w:b/>
                <w:spacing w:val="-3"/>
              </w:rPr>
            </w:pPr>
            <w:r w:rsidRPr="00A86407">
              <w:rPr>
                <w:rFonts w:ascii="Calibri" w:hAnsi="Calibri" w:cs="Calibri"/>
                <w:b/>
                <w:spacing w:val="-3"/>
              </w:rPr>
              <w:t xml:space="preserve">SLEB Subcontractor Principal Signature:  </w:t>
            </w:r>
            <w:r w:rsidRPr="00246195">
              <w:rPr>
                <w:rFonts w:ascii="Calibri" w:hAnsi="Calibri" w:cs="Calibri"/>
                <w:color w:val="0000FF"/>
                <w:spacing w:val="-3"/>
                <w:sz w:val="36"/>
                <w:szCs w:val="36"/>
              </w:rPr>
              <w:sym w:font="Wingdings" w:char="F03F"/>
            </w:r>
            <w:r w:rsidRPr="00FC3FC9">
              <w:rPr>
                <w:rFonts w:ascii="Calibri" w:hAnsi="Calibri" w:cs="Calibri"/>
                <w:b/>
                <w:spacing w:val="-3"/>
                <w:u w:val="single"/>
              </w:rPr>
              <w:tab/>
            </w:r>
            <w:r>
              <w:rPr>
                <w:rFonts w:ascii="Calibri" w:hAnsi="Calibri" w:cs="Calibri"/>
                <w:b/>
                <w:spacing w:val="-3"/>
                <w:u w:val="single"/>
              </w:rPr>
              <w:tab/>
            </w:r>
            <w:r>
              <w:rPr>
                <w:rFonts w:ascii="Calibri" w:hAnsi="Calibri" w:cs="Calibri"/>
                <w:b/>
                <w:spacing w:val="-3"/>
                <w:u w:val="single"/>
              </w:rPr>
              <w:tab/>
            </w:r>
          </w:p>
        </w:tc>
      </w:tr>
    </w:tbl>
    <w:p w14:paraId="3CF06E80" w14:textId="77777777" w:rsidR="00011821" w:rsidRPr="00130F5F" w:rsidRDefault="00011821" w:rsidP="00011821">
      <w:pPr>
        <w:tabs>
          <w:tab w:val="center" w:pos="5220"/>
        </w:tabs>
        <w:rPr>
          <w:rFonts w:ascii="Calibri" w:hAnsi="Calibri" w:cs="Calibri"/>
          <w:sz w:val="14"/>
          <w:szCs w:val="16"/>
        </w:rPr>
      </w:pPr>
    </w:p>
    <w:p w14:paraId="6ECC005C" w14:textId="5CBA3013" w:rsidR="00011821" w:rsidRPr="00130F5F" w:rsidRDefault="00011821" w:rsidP="00011821">
      <w:pPr>
        <w:pStyle w:val="Header"/>
        <w:pBdr>
          <w:top w:val="single" w:sz="4" w:space="1" w:color="auto"/>
          <w:left w:val="single" w:sz="4" w:space="4" w:color="auto"/>
          <w:bottom w:val="single" w:sz="4" w:space="1" w:color="auto"/>
          <w:right w:val="single" w:sz="4" w:space="4" w:color="auto"/>
        </w:pBdr>
        <w:tabs>
          <w:tab w:val="left" w:pos="720"/>
        </w:tabs>
        <w:jc w:val="both"/>
        <w:rPr>
          <w:rFonts w:ascii="Calibri" w:hAnsi="Calibri" w:cs="Calibri"/>
          <w:b/>
          <w:spacing w:val="-3"/>
          <w:sz w:val="22"/>
        </w:rPr>
      </w:pPr>
      <w:r w:rsidRPr="00130F5F">
        <w:rPr>
          <w:rFonts w:ascii="Calibri" w:hAnsi="Calibri" w:cs="Calibri"/>
          <w:b/>
        </w:rPr>
        <w:t>Upon award,</w:t>
      </w:r>
      <w:r>
        <w:rPr>
          <w:rFonts w:ascii="Calibri" w:hAnsi="Calibri" w:cs="Calibri"/>
          <w:b/>
        </w:rPr>
        <w:t xml:space="preserve"> Bidder (the</w:t>
      </w:r>
      <w:r w:rsidRPr="00130F5F">
        <w:rPr>
          <w:rFonts w:ascii="Calibri" w:hAnsi="Calibri" w:cs="Calibri"/>
          <w:b/>
        </w:rPr>
        <w:t xml:space="preserve"> </w:t>
      </w:r>
      <w:r w:rsidR="00112390">
        <w:rPr>
          <w:rFonts w:ascii="Calibri" w:hAnsi="Calibri" w:cs="Calibri"/>
          <w:b/>
        </w:rPr>
        <w:t>P</w:t>
      </w:r>
      <w:r w:rsidRPr="00130F5F">
        <w:rPr>
          <w:rFonts w:ascii="Calibri" w:hAnsi="Calibri" w:cs="Calibri"/>
          <w:b/>
        </w:rPr>
        <w:t xml:space="preserve">rime </w:t>
      </w:r>
      <w:r>
        <w:rPr>
          <w:rFonts w:ascii="Calibri" w:hAnsi="Calibri" w:cs="Calibri"/>
          <w:b/>
        </w:rPr>
        <w:t>Contractor)</w:t>
      </w:r>
      <w:r w:rsidRPr="00130F5F">
        <w:rPr>
          <w:rFonts w:ascii="Calibri" w:hAnsi="Calibri" w:cs="Calibri"/>
          <w:b/>
        </w:rPr>
        <w:t xml:space="preserve"> and</w:t>
      </w:r>
      <w:r w:rsidRPr="00130F5F">
        <w:rPr>
          <w:rFonts w:ascii="Calibri" w:hAnsi="Calibri" w:cs="Calibri"/>
        </w:rPr>
        <w:t xml:space="preserve"> </w:t>
      </w:r>
      <w:r w:rsidRPr="00130F5F">
        <w:rPr>
          <w:rFonts w:ascii="Calibri" w:hAnsi="Calibri" w:cs="Calibri"/>
          <w:b/>
        </w:rPr>
        <w:t>all SLEB subcontractors</w:t>
      </w:r>
      <w:r w:rsidRPr="00130F5F">
        <w:rPr>
          <w:rFonts w:ascii="Calibri" w:hAnsi="Calibri" w:cs="Calibri"/>
        </w:rPr>
        <w:t xml:space="preserve"> agree to register and use the secure web-based ELATION SYSTEMS. ELATION SYSTEMS will be used to submit SLEB subcontractor participation</w:t>
      </w:r>
      <w:r w:rsidR="00112390">
        <w:rPr>
          <w:rFonts w:ascii="Calibri" w:hAnsi="Calibri" w:cs="Calibri"/>
        </w:rPr>
        <w:t>,</w:t>
      </w:r>
      <w:r w:rsidRPr="00130F5F">
        <w:rPr>
          <w:rFonts w:ascii="Calibri" w:hAnsi="Calibri" w:cs="Calibri"/>
        </w:rPr>
        <w:t xml:space="preserve"> including, but not limited to, subcontractor contract amounts, payments made, and confirmation of payments received.</w:t>
      </w:r>
    </w:p>
    <w:p w14:paraId="2336BDCA" w14:textId="2727A457" w:rsidR="00011821" w:rsidRDefault="00011821" w:rsidP="00011821">
      <w:pPr>
        <w:rPr>
          <w:rFonts w:ascii="Calibri" w:hAnsi="Calibri" w:cs="Calibri"/>
          <w:sz w:val="14"/>
        </w:rPr>
      </w:pPr>
    </w:p>
    <w:p w14:paraId="36D86CCE" w14:textId="77777777" w:rsidR="00A97CDB" w:rsidRPr="00C76FAA" w:rsidRDefault="00A97CDB" w:rsidP="00011821">
      <w:pPr>
        <w:rPr>
          <w:rFonts w:ascii="Calibri" w:hAnsi="Calibri" w:cs="Calibri"/>
          <w:sz w:val="14"/>
        </w:rPr>
      </w:pPr>
    </w:p>
    <w:p w14:paraId="40D9844F" w14:textId="77777777" w:rsidR="00F62836" w:rsidRPr="003B6185" w:rsidRDefault="00F62836" w:rsidP="00F62836">
      <w:pPr>
        <w:tabs>
          <w:tab w:val="left" w:pos="4728"/>
          <w:tab w:val="left" w:pos="5459"/>
          <w:tab w:val="right" w:pos="10080"/>
        </w:tabs>
        <w:spacing w:after="240"/>
        <w:rPr>
          <w:rFonts w:ascii="Calibri" w:hAnsi="Calibri" w:cs="Calibri"/>
          <w:b/>
          <w:sz w:val="22"/>
          <w:u w:val="single"/>
        </w:rPr>
      </w:pPr>
      <w:r>
        <w:rPr>
          <w:rFonts w:ascii="Calibri" w:hAnsi="Calibri" w:cs="Calibri"/>
          <w:b/>
          <w:sz w:val="22"/>
        </w:rPr>
        <w:t>Prime Bidder Authorized Signatory Name/Title</w:t>
      </w:r>
      <w:r w:rsidRPr="00C5586D">
        <w:rPr>
          <w:rFonts w:ascii="Calibri" w:hAnsi="Calibri" w:cs="Calibri"/>
          <w:b/>
          <w:sz w:val="22"/>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 xml:space="preserve">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p>
    <w:p w14:paraId="73B5A85B" w14:textId="77777777" w:rsidR="00F62836" w:rsidRPr="00C5586D" w:rsidRDefault="00F62836" w:rsidP="00F62836">
      <w:pPr>
        <w:tabs>
          <w:tab w:val="left" w:pos="1827"/>
          <w:tab w:val="left" w:pos="4860"/>
          <w:tab w:val="left" w:pos="5040"/>
          <w:tab w:val="left" w:pos="5739"/>
          <w:tab w:val="left" w:pos="6840"/>
          <w:tab w:val="left" w:pos="7020"/>
          <w:tab w:val="left" w:pos="7694"/>
          <w:tab w:val="left" w:pos="7920"/>
          <w:tab w:val="left" w:pos="8100"/>
          <w:tab w:val="right" w:pos="10080"/>
        </w:tabs>
        <w:spacing w:after="180"/>
        <w:rPr>
          <w:rFonts w:ascii="Calibri" w:hAnsi="Calibri" w:cs="Calibri"/>
          <w:sz w:val="22"/>
          <w:u w:val="single"/>
        </w:rPr>
      </w:pPr>
      <w:r w:rsidRPr="00C5586D">
        <w:rPr>
          <w:rFonts w:ascii="Calibri" w:hAnsi="Calibri" w:cs="Calibri"/>
          <w:b/>
          <w:sz w:val="22"/>
        </w:rPr>
        <w:t xml:space="preserve">Street Address: </w:t>
      </w:r>
      <w:r>
        <w:rPr>
          <w:rFonts w:ascii="Calibri" w:hAnsi="Calibri" w:cs="Calibri"/>
          <w:bCs/>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Cs/>
          <w:sz w:val="22"/>
          <w:u w:val="single"/>
        </w:rPr>
        <w:tab/>
      </w:r>
      <w:r>
        <w:rPr>
          <w:rFonts w:ascii="Calibri" w:hAnsi="Calibri" w:cs="Calibri"/>
          <w:bCs/>
          <w:sz w:val="22"/>
        </w:rPr>
        <w:tab/>
      </w:r>
      <w:r w:rsidRPr="00C5586D">
        <w:rPr>
          <w:rFonts w:ascii="Calibri" w:hAnsi="Calibri" w:cs="Calibri"/>
          <w:b/>
          <w:sz w:val="22"/>
        </w:rPr>
        <w:t>City</w:t>
      </w:r>
      <w:r>
        <w:rPr>
          <w:rFonts w:ascii="Calibri" w:hAnsi="Calibri" w:cs="Calibri"/>
          <w:b/>
          <w:sz w:val="22"/>
          <w:u w:val="single"/>
        </w:rPr>
        <w:tab/>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b/>
          <w:sz w:val="22"/>
          <w:u w:val="single"/>
        </w:rPr>
        <w:tab/>
      </w:r>
      <w:r>
        <w:rPr>
          <w:rFonts w:ascii="Calibri" w:hAnsi="Calibri" w:cs="Calibri"/>
          <w:bCs/>
          <w:sz w:val="22"/>
        </w:rPr>
        <w:tab/>
      </w:r>
      <w:r w:rsidRPr="00C5586D">
        <w:rPr>
          <w:rFonts w:ascii="Calibri" w:hAnsi="Calibri" w:cs="Calibri"/>
          <w:b/>
          <w:sz w:val="22"/>
        </w:rPr>
        <w:t>State</w:t>
      </w:r>
      <w:r>
        <w:rPr>
          <w:rFonts w:ascii="Calibri" w:hAnsi="Calibri" w:cs="Calibri"/>
          <w:b/>
          <w:sz w:val="22"/>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sidRPr="00C5586D">
        <w:rPr>
          <w:rFonts w:ascii="Calibri" w:hAnsi="Calibri" w:cs="Calibri"/>
          <w:b/>
          <w:sz w:val="22"/>
        </w:rPr>
        <w:t xml:space="preserve"> Zip Code</w:t>
      </w:r>
      <w:r>
        <w:rPr>
          <w:rFonts w:ascii="Calibri" w:hAnsi="Calibri" w:cs="Calibri"/>
          <w:sz w:val="22"/>
          <w:u w:val="single"/>
        </w:rPr>
        <w:t xml:space="preserve">  </w:t>
      </w:r>
      <w:r w:rsidRPr="003B6185">
        <w:rPr>
          <w:rFonts w:ascii="Calibri" w:hAnsi="Calibri" w:cs="Calibri"/>
          <w:b/>
          <w:sz w:val="22"/>
          <w:u w:val="single"/>
        </w:rPr>
        <w:fldChar w:fldCharType="begin">
          <w:ffData>
            <w:name w:val="Text58"/>
            <w:enabled/>
            <w:calcOnExit w:val="0"/>
            <w:textInput/>
          </w:ffData>
        </w:fldChar>
      </w:r>
      <w:r w:rsidRPr="003B6185">
        <w:rPr>
          <w:rFonts w:ascii="Calibri" w:hAnsi="Calibri" w:cs="Calibri"/>
          <w:sz w:val="22"/>
          <w:u w:val="single"/>
        </w:rPr>
        <w:instrText xml:space="preserve"> FORMTEXT </w:instrText>
      </w:r>
      <w:r w:rsidRPr="003B6185">
        <w:rPr>
          <w:rFonts w:ascii="Calibri" w:hAnsi="Calibri" w:cs="Calibri"/>
          <w:b/>
          <w:sz w:val="22"/>
          <w:u w:val="single"/>
        </w:rPr>
      </w:r>
      <w:r w:rsidRPr="003B6185">
        <w:rPr>
          <w:rFonts w:ascii="Calibri" w:hAnsi="Calibri" w:cs="Calibri"/>
          <w:b/>
          <w:sz w:val="22"/>
          <w:u w:val="single"/>
        </w:rPr>
        <w:fldChar w:fldCharType="separate"/>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noProof/>
          <w:sz w:val="22"/>
          <w:u w:val="single"/>
        </w:rPr>
        <w:t> </w:t>
      </w:r>
      <w:r w:rsidRPr="003B6185">
        <w:rPr>
          <w:rFonts w:ascii="Calibri" w:hAnsi="Calibri" w:cs="Calibri"/>
          <w:b/>
          <w:sz w:val="22"/>
          <w:u w:val="single"/>
        </w:rPr>
        <w:fldChar w:fldCharType="end"/>
      </w:r>
      <w:r>
        <w:rPr>
          <w:rFonts w:ascii="Calibri" w:hAnsi="Calibri" w:cs="Calibri"/>
          <w:sz w:val="22"/>
          <w:u w:val="single"/>
        </w:rPr>
        <w:tab/>
      </w:r>
    </w:p>
    <w:p w14:paraId="1B08AD36" w14:textId="77777777" w:rsidR="00F62836" w:rsidRPr="007B0708" w:rsidRDefault="00F62836" w:rsidP="00F62836">
      <w:pPr>
        <w:tabs>
          <w:tab w:val="left" w:pos="7200"/>
          <w:tab w:val="left" w:pos="7470"/>
          <w:tab w:val="right" w:pos="10080"/>
        </w:tabs>
      </w:pPr>
      <w:bookmarkStart w:id="135" w:name="Prime_Bidder_Signature"/>
      <w:r w:rsidRPr="00A855E9">
        <w:rPr>
          <w:rFonts w:ascii="Calibri" w:hAnsi="Calibri" w:cs="Calibri"/>
          <w:b/>
          <w:bCs/>
          <w:sz w:val="22"/>
        </w:rPr>
        <w:t>Bidder Signature:</w:t>
      </w:r>
      <w:r w:rsidRPr="007B0708">
        <w:rPr>
          <w:rFonts w:ascii="Calibri" w:hAnsi="Calibri" w:cs="Calibri"/>
          <w:sz w:val="22"/>
        </w:rPr>
        <w:t xml:space="preserve"> </w:t>
      </w:r>
      <w:bookmarkEnd w:id="135"/>
      <w:r w:rsidRPr="007B0708">
        <w:rPr>
          <w:rFonts w:ascii="Calibri" w:hAnsi="Calibri" w:cs="Calibri"/>
          <w:color w:val="0000FF"/>
          <w:spacing w:val="-3"/>
          <w:sz w:val="36"/>
          <w:szCs w:val="36"/>
        </w:rPr>
        <w:sym w:font="Wingdings" w:char="F03F"/>
      </w:r>
      <w:r w:rsidRPr="00BE108F">
        <w:rPr>
          <w:rFonts w:ascii="Calibri" w:hAnsi="Calibri" w:cs="Calibri"/>
          <w:spacing w:val="-3"/>
          <w:sz w:val="24"/>
          <w:szCs w:val="24"/>
          <w:u w:val="single"/>
        </w:rPr>
        <w:tab/>
      </w:r>
      <w:r w:rsidRPr="00344825">
        <w:rPr>
          <w:rFonts w:ascii="Calibri" w:hAnsi="Calibri" w:cs="Calibri"/>
          <w:bCs/>
          <w:spacing w:val="-3"/>
          <w:sz w:val="28"/>
          <w:szCs w:val="28"/>
        </w:rPr>
        <w:tab/>
      </w:r>
      <w:r w:rsidRPr="00A855E9">
        <w:rPr>
          <w:rFonts w:ascii="Calibri" w:hAnsi="Calibri" w:cs="Calibri"/>
          <w:b/>
          <w:bCs/>
          <w:sz w:val="22"/>
        </w:rPr>
        <w:t>Date:</w:t>
      </w:r>
      <w:r w:rsidRPr="007B0708">
        <w:rPr>
          <w:rFonts w:ascii="Calibri" w:hAnsi="Calibri" w:cs="Calibri"/>
          <w:sz w:val="22"/>
        </w:rPr>
        <w:t xml:space="preserve"> </w:t>
      </w:r>
      <w:r w:rsidRPr="00F67D32">
        <w:rPr>
          <w:rFonts w:ascii="Calibri" w:hAnsi="Calibri" w:cs="Calibri"/>
          <w:b/>
          <w:sz w:val="22"/>
          <w:u w:val="single"/>
        </w:rPr>
        <w:fldChar w:fldCharType="begin">
          <w:ffData>
            <w:name w:val="Text58"/>
            <w:enabled/>
            <w:calcOnExit w:val="0"/>
            <w:textInput/>
          </w:ffData>
        </w:fldChar>
      </w:r>
      <w:r w:rsidRPr="00F67D32">
        <w:rPr>
          <w:rFonts w:ascii="Calibri" w:hAnsi="Calibri" w:cs="Calibri"/>
          <w:sz w:val="22"/>
          <w:u w:val="single"/>
        </w:rPr>
        <w:instrText xml:space="preserve"> FORMTEXT </w:instrText>
      </w:r>
      <w:r w:rsidRPr="00F67D32">
        <w:rPr>
          <w:rFonts w:ascii="Calibri" w:hAnsi="Calibri" w:cs="Calibri"/>
          <w:b/>
          <w:sz w:val="22"/>
          <w:u w:val="single"/>
        </w:rPr>
      </w:r>
      <w:r w:rsidRPr="00F67D32">
        <w:rPr>
          <w:rFonts w:ascii="Calibri" w:hAnsi="Calibri" w:cs="Calibri"/>
          <w:b/>
          <w:sz w:val="22"/>
          <w:u w:val="single"/>
        </w:rPr>
        <w:fldChar w:fldCharType="separate"/>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noProof/>
          <w:sz w:val="22"/>
          <w:u w:val="single"/>
        </w:rPr>
        <w:t> </w:t>
      </w:r>
      <w:r w:rsidRPr="00F67D32">
        <w:rPr>
          <w:rFonts w:ascii="Calibri" w:hAnsi="Calibri" w:cs="Calibri"/>
          <w:b/>
          <w:sz w:val="22"/>
          <w:u w:val="single"/>
        </w:rPr>
        <w:fldChar w:fldCharType="end"/>
      </w:r>
      <w:r>
        <w:rPr>
          <w:rFonts w:ascii="Calibri" w:hAnsi="Calibri" w:cs="Calibri"/>
          <w:b/>
          <w:sz w:val="22"/>
          <w:u w:val="single"/>
        </w:rPr>
        <w:tab/>
      </w:r>
    </w:p>
    <w:p w14:paraId="5B35AE4C" w14:textId="11B75235" w:rsidR="0007148C" w:rsidRPr="004D05F2" w:rsidRDefault="00011821" w:rsidP="006C19B7">
      <w:pPr>
        <w:tabs>
          <w:tab w:val="right" w:pos="7020"/>
          <w:tab w:val="left" w:pos="7200"/>
          <w:tab w:val="right" w:pos="10080"/>
        </w:tabs>
        <w:rPr>
          <w:rFonts w:ascii="Calibri" w:hAnsi="Calibri" w:cs="Calibri"/>
          <w:b/>
          <w:sz w:val="2"/>
          <w:szCs w:val="2"/>
        </w:rPr>
      </w:pPr>
      <w:r w:rsidRPr="00455827">
        <w:rPr>
          <w:rFonts w:ascii="Calibri" w:hAnsi="Calibri" w:cs="Calibri"/>
          <w:b/>
          <w:sz w:val="22"/>
        </w:rPr>
        <w:tab/>
      </w:r>
      <w:r w:rsidRPr="00455827">
        <w:rPr>
          <w:rFonts w:ascii="Calibri" w:hAnsi="Calibri" w:cs="Calibri"/>
          <w:b/>
          <w:sz w:val="22"/>
        </w:rPr>
        <w:tab/>
      </w:r>
      <w:r w:rsidRPr="00455827">
        <w:rPr>
          <w:rFonts w:ascii="Calibri" w:hAnsi="Calibri" w:cs="Calibri"/>
          <w:b/>
          <w:sz w:val="22"/>
        </w:rPr>
        <w:tab/>
      </w:r>
    </w:p>
    <w:p w14:paraId="1BC1A8B3" w14:textId="0FF382C9" w:rsidR="00EB4661" w:rsidRPr="00A74371" w:rsidRDefault="00EB4661">
      <w:pPr>
        <w:rPr>
          <w:sz w:val="6"/>
          <w:szCs w:val="6"/>
        </w:rPr>
      </w:pPr>
    </w:p>
    <w:p w14:paraId="529F6696" w14:textId="5E4E0F26" w:rsidR="000D4620" w:rsidRPr="003A2F09" w:rsidRDefault="000D4620" w:rsidP="000D4620">
      <w:pPr>
        <w:pStyle w:val="Heading4"/>
        <w:shd w:val="clear" w:color="auto" w:fill="DEEAF6" w:themeFill="accent5" w:themeFillTint="33"/>
        <w:jc w:val="left"/>
      </w:pPr>
      <w:r w:rsidRPr="003A2F09">
        <w:lastRenderedPageBreak/>
        <w:t>BIDDER MINIMUM QUALIFICATIONS</w:t>
      </w:r>
      <w:r>
        <w:tab/>
      </w:r>
    </w:p>
    <w:p w14:paraId="0E99424A" w14:textId="771EABAB" w:rsidR="00D0212C" w:rsidRPr="00266DFB" w:rsidRDefault="00D0212C" w:rsidP="00D0212C">
      <w:pPr>
        <w:spacing w:before="240" w:after="240"/>
        <w:rPr>
          <w:rFonts w:ascii="Calibri" w:hAnsi="Calibri" w:cs="Calibri"/>
          <w:sz w:val="24"/>
        </w:rPr>
      </w:pPr>
      <w:r w:rsidRPr="00266DFB">
        <w:rPr>
          <w:rFonts w:ascii="Calibri" w:hAnsi="Calibri" w:cs="Calibri"/>
          <w:b/>
          <w:sz w:val="24"/>
        </w:rPr>
        <w:t>Instructions:</w:t>
      </w:r>
      <w:r w:rsidRPr="00266DFB">
        <w:rPr>
          <w:rFonts w:ascii="Calibri" w:hAnsi="Calibri" w:cs="Calibri"/>
          <w:sz w:val="24"/>
        </w:rPr>
        <w:t xml:space="preserve"> Bidder </w:t>
      </w:r>
      <w:r w:rsidR="00C063D4">
        <w:rPr>
          <w:rFonts w:ascii="Calibri" w:hAnsi="Calibri" w:cs="Calibri"/>
          <w:sz w:val="24"/>
        </w:rPr>
        <w:t>must</w:t>
      </w:r>
      <w:r w:rsidRPr="00266DFB">
        <w:rPr>
          <w:rFonts w:ascii="Calibri" w:hAnsi="Calibri" w:cs="Calibri"/>
          <w:sz w:val="24"/>
        </w:rPr>
        <w:t xml:space="preserve"> respond and/or provide support documentation </w:t>
      </w:r>
      <w:r w:rsidR="00112390">
        <w:rPr>
          <w:rFonts w:ascii="Calibri" w:hAnsi="Calibri" w:cs="Calibri"/>
          <w:sz w:val="24"/>
        </w:rPr>
        <w:t>that fulfills</w:t>
      </w:r>
      <w:r w:rsidRPr="00266DFB">
        <w:rPr>
          <w:rFonts w:ascii="Calibri" w:hAnsi="Calibri" w:cs="Calibri"/>
          <w:sz w:val="24"/>
        </w:rPr>
        <w:t xml:space="preserve"> all the minimum qualifications</w:t>
      </w:r>
      <w:r w:rsidR="00120291">
        <w:rPr>
          <w:rFonts w:ascii="Calibri" w:hAnsi="Calibri" w:cs="Calibri"/>
          <w:sz w:val="24"/>
        </w:rPr>
        <w:t xml:space="preserve"> as identified in the RFP documents</w:t>
      </w:r>
      <w:r w:rsidRPr="00266DFB">
        <w:rPr>
          <w:rFonts w:ascii="Calibri" w:hAnsi="Calibri" w:cs="Calibri"/>
          <w:sz w:val="24"/>
        </w:rPr>
        <w:t xml:space="preserve">. </w:t>
      </w:r>
    </w:p>
    <w:p w14:paraId="3A5832BF" w14:textId="53E5121D" w:rsidR="0018176F" w:rsidRPr="002A19D5" w:rsidRDefault="0018176F" w:rsidP="00BF0F0B">
      <w:pPr>
        <w:pStyle w:val="Itema"/>
        <w:numPr>
          <w:ilvl w:val="0"/>
          <w:numId w:val="35"/>
        </w:numPr>
        <w:ind w:left="720" w:hanging="720"/>
        <w:rPr>
          <w:rFonts w:asciiTheme="minorHAnsi" w:hAnsiTheme="minorHAnsi" w:cstheme="minorHAnsi"/>
          <w:sz w:val="24"/>
          <w:szCs w:val="24"/>
        </w:rPr>
      </w:pPr>
      <w:r w:rsidRPr="007532F6">
        <w:rPr>
          <w:rFonts w:asciiTheme="minorHAnsi" w:hAnsiTheme="minorHAnsi" w:cstheme="minorHAnsi"/>
          <w:sz w:val="24"/>
          <w:szCs w:val="24"/>
        </w:rPr>
        <w:t xml:space="preserve">Bidder </w:t>
      </w:r>
      <w:r w:rsidR="00F02BBB">
        <w:rPr>
          <w:sz w:val="24"/>
        </w:rPr>
        <w:t>is to provide documentation or certify that they have</w:t>
      </w:r>
      <w:r w:rsidR="00F02BBB" w:rsidRPr="00EC50CB">
        <w:rPr>
          <w:sz w:val="24"/>
        </w:rPr>
        <w:t xml:space="preserve"> </w:t>
      </w:r>
      <w:r w:rsidRPr="007532F6">
        <w:rPr>
          <w:rFonts w:asciiTheme="minorHAnsi" w:hAnsiTheme="minorHAnsi" w:cstheme="minorHAnsi"/>
          <w:color w:val="000000" w:themeColor="text1"/>
          <w:sz w:val="24"/>
          <w:szCs w:val="24"/>
        </w:rPr>
        <w:t xml:space="preserve">regularly and continuously engaged in the business of providing spiritual and/or religious services or programs for at least two (2) years, which must </w:t>
      </w:r>
      <w:r w:rsidRPr="007532F6">
        <w:rPr>
          <w:rFonts w:asciiTheme="minorHAnsi" w:hAnsiTheme="minorHAnsi" w:cstheme="minorHAnsi"/>
          <w:sz w:val="24"/>
          <w:szCs w:val="24"/>
        </w:rPr>
        <w:t xml:space="preserve">be clearly stated or demonstrated in the </w:t>
      </w:r>
      <w:r>
        <w:rPr>
          <w:rFonts w:asciiTheme="minorHAnsi" w:hAnsiTheme="minorHAnsi" w:cstheme="minorHAnsi"/>
          <w:sz w:val="24"/>
          <w:szCs w:val="24"/>
        </w:rPr>
        <w:t>bid response</w:t>
      </w:r>
      <w:r w:rsidRPr="007532F6">
        <w:rPr>
          <w:rFonts w:asciiTheme="minorHAnsi" w:hAnsiTheme="minorHAnsi" w:cstheme="minorHAnsi"/>
          <w:sz w:val="24"/>
          <w:szCs w:val="24"/>
        </w:rPr>
        <w:t>.</w:t>
      </w:r>
    </w:p>
    <w:p w14:paraId="201D9F99" w14:textId="38A7A381" w:rsidR="003D07F6" w:rsidRPr="002A19D5" w:rsidRDefault="003D07F6" w:rsidP="003D07F6">
      <w:pPr>
        <w:pStyle w:val="Itema"/>
        <w:numPr>
          <w:ilvl w:val="0"/>
          <w:numId w:val="0"/>
        </w:numPr>
        <w:ind w:left="720"/>
        <w:rPr>
          <w:rFonts w:asciiTheme="minorHAnsi" w:hAnsiTheme="minorHAnsi" w:cstheme="minorHAnsi"/>
          <w:sz w:val="24"/>
          <w:szCs w:val="24"/>
        </w:rPr>
      </w:pPr>
      <w:r w:rsidRPr="00E96339">
        <w:rPr>
          <w:b/>
          <w:bCs/>
          <w:sz w:val="24"/>
          <w:szCs w:val="24"/>
          <w:highlight w:val="yellow"/>
        </w:rPr>
        <w:t>RESPONSE:</w:t>
      </w:r>
    </w:p>
    <w:p w14:paraId="649F8E78" w14:textId="72B7A551" w:rsidR="0018176F" w:rsidRDefault="00F02BBB" w:rsidP="00BF0F0B">
      <w:pPr>
        <w:pStyle w:val="Itema"/>
        <w:numPr>
          <w:ilvl w:val="0"/>
          <w:numId w:val="35"/>
        </w:numPr>
        <w:ind w:left="720" w:hanging="720"/>
        <w:rPr>
          <w:rFonts w:asciiTheme="minorHAnsi" w:hAnsiTheme="minorHAnsi" w:cstheme="minorHAnsi"/>
          <w:sz w:val="24"/>
          <w:szCs w:val="24"/>
        </w:rPr>
      </w:pPr>
      <w:r w:rsidRPr="00EC50CB">
        <w:rPr>
          <w:sz w:val="24"/>
        </w:rPr>
        <w:t xml:space="preserve">Bidder </w:t>
      </w:r>
      <w:r>
        <w:rPr>
          <w:sz w:val="24"/>
        </w:rPr>
        <w:t xml:space="preserve">is to provide documentation or certify that they </w:t>
      </w:r>
      <w:proofErr w:type="gramStart"/>
      <w:r>
        <w:rPr>
          <w:sz w:val="24"/>
        </w:rPr>
        <w:t>have</w:t>
      </w:r>
      <w:r w:rsidR="0018176F" w:rsidRPr="007532F6">
        <w:rPr>
          <w:rFonts w:asciiTheme="minorHAnsi" w:hAnsiTheme="minorHAnsi" w:cstheme="minorHAnsi"/>
          <w:sz w:val="24"/>
          <w:szCs w:val="24"/>
        </w:rPr>
        <w:t>,</w:t>
      </w:r>
      <w:proofErr w:type="gramEnd"/>
      <w:r w:rsidR="0018176F" w:rsidRPr="007532F6">
        <w:rPr>
          <w:rFonts w:asciiTheme="minorHAnsi" w:hAnsiTheme="minorHAnsi" w:cstheme="minorHAnsi"/>
          <w:sz w:val="24"/>
          <w:szCs w:val="24"/>
        </w:rPr>
        <w:t xml:space="preserve"> at minimum, one Agency Head, Program Director, or on-site Religious Service Coordinator employed who possesses a bachelor’s, master’s, or higher degree in theology, social services, or religious studies. </w:t>
      </w:r>
      <w:r w:rsidR="0018176F" w:rsidRPr="00F034B7">
        <w:rPr>
          <w:rFonts w:asciiTheme="minorHAnsi" w:hAnsiTheme="minorHAnsi" w:cstheme="minorHAnsi"/>
          <w:sz w:val="24"/>
          <w:szCs w:val="24"/>
        </w:rPr>
        <w:t>These personnel must be clearly identified on the Table of Key Personnel included in the Bidder’s response</w:t>
      </w:r>
      <w:r w:rsidR="0018176F">
        <w:rPr>
          <w:rFonts w:asciiTheme="minorHAnsi" w:hAnsiTheme="minorHAnsi" w:cstheme="minorHAnsi"/>
          <w:sz w:val="24"/>
          <w:szCs w:val="24"/>
        </w:rPr>
        <w:t xml:space="preserve"> and table below</w:t>
      </w:r>
      <w:r w:rsidR="0018176F" w:rsidRPr="00F034B7">
        <w:rPr>
          <w:rFonts w:asciiTheme="minorHAnsi" w:hAnsiTheme="minorHAnsi" w:cstheme="minorHAnsi"/>
          <w:sz w:val="24"/>
          <w:szCs w:val="24"/>
        </w:rPr>
        <w:t>.</w:t>
      </w:r>
    </w:p>
    <w:tbl>
      <w:tblPr>
        <w:tblStyle w:val="TableGrid"/>
        <w:tblW w:w="10440" w:type="dxa"/>
        <w:tblInd w:w="-95" w:type="dxa"/>
        <w:tblLook w:val="04A0" w:firstRow="1" w:lastRow="0" w:firstColumn="1" w:lastColumn="0" w:noHBand="0" w:noVBand="1"/>
      </w:tblPr>
      <w:tblGrid>
        <w:gridCol w:w="3240"/>
        <w:gridCol w:w="3240"/>
        <w:gridCol w:w="3960"/>
      </w:tblGrid>
      <w:tr w:rsidR="0018176F" w14:paraId="498BDDD6" w14:textId="77777777">
        <w:trPr>
          <w:trHeight w:val="737"/>
        </w:trPr>
        <w:tc>
          <w:tcPr>
            <w:tcW w:w="3240" w:type="dxa"/>
            <w:vAlign w:val="center"/>
          </w:tcPr>
          <w:p w14:paraId="58297D90" w14:textId="77777777" w:rsidR="0018176F" w:rsidRPr="00244685" w:rsidRDefault="0018176F" w:rsidP="00385F4E">
            <w:pPr>
              <w:pStyle w:val="Itema"/>
              <w:numPr>
                <w:ilvl w:val="0"/>
                <w:numId w:val="0"/>
              </w:numPr>
              <w:spacing w:after="0"/>
              <w:jc w:val="center"/>
              <w:rPr>
                <w:b/>
                <w:szCs w:val="14"/>
              </w:rPr>
            </w:pPr>
            <w:r w:rsidRPr="00244685">
              <w:rPr>
                <w:b/>
                <w:szCs w:val="14"/>
              </w:rPr>
              <w:t>Name of the Key Personnel Assigned to the Project</w:t>
            </w:r>
          </w:p>
        </w:tc>
        <w:tc>
          <w:tcPr>
            <w:tcW w:w="3240" w:type="dxa"/>
            <w:vAlign w:val="center"/>
          </w:tcPr>
          <w:p w14:paraId="4AC2F3B3" w14:textId="77777777" w:rsidR="0018176F" w:rsidRPr="00244685" w:rsidRDefault="0018176F" w:rsidP="00385F4E">
            <w:pPr>
              <w:pStyle w:val="Itema"/>
              <w:numPr>
                <w:ilvl w:val="0"/>
                <w:numId w:val="0"/>
              </w:numPr>
              <w:spacing w:after="0"/>
              <w:jc w:val="center"/>
              <w:rPr>
                <w:b/>
                <w:szCs w:val="14"/>
              </w:rPr>
            </w:pPr>
            <w:r w:rsidRPr="00244685">
              <w:rPr>
                <w:b/>
                <w:szCs w:val="14"/>
              </w:rPr>
              <w:t>Title</w:t>
            </w:r>
          </w:p>
        </w:tc>
        <w:tc>
          <w:tcPr>
            <w:tcW w:w="3960" w:type="dxa"/>
            <w:vAlign w:val="center"/>
          </w:tcPr>
          <w:p w14:paraId="340BF391" w14:textId="77777777" w:rsidR="0018176F" w:rsidRPr="00244685" w:rsidRDefault="0018176F" w:rsidP="00385F4E">
            <w:pPr>
              <w:pStyle w:val="Itema"/>
              <w:numPr>
                <w:ilvl w:val="0"/>
                <w:numId w:val="0"/>
              </w:numPr>
              <w:spacing w:after="0"/>
              <w:jc w:val="center"/>
              <w:rPr>
                <w:b/>
                <w:szCs w:val="14"/>
              </w:rPr>
            </w:pPr>
            <w:r>
              <w:rPr>
                <w:b/>
                <w:szCs w:val="14"/>
              </w:rPr>
              <w:t>Degree(s)</w:t>
            </w:r>
          </w:p>
        </w:tc>
      </w:tr>
      <w:tr w:rsidR="0018176F" w14:paraId="50CEB5E7" w14:textId="77777777">
        <w:trPr>
          <w:trHeight w:val="467"/>
        </w:trPr>
        <w:tc>
          <w:tcPr>
            <w:tcW w:w="3240" w:type="dxa"/>
            <w:vAlign w:val="center"/>
          </w:tcPr>
          <w:p w14:paraId="15CA449E" w14:textId="77777777" w:rsidR="0018176F" w:rsidRPr="00045642" w:rsidRDefault="0018176F" w:rsidP="00385F4E">
            <w:pPr>
              <w:pStyle w:val="Itema"/>
              <w:numPr>
                <w:ilvl w:val="0"/>
                <w:numId w:val="0"/>
              </w:numPr>
              <w:rPr>
                <w:sz w:val="24"/>
                <w:szCs w:val="18"/>
              </w:rPr>
            </w:pPr>
          </w:p>
        </w:tc>
        <w:tc>
          <w:tcPr>
            <w:tcW w:w="3240" w:type="dxa"/>
            <w:vAlign w:val="center"/>
          </w:tcPr>
          <w:p w14:paraId="0BB72E21" w14:textId="77777777" w:rsidR="0018176F" w:rsidRPr="00045642" w:rsidRDefault="0018176F" w:rsidP="00385F4E">
            <w:pPr>
              <w:pStyle w:val="Itema"/>
              <w:numPr>
                <w:ilvl w:val="0"/>
                <w:numId w:val="0"/>
              </w:numPr>
              <w:rPr>
                <w:sz w:val="24"/>
                <w:szCs w:val="18"/>
              </w:rPr>
            </w:pPr>
          </w:p>
        </w:tc>
        <w:tc>
          <w:tcPr>
            <w:tcW w:w="3960" w:type="dxa"/>
            <w:vAlign w:val="center"/>
          </w:tcPr>
          <w:p w14:paraId="0D715B78" w14:textId="77777777" w:rsidR="0018176F" w:rsidRPr="00045642" w:rsidRDefault="0018176F" w:rsidP="00385F4E">
            <w:pPr>
              <w:pStyle w:val="Itema"/>
              <w:numPr>
                <w:ilvl w:val="0"/>
                <w:numId w:val="0"/>
              </w:numPr>
              <w:rPr>
                <w:sz w:val="24"/>
                <w:szCs w:val="18"/>
              </w:rPr>
            </w:pPr>
          </w:p>
        </w:tc>
      </w:tr>
      <w:tr w:rsidR="0018176F" w14:paraId="705B062C" w14:textId="77777777">
        <w:tc>
          <w:tcPr>
            <w:tcW w:w="3240" w:type="dxa"/>
            <w:vAlign w:val="center"/>
          </w:tcPr>
          <w:p w14:paraId="2525384F" w14:textId="77777777" w:rsidR="0018176F" w:rsidRPr="00045642" w:rsidRDefault="0018176F" w:rsidP="00385F4E">
            <w:pPr>
              <w:pStyle w:val="Itema"/>
              <w:numPr>
                <w:ilvl w:val="0"/>
                <w:numId w:val="0"/>
              </w:numPr>
              <w:rPr>
                <w:sz w:val="24"/>
                <w:szCs w:val="18"/>
              </w:rPr>
            </w:pPr>
          </w:p>
        </w:tc>
        <w:tc>
          <w:tcPr>
            <w:tcW w:w="3240" w:type="dxa"/>
            <w:vAlign w:val="center"/>
          </w:tcPr>
          <w:p w14:paraId="1FEDFCED" w14:textId="77777777" w:rsidR="0018176F" w:rsidRPr="00045642" w:rsidRDefault="0018176F" w:rsidP="00385F4E">
            <w:pPr>
              <w:pStyle w:val="Itema"/>
              <w:numPr>
                <w:ilvl w:val="0"/>
                <w:numId w:val="0"/>
              </w:numPr>
              <w:rPr>
                <w:sz w:val="24"/>
                <w:szCs w:val="18"/>
              </w:rPr>
            </w:pPr>
          </w:p>
        </w:tc>
        <w:tc>
          <w:tcPr>
            <w:tcW w:w="3960" w:type="dxa"/>
            <w:vAlign w:val="center"/>
          </w:tcPr>
          <w:p w14:paraId="080CDBDB" w14:textId="77777777" w:rsidR="0018176F" w:rsidRPr="00045642" w:rsidRDefault="0018176F" w:rsidP="00385F4E">
            <w:pPr>
              <w:pStyle w:val="Itema"/>
              <w:numPr>
                <w:ilvl w:val="0"/>
                <w:numId w:val="0"/>
              </w:numPr>
              <w:rPr>
                <w:sz w:val="24"/>
                <w:szCs w:val="18"/>
              </w:rPr>
            </w:pPr>
          </w:p>
        </w:tc>
      </w:tr>
      <w:tr w:rsidR="0018176F" w14:paraId="016CEF8C" w14:textId="77777777">
        <w:tc>
          <w:tcPr>
            <w:tcW w:w="3240" w:type="dxa"/>
            <w:vAlign w:val="center"/>
          </w:tcPr>
          <w:p w14:paraId="6F08A6DD" w14:textId="77777777" w:rsidR="0018176F" w:rsidRPr="00045642" w:rsidRDefault="0018176F" w:rsidP="00385F4E">
            <w:pPr>
              <w:pStyle w:val="Itema"/>
              <w:numPr>
                <w:ilvl w:val="0"/>
                <w:numId w:val="0"/>
              </w:numPr>
              <w:rPr>
                <w:sz w:val="24"/>
                <w:szCs w:val="18"/>
              </w:rPr>
            </w:pPr>
          </w:p>
        </w:tc>
        <w:tc>
          <w:tcPr>
            <w:tcW w:w="3240" w:type="dxa"/>
            <w:vAlign w:val="center"/>
          </w:tcPr>
          <w:p w14:paraId="39F6673E" w14:textId="77777777" w:rsidR="0018176F" w:rsidRPr="00045642" w:rsidRDefault="0018176F" w:rsidP="00385F4E">
            <w:pPr>
              <w:pStyle w:val="Itema"/>
              <w:numPr>
                <w:ilvl w:val="0"/>
                <w:numId w:val="0"/>
              </w:numPr>
              <w:rPr>
                <w:sz w:val="24"/>
                <w:szCs w:val="18"/>
              </w:rPr>
            </w:pPr>
          </w:p>
        </w:tc>
        <w:tc>
          <w:tcPr>
            <w:tcW w:w="3960" w:type="dxa"/>
            <w:vAlign w:val="center"/>
          </w:tcPr>
          <w:p w14:paraId="3CE39236" w14:textId="77777777" w:rsidR="0018176F" w:rsidRPr="00045642" w:rsidRDefault="0018176F" w:rsidP="00385F4E">
            <w:pPr>
              <w:pStyle w:val="Itema"/>
              <w:numPr>
                <w:ilvl w:val="0"/>
                <w:numId w:val="0"/>
              </w:numPr>
              <w:rPr>
                <w:sz w:val="24"/>
                <w:szCs w:val="18"/>
              </w:rPr>
            </w:pPr>
          </w:p>
        </w:tc>
      </w:tr>
      <w:tr w:rsidR="0018176F" w14:paraId="286BB4C3" w14:textId="77777777">
        <w:tc>
          <w:tcPr>
            <w:tcW w:w="3240" w:type="dxa"/>
            <w:vAlign w:val="center"/>
          </w:tcPr>
          <w:p w14:paraId="4B2E7DBD" w14:textId="77777777" w:rsidR="0018176F" w:rsidRPr="00045642" w:rsidRDefault="0018176F" w:rsidP="00385F4E">
            <w:pPr>
              <w:pStyle w:val="Itema"/>
              <w:numPr>
                <w:ilvl w:val="0"/>
                <w:numId w:val="0"/>
              </w:numPr>
              <w:rPr>
                <w:sz w:val="24"/>
                <w:szCs w:val="18"/>
              </w:rPr>
            </w:pPr>
          </w:p>
        </w:tc>
        <w:tc>
          <w:tcPr>
            <w:tcW w:w="3240" w:type="dxa"/>
            <w:vAlign w:val="center"/>
          </w:tcPr>
          <w:p w14:paraId="519A981F" w14:textId="77777777" w:rsidR="0018176F" w:rsidRPr="00045642" w:rsidRDefault="0018176F" w:rsidP="00385F4E">
            <w:pPr>
              <w:pStyle w:val="Itema"/>
              <w:numPr>
                <w:ilvl w:val="0"/>
                <w:numId w:val="0"/>
              </w:numPr>
              <w:rPr>
                <w:sz w:val="24"/>
                <w:szCs w:val="18"/>
              </w:rPr>
            </w:pPr>
          </w:p>
        </w:tc>
        <w:tc>
          <w:tcPr>
            <w:tcW w:w="3960" w:type="dxa"/>
            <w:vAlign w:val="center"/>
          </w:tcPr>
          <w:p w14:paraId="32CAC81C" w14:textId="77777777" w:rsidR="0018176F" w:rsidRPr="00045642" w:rsidRDefault="0018176F" w:rsidP="00385F4E">
            <w:pPr>
              <w:pStyle w:val="Itema"/>
              <w:numPr>
                <w:ilvl w:val="0"/>
                <w:numId w:val="0"/>
              </w:numPr>
              <w:rPr>
                <w:sz w:val="24"/>
                <w:szCs w:val="18"/>
              </w:rPr>
            </w:pPr>
          </w:p>
        </w:tc>
      </w:tr>
      <w:tr w:rsidR="0018176F" w14:paraId="01D7E3D7" w14:textId="77777777">
        <w:tc>
          <w:tcPr>
            <w:tcW w:w="3240" w:type="dxa"/>
            <w:vAlign w:val="center"/>
          </w:tcPr>
          <w:p w14:paraId="47026778" w14:textId="77777777" w:rsidR="0018176F" w:rsidRPr="00045642" w:rsidRDefault="0018176F" w:rsidP="00385F4E">
            <w:pPr>
              <w:pStyle w:val="Itema"/>
              <w:numPr>
                <w:ilvl w:val="0"/>
                <w:numId w:val="0"/>
              </w:numPr>
              <w:rPr>
                <w:sz w:val="24"/>
                <w:szCs w:val="18"/>
              </w:rPr>
            </w:pPr>
          </w:p>
        </w:tc>
        <w:tc>
          <w:tcPr>
            <w:tcW w:w="3240" w:type="dxa"/>
            <w:vAlign w:val="center"/>
          </w:tcPr>
          <w:p w14:paraId="42483D23" w14:textId="77777777" w:rsidR="0018176F" w:rsidRPr="00045642" w:rsidRDefault="0018176F" w:rsidP="00385F4E">
            <w:pPr>
              <w:pStyle w:val="Itema"/>
              <w:numPr>
                <w:ilvl w:val="0"/>
                <w:numId w:val="0"/>
              </w:numPr>
              <w:rPr>
                <w:sz w:val="24"/>
                <w:szCs w:val="18"/>
              </w:rPr>
            </w:pPr>
          </w:p>
        </w:tc>
        <w:tc>
          <w:tcPr>
            <w:tcW w:w="3960" w:type="dxa"/>
            <w:vAlign w:val="center"/>
          </w:tcPr>
          <w:p w14:paraId="685E39AF" w14:textId="77777777" w:rsidR="0018176F" w:rsidRPr="00045642" w:rsidRDefault="0018176F" w:rsidP="00385F4E">
            <w:pPr>
              <w:pStyle w:val="Itema"/>
              <w:numPr>
                <w:ilvl w:val="0"/>
                <w:numId w:val="0"/>
              </w:numPr>
              <w:rPr>
                <w:sz w:val="24"/>
                <w:szCs w:val="18"/>
              </w:rPr>
            </w:pPr>
          </w:p>
        </w:tc>
      </w:tr>
      <w:tr w:rsidR="0018176F" w14:paraId="22C7F497" w14:textId="77777777">
        <w:tc>
          <w:tcPr>
            <w:tcW w:w="3240" w:type="dxa"/>
            <w:vAlign w:val="center"/>
          </w:tcPr>
          <w:p w14:paraId="524C6CD8" w14:textId="77777777" w:rsidR="0018176F" w:rsidRPr="00045642" w:rsidRDefault="0018176F" w:rsidP="00385F4E">
            <w:pPr>
              <w:pStyle w:val="Itema"/>
              <w:numPr>
                <w:ilvl w:val="0"/>
                <w:numId w:val="0"/>
              </w:numPr>
              <w:rPr>
                <w:sz w:val="24"/>
                <w:szCs w:val="18"/>
              </w:rPr>
            </w:pPr>
          </w:p>
        </w:tc>
        <w:tc>
          <w:tcPr>
            <w:tcW w:w="3240" w:type="dxa"/>
            <w:vAlign w:val="center"/>
          </w:tcPr>
          <w:p w14:paraId="58F88E16" w14:textId="77777777" w:rsidR="0018176F" w:rsidRPr="00045642" w:rsidRDefault="0018176F" w:rsidP="00385F4E">
            <w:pPr>
              <w:pStyle w:val="Itema"/>
              <w:numPr>
                <w:ilvl w:val="0"/>
                <w:numId w:val="0"/>
              </w:numPr>
              <w:rPr>
                <w:sz w:val="24"/>
                <w:szCs w:val="18"/>
              </w:rPr>
            </w:pPr>
          </w:p>
        </w:tc>
        <w:tc>
          <w:tcPr>
            <w:tcW w:w="3960" w:type="dxa"/>
            <w:vAlign w:val="center"/>
          </w:tcPr>
          <w:p w14:paraId="526FB6E3" w14:textId="77777777" w:rsidR="0018176F" w:rsidRPr="00045642" w:rsidRDefault="0018176F" w:rsidP="00385F4E">
            <w:pPr>
              <w:pStyle w:val="Itema"/>
              <w:numPr>
                <w:ilvl w:val="0"/>
                <w:numId w:val="0"/>
              </w:numPr>
              <w:rPr>
                <w:sz w:val="24"/>
                <w:szCs w:val="18"/>
              </w:rPr>
            </w:pPr>
          </w:p>
        </w:tc>
      </w:tr>
    </w:tbl>
    <w:p w14:paraId="6BFEFB53" w14:textId="479CE28D" w:rsidR="0018176F" w:rsidRPr="007532F6" w:rsidRDefault="0018176F" w:rsidP="00BF0F0B">
      <w:pPr>
        <w:pStyle w:val="Itema"/>
        <w:numPr>
          <w:ilvl w:val="0"/>
          <w:numId w:val="35"/>
        </w:numPr>
        <w:spacing w:before="240"/>
        <w:ind w:left="720" w:hanging="720"/>
        <w:rPr>
          <w:rFonts w:asciiTheme="minorHAnsi" w:hAnsiTheme="minorHAnsi" w:cstheme="minorHAnsi"/>
          <w:sz w:val="24"/>
          <w:szCs w:val="24"/>
        </w:rPr>
      </w:pPr>
      <w:r w:rsidRPr="007532F6">
        <w:rPr>
          <w:rFonts w:asciiTheme="minorHAnsi" w:hAnsiTheme="minorHAnsi" w:cstheme="minorHAnsi"/>
          <w:sz w:val="24"/>
          <w:szCs w:val="24"/>
        </w:rPr>
        <w:t xml:space="preserve">Bidder must also </w:t>
      </w:r>
      <w:r w:rsidR="00127315">
        <w:rPr>
          <w:rFonts w:asciiTheme="minorHAnsi" w:hAnsiTheme="minorHAnsi" w:cstheme="minorHAnsi"/>
          <w:sz w:val="24"/>
          <w:szCs w:val="24"/>
        </w:rPr>
        <w:t xml:space="preserve">certify that they </w:t>
      </w:r>
      <w:r w:rsidRPr="007532F6">
        <w:rPr>
          <w:rFonts w:asciiTheme="minorHAnsi" w:hAnsiTheme="minorHAnsi" w:cstheme="minorHAnsi"/>
          <w:sz w:val="24"/>
          <w:szCs w:val="24"/>
        </w:rPr>
        <w:t>possess all permits, licenses, and professional credentials necessary to supply products and perform services specified under this RFP.  Unless noted otherwise in the RFP, for example the items stated above, including any Addendum, Bidder is not required to submit copies or verification of the permits, licenses and credentials; however, Bidder must provide such proof if requested by County.</w:t>
      </w:r>
    </w:p>
    <w:p w14:paraId="0079291E" w14:textId="55F0DA23" w:rsidR="003D07F6" w:rsidRPr="007532F6" w:rsidRDefault="003D07F6" w:rsidP="003D07F6">
      <w:pPr>
        <w:pStyle w:val="Itema"/>
        <w:numPr>
          <w:ilvl w:val="0"/>
          <w:numId w:val="0"/>
        </w:numPr>
        <w:ind w:left="720"/>
        <w:rPr>
          <w:rFonts w:asciiTheme="minorHAnsi" w:hAnsiTheme="minorHAnsi" w:cstheme="minorHAnsi"/>
          <w:sz w:val="24"/>
          <w:szCs w:val="24"/>
        </w:rPr>
      </w:pPr>
      <w:r w:rsidRPr="00E96339">
        <w:rPr>
          <w:b/>
          <w:bCs/>
          <w:sz w:val="24"/>
          <w:szCs w:val="24"/>
          <w:highlight w:val="yellow"/>
        </w:rPr>
        <w:t>RESPONSE:</w:t>
      </w:r>
    </w:p>
    <w:p w14:paraId="53BE7B1F" w14:textId="77777777" w:rsidR="00D0212C" w:rsidRPr="00266DFB" w:rsidRDefault="00D0212C" w:rsidP="00D0212C">
      <w:pPr>
        <w:rPr>
          <w:rFonts w:ascii="Calibri" w:hAnsi="Calibri" w:cs="Calibri"/>
          <w:sz w:val="24"/>
        </w:rPr>
      </w:pPr>
    </w:p>
    <w:p w14:paraId="4D862D47" w14:textId="77777777" w:rsidR="00D0212C" w:rsidRPr="00266DFB" w:rsidRDefault="00D0212C" w:rsidP="00D0212C">
      <w:pPr>
        <w:rPr>
          <w:rFonts w:ascii="Calibri" w:hAnsi="Calibri" w:cs="Calibri"/>
          <w:sz w:val="24"/>
        </w:rPr>
      </w:pPr>
    </w:p>
    <w:p w14:paraId="2F83CE8B" w14:textId="77777777" w:rsidR="00F43F6A" w:rsidRPr="00112390" w:rsidRDefault="00D0212C" w:rsidP="00F43F6A">
      <w:pPr>
        <w:rPr>
          <w:rFonts w:ascii="Calibri" w:hAnsi="Calibri" w:cs="Calibri"/>
          <w:b/>
          <w:bCs/>
          <w:sz w:val="24"/>
        </w:rPr>
      </w:pPr>
      <w:r w:rsidRPr="00112390">
        <w:rPr>
          <w:rFonts w:ascii="Calibri" w:hAnsi="Calibri" w:cs="Calibri"/>
          <w:b/>
          <w:bCs/>
          <w:sz w:val="24"/>
        </w:rPr>
        <w:t>Maximum Length: None</w:t>
      </w:r>
    </w:p>
    <w:p w14:paraId="6E97647D" w14:textId="77777777" w:rsidR="0007148C" w:rsidRPr="004D05F2" w:rsidRDefault="00F43F6A" w:rsidP="00F43F6A">
      <w:pPr>
        <w:pStyle w:val="Heading4"/>
        <w:jc w:val="left"/>
        <w:rPr>
          <w:color w:val="FF0000"/>
          <w:sz w:val="2"/>
          <w:szCs w:val="2"/>
        </w:rPr>
      </w:pPr>
      <w:r w:rsidRPr="002372AF">
        <w:rPr>
          <w:sz w:val="26"/>
          <w:szCs w:val="26"/>
        </w:rPr>
        <w:br w:type="page"/>
      </w:r>
    </w:p>
    <w:p w14:paraId="79F54479" w14:textId="0F34BE7A" w:rsidR="000D4620" w:rsidRPr="000D4620" w:rsidRDefault="000D4620" w:rsidP="000D4620">
      <w:pPr>
        <w:pStyle w:val="Heading4"/>
        <w:shd w:val="clear" w:color="auto" w:fill="DEEAF6" w:themeFill="accent5" w:themeFillTint="33"/>
        <w:jc w:val="left"/>
      </w:pPr>
      <w:r w:rsidRPr="000D4620">
        <w:lastRenderedPageBreak/>
        <w:t>BID FORM</w:t>
      </w:r>
      <w:r w:rsidRPr="000D4620">
        <w:tab/>
      </w:r>
    </w:p>
    <w:p w14:paraId="7FB9BAF9" w14:textId="2CDA4C4A" w:rsidR="00F43F6A" w:rsidRPr="0018176F" w:rsidRDefault="00F43F6A" w:rsidP="000D4620">
      <w:pPr>
        <w:pStyle w:val="PlainText"/>
        <w:tabs>
          <w:tab w:val="right" w:pos="10080"/>
        </w:tabs>
        <w:spacing w:before="240" w:after="240"/>
        <w:rPr>
          <w:rFonts w:ascii="Calibri" w:hAnsi="Calibri" w:cs="Calibri"/>
          <w:b/>
          <w:color w:val="000000" w:themeColor="text1"/>
          <w:sz w:val="24"/>
          <w:szCs w:val="24"/>
        </w:rPr>
      </w:pPr>
      <w:r w:rsidRPr="00266DFB">
        <w:rPr>
          <w:rFonts w:ascii="Calibri" w:hAnsi="Calibri" w:cs="Calibri"/>
          <w:b/>
          <w:sz w:val="24"/>
          <w:szCs w:val="24"/>
        </w:rPr>
        <w:t>Instructions</w:t>
      </w:r>
      <w:r w:rsidRPr="00266DFB">
        <w:rPr>
          <w:rFonts w:ascii="Calibri" w:hAnsi="Calibri" w:cs="Calibri"/>
          <w:sz w:val="24"/>
          <w:szCs w:val="24"/>
        </w:rPr>
        <w:t>:</w:t>
      </w:r>
      <w:r w:rsidRPr="00266DFB">
        <w:rPr>
          <w:rFonts w:ascii="Calibri" w:hAnsi="Calibri" w:cs="Calibri"/>
          <w:b/>
          <w:sz w:val="24"/>
          <w:szCs w:val="24"/>
        </w:rPr>
        <w:t xml:space="preserve"> </w:t>
      </w:r>
      <w:r w:rsidR="00502F47" w:rsidRPr="00AF507B">
        <w:rPr>
          <w:rFonts w:ascii="Calibri" w:hAnsi="Calibri" w:cs="Calibri"/>
          <w:sz w:val="24"/>
          <w:szCs w:val="24"/>
        </w:rPr>
        <w:t>Bidder</w:t>
      </w:r>
      <w:r w:rsidRPr="00AF507B">
        <w:rPr>
          <w:rFonts w:ascii="Calibri" w:hAnsi="Calibri" w:cs="Calibri"/>
          <w:sz w:val="24"/>
          <w:szCs w:val="24"/>
        </w:rPr>
        <w:t xml:space="preserve"> must use </w:t>
      </w:r>
      <w:r w:rsidRPr="0018176F">
        <w:rPr>
          <w:rFonts w:ascii="Calibri" w:hAnsi="Calibri" w:cs="Calibri"/>
          <w:color w:val="000000" w:themeColor="text1"/>
          <w:sz w:val="24"/>
          <w:szCs w:val="24"/>
        </w:rPr>
        <w:t xml:space="preserve">the </w:t>
      </w:r>
      <w:r w:rsidR="00682C12" w:rsidRPr="0018176F">
        <w:rPr>
          <w:rFonts w:ascii="Calibri" w:hAnsi="Calibri" w:cs="Calibri"/>
          <w:color w:val="000000" w:themeColor="text1"/>
          <w:sz w:val="24"/>
          <w:szCs w:val="24"/>
        </w:rPr>
        <w:t xml:space="preserve">separate </w:t>
      </w:r>
      <w:r w:rsidR="00DD1563" w:rsidRPr="0018176F">
        <w:rPr>
          <w:rFonts w:ascii="Calibri" w:hAnsi="Calibri" w:cs="Calibri"/>
          <w:color w:val="000000" w:themeColor="text1"/>
          <w:sz w:val="24"/>
          <w:szCs w:val="24"/>
        </w:rPr>
        <w:t xml:space="preserve">County provided </w:t>
      </w:r>
      <w:r w:rsidR="00682C12" w:rsidRPr="0018176F">
        <w:rPr>
          <w:rFonts w:ascii="Calibri" w:hAnsi="Calibri" w:cs="Calibri"/>
          <w:color w:val="000000" w:themeColor="text1"/>
          <w:sz w:val="24"/>
          <w:szCs w:val="24"/>
        </w:rPr>
        <w:t xml:space="preserve">Excel </w:t>
      </w:r>
      <w:r w:rsidR="00C61CE5" w:rsidRPr="0018176F">
        <w:rPr>
          <w:rFonts w:ascii="Calibri" w:hAnsi="Calibri" w:cs="Calibri"/>
          <w:color w:val="000000" w:themeColor="text1"/>
          <w:sz w:val="24"/>
          <w:szCs w:val="24"/>
        </w:rPr>
        <w:t>Bid Form</w:t>
      </w:r>
      <w:r w:rsidRPr="0018176F">
        <w:rPr>
          <w:rFonts w:ascii="Calibri" w:hAnsi="Calibri" w:cs="Calibri"/>
          <w:color w:val="000000" w:themeColor="text1"/>
          <w:sz w:val="24"/>
          <w:szCs w:val="24"/>
        </w:rPr>
        <w:t xml:space="preserve">.   </w:t>
      </w:r>
    </w:p>
    <w:p w14:paraId="1346D0FB" w14:textId="66687D1A" w:rsidR="00A77B4E" w:rsidRPr="0018176F" w:rsidRDefault="00F43F6A" w:rsidP="00266DFB">
      <w:pPr>
        <w:pStyle w:val="PlainText"/>
        <w:spacing w:before="240" w:after="240"/>
        <w:rPr>
          <w:rFonts w:ascii="Calibri" w:hAnsi="Calibri" w:cs="Calibri"/>
          <w:color w:val="000000" w:themeColor="text1"/>
          <w:sz w:val="24"/>
          <w:szCs w:val="24"/>
        </w:rPr>
      </w:pPr>
      <w:r w:rsidRPr="0018176F">
        <w:rPr>
          <w:rFonts w:ascii="Calibri" w:hAnsi="Calibri" w:cs="Calibri"/>
          <w:b/>
          <w:color w:val="000000" w:themeColor="text1"/>
          <w:sz w:val="24"/>
          <w:szCs w:val="24"/>
        </w:rPr>
        <w:t xml:space="preserve">COST </w:t>
      </w:r>
      <w:r w:rsidR="00C063D4" w:rsidRPr="0018176F">
        <w:rPr>
          <w:rFonts w:ascii="Calibri" w:hAnsi="Calibri" w:cs="Calibri"/>
          <w:b/>
          <w:color w:val="000000" w:themeColor="text1"/>
          <w:sz w:val="24"/>
          <w:szCs w:val="24"/>
        </w:rPr>
        <w:t>MUST</w:t>
      </w:r>
      <w:r w:rsidRPr="0018176F">
        <w:rPr>
          <w:rFonts w:ascii="Calibri" w:hAnsi="Calibri" w:cs="Calibri"/>
          <w:b/>
          <w:color w:val="000000" w:themeColor="text1"/>
          <w:sz w:val="24"/>
          <w:szCs w:val="24"/>
        </w:rPr>
        <w:t xml:space="preserve"> BE SUBMITTED AS REQUESTED ON TH</w:t>
      </w:r>
      <w:r w:rsidR="00351B4C" w:rsidRPr="0018176F">
        <w:rPr>
          <w:rFonts w:ascii="Calibri" w:hAnsi="Calibri" w:cs="Calibri"/>
          <w:b/>
          <w:color w:val="000000" w:themeColor="text1"/>
          <w:sz w:val="24"/>
          <w:szCs w:val="24"/>
        </w:rPr>
        <w:t>E</w:t>
      </w:r>
      <w:r w:rsidR="00D0212C" w:rsidRPr="0018176F">
        <w:rPr>
          <w:rFonts w:ascii="Calibri" w:hAnsi="Calibri" w:cs="Calibri"/>
          <w:b/>
          <w:color w:val="000000" w:themeColor="text1"/>
          <w:sz w:val="24"/>
          <w:szCs w:val="24"/>
        </w:rPr>
        <w:t xml:space="preserve"> </w:t>
      </w:r>
      <w:r w:rsidR="00DD1563" w:rsidRPr="0018176F">
        <w:rPr>
          <w:rFonts w:ascii="Calibri" w:hAnsi="Calibri" w:cs="Calibri"/>
          <w:b/>
          <w:color w:val="000000" w:themeColor="text1"/>
          <w:sz w:val="24"/>
          <w:szCs w:val="24"/>
        </w:rPr>
        <w:t xml:space="preserve">COUNTY PROVIDED </w:t>
      </w:r>
      <w:r w:rsidR="009D64EA" w:rsidRPr="0018176F">
        <w:rPr>
          <w:rFonts w:ascii="Calibri" w:hAnsi="Calibri" w:cs="Calibri"/>
          <w:b/>
          <w:color w:val="000000" w:themeColor="text1"/>
          <w:sz w:val="24"/>
          <w:szCs w:val="24"/>
        </w:rPr>
        <w:t>EXCEL</w:t>
      </w:r>
      <w:r w:rsidRPr="0018176F">
        <w:rPr>
          <w:rFonts w:ascii="Calibri" w:hAnsi="Calibri" w:cs="Calibri"/>
          <w:b/>
          <w:color w:val="000000" w:themeColor="text1"/>
          <w:sz w:val="24"/>
          <w:szCs w:val="24"/>
        </w:rPr>
        <w:t xml:space="preserve"> BID FORM.  NO ALTERATIONS OR CHANGES OF ANY KIND ARE PERMITTED.</w:t>
      </w:r>
      <w:r w:rsidRPr="0018176F">
        <w:rPr>
          <w:rFonts w:ascii="Calibri" w:hAnsi="Calibri" w:cs="Calibri"/>
          <w:color w:val="000000" w:themeColor="text1"/>
          <w:sz w:val="24"/>
          <w:szCs w:val="24"/>
        </w:rPr>
        <w:t xml:space="preserve">  </w:t>
      </w:r>
    </w:p>
    <w:p w14:paraId="1ECBDDAA" w14:textId="7B96C98F" w:rsidR="00A77B4E" w:rsidRPr="0018176F" w:rsidRDefault="00F43F6A" w:rsidP="00266DFB">
      <w:pPr>
        <w:pStyle w:val="PlainText"/>
        <w:spacing w:before="240" w:after="240"/>
        <w:rPr>
          <w:rFonts w:ascii="Calibri" w:hAnsi="Calibri" w:cs="Calibri"/>
          <w:color w:val="000000" w:themeColor="text1"/>
          <w:sz w:val="24"/>
          <w:szCs w:val="24"/>
        </w:rPr>
      </w:pPr>
      <w:r w:rsidRPr="0018176F">
        <w:rPr>
          <w:rFonts w:ascii="Calibri" w:hAnsi="Calibri" w:cs="Calibri"/>
          <w:color w:val="000000" w:themeColor="text1"/>
          <w:sz w:val="24"/>
          <w:szCs w:val="24"/>
        </w:rPr>
        <w:t xml:space="preserve">Bid </w:t>
      </w:r>
      <w:r w:rsidR="00EB4661" w:rsidRPr="0018176F">
        <w:rPr>
          <w:rFonts w:ascii="Calibri" w:hAnsi="Calibri" w:cs="Calibri"/>
          <w:color w:val="000000" w:themeColor="text1"/>
          <w:sz w:val="24"/>
          <w:szCs w:val="24"/>
        </w:rPr>
        <w:t xml:space="preserve">proposals </w:t>
      </w:r>
      <w:r w:rsidRPr="0018176F">
        <w:rPr>
          <w:rFonts w:ascii="Calibri" w:hAnsi="Calibri" w:cs="Calibri"/>
          <w:color w:val="000000" w:themeColor="text1"/>
          <w:sz w:val="24"/>
          <w:szCs w:val="24"/>
        </w:rPr>
        <w:t xml:space="preserve">that do not comply </w:t>
      </w:r>
      <w:r w:rsidR="00A77B4E" w:rsidRPr="0018176F">
        <w:rPr>
          <w:rFonts w:ascii="Calibri" w:hAnsi="Calibri" w:cs="Calibri"/>
          <w:color w:val="000000" w:themeColor="text1"/>
          <w:sz w:val="24"/>
          <w:szCs w:val="24"/>
        </w:rPr>
        <w:t>may be rejected.</w:t>
      </w:r>
    </w:p>
    <w:p w14:paraId="0E038A3E" w14:textId="53AA2559" w:rsidR="00F43F6A" w:rsidRPr="0018176F" w:rsidRDefault="00F43F6A" w:rsidP="00266DFB">
      <w:pPr>
        <w:pStyle w:val="PlainText"/>
        <w:spacing w:before="240" w:after="240"/>
        <w:rPr>
          <w:rFonts w:ascii="Calibri" w:hAnsi="Calibri" w:cs="Calibri"/>
          <w:color w:val="000000" w:themeColor="text1"/>
          <w:sz w:val="24"/>
          <w:szCs w:val="24"/>
        </w:rPr>
      </w:pPr>
      <w:r w:rsidRPr="0018176F">
        <w:rPr>
          <w:rFonts w:ascii="Calibri" w:hAnsi="Calibri" w:cs="Calibri"/>
          <w:color w:val="000000" w:themeColor="text1"/>
          <w:sz w:val="24"/>
          <w:szCs w:val="24"/>
        </w:rPr>
        <w:t xml:space="preserve">The cost quoted </w:t>
      </w:r>
      <w:r w:rsidR="00C063D4" w:rsidRPr="0018176F">
        <w:rPr>
          <w:rFonts w:ascii="Calibri" w:hAnsi="Calibri" w:cs="Calibri"/>
          <w:color w:val="000000" w:themeColor="text1"/>
          <w:sz w:val="24"/>
          <w:szCs w:val="24"/>
        </w:rPr>
        <w:t>must</w:t>
      </w:r>
      <w:r w:rsidRPr="0018176F">
        <w:rPr>
          <w:rFonts w:ascii="Calibri" w:hAnsi="Calibri" w:cs="Calibri"/>
          <w:color w:val="000000" w:themeColor="text1"/>
          <w:sz w:val="24"/>
          <w:szCs w:val="24"/>
        </w:rPr>
        <w:t xml:space="preserve"> include all taxes (excluding sales and use tax) and all other charges, including travel expenses</w:t>
      </w:r>
      <w:r w:rsidR="00A77B4E" w:rsidRPr="0018176F">
        <w:rPr>
          <w:rFonts w:ascii="Calibri" w:hAnsi="Calibri" w:cs="Calibri"/>
          <w:color w:val="000000" w:themeColor="text1"/>
          <w:sz w:val="24"/>
          <w:szCs w:val="24"/>
        </w:rPr>
        <w:t xml:space="preserve">.  The </w:t>
      </w:r>
      <w:r w:rsidR="00112390" w:rsidRPr="0018176F">
        <w:rPr>
          <w:rFonts w:ascii="Calibri" w:hAnsi="Calibri" w:cs="Calibri"/>
          <w:color w:val="000000" w:themeColor="text1"/>
          <w:sz w:val="24"/>
          <w:szCs w:val="24"/>
        </w:rPr>
        <w:t>price</w:t>
      </w:r>
      <w:r w:rsidR="00A77B4E" w:rsidRPr="0018176F">
        <w:rPr>
          <w:rFonts w:ascii="Calibri" w:hAnsi="Calibri" w:cs="Calibri"/>
          <w:color w:val="000000" w:themeColor="text1"/>
          <w:sz w:val="24"/>
          <w:szCs w:val="24"/>
        </w:rPr>
        <w:t xml:space="preserve"> quoted will be the </w:t>
      </w:r>
      <w:r w:rsidRPr="0018176F">
        <w:rPr>
          <w:rFonts w:ascii="Calibri" w:hAnsi="Calibri" w:cs="Calibri"/>
          <w:color w:val="000000" w:themeColor="text1"/>
          <w:sz w:val="24"/>
          <w:szCs w:val="24"/>
        </w:rPr>
        <w:t xml:space="preserve">maximum cost the County will pay for the term of any contract </w:t>
      </w:r>
      <w:r w:rsidR="00112390" w:rsidRPr="0018176F">
        <w:rPr>
          <w:rFonts w:ascii="Calibri" w:hAnsi="Calibri" w:cs="Calibri"/>
          <w:color w:val="000000" w:themeColor="text1"/>
          <w:sz w:val="24"/>
          <w:szCs w:val="24"/>
        </w:rPr>
        <w:t>resulting from</w:t>
      </w:r>
      <w:r w:rsidRPr="0018176F">
        <w:rPr>
          <w:rFonts w:ascii="Calibri" w:hAnsi="Calibri" w:cs="Calibri"/>
          <w:color w:val="000000" w:themeColor="text1"/>
          <w:sz w:val="24"/>
          <w:szCs w:val="24"/>
        </w:rPr>
        <w:t xml:space="preserve"> this </w:t>
      </w:r>
      <w:r w:rsidR="00FE3C61" w:rsidRPr="0018176F">
        <w:rPr>
          <w:rFonts w:ascii="Calibri" w:hAnsi="Calibri" w:cs="Calibri"/>
          <w:color w:val="000000" w:themeColor="text1"/>
          <w:sz w:val="24"/>
          <w:szCs w:val="24"/>
        </w:rPr>
        <w:t>RFP</w:t>
      </w:r>
      <w:r w:rsidRPr="0018176F">
        <w:rPr>
          <w:rFonts w:ascii="Calibri" w:hAnsi="Calibri" w:cs="Calibri"/>
          <w:color w:val="000000" w:themeColor="text1"/>
          <w:sz w:val="24"/>
          <w:szCs w:val="24"/>
        </w:rPr>
        <w:t xml:space="preserve">.  </w:t>
      </w:r>
    </w:p>
    <w:p w14:paraId="38DB2AF1" w14:textId="742AD075" w:rsidR="00F43F6A" w:rsidRPr="0018176F" w:rsidRDefault="00F43F6A" w:rsidP="00266DFB">
      <w:pPr>
        <w:pStyle w:val="PlainText"/>
        <w:spacing w:before="240" w:after="240"/>
        <w:rPr>
          <w:rFonts w:ascii="Calibri" w:hAnsi="Calibri" w:cs="Calibri"/>
          <w:color w:val="000000" w:themeColor="text1"/>
          <w:sz w:val="24"/>
          <w:szCs w:val="24"/>
        </w:rPr>
      </w:pPr>
      <w:r w:rsidRPr="0018176F">
        <w:rPr>
          <w:rFonts w:ascii="Calibri" w:hAnsi="Calibri" w:cs="Calibri"/>
          <w:color w:val="000000" w:themeColor="text1"/>
          <w:sz w:val="24"/>
          <w:szCs w:val="24"/>
        </w:rPr>
        <w:t xml:space="preserve">Quantities listed on Alameda County </w:t>
      </w:r>
      <w:r w:rsidR="009D64EA" w:rsidRPr="0018176F">
        <w:rPr>
          <w:rFonts w:ascii="Calibri" w:hAnsi="Calibri" w:cs="Calibri"/>
          <w:b/>
          <w:color w:val="000000" w:themeColor="text1"/>
          <w:sz w:val="24"/>
          <w:szCs w:val="24"/>
        </w:rPr>
        <w:t>Excel Bid Form</w:t>
      </w:r>
      <w:r w:rsidR="00BE05AB" w:rsidRPr="0018176F">
        <w:rPr>
          <w:rFonts w:ascii="Calibri" w:hAnsi="Calibri" w:cs="Calibri"/>
          <w:b/>
          <w:color w:val="000000" w:themeColor="text1"/>
          <w:sz w:val="24"/>
          <w:szCs w:val="24"/>
        </w:rPr>
        <w:t xml:space="preserve"> </w:t>
      </w:r>
      <w:r w:rsidRPr="0018176F">
        <w:rPr>
          <w:rFonts w:ascii="Calibri" w:hAnsi="Calibri" w:cs="Calibri"/>
          <w:color w:val="000000" w:themeColor="text1"/>
          <w:sz w:val="24"/>
          <w:szCs w:val="24"/>
        </w:rPr>
        <w:t xml:space="preserve">are </w:t>
      </w:r>
      <w:r w:rsidR="00BF04E4">
        <w:rPr>
          <w:rFonts w:ascii="Calibri" w:hAnsi="Calibri" w:cs="Calibri"/>
          <w:color w:val="000000" w:themeColor="text1"/>
          <w:sz w:val="24"/>
          <w:szCs w:val="24"/>
        </w:rPr>
        <w:t>estimate</w:t>
      </w:r>
      <w:r w:rsidR="00BE108F">
        <w:rPr>
          <w:rFonts w:ascii="Calibri" w:hAnsi="Calibri" w:cs="Calibri"/>
          <w:color w:val="000000" w:themeColor="text1"/>
          <w:sz w:val="24"/>
          <w:szCs w:val="24"/>
        </w:rPr>
        <w:t>s</w:t>
      </w:r>
      <w:r w:rsidR="00BF04E4" w:rsidRPr="0018176F">
        <w:rPr>
          <w:rFonts w:ascii="Calibri" w:hAnsi="Calibri" w:cs="Calibri"/>
          <w:color w:val="000000" w:themeColor="text1"/>
          <w:sz w:val="24"/>
          <w:szCs w:val="24"/>
        </w:rPr>
        <w:t xml:space="preserve"> </w:t>
      </w:r>
      <w:r w:rsidR="00D0212C" w:rsidRPr="0018176F">
        <w:rPr>
          <w:rFonts w:ascii="Calibri" w:hAnsi="Calibri" w:cs="Calibri"/>
          <w:color w:val="000000" w:themeColor="text1"/>
          <w:sz w:val="24"/>
          <w:szCs w:val="24"/>
        </w:rPr>
        <w:t>only;</w:t>
      </w:r>
      <w:r w:rsidR="008B6B52" w:rsidRPr="0018176F">
        <w:rPr>
          <w:rFonts w:ascii="Calibri" w:hAnsi="Calibri" w:cs="Calibri"/>
          <w:color w:val="000000" w:themeColor="text1"/>
          <w:sz w:val="24"/>
          <w:szCs w:val="24"/>
        </w:rPr>
        <w:t xml:space="preserve"> they </w:t>
      </w:r>
      <w:r w:rsidRPr="0018176F">
        <w:rPr>
          <w:rFonts w:ascii="Calibri" w:hAnsi="Calibri" w:cs="Calibri"/>
          <w:color w:val="000000" w:themeColor="text1"/>
          <w:sz w:val="24"/>
          <w:szCs w:val="24"/>
        </w:rPr>
        <w:t>are not to be construed as a commitment</w:t>
      </w:r>
      <w:r w:rsidR="00A77B4E" w:rsidRPr="0018176F">
        <w:rPr>
          <w:rFonts w:ascii="Calibri" w:hAnsi="Calibri" w:cs="Calibri"/>
          <w:color w:val="000000" w:themeColor="text1"/>
          <w:sz w:val="24"/>
          <w:szCs w:val="24"/>
        </w:rPr>
        <w:t xml:space="preserve"> of</w:t>
      </w:r>
      <w:r w:rsidR="008B6B52" w:rsidRPr="0018176F">
        <w:rPr>
          <w:rFonts w:ascii="Calibri" w:hAnsi="Calibri" w:cs="Calibri"/>
          <w:color w:val="000000" w:themeColor="text1"/>
          <w:sz w:val="24"/>
          <w:szCs w:val="24"/>
        </w:rPr>
        <w:t xml:space="preserve"> the County to purchase that quantity</w:t>
      </w:r>
      <w:r w:rsidRPr="0018176F">
        <w:rPr>
          <w:rFonts w:ascii="Calibri" w:hAnsi="Calibri" w:cs="Calibri"/>
          <w:color w:val="000000" w:themeColor="text1"/>
          <w:sz w:val="24"/>
          <w:szCs w:val="24"/>
        </w:rPr>
        <w:t>.  No minimum or max</w:t>
      </w:r>
      <w:r w:rsidR="00D0212C" w:rsidRPr="0018176F">
        <w:rPr>
          <w:rFonts w:ascii="Calibri" w:hAnsi="Calibri" w:cs="Calibri"/>
          <w:color w:val="000000" w:themeColor="text1"/>
          <w:sz w:val="24"/>
          <w:szCs w:val="24"/>
        </w:rPr>
        <w:t>imum is guaranteed or implied.</w:t>
      </w:r>
      <w:r w:rsidR="008B6B52" w:rsidRPr="0018176F">
        <w:rPr>
          <w:rFonts w:ascii="Calibri" w:hAnsi="Calibri" w:cs="Calibri"/>
          <w:color w:val="000000" w:themeColor="text1"/>
          <w:sz w:val="24"/>
          <w:szCs w:val="24"/>
        </w:rPr>
        <w:t xml:space="preserve"> The cost quoted will be the price of the items identified, regardless of </w:t>
      </w:r>
      <w:r w:rsidR="00112390" w:rsidRPr="0018176F">
        <w:rPr>
          <w:rFonts w:ascii="Calibri" w:hAnsi="Calibri" w:cs="Calibri"/>
          <w:color w:val="000000" w:themeColor="text1"/>
          <w:sz w:val="24"/>
          <w:szCs w:val="24"/>
        </w:rPr>
        <w:t xml:space="preserve">the </w:t>
      </w:r>
      <w:r w:rsidR="008B6B52" w:rsidRPr="0018176F">
        <w:rPr>
          <w:rFonts w:ascii="Calibri" w:hAnsi="Calibri" w:cs="Calibri"/>
          <w:color w:val="000000" w:themeColor="text1"/>
          <w:sz w:val="24"/>
          <w:szCs w:val="24"/>
        </w:rPr>
        <w:t xml:space="preserve">quantity purchased. </w:t>
      </w:r>
    </w:p>
    <w:p w14:paraId="4B0B1ECA" w14:textId="682F88C1" w:rsidR="00863B24" w:rsidRPr="00266DFB" w:rsidRDefault="00F11875" w:rsidP="00266DFB">
      <w:pPr>
        <w:spacing w:before="240" w:after="240"/>
        <w:rPr>
          <w:rFonts w:ascii="Calibri" w:hAnsi="Calibri" w:cs="Segoe UI"/>
          <w:color w:val="FFFFFF"/>
          <w:sz w:val="24"/>
          <w:szCs w:val="24"/>
        </w:rPr>
      </w:pPr>
      <w:bookmarkStart w:id="136" w:name="_Hlk160806255"/>
      <w:r w:rsidRPr="0018176F">
        <w:rPr>
          <w:rFonts w:asciiTheme="minorHAnsi" w:hAnsiTheme="minorHAnsi" w:cstheme="minorHAnsi"/>
          <w:color w:val="000000" w:themeColor="text1"/>
          <w:sz w:val="24"/>
          <w:szCs w:val="24"/>
        </w:rPr>
        <w:t xml:space="preserve">Bid pricing on all line items is required. </w:t>
      </w:r>
      <w:r w:rsidRPr="0018176F">
        <w:rPr>
          <w:rFonts w:ascii="Calibri" w:hAnsi="Calibri" w:cs="Segoe UI"/>
          <w:color w:val="000000" w:themeColor="text1"/>
          <w:sz w:val="24"/>
          <w:szCs w:val="24"/>
        </w:rPr>
        <w:t xml:space="preserve">If the services are to be provided to the County at no cost, enter </w:t>
      </w:r>
      <w:r w:rsidR="000D4620" w:rsidRPr="0018176F">
        <w:rPr>
          <w:rFonts w:ascii="Calibri" w:hAnsi="Calibri" w:cs="Segoe UI"/>
          <w:color w:val="000000" w:themeColor="text1"/>
          <w:sz w:val="24"/>
          <w:szCs w:val="24"/>
        </w:rPr>
        <w:t>“</w:t>
      </w:r>
      <w:r w:rsidRPr="0018176F">
        <w:rPr>
          <w:rFonts w:ascii="Calibri" w:hAnsi="Calibri" w:cs="Segoe UI"/>
          <w:color w:val="000000" w:themeColor="text1"/>
          <w:sz w:val="24"/>
          <w:szCs w:val="24"/>
        </w:rPr>
        <w:t>0</w:t>
      </w:r>
      <w:r w:rsidR="000D4620" w:rsidRPr="0018176F">
        <w:rPr>
          <w:rFonts w:ascii="Calibri" w:hAnsi="Calibri" w:cs="Segoe UI"/>
          <w:color w:val="000000" w:themeColor="text1"/>
          <w:sz w:val="24"/>
          <w:szCs w:val="24"/>
        </w:rPr>
        <w:t>”</w:t>
      </w:r>
      <w:r w:rsidRPr="0018176F">
        <w:rPr>
          <w:rFonts w:ascii="Calibri" w:hAnsi="Calibri" w:cs="Segoe UI"/>
          <w:color w:val="000000" w:themeColor="text1"/>
          <w:sz w:val="24"/>
          <w:szCs w:val="24"/>
        </w:rPr>
        <w:t xml:space="preserve"> in the unit </w:t>
      </w:r>
      <w:r w:rsidR="0018176F" w:rsidRPr="0018176F">
        <w:rPr>
          <w:rFonts w:ascii="Calibri" w:hAnsi="Calibri" w:cs="Segoe UI"/>
          <w:color w:val="000000" w:themeColor="text1"/>
          <w:sz w:val="24"/>
          <w:szCs w:val="24"/>
        </w:rPr>
        <w:t>cost</w:t>
      </w:r>
      <w:r w:rsidRPr="0018176F">
        <w:rPr>
          <w:rFonts w:ascii="Calibri" w:hAnsi="Calibri" w:cs="Segoe UI"/>
          <w:color w:val="000000" w:themeColor="text1"/>
          <w:sz w:val="24"/>
          <w:szCs w:val="24"/>
        </w:rPr>
        <w:t xml:space="preserve"> cell, do not leave </w:t>
      </w:r>
      <w:r w:rsidRPr="00653608">
        <w:rPr>
          <w:rFonts w:ascii="Calibri" w:hAnsi="Calibri" w:cs="Segoe UI"/>
          <w:sz w:val="24"/>
          <w:szCs w:val="24"/>
        </w:rPr>
        <w:t>the cell blank.</w:t>
      </w:r>
      <w:r w:rsidRPr="00CD6D55">
        <w:rPr>
          <w:rFonts w:ascii="Calibri" w:hAnsi="Calibri" w:cs="Segoe UI"/>
          <w:sz w:val="24"/>
          <w:szCs w:val="24"/>
        </w:rPr>
        <w:t xml:space="preserve"> </w:t>
      </w:r>
      <w:r w:rsidRPr="00AD3C8B">
        <w:rPr>
          <w:rFonts w:asciiTheme="minorHAnsi" w:hAnsiTheme="minorHAnsi" w:cstheme="minorHAnsi"/>
          <w:sz w:val="24"/>
          <w:szCs w:val="24"/>
        </w:rPr>
        <w:t>If there are any line items that are not priced, the bid may be considered a partial bid and disqualified. Partial bids are not acceptable</w:t>
      </w:r>
      <w:r w:rsidRPr="00266DFB">
        <w:rPr>
          <w:rFonts w:ascii="Calibri" w:hAnsi="Calibri" w:cs="Segoe UI"/>
          <w:sz w:val="24"/>
          <w:szCs w:val="24"/>
        </w:rPr>
        <w:t>.</w:t>
      </w:r>
      <w:bookmarkEnd w:id="136"/>
    </w:p>
    <w:p w14:paraId="04A910EA" w14:textId="14E08BE9" w:rsidR="00F43F6A" w:rsidRPr="00266DFB" w:rsidRDefault="00F43F6A" w:rsidP="00266DFB">
      <w:pPr>
        <w:spacing w:before="240" w:after="240"/>
        <w:rPr>
          <w:rFonts w:ascii="Calibri" w:hAnsi="Calibri" w:cs="Calibri"/>
          <w:sz w:val="24"/>
          <w:szCs w:val="24"/>
        </w:rPr>
      </w:pPr>
      <w:r w:rsidRPr="00266DFB">
        <w:rPr>
          <w:rFonts w:ascii="Calibri" w:hAnsi="Calibri" w:cs="Calibri"/>
          <w:sz w:val="24"/>
          <w:szCs w:val="24"/>
        </w:rPr>
        <w:t xml:space="preserve">By submission through the Alameda County </w:t>
      </w:r>
      <w:hyperlink r:id="rId105" w:history="1">
        <w:proofErr w:type="spellStart"/>
        <w:r w:rsidRPr="00266DFB">
          <w:rPr>
            <w:rStyle w:val="Hyperlink"/>
            <w:rFonts w:ascii="Calibri" w:hAnsi="Calibri" w:cs="Calibri"/>
            <w:b/>
            <w:sz w:val="24"/>
            <w:szCs w:val="24"/>
          </w:rPr>
          <w:t>EZSourcing</w:t>
        </w:r>
        <w:proofErr w:type="spellEnd"/>
        <w:r w:rsidRPr="00266DFB">
          <w:rPr>
            <w:rStyle w:val="Hyperlink"/>
            <w:rFonts w:ascii="Calibri" w:hAnsi="Calibri" w:cs="Calibri"/>
            <w:b/>
            <w:sz w:val="24"/>
            <w:szCs w:val="24"/>
          </w:rPr>
          <w:t xml:space="preserve"> Supplier Portal</w:t>
        </w:r>
      </w:hyperlink>
      <w:r w:rsidR="00112390">
        <w:rPr>
          <w:rStyle w:val="Hyperlink"/>
          <w:rFonts w:ascii="Calibri" w:hAnsi="Calibri" w:cs="Calibri"/>
          <w:b/>
          <w:sz w:val="24"/>
          <w:szCs w:val="24"/>
        </w:rPr>
        <w:t>,</w:t>
      </w:r>
      <w:r w:rsidRPr="00266DFB">
        <w:rPr>
          <w:rFonts w:ascii="Calibri" w:hAnsi="Calibri" w:cs="Calibri"/>
          <w:sz w:val="24"/>
          <w:szCs w:val="24"/>
        </w:rPr>
        <w:t xml:space="preserve"> </w:t>
      </w:r>
      <w:r w:rsidR="00502F47" w:rsidRPr="00266DFB">
        <w:rPr>
          <w:rFonts w:ascii="Calibri" w:hAnsi="Calibri" w:cs="Calibri"/>
          <w:sz w:val="24"/>
          <w:szCs w:val="24"/>
        </w:rPr>
        <w:t>Bidder</w:t>
      </w:r>
      <w:r w:rsidRPr="00266DFB">
        <w:rPr>
          <w:rFonts w:ascii="Calibri" w:hAnsi="Calibri" w:cs="Calibri"/>
          <w:sz w:val="24"/>
          <w:szCs w:val="24"/>
        </w:rPr>
        <w:t xml:space="preserve"> certifies to County that all representations, certifications, and statements made by </w:t>
      </w:r>
      <w:r w:rsidR="00502F47" w:rsidRPr="00266DFB">
        <w:rPr>
          <w:rFonts w:ascii="Calibri" w:hAnsi="Calibri" w:cs="Calibri"/>
          <w:sz w:val="24"/>
          <w:szCs w:val="24"/>
        </w:rPr>
        <w:t>Bidder</w:t>
      </w:r>
      <w:r w:rsidRPr="00266DFB">
        <w:rPr>
          <w:rFonts w:ascii="Calibri" w:hAnsi="Calibri" w:cs="Calibri"/>
          <w:sz w:val="24"/>
          <w:szCs w:val="24"/>
        </w:rPr>
        <w:t xml:space="preserve">, as set forth in each entry in the Alameda County </w:t>
      </w:r>
      <w:hyperlink r:id="rId106" w:history="1">
        <w:proofErr w:type="spellStart"/>
        <w:r w:rsidRPr="00266DFB">
          <w:rPr>
            <w:rStyle w:val="Hyperlink"/>
            <w:rFonts w:ascii="Calibri" w:hAnsi="Calibri" w:cs="Calibri"/>
            <w:b/>
            <w:sz w:val="24"/>
            <w:szCs w:val="24"/>
          </w:rPr>
          <w:t>EZSourcing</w:t>
        </w:r>
        <w:proofErr w:type="spellEnd"/>
        <w:r w:rsidRPr="00266DFB">
          <w:rPr>
            <w:rStyle w:val="Hyperlink"/>
            <w:rFonts w:ascii="Calibri" w:hAnsi="Calibri" w:cs="Calibri"/>
            <w:b/>
            <w:sz w:val="24"/>
            <w:szCs w:val="24"/>
          </w:rPr>
          <w:t xml:space="preserve"> Supplier Portal</w:t>
        </w:r>
      </w:hyperlink>
      <w:r w:rsidRPr="00266DFB">
        <w:rPr>
          <w:rFonts w:ascii="Calibri" w:hAnsi="Calibri" w:cs="Calibri"/>
          <w:sz w:val="24"/>
          <w:szCs w:val="24"/>
        </w:rPr>
        <w:t xml:space="preserve"> and attachments are true and correct and are made under penalty of perjury pursuant to the laws of California.</w:t>
      </w:r>
    </w:p>
    <w:p w14:paraId="64FA9934" w14:textId="77777777" w:rsidR="00F43F6A" w:rsidRDefault="00F43F6A" w:rsidP="00F43F6A">
      <w:pPr>
        <w:rPr>
          <w:rFonts w:ascii="Calibri" w:hAnsi="Calibri" w:cs="Calibri"/>
        </w:rPr>
      </w:pPr>
    </w:p>
    <w:p w14:paraId="760ABD58" w14:textId="77777777" w:rsidR="00351B4C" w:rsidRDefault="00351B4C" w:rsidP="00F43F6A">
      <w:pPr>
        <w:rPr>
          <w:rFonts w:ascii="Calibri" w:hAnsi="Calibri" w:cs="Calibri"/>
          <w:color w:val="FFFFFF"/>
        </w:rPr>
      </w:pPr>
    </w:p>
    <w:p w14:paraId="39435E82" w14:textId="0BA69D25" w:rsidR="009D68DC" w:rsidRDefault="009D68DC" w:rsidP="00F43F6A">
      <w:pPr>
        <w:rPr>
          <w:rFonts w:ascii="Calibri" w:hAnsi="Calibri" w:cs="Calibri"/>
          <w:color w:val="FFFFFF"/>
        </w:rPr>
      </w:pPr>
    </w:p>
    <w:p w14:paraId="17D7D2C8" w14:textId="77777777" w:rsidR="00351B4C" w:rsidRPr="002372AF" w:rsidRDefault="00351B4C" w:rsidP="00F43F6A">
      <w:pPr>
        <w:rPr>
          <w:rFonts w:ascii="Calibri" w:hAnsi="Calibri" w:cs="Calibri"/>
        </w:rPr>
      </w:pPr>
    </w:p>
    <w:p w14:paraId="4DBDFC20" w14:textId="77777777" w:rsidR="00F43F6A" w:rsidRPr="002372AF" w:rsidRDefault="00F43F6A" w:rsidP="00F43F6A">
      <w:pPr>
        <w:rPr>
          <w:rFonts w:ascii="Calibri" w:hAnsi="Calibri" w:cs="Calibri"/>
        </w:rPr>
      </w:pPr>
    </w:p>
    <w:p w14:paraId="0C7E3DAE" w14:textId="77777777" w:rsidR="0007148C" w:rsidRPr="003D797E" w:rsidRDefault="0007148C" w:rsidP="00351B4C">
      <w:pPr>
        <w:pStyle w:val="Heading4"/>
        <w:jc w:val="left"/>
        <w:rPr>
          <w:sz w:val="2"/>
          <w:szCs w:val="2"/>
          <w:highlight w:val="lightGray"/>
        </w:rPr>
      </w:pPr>
      <w:r>
        <w:rPr>
          <w:highlight w:val="lightGray"/>
        </w:rPr>
        <w:br w:type="page"/>
      </w:r>
    </w:p>
    <w:p w14:paraId="0C4DBD91" w14:textId="4A2F979B" w:rsidR="000D4620" w:rsidRPr="000D4620" w:rsidRDefault="000D4620" w:rsidP="000D4620">
      <w:pPr>
        <w:pStyle w:val="Heading4"/>
        <w:shd w:val="clear" w:color="auto" w:fill="DEEAF6" w:themeFill="accent5" w:themeFillTint="33"/>
        <w:jc w:val="left"/>
      </w:pPr>
      <w:r w:rsidRPr="000D4620">
        <w:lastRenderedPageBreak/>
        <w:t xml:space="preserve">BUDGET DETAIL AND COST NARRATIVE </w:t>
      </w:r>
      <w:r w:rsidRPr="000D4620">
        <w:tab/>
      </w:r>
    </w:p>
    <w:p w14:paraId="640AB2FF" w14:textId="36F78E2C" w:rsidR="00351B4C" w:rsidRPr="00266DFB" w:rsidRDefault="00351B4C" w:rsidP="00266DFB">
      <w:pPr>
        <w:spacing w:before="240" w:after="240"/>
        <w:rPr>
          <w:rFonts w:ascii="Calibri" w:hAnsi="Calibri" w:cs="Calibri"/>
          <w:sz w:val="24"/>
        </w:rPr>
      </w:pPr>
      <w:r w:rsidRPr="00266DFB">
        <w:rPr>
          <w:rFonts w:ascii="Calibri" w:hAnsi="Calibri" w:cs="Calibri"/>
          <w:b/>
          <w:sz w:val="24"/>
        </w:rPr>
        <w:t>Instructions</w:t>
      </w:r>
      <w:proofErr w:type="gramStart"/>
      <w:r w:rsidRPr="00266DFB">
        <w:rPr>
          <w:rFonts w:ascii="Calibri" w:hAnsi="Calibri" w:cs="Calibri"/>
          <w:sz w:val="24"/>
        </w:rPr>
        <w:t xml:space="preserve">:  </w:t>
      </w:r>
      <w:r w:rsidR="00502F47" w:rsidRPr="00266DFB">
        <w:rPr>
          <w:rFonts w:ascii="Calibri" w:hAnsi="Calibri" w:cs="Calibri"/>
          <w:sz w:val="24"/>
        </w:rPr>
        <w:t>Bidder</w:t>
      </w:r>
      <w:proofErr w:type="gramEnd"/>
      <w:r w:rsidRPr="00266DFB">
        <w:rPr>
          <w:rFonts w:ascii="Calibri" w:hAnsi="Calibri" w:cs="Calibri"/>
          <w:sz w:val="24"/>
        </w:rPr>
        <w:t xml:space="preserve"> </w:t>
      </w:r>
      <w:r w:rsidR="00AF507B">
        <w:rPr>
          <w:rFonts w:ascii="Calibri" w:hAnsi="Calibri" w:cs="Calibri"/>
          <w:sz w:val="24"/>
        </w:rPr>
        <w:t>is to</w:t>
      </w:r>
      <w:r w:rsidRPr="00266DFB">
        <w:rPr>
          <w:rFonts w:ascii="Calibri" w:hAnsi="Calibri" w:cs="Calibri"/>
          <w:sz w:val="24"/>
        </w:rPr>
        <w:t xml:space="preserve"> provide a </w:t>
      </w:r>
      <w:r w:rsidRPr="00266DFB">
        <w:rPr>
          <w:rFonts w:ascii="Calibri" w:hAnsi="Calibri" w:cs="Calibri"/>
          <w:b/>
          <w:sz w:val="24"/>
        </w:rPr>
        <w:t>Budget Detail</w:t>
      </w:r>
      <w:r w:rsidR="004F3BAF">
        <w:rPr>
          <w:rFonts w:ascii="Calibri" w:hAnsi="Calibri" w:cs="Calibri"/>
          <w:b/>
          <w:sz w:val="24"/>
        </w:rPr>
        <w:t xml:space="preserve"> and </w:t>
      </w:r>
      <w:r w:rsidR="004F32A3">
        <w:rPr>
          <w:rFonts w:ascii="Calibri" w:hAnsi="Calibri" w:cs="Calibri"/>
          <w:b/>
          <w:sz w:val="24"/>
        </w:rPr>
        <w:t>Cost Narrative</w:t>
      </w:r>
      <w:r w:rsidRPr="00266DFB">
        <w:rPr>
          <w:rFonts w:ascii="Calibri" w:hAnsi="Calibri" w:cs="Calibri"/>
          <w:sz w:val="24"/>
        </w:rPr>
        <w:t xml:space="preserve">.  </w:t>
      </w:r>
    </w:p>
    <w:p w14:paraId="60359115" w14:textId="0787D33B" w:rsidR="00157A00" w:rsidRDefault="00351B4C" w:rsidP="00157A00">
      <w:pPr>
        <w:pStyle w:val="PlainText"/>
        <w:spacing w:before="240" w:after="240"/>
        <w:rPr>
          <w:rFonts w:ascii="Calibri" w:hAnsi="Calibri" w:cs="Calibri"/>
          <w:color w:val="000000"/>
          <w:sz w:val="24"/>
          <w:szCs w:val="26"/>
        </w:rPr>
      </w:pPr>
      <w:r w:rsidRPr="00266DFB">
        <w:rPr>
          <w:rFonts w:ascii="Calibri" w:hAnsi="Calibri" w:cs="Calibri"/>
          <w:sz w:val="24"/>
          <w:szCs w:val="26"/>
        </w:rPr>
        <w:t xml:space="preserve">The </w:t>
      </w:r>
      <w:bookmarkStart w:id="137" w:name="_Hlk184136361"/>
      <w:r w:rsidR="00157A00" w:rsidRPr="00266DFB">
        <w:rPr>
          <w:rFonts w:ascii="Calibri" w:hAnsi="Calibri" w:cs="Calibri"/>
          <w:i/>
          <w:color w:val="000000"/>
          <w:sz w:val="24"/>
          <w:szCs w:val="26"/>
        </w:rPr>
        <w:t>Budget Detail</w:t>
      </w:r>
      <w:r w:rsidR="004F32A3">
        <w:rPr>
          <w:rFonts w:ascii="Calibri" w:hAnsi="Calibri" w:cs="Calibri"/>
          <w:i/>
          <w:color w:val="000000"/>
          <w:sz w:val="24"/>
          <w:szCs w:val="26"/>
        </w:rPr>
        <w:t xml:space="preserve"> and Cost Narrative</w:t>
      </w:r>
      <w:r w:rsidR="00157A00" w:rsidRPr="00266DFB">
        <w:rPr>
          <w:rFonts w:ascii="Calibri" w:hAnsi="Calibri" w:cs="Calibri"/>
          <w:i/>
          <w:color w:val="000000"/>
          <w:sz w:val="24"/>
          <w:szCs w:val="26"/>
        </w:rPr>
        <w:t xml:space="preserve"> </w:t>
      </w:r>
      <w:r w:rsidR="00157A00">
        <w:rPr>
          <w:rFonts w:ascii="Calibri" w:hAnsi="Calibri" w:cs="Calibri"/>
          <w:color w:val="000000"/>
          <w:sz w:val="24"/>
          <w:szCs w:val="26"/>
        </w:rPr>
        <w:t>must</w:t>
      </w:r>
      <w:r w:rsidR="00157A00" w:rsidRPr="00266DFB">
        <w:rPr>
          <w:rFonts w:ascii="Calibri" w:hAnsi="Calibri" w:cs="Calibri"/>
          <w:color w:val="000000"/>
          <w:sz w:val="24"/>
          <w:szCs w:val="26"/>
        </w:rPr>
        <w:t xml:space="preserve"> provide a breakdown of the cost(s) listed in the </w:t>
      </w:r>
      <w:r w:rsidR="00157A00" w:rsidRPr="00266DFB">
        <w:rPr>
          <w:rFonts w:ascii="Calibri" w:hAnsi="Calibri" w:cs="Calibri"/>
          <w:i/>
          <w:color w:val="000000"/>
          <w:sz w:val="24"/>
          <w:szCs w:val="26"/>
        </w:rPr>
        <w:t>BID FORM</w:t>
      </w:r>
      <w:r w:rsidR="00157A00" w:rsidRPr="00266DFB">
        <w:rPr>
          <w:rFonts w:ascii="Calibri" w:hAnsi="Calibri" w:cs="Calibri"/>
          <w:color w:val="000000"/>
          <w:sz w:val="24"/>
          <w:szCs w:val="26"/>
        </w:rPr>
        <w:t>.  Bidders may</w:t>
      </w:r>
      <w:r w:rsidR="00251A4B">
        <w:rPr>
          <w:rFonts w:ascii="Calibri" w:hAnsi="Calibri" w:cs="Calibri"/>
          <w:color w:val="000000"/>
          <w:sz w:val="24"/>
          <w:szCs w:val="26"/>
        </w:rPr>
        <w:t xml:space="preserve"> modify the budget template below</w:t>
      </w:r>
      <w:r w:rsidR="00157A00" w:rsidRPr="00266DFB">
        <w:rPr>
          <w:rFonts w:ascii="Calibri" w:hAnsi="Calibri" w:cs="Calibri"/>
          <w:color w:val="000000"/>
          <w:sz w:val="24"/>
          <w:szCs w:val="26"/>
        </w:rPr>
        <w:t>; however, all cost</w:t>
      </w:r>
      <w:r w:rsidR="00157A00">
        <w:rPr>
          <w:rFonts w:ascii="Calibri" w:hAnsi="Calibri" w:cs="Calibri"/>
          <w:color w:val="000000"/>
          <w:sz w:val="24"/>
          <w:szCs w:val="26"/>
        </w:rPr>
        <w:t>s</w:t>
      </w:r>
      <w:r w:rsidR="00157A00" w:rsidRPr="00266DFB">
        <w:rPr>
          <w:rFonts w:ascii="Calibri" w:hAnsi="Calibri" w:cs="Calibri"/>
          <w:color w:val="000000"/>
          <w:sz w:val="24"/>
          <w:szCs w:val="26"/>
        </w:rPr>
        <w:t xml:space="preserve"> attributed to the project under the awarded contract MUST be listed and described in the </w:t>
      </w:r>
      <w:r w:rsidR="00157A00" w:rsidRPr="00266DFB">
        <w:rPr>
          <w:rFonts w:ascii="Calibri" w:hAnsi="Calibri" w:cs="Calibri"/>
          <w:i/>
          <w:color w:val="000000"/>
          <w:sz w:val="24"/>
          <w:szCs w:val="26"/>
        </w:rPr>
        <w:t>Budget Detail</w:t>
      </w:r>
      <w:r w:rsidR="00157A00" w:rsidRPr="00266DFB">
        <w:rPr>
          <w:rFonts w:ascii="Calibri" w:hAnsi="Calibri" w:cs="Calibri"/>
          <w:color w:val="000000"/>
          <w:sz w:val="24"/>
          <w:szCs w:val="26"/>
        </w:rPr>
        <w:t>.</w:t>
      </w:r>
    </w:p>
    <w:p w14:paraId="4C1937DC" w14:textId="3CFFEC21" w:rsidR="00160E36" w:rsidRDefault="00160E36" w:rsidP="00157A00">
      <w:pPr>
        <w:pStyle w:val="PlainText"/>
        <w:spacing w:before="240" w:after="240"/>
        <w:rPr>
          <w:rFonts w:ascii="Calibri" w:hAnsi="Calibri" w:cs="Calibri"/>
          <w:iCs/>
          <w:color w:val="000000" w:themeColor="text1"/>
          <w:sz w:val="24"/>
          <w:szCs w:val="24"/>
        </w:rPr>
      </w:pPr>
      <w:r w:rsidRPr="00673A07">
        <w:rPr>
          <w:rFonts w:ascii="Calibri" w:hAnsi="Calibri" w:cs="Calibri"/>
          <w:iCs/>
          <w:color w:val="000000" w:themeColor="text1"/>
          <w:sz w:val="24"/>
          <w:szCs w:val="24"/>
        </w:rPr>
        <w:t>In the case of a discrepancy between the unit price and an extension, the unit price will be used for evaluation purposes unless the County, in its sole discretion, determines the extension to be more favorable.</w:t>
      </w:r>
    </w:p>
    <w:p w14:paraId="4AA1FB82" w14:textId="74628285" w:rsidR="003624B1" w:rsidRPr="003624B1" w:rsidRDefault="003624B1" w:rsidP="00157A00">
      <w:pPr>
        <w:pStyle w:val="PlainText"/>
        <w:spacing w:before="240" w:after="240"/>
        <w:rPr>
          <w:rFonts w:ascii="Calibri" w:hAnsi="Calibri" w:cs="Calibri"/>
          <w:sz w:val="24"/>
          <w:szCs w:val="24"/>
        </w:rPr>
      </w:pPr>
      <w:r w:rsidRPr="00673A07">
        <w:rPr>
          <w:rFonts w:ascii="Calibri" w:hAnsi="Calibri" w:cs="Calibri"/>
          <w:sz w:val="24"/>
          <w:szCs w:val="24"/>
        </w:rPr>
        <w:t>In addition, Bidder must also provide</w:t>
      </w:r>
      <w:r>
        <w:rPr>
          <w:rFonts w:ascii="Calibri" w:hAnsi="Calibri" w:cs="Calibri"/>
          <w:sz w:val="24"/>
          <w:szCs w:val="24"/>
        </w:rPr>
        <w:t xml:space="preserve"> a</w:t>
      </w:r>
      <w:r w:rsidRPr="00673A07">
        <w:rPr>
          <w:rFonts w:ascii="Calibri" w:hAnsi="Calibri" w:cs="Calibri"/>
          <w:sz w:val="24"/>
          <w:szCs w:val="24"/>
        </w:rPr>
        <w:t xml:space="preserve"> </w:t>
      </w:r>
      <w:r w:rsidR="00B70781">
        <w:rPr>
          <w:rFonts w:ascii="Calibri" w:hAnsi="Calibri" w:cs="Calibri"/>
          <w:b/>
          <w:sz w:val="24"/>
          <w:szCs w:val="24"/>
        </w:rPr>
        <w:t>COST</w:t>
      </w:r>
      <w:r w:rsidRPr="00673A07">
        <w:rPr>
          <w:rFonts w:ascii="Calibri" w:hAnsi="Calibri" w:cs="Calibri"/>
          <w:b/>
          <w:sz w:val="24"/>
          <w:szCs w:val="24"/>
        </w:rPr>
        <w:t xml:space="preserve"> NARRATIVE</w:t>
      </w:r>
      <w:r w:rsidRPr="00673A07">
        <w:rPr>
          <w:rFonts w:ascii="Calibri" w:hAnsi="Calibri" w:cs="Calibri"/>
          <w:b/>
          <w:bCs/>
          <w:sz w:val="24"/>
          <w:szCs w:val="24"/>
        </w:rPr>
        <w:t xml:space="preserve"> </w:t>
      </w:r>
      <w:r w:rsidRPr="00673A07">
        <w:rPr>
          <w:rFonts w:ascii="Calibri" w:hAnsi="Calibri" w:cs="Calibri"/>
          <w:sz w:val="24"/>
          <w:szCs w:val="24"/>
        </w:rPr>
        <w:t xml:space="preserve">that provides a detailed explanation, justification, and breakdown of cost calculation, including any leveraged funding for the program. </w:t>
      </w:r>
    </w:p>
    <w:p w14:paraId="020BC520" w14:textId="77777777" w:rsidR="00157A00" w:rsidRPr="00AF507B" w:rsidRDefault="00157A00" w:rsidP="00157A00">
      <w:pPr>
        <w:pStyle w:val="PlainText"/>
        <w:spacing w:before="240" w:after="240"/>
        <w:rPr>
          <w:rFonts w:ascii="Calibri" w:hAnsi="Calibri" w:cs="Calibri"/>
          <w:color w:val="000000"/>
          <w:sz w:val="24"/>
          <w:szCs w:val="24"/>
        </w:rPr>
      </w:pPr>
      <w:r w:rsidRPr="00266DFB">
        <w:rPr>
          <w:rFonts w:ascii="Calibri" w:hAnsi="Calibri" w:cs="Calibri"/>
          <w:color w:val="000000"/>
          <w:sz w:val="24"/>
          <w:szCs w:val="26"/>
        </w:rPr>
        <w:t xml:space="preserve">At </w:t>
      </w:r>
      <w:r>
        <w:rPr>
          <w:rFonts w:ascii="Calibri" w:hAnsi="Calibri" w:cs="Calibri"/>
          <w:color w:val="000000"/>
          <w:sz w:val="24"/>
          <w:szCs w:val="26"/>
        </w:rPr>
        <w:t xml:space="preserve">a </w:t>
      </w:r>
      <w:r w:rsidRPr="00AF507B">
        <w:rPr>
          <w:rFonts w:ascii="Calibri" w:hAnsi="Calibri" w:cs="Calibri"/>
          <w:color w:val="000000"/>
          <w:sz w:val="24"/>
          <w:szCs w:val="24"/>
        </w:rPr>
        <w:t>minimum, the Bidder must detail:</w:t>
      </w:r>
    </w:p>
    <w:p w14:paraId="1895FEB8" w14:textId="77777777" w:rsidR="00157A00" w:rsidRPr="00AF507B" w:rsidRDefault="00157A00" w:rsidP="00157A00">
      <w:pPr>
        <w:numPr>
          <w:ilvl w:val="0"/>
          <w:numId w:val="10"/>
        </w:numPr>
        <w:spacing w:before="240" w:after="240"/>
        <w:ind w:hanging="720"/>
        <w:rPr>
          <w:rFonts w:ascii="Calibri" w:hAnsi="Calibri" w:cs="Calibri"/>
          <w:sz w:val="24"/>
          <w:szCs w:val="24"/>
        </w:rPr>
      </w:pPr>
      <w:r w:rsidRPr="00AF507B">
        <w:rPr>
          <w:rFonts w:ascii="Calibri" w:hAnsi="Calibri" w:cs="Calibri"/>
          <w:sz w:val="24"/>
          <w:szCs w:val="24"/>
        </w:rPr>
        <w:t>The work to be performed and all associated costs.</w:t>
      </w:r>
    </w:p>
    <w:p w14:paraId="4D59A51F" w14:textId="77777777" w:rsidR="00157A00" w:rsidRPr="00AF507B" w:rsidRDefault="00157A00" w:rsidP="00157A00">
      <w:pPr>
        <w:numPr>
          <w:ilvl w:val="0"/>
          <w:numId w:val="11"/>
        </w:numPr>
        <w:spacing w:before="240" w:after="240"/>
        <w:ind w:hanging="720"/>
        <w:rPr>
          <w:rFonts w:ascii="Calibri" w:hAnsi="Calibri" w:cs="Calibri"/>
          <w:sz w:val="24"/>
          <w:szCs w:val="24"/>
        </w:rPr>
      </w:pPr>
      <w:r w:rsidRPr="00AF507B">
        <w:rPr>
          <w:rFonts w:ascii="Calibri" w:hAnsi="Calibri" w:cs="Calibri"/>
          <w:sz w:val="24"/>
          <w:szCs w:val="24"/>
        </w:rPr>
        <w:t>If coordination with County personnel is needed, it should also be described in the Budget Detail.</w:t>
      </w:r>
    </w:p>
    <w:p w14:paraId="032083A9" w14:textId="7BC4F361" w:rsidR="00157A00" w:rsidRPr="00AF507B" w:rsidRDefault="00157A00" w:rsidP="00157A00">
      <w:pPr>
        <w:numPr>
          <w:ilvl w:val="0"/>
          <w:numId w:val="11"/>
        </w:numPr>
        <w:spacing w:before="240" w:after="240"/>
        <w:ind w:hanging="720"/>
        <w:rPr>
          <w:rFonts w:ascii="Calibri" w:hAnsi="Calibri" w:cs="Calibri"/>
          <w:sz w:val="24"/>
          <w:szCs w:val="24"/>
        </w:rPr>
      </w:pPr>
      <w:r w:rsidRPr="00AF507B">
        <w:rPr>
          <w:rFonts w:ascii="Calibri" w:hAnsi="Calibri" w:cs="Calibri"/>
          <w:sz w:val="24"/>
          <w:szCs w:val="24"/>
        </w:rPr>
        <w:t xml:space="preserve">The work to be performed must clearly match up with </w:t>
      </w:r>
      <w:r w:rsidR="00CE6DF8">
        <w:rPr>
          <w:rFonts w:ascii="Calibri" w:hAnsi="Calibri" w:cs="Calibri"/>
          <w:sz w:val="24"/>
          <w:szCs w:val="24"/>
        </w:rPr>
        <w:t>the requirements of the RFP.</w:t>
      </w:r>
    </w:p>
    <w:p w14:paraId="1167A55E" w14:textId="4BAD532D" w:rsidR="00157A00" w:rsidRPr="00AF507B" w:rsidRDefault="006F2CA8" w:rsidP="00157A00">
      <w:pPr>
        <w:numPr>
          <w:ilvl w:val="0"/>
          <w:numId w:val="10"/>
        </w:numPr>
        <w:spacing w:before="240" w:after="240"/>
        <w:ind w:hanging="720"/>
        <w:rPr>
          <w:rFonts w:ascii="Calibri" w:hAnsi="Calibri" w:cs="Calibri"/>
          <w:sz w:val="24"/>
          <w:szCs w:val="24"/>
        </w:rPr>
      </w:pPr>
      <w:r>
        <w:rPr>
          <w:rFonts w:ascii="Calibri" w:hAnsi="Calibri" w:cs="Calibri"/>
          <w:sz w:val="24"/>
          <w:szCs w:val="24"/>
        </w:rPr>
        <w:t>Personnel and Fringe Benefits:</w:t>
      </w:r>
    </w:p>
    <w:p w14:paraId="503FB8C1" w14:textId="0BAEBFAF" w:rsidR="00157A00" w:rsidRPr="00AF507B" w:rsidRDefault="00157A00" w:rsidP="00157A00">
      <w:pPr>
        <w:numPr>
          <w:ilvl w:val="0"/>
          <w:numId w:val="12"/>
        </w:numPr>
        <w:spacing w:before="240" w:after="240"/>
        <w:ind w:hanging="720"/>
        <w:rPr>
          <w:rFonts w:ascii="Calibri" w:hAnsi="Calibri" w:cs="Calibri"/>
          <w:sz w:val="24"/>
          <w:szCs w:val="24"/>
        </w:rPr>
      </w:pPr>
      <w:r w:rsidRPr="00AF507B">
        <w:rPr>
          <w:rFonts w:ascii="Calibri" w:hAnsi="Calibri" w:cs="Calibri"/>
          <w:sz w:val="24"/>
          <w:szCs w:val="24"/>
        </w:rPr>
        <w:t>Names</w:t>
      </w:r>
      <w:r w:rsidR="00011D5C">
        <w:rPr>
          <w:rFonts w:ascii="Calibri" w:hAnsi="Calibri" w:cs="Calibri"/>
          <w:sz w:val="24"/>
          <w:szCs w:val="24"/>
        </w:rPr>
        <w:t>, positions, and cost</w:t>
      </w:r>
      <w:r w:rsidRPr="00AF507B">
        <w:rPr>
          <w:rFonts w:ascii="Calibri" w:hAnsi="Calibri" w:cs="Calibri"/>
          <w:sz w:val="24"/>
          <w:szCs w:val="24"/>
        </w:rPr>
        <w:t xml:space="preserve"> of Key Personnel</w:t>
      </w:r>
      <w:r w:rsidR="00011D5C">
        <w:rPr>
          <w:rFonts w:ascii="Calibri" w:hAnsi="Calibri" w:cs="Calibri"/>
          <w:sz w:val="24"/>
          <w:szCs w:val="24"/>
        </w:rPr>
        <w:t xml:space="preserve"> who will perform services</w:t>
      </w:r>
      <w:r w:rsidRPr="00AF507B">
        <w:rPr>
          <w:rFonts w:ascii="Calibri" w:hAnsi="Calibri" w:cs="Calibri"/>
          <w:sz w:val="24"/>
          <w:szCs w:val="24"/>
        </w:rPr>
        <w:t xml:space="preserve"> must be included in the narrative; however, they may also be identified in the budget, or identification may be made by position title or program.</w:t>
      </w:r>
    </w:p>
    <w:p w14:paraId="379F9809" w14:textId="60BDD2A6" w:rsidR="00157A00" w:rsidRPr="00AF507B" w:rsidRDefault="00157A00" w:rsidP="00157A00">
      <w:pPr>
        <w:numPr>
          <w:ilvl w:val="0"/>
          <w:numId w:val="12"/>
        </w:numPr>
        <w:spacing w:before="240" w:after="240"/>
        <w:ind w:hanging="720"/>
        <w:rPr>
          <w:rFonts w:ascii="Calibri" w:hAnsi="Calibri" w:cs="Calibri"/>
          <w:sz w:val="24"/>
          <w:szCs w:val="24"/>
        </w:rPr>
      </w:pPr>
      <w:r w:rsidRPr="00AF507B">
        <w:rPr>
          <w:rFonts w:ascii="Calibri" w:hAnsi="Calibri" w:cs="Calibri"/>
          <w:sz w:val="24"/>
          <w:szCs w:val="24"/>
        </w:rPr>
        <w:t>The estimated number of hours for each individual/position, corresponding hourly rates</w:t>
      </w:r>
      <w:r w:rsidR="00C50A98">
        <w:rPr>
          <w:rFonts w:ascii="Calibri" w:hAnsi="Calibri" w:cs="Calibri"/>
          <w:sz w:val="24"/>
          <w:szCs w:val="24"/>
        </w:rPr>
        <w:t xml:space="preserve"> or salaries (including fringe benefits)</w:t>
      </w:r>
      <w:r w:rsidRPr="00AF507B">
        <w:rPr>
          <w:rFonts w:ascii="Calibri" w:hAnsi="Calibri" w:cs="Calibri"/>
          <w:sz w:val="24"/>
          <w:szCs w:val="24"/>
        </w:rPr>
        <w:t>, and extended costs.</w:t>
      </w:r>
    </w:p>
    <w:p w14:paraId="24338011" w14:textId="79365A89" w:rsidR="00662F2A" w:rsidRPr="00673A07" w:rsidRDefault="00662F2A" w:rsidP="00662F2A">
      <w:pPr>
        <w:numPr>
          <w:ilvl w:val="0"/>
          <w:numId w:val="10"/>
        </w:numPr>
        <w:spacing w:before="240" w:after="240"/>
        <w:ind w:hanging="720"/>
        <w:rPr>
          <w:rFonts w:ascii="Calibri" w:hAnsi="Calibri" w:cs="Calibri"/>
          <w:sz w:val="24"/>
          <w:szCs w:val="24"/>
        </w:rPr>
      </w:pPr>
      <w:r>
        <w:rPr>
          <w:rFonts w:ascii="Calibri" w:hAnsi="Calibri" w:cs="Calibri"/>
          <w:sz w:val="24"/>
          <w:szCs w:val="24"/>
        </w:rPr>
        <w:t xml:space="preserve">All </w:t>
      </w:r>
      <w:r w:rsidRPr="00673A07">
        <w:rPr>
          <w:rFonts w:ascii="Calibri" w:hAnsi="Calibri" w:cs="Calibri"/>
          <w:sz w:val="24"/>
          <w:szCs w:val="24"/>
        </w:rPr>
        <w:t xml:space="preserve">other direct program costs:  This may include, but is not limited to, the following: office supplies, </w:t>
      </w:r>
      <w:r w:rsidR="00B52400">
        <w:rPr>
          <w:rFonts w:ascii="Calibri" w:hAnsi="Calibri" w:cs="Calibri"/>
          <w:sz w:val="24"/>
          <w:szCs w:val="24"/>
        </w:rPr>
        <w:t>special</w:t>
      </w:r>
      <w:r>
        <w:rPr>
          <w:rFonts w:ascii="Calibri" w:hAnsi="Calibri" w:cs="Calibri"/>
          <w:sz w:val="24"/>
          <w:szCs w:val="24"/>
        </w:rPr>
        <w:t xml:space="preserve"> events</w:t>
      </w:r>
      <w:r w:rsidRPr="00673A07">
        <w:rPr>
          <w:rFonts w:ascii="Calibri" w:hAnsi="Calibri" w:cs="Calibri"/>
          <w:sz w:val="24"/>
          <w:szCs w:val="24"/>
        </w:rPr>
        <w:t xml:space="preserve">, </w:t>
      </w:r>
      <w:r w:rsidR="00B52400">
        <w:rPr>
          <w:rFonts w:ascii="Calibri" w:hAnsi="Calibri" w:cs="Calibri"/>
          <w:sz w:val="24"/>
          <w:szCs w:val="24"/>
        </w:rPr>
        <w:t>religious</w:t>
      </w:r>
      <w:r w:rsidRPr="00673A07">
        <w:rPr>
          <w:rFonts w:ascii="Calibri" w:hAnsi="Calibri" w:cs="Calibri"/>
          <w:sz w:val="24"/>
          <w:szCs w:val="24"/>
        </w:rPr>
        <w:t xml:space="preserve"> materials, etc.</w:t>
      </w:r>
    </w:p>
    <w:p w14:paraId="66C4E018" w14:textId="4B265A25" w:rsidR="00662F2A" w:rsidRDefault="00662F2A" w:rsidP="00662F2A">
      <w:pPr>
        <w:numPr>
          <w:ilvl w:val="0"/>
          <w:numId w:val="10"/>
        </w:numPr>
        <w:spacing w:before="240" w:after="240"/>
        <w:ind w:hanging="720"/>
        <w:rPr>
          <w:rFonts w:ascii="Calibri" w:hAnsi="Calibri" w:cs="Calibri"/>
          <w:sz w:val="24"/>
          <w:szCs w:val="24"/>
        </w:rPr>
      </w:pPr>
      <w:r w:rsidRPr="00673A07">
        <w:rPr>
          <w:rFonts w:ascii="Calibri" w:hAnsi="Calibri" w:cs="Calibri"/>
          <w:sz w:val="24"/>
          <w:szCs w:val="24"/>
        </w:rPr>
        <w:t>Indirect</w:t>
      </w:r>
      <w:r w:rsidR="00FC3530">
        <w:rPr>
          <w:rFonts w:ascii="Calibri" w:hAnsi="Calibri" w:cs="Calibri"/>
          <w:sz w:val="24"/>
          <w:szCs w:val="24"/>
        </w:rPr>
        <w:t>/Administrative</w:t>
      </w:r>
      <w:r w:rsidRPr="00673A07">
        <w:rPr>
          <w:rFonts w:ascii="Calibri" w:hAnsi="Calibri" w:cs="Calibri"/>
          <w:sz w:val="24"/>
          <w:szCs w:val="24"/>
        </w:rPr>
        <w:t xml:space="preserve"> Costs: Bidders may include indirect costs in their Budget Detail; however, these costs </w:t>
      </w:r>
      <w:r>
        <w:rPr>
          <w:rFonts w:ascii="Calibri" w:hAnsi="Calibri" w:cs="Calibri"/>
          <w:sz w:val="24"/>
          <w:szCs w:val="24"/>
        </w:rPr>
        <w:t>must</w:t>
      </w:r>
      <w:r w:rsidRPr="00673A07">
        <w:rPr>
          <w:rFonts w:ascii="Calibri" w:hAnsi="Calibri" w:cs="Calibri"/>
          <w:sz w:val="24"/>
          <w:szCs w:val="24"/>
        </w:rPr>
        <w:t xml:space="preserve"> not exceed 10% of the total of </w:t>
      </w:r>
      <w:r>
        <w:rPr>
          <w:rFonts w:ascii="Calibri" w:hAnsi="Calibri" w:cs="Calibri"/>
          <w:sz w:val="24"/>
          <w:szCs w:val="24"/>
        </w:rPr>
        <w:t>personnel/benefits and direct program costs</w:t>
      </w:r>
      <w:r w:rsidRPr="00673A07">
        <w:rPr>
          <w:rFonts w:ascii="Calibri" w:hAnsi="Calibri" w:cs="Calibri"/>
          <w:sz w:val="24"/>
          <w:szCs w:val="24"/>
        </w:rPr>
        <w:t xml:space="preserve">.  Indirect costs may encompass funds that are not explicitly allocated to direct costs but are essential for the overall operations of the organization that are not directly tied to providing specific services to individuals (e.g., </w:t>
      </w:r>
      <w:r w:rsidR="00262F8B">
        <w:rPr>
          <w:rFonts w:ascii="Calibri" w:hAnsi="Calibri" w:cs="Calibri"/>
          <w:sz w:val="24"/>
          <w:szCs w:val="24"/>
        </w:rPr>
        <w:t>general operation)</w:t>
      </w:r>
      <w:r w:rsidRPr="00673A07">
        <w:rPr>
          <w:rFonts w:ascii="Calibri" w:hAnsi="Calibri" w:cs="Calibri"/>
          <w:sz w:val="24"/>
          <w:szCs w:val="24"/>
        </w:rPr>
        <w:t xml:space="preserve"> and may serve to cover unforeseen expenses. </w:t>
      </w:r>
    </w:p>
    <w:p w14:paraId="403CA379" w14:textId="77777777" w:rsidR="00CC7690" w:rsidRDefault="00CC7690" w:rsidP="00CC7690">
      <w:pPr>
        <w:spacing w:before="240" w:after="240"/>
        <w:rPr>
          <w:rFonts w:ascii="Calibri" w:hAnsi="Calibri" w:cs="Calibri"/>
          <w:sz w:val="24"/>
          <w:szCs w:val="24"/>
        </w:rPr>
      </w:pPr>
    </w:p>
    <w:p w14:paraId="52605A6D" w14:textId="77777777" w:rsidR="00CC7690" w:rsidRDefault="00CC7690" w:rsidP="00CC7690">
      <w:pPr>
        <w:spacing w:before="240" w:after="240"/>
        <w:rPr>
          <w:rFonts w:ascii="Calibri" w:hAnsi="Calibri" w:cs="Calibri"/>
          <w:sz w:val="24"/>
          <w:szCs w:val="24"/>
        </w:rPr>
      </w:pPr>
    </w:p>
    <w:p w14:paraId="72F525D8" w14:textId="77777777" w:rsidR="00CC7690" w:rsidRDefault="00CC7690" w:rsidP="00CC7690">
      <w:pPr>
        <w:spacing w:before="240" w:after="240"/>
        <w:rPr>
          <w:rFonts w:ascii="Calibri" w:hAnsi="Calibri" w:cs="Calibri"/>
          <w:sz w:val="24"/>
          <w:szCs w:val="24"/>
        </w:rPr>
      </w:pPr>
    </w:p>
    <w:tbl>
      <w:tblPr>
        <w:tblW w:w="10060" w:type="dxa"/>
        <w:tblLook w:val="04A0" w:firstRow="1" w:lastRow="0" w:firstColumn="1" w:lastColumn="0" w:noHBand="0" w:noVBand="1"/>
      </w:tblPr>
      <w:tblGrid>
        <w:gridCol w:w="5176"/>
        <w:gridCol w:w="1693"/>
        <w:gridCol w:w="670"/>
        <w:gridCol w:w="924"/>
        <w:gridCol w:w="1589"/>
        <w:gridCol w:w="8"/>
      </w:tblGrid>
      <w:tr w:rsidR="00495421" w:rsidRPr="001B4988" w14:paraId="69F17849" w14:textId="77777777">
        <w:trPr>
          <w:trHeight w:val="300"/>
        </w:trPr>
        <w:tc>
          <w:tcPr>
            <w:tcW w:w="10060" w:type="dxa"/>
            <w:gridSpan w:val="6"/>
            <w:tcBorders>
              <w:top w:val="single" w:sz="8" w:space="0" w:color="auto"/>
              <w:left w:val="single" w:sz="8" w:space="0" w:color="auto"/>
              <w:bottom w:val="single" w:sz="8" w:space="0" w:color="auto"/>
              <w:right w:val="single" w:sz="8" w:space="0" w:color="000000"/>
            </w:tcBorders>
          </w:tcPr>
          <w:p w14:paraId="602AEDCB" w14:textId="7F40CE8F" w:rsidR="00495421" w:rsidRPr="001B4988" w:rsidRDefault="00495421">
            <w:pPr>
              <w:rPr>
                <w:rFonts w:ascii="Calibri" w:hAnsi="Calibri" w:cs="Calibri"/>
                <w:b/>
                <w:bCs/>
                <w:color w:val="000000"/>
              </w:rPr>
            </w:pPr>
            <w:r w:rsidRPr="001B4988">
              <w:rPr>
                <w:rFonts w:ascii="Calibri" w:hAnsi="Calibri" w:cs="Calibri"/>
                <w:b/>
                <w:bCs/>
                <w:color w:val="000000"/>
              </w:rPr>
              <w:lastRenderedPageBreak/>
              <w:t>BIDDER NAME:      </w:t>
            </w:r>
          </w:p>
        </w:tc>
      </w:tr>
      <w:tr w:rsidR="00495421" w:rsidRPr="001B4988" w14:paraId="776E6F24" w14:textId="77777777">
        <w:trPr>
          <w:trHeight w:val="268"/>
        </w:trPr>
        <w:tc>
          <w:tcPr>
            <w:tcW w:w="10060" w:type="dxa"/>
            <w:gridSpan w:val="6"/>
            <w:tcBorders>
              <w:top w:val="single" w:sz="8" w:space="0" w:color="auto"/>
              <w:left w:val="single" w:sz="8" w:space="0" w:color="auto"/>
              <w:bottom w:val="single" w:sz="8" w:space="0" w:color="auto"/>
              <w:right w:val="single" w:sz="8" w:space="0" w:color="000000"/>
            </w:tcBorders>
          </w:tcPr>
          <w:p w14:paraId="6FA065CD" w14:textId="5BA4724C" w:rsidR="00495421" w:rsidRPr="001B4988" w:rsidRDefault="00495421">
            <w:pPr>
              <w:rPr>
                <w:rFonts w:ascii="Calibri" w:hAnsi="Calibri" w:cs="Calibri"/>
                <w:b/>
                <w:bCs/>
                <w:color w:val="000000"/>
              </w:rPr>
            </w:pPr>
            <w:r w:rsidRPr="001B4988">
              <w:rPr>
                <w:rFonts w:ascii="Calibri" w:hAnsi="Calibri" w:cs="Calibri"/>
                <w:b/>
                <w:bCs/>
                <w:color w:val="000000"/>
              </w:rPr>
              <w:t xml:space="preserve">TOTAL PROGRAM BUDGET for </w:t>
            </w:r>
            <w:r>
              <w:rPr>
                <w:rFonts w:ascii="Calibri" w:hAnsi="Calibri" w:cs="Calibri"/>
                <w:b/>
                <w:bCs/>
                <w:color w:val="000000"/>
              </w:rPr>
              <w:t>Religious</w:t>
            </w:r>
            <w:r w:rsidRPr="001B4988">
              <w:rPr>
                <w:rFonts w:ascii="Calibri" w:hAnsi="Calibri" w:cs="Calibri"/>
                <w:b/>
                <w:bCs/>
                <w:color w:val="000000"/>
              </w:rPr>
              <w:t xml:space="preserve"> Services</w:t>
            </w:r>
            <w:r>
              <w:rPr>
                <w:rFonts w:ascii="Calibri" w:hAnsi="Calibri" w:cs="Calibri"/>
                <w:b/>
                <w:bCs/>
                <w:color w:val="000000"/>
              </w:rPr>
              <w:t xml:space="preserve"> Program</w:t>
            </w:r>
            <w:r w:rsidRPr="001B4988">
              <w:rPr>
                <w:rFonts w:ascii="Calibri" w:hAnsi="Calibri" w:cs="Calibri"/>
                <w:b/>
                <w:bCs/>
                <w:color w:val="000000"/>
              </w:rPr>
              <w:t xml:space="preserve"> (12 Months):  $      </w:t>
            </w:r>
          </w:p>
        </w:tc>
      </w:tr>
      <w:tr w:rsidR="00495421" w:rsidRPr="001B4988" w14:paraId="144132A8" w14:textId="2F488183" w:rsidTr="00495421">
        <w:trPr>
          <w:gridAfter w:val="1"/>
          <w:wAfter w:w="8" w:type="dxa"/>
          <w:trHeight w:val="250"/>
        </w:trPr>
        <w:tc>
          <w:tcPr>
            <w:tcW w:w="5176" w:type="dxa"/>
            <w:tcBorders>
              <w:top w:val="nil"/>
              <w:left w:val="single" w:sz="8" w:space="0" w:color="auto"/>
              <w:bottom w:val="nil"/>
              <w:right w:val="single" w:sz="8" w:space="0" w:color="auto"/>
            </w:tcBorders>
            <w:shd w:val="clear" w:color="auto" w:fill="D9E2F3" w:themeFill="accent1" w:themeFillTint="33"/>
            <w:vAlign w:val="center"/>
            <w:hideMark/>
          </w:tcPr>
          <w:p w14:paraId="62AABA14" w14:textId="2D4484EB" w:rsidR="00495421" w:rsidRPr="001B4988" w:rsidRDefault="00495421">
            <w:pPr>
              <w:jc w:val="center"/>
              <w:rPr>
                <w:rFonts w:ascii="Calibri" w:hAnsi="Calibri" w:cs="Calibri"/>
                <w:b/>
                <w:bCs/>
                <w:color w:val="000000"/>
              </w:rPr>
            </w:pPr>
            <w:r w:rsidRPr="001B4988">
              <w:rPr>
                <w:rFonts w:ascii="Calibri" w:hAnsi="Calibri" w:cs="Calibri"/>
                <w:b/>
                <w:bCs/>
                <w:color w:val="000000"/>
              </w:rPr>
              <w:t xml:space="preserve">ANNUAL PROGRAM COSTS for </w:t>
            </w:r>
            <w:r>
              <w:rPr>
                <w:rFonts w:ascii="Calibri" w:hAnsi="Calibri" w:cs="Calibri"/>
                <w:b/>
                <w:bCs/>
                <w:color w:val="000000"/>
              </w:rPr>
              <w:t>Religious</w:t>
            </w:r>
            <w:r w:rsidRPr="001B4988">
              <w:rPr>
                <w:rFonts w:ascii="Calibri" w:hAnsi="Calibri" w:cs="Calibri"/>
                <w:b/>
                <w:bCs/>
                <w:color w:val="000000"/>
              </w:rPr>
              <w:t xml:space="preserve"> Services</w:t>
            </w:r>
            <w:r>
              <w:rPr>
                <w:rFonts w:ascii="Calibri" w:hAnsi="Calibri" w:cs="Calibri"/>
                <w:b/>
                <w:bCs/>
                <w:color w:val="000000"/>
              </w:rPr>
              <w:t xml:space="preserve"> Program</w:t>
            </w:r>
          </w:p>
        </w:tc>
        <w:tc>
          <w:tcPr>
            <w:tcW w:w="1693" w:type="dxa"/>
            <w:tcBorders>
              <w:top w:val="nil"/>
              <w:left w:val="nil"/>
              <w:bottom w:val="single" w:sz="8" w:space="0" w:color="auto"/>
              <w:right w:val="single" w:sz="8" w:space="0" w:color="auto"/>
            </w:tcBorders>
            <w:shd w:val="clear" w:color="auto" w:fill="D9E2F3" w:themeFill="accent1" w:themeFillTint="33"/>
            <w:vAlign w:val="center"/>
            <w:hideMark/>
          </w:tcPr>
          <w:p w14:paraId="4AB170CD" w14:textId="77777777" w:rsidR="00495421" w:rsidRPr="001B4988" w:rsidRDefault="00495421">
            <w:pPr>
              <w:jc w:val="center"/>
              <w:rPr>
                <w:rFonts w:ascii="Calibri" w:hAnsi="Calibri" w:cs="Calibri"/>
                <w:b/>
                <w:bCs/>
                <w:color w:val="000000"/>
              </w:rPr>
            </w:pPr>
            <w:r w:rsidRPr="001B4988">
              <w:rPr>
                <w:rFonts w:ascii="Calibri" w:hAnsi="Calibri" w:cs="Calibri"/>
                <w:b/>
                <w:bCs/>
                <w:color w:val="000000"/>
              </w:rPr>
              <w:t>YEAR 1</w:t>
            </w:r>
          </w:p>
        </w:tc>
        <w:tc>
          <w:tcPr>
            <w:tcW w:w="1594" w:type="dxa"/>
            <w:gridSpan w:val="2"/>
            <w:tcBorders>
              <w:top w:val="nil"/>
              <w:left w:val="nil"/>
              <w:bottom w:val="single" w:sz="8" w:space="0" w:color="auto"/>
              <w:right w:val="single" w:sz="8" w:space="0" w:color="auto"/>
            </w:tcBorders>
            <w:shd w:val="clear" w:color="auto" w:fill="D9E2F3" w:themeFill="accent1" w:themeFillTint="33"/>
          </w:tcPr>
          <w:p w14:paraId="5C5339FE" w14:textId="19A31690" w:rsidR="00495421" w:rsidRPr="001B4988" w:rsidRDefault="00495421">
            <w:pPr>
              <w:jc w:val="center"/>
              <w:rPr>
                <w:rFonts w:ascii="Calibri" w:hAnsi="Calibri" w:cs="Calibri"/>
                <w:b/>
                <w:bCs/>
                <w:color w:val="000000"/>
              </w:rPr>
            </w:pPr>
            <w:r>
              <w:rPr>
                <w:rFonts w:ascii="Calibri" w:hAnsi="Calibri" w:cs="Calibri"/>
                <w:b/>
                <w:bCs/>
                <w:color w:val="000000"/>
              </w:rPr>
              <w:t>YEAR 2</w:t>
            </w:r>
          </w:p>
        </w:tc>
        <w:tc>
          <w:tcPr>
            <w:tcW w:w="1589" w:type="dxa"/>
            <w:tcBorders>
              <w:top w:val="nil"/>
              <w:left w:val="nil"/>
              <w:bottom w:val="single" w:sz="8" w:space="0" w:color="auto"/>
              <w:right w:val="single" w:sz="8" w:space="0" w:color="auto"/>
            </w:tcBorders>
            <w:shd w:val="clear" w:color="auto" w:fill="D9E2F3" w:themeFill="accent1" w:themeFillTint="33"/>
          </w:tcPr>
          <w:p w14:paraId="0B9D568F" w14:textId="570E3E4D" w:rsidR="00495421" w:rsidRPr="001B4988" w:rsidRDefault="00495421">
            <w:pPr>
              <w:jc w:val="center"/>
              <w:rPr>
                <w:rFonts w:ascii="Calibri" w:hAnsi="Calibri" w:cs="Calibri"/>
                <w:b/>
                <w:bCs/>
                <w:color w:val="000000"/>
              </w:rPr>
            </w:pPr>
            <w:r>
              <w:rPr>
                <w:rFonts w:ascii="Calibri" w:hAnsi="Calibri" w:cs="Calibri"/>
                <w:b/>
                <w:bCs/>
                <w:color w:val="000000"/>
              </w:rPr>
              <w:t>YEAR 3</w:t>
            </w:r>
          </w:p>
        </w:tc>
      </w:tr>
      <w:tr w:rsidR="00495421" w:rsidRPr="001B4988" w14:paraId="6D3A3A89" w14:textId="77777777">
        <w:trPr>
          <w:trHeight w:val="300"/>
        </w:trPr>
        <w:tc>
          <w:tcPr>
            <w:tcW w:w="10060" w:type="dxa"/>
            <w:gridSpan w:val="6"/>
            <w:tcBorders>
              <w:top w:val="single" w:sz="8" w:space="0" w:color="auto"/>
              <w:left w:val="single" w:sz="8" w:space="0" w:color="auto"/>
              <w:bottom w:val="single" w:sz="8" w:space="0" w:color="auto"/>
              <w:right w:val="single" w:sz="8" w:space="0" w:color="000000"/>
            </w:tcBorders>
            <w:shd w:val="clear" w:color="000000" w:fill="D0D0D0"/>
          </w:tcPr>
          <w:p w14:paraId="244103C4" w14:textId="358C10AE" w:rsidR="00495421" w:rsidRPr="001B4988" w:rsidRDefault="00495421">
            <w:pPr>
              <w:rPr>
                <w:rFonts w:ascii="Calibri" w:hAnsi="Calibri" w:cs="Calibri"/>
                <w:b/>
                <w:bCs/>
                <w:color w:val="000000"/>
              </w:rPr>
            </w:pPr>
            <w:r w:rsidRPr="001B4988">
              <w:rPr>
                <w:rFonts w:ascii="Calibri" w:hAnsi="Calibri" w:cs="Calibri"/>
                <w:b/>
                <w:bCs/>
                <w:color w:val="000000"/>
              </w:rPr>
              <w:t>Staff Costs</w:t>
            </w:r>
            <w:r>
              <w:rPr>
                <w:rFonts w:ascii="Calibri" w:hAnsi="Calibri" w:cs="Calibri"/>
                <w:b/>
                <w:bCs/>
                <w:color w:val="000000"/>
              </w:rPr>
              <w:t xml:space="preserve"> (Lines 1-3 on Bid Form)</w:t>
            </w:r>
          </w:p>
        </w:tc>
      </w:tr>
      <w:tr w:rsidR="00A07475" w:rsidRPr="001B4988" w14:paraId="515F5991" w14:textId="5FE6CD8E">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6DE48CC8"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73F9CDF6"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134FE882" w14:textId="3EC26891"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34689807" w14:textId="065C3C9C"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0D34EE75" w14:textId="0F2A613E">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51FBEB9D"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488ABB01"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1B53A965" w14:textId="4332607C"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67E150E0" w14:textId="1B8DE791"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251A4B" w:rsidRPr="001B4988" w14:paraId="41E74408" w14:textId="77777777">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tcPr>
          <w:p w14:paraId="4BFA9AAA" w14:textId="77777777" w:rsidR="00251A4B" w:rsidRPr="001B4988" w:rsidRDefault="00251A4B" w:rsidP="00251A4B">
            <w:pPr>
              <w:rPr>
                <w:rFonts w:ascii="Calibri" w:hAnsi="Calibri" w:cs="Calibri"/>
                <w:b/>
                <w:bCs/>
                <w:color w:val="000000"/>
              </w:rPr>
            </w:pPr>
          </w:p>
        </w:tc>
        <w:tc>
          <w:tcPr>
            <w:tcW w:w="1693" w:type="dxa"/>
            <w:tcBorders>
              <w:top w:val="nil"/>
              <w:left w:val="nil"/>
              <w:bottom w:val="single" w:sz="8" w:space="0" w:color="auto"/>
              <w:right w:val="single" w:sz="8" w:space="0" w:color="auto"/>
            </w:tcBorders>
            <w:shd w:val="clear" w:color="auto" w:fill="auto"/>
            <w:vAlign w:val="center"/>
          </w:tcPr>
          <w:p w14:paraId="680C4153" w14:textId="575B0092"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3932F7A0" w14:textId="5931C418"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7352933B" w14:textId="653CAB80"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r>
      <w:tr w:rsidR="00251A4B" w:rsidRPr="001B4988" w14:paraId="520919FA" w14:textId="77777777">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tcPr>
          <w:p w14:paraId="5AF49CC3" w14:textId="77777777" w:rsidR="00251A4B" w:rsidRPr="001B4988" w:rsidRDefault="00251A4B" w:rsidP="00251A4B">
            <w:pPr>
              <w:rPr>
                <w:rFonts w:ascii="Calibri" w:hAnsi="Calibri" w:cs="Calibri"/>
                <w:b/>
                <w:bCs/>
                <w:color w:val="000000"/>
              </w:rPr>
            </w:pPr>
          </w:p>
        </w:tc>
        <w:tc>
          <w:tcPr>
            <w:tcW w:w="1693" w:type="dxa"/>
            <w:tcBorders>
              <w:top w:val="nil"/>
              <w:left w:val="nil"/>
              <w:bottom w:val="single" w:sz="8" w:space="0" w:color="auto"/>
              <w:right w:val="single" w:sz="8" w:space="0" w:color="auto"/>
            </w:tcBorders>
            <w:shd w:val="clear" w:color="auto" w:fill="auto"/>
            <w:vAlign w:val="center"/>
          </w:tcPr>
          <w:p w14:paraId="752ECC63" w14:textId="638C4515"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1F63F338" w14:textId="174332F0"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58766B8E" w14:textId="0805E1C8" w:rsidR="00251A4B" w:rsidRPr="001B4988" w:rsidRDefault="00251A4B" w:rsidP="00251A4B">
            <w:pPr>
              <w:rPr>
                <w:rFonts w:ascii="Calibri" w:hAnsi="Calibri" w:cs="Calibri"/>
                <w:b/>
                <w:bCs/>
                <w:color w:val="000000"/>
              </w:rPr>
            </w:pPr>
            <w:r w:rsidRPr="001B4988">
              <w:rPr>
                <w:rFonts w:ascii="Calibri" w:hAnsi="Calibri" w:cs="Calibri"/>
                <w:b/>
                <w:bCs/>
                <w:color w:val="000000"/>
              </w:rPr>
              <w:t>$      </w:t>
            </w:r>
          </w:p>
        </w:tc>
      </w:tr>
      <w:tr w:rsidR="00A07475" w:rsidRPr="001B4988" w14:paraId="69F76596" w14:textId="37B6DDCF">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42ACB0DB" w14:textId="77777777" w:rsidR="00A07475" w:rsidRPr="001B4988" w:rsidRDefault="00A07475" w:rsidP="00A07475">
            <w:pPr>
              <w:jc w:val="right"/>
              <w:rPr>
                <w:rFonts w:ascii="Calibri" w:hAnsi="Calibri" w:cs="Calibri"/>
                <w:b/>
                <w:bCs/>
                <w:color w:val="000000"/>
              </w:rPr>
            </w:pPr>
            <w:r w:rsidRPr="001B4988">
              <w:rPr>
                <w:rFonts w:ascii="Calibri" w:hAnsi="Calibri" w:cs="Calibri"/>
                <w:b/>
                <w:bCs/>
                <w:color w:val="000000"/>
              </w:rPr>
              <w:t>SUBTOTAL</w:t>
            </w:r>
          </w:p>
        </w:tc>
        <w:tc>
          <w:tcPr>
            <w:tcW w:w="1693" w:type="dxa"/>
            <w:tcBorders>
              <w:top w:val="nil"/>
              <w:left w:val="nil"/>
              <w:bottom w:val="single" w:sz="8" w:space="0" w:color="auto"/>
              <w:right w:val="single" w:sz="8" w:space="0" w:color="auto"/>
            </w:tcBorders>
            <w:shd w:val="clear" w:color="auto" w:fill="auto"/>
            <w:vAlign w:val="center"/>
            <w:hideMark/>
          </w:tcPr>
          <w:p w14:paraId="76099DCB"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4A615B1C" w14:textId="7EAC5EC4"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7D682171" w14:textId="2DF976AD"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6C66BAD2" w14:textId="77777777">
        <w:trPr>
          <w:trHeight w:val="300"/>
        </w:trPr>
        <w:tc>
          <w:tcPr>
            <w:tcW w:w="10060" w:type="dxa"/>
            <w:gridSpan w:val="6"/>
            <w:tcBorders>
              <w:top w:val="single" w:sz="8" w:space="0" w:color="auto"/>
              <w:left w:val="single" w:sz="8" w:space="0" w:color="auto"/>
              <w:bottom w:val="single" w:sz="8" w:space="0" w:color="auto"/>
              <w:right w:val="single" w:sz="8" w:space="0" w:color="000000"/>
            </w:tcBorders>
            <w:shd w:val="clear" w:color="000000" w:fill="D0D0D0"/>
          </w:tcPr>
          <w:p w14:paraId="53011A9C" w14:textId="7E8601B1" w:rsidR="00A07475" w:rsidRPr="001B4988" w:rsidRDefault="00A07475" w:rsidP="00A07475">
            <w:pPr>
              <w:rPr>
                <w:rFonts w:ascii="Calibri" w:hAnsi="Calibri" w:cs="Calibri"/>
                <w:b/>
                <w:bCs/>
                <w:color w:val="000000"/>
              </w:rPr>
            </w:pPr>
            <w:r>
              <w:rPr>
                <w:rFonts w:ascii="Calibri" w:hAnsi="Calibri" w:cs="Calibri"/>
                <w:b/>
                <w:bCs/>
                <w:color w:val="000000"/>
              </w:rPr>
              <w:t>Program</w:t>
            </w:r>
            <w:r w:rsidRPr="001B4988">
              <w:rPr>
                <w:rFonts w:ascii="Calibri" w:hAnsi="Calibri" w:cs="Calibri"/>
                <w:b/>
                <w:bCs/>
                <w:color w:val="000000"/>
              </w:rPr>
              <w:t xml:space="preserve"> Costs</w:t>
            </w:r>
            <w:r>
              <w:rPr>
                <w:rFonts w:ascii="Calibri" w:hAnsi="Calibri" w:cs="Calibri"/>
                <w:b/>
                <w:bCs/>
                <w:color w:val="000000"/>
              </w:rPr>
              <w:t xml:space="preserve"> (Line 4 on Bid Form)</w:t>
            </w:r>
          </w:p>
        </w:tc>
      </w:tr>
      <w:tr w:rsidR="00A07475" w:rsidRPr="001B4988" w14:paraId="74E0A8C1" w14:textId="1888EA92">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3C19F690"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4B14B7EC"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2B25BF98" w14:textId="2E99B762"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579B9EE8" w14:textId="587E2333"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0D3265C8" w14:textId="49FD62E3">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69B6F403"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2ABC19B1"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38087C9D" w14:textId="5A1D044A"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18C785CB" w14:textId="7A1943F9"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1C3D6BBD" w14:textId="4A01E99F">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61777243" w14:textId="77777777" w:rsidR="00A07475" w:rsidRPr="001B4988" w:rsidRDefault="00A07475" w:rsidP="00A07475">
            <w:pPr>
              <w:jc w:val="right"/>
              <w:rPr>
                <w:rFonts w:ascii="Calibri" w:hAnsi="Calibri" w:cs="Calibri"/>
                <w:b/>
                <w:bCs/>
                <w:color w:val="000000"/>
              </w:rPr>
            </w:pPr>
            <w:r w:rsidRPr="001B4988">
              <w:rPr>
                <w:rFonts w:ascii="Calibri" w:hAnsi="Calibri" w:cs="Calibri"/>
                <w:b/>
                <w:bCs/>
                <w:color w:val="000000"/>
              </w:rPr>
              <w:t>SUBTOTAL</w:t>
            </w:r>
          </w:p>
        </w:tc>
        <w:tc>
          <w:tcPr>
            <w:tcW w:w="1693" w:type="dxa"/>
            <w:tcBorders>
              <w:top w:val="nil"/>
              <w:left w:val="nil"/>
              <w:bottom w:val="single" w:sz="8" w:space="0" w:color="auto"/>
              <w:right w:val="single" w:sz="8" w:space="0" w:color="auto"/>
            </w:tcBorders>
            <w:shd w:val="clear" w:color="auto" w:fill="auto"/>
            <w:vAlign w:val="center"/>
            <w:hideMark/>
          </w:tcPr>
          <w:p w14:paraId="3E674E8E"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7F28274F" w14:textId="263A74FC"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466C56CC" w14:textId="3651AF9A"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6BAD4383" w14:textId="77777777">
        <w:trPr>
          <w:trHeight w:val="295"/>
        </w:trPr>
        <w:tc>
          <w:tcPr>
            <w:tcW w:w="10060" w:type="dxa"/>
            <w:gridSpan w:val="6"/>
            <w:tcBorders>
              <w:top w:val="single" w:sz="8" w:space="0" w:color="auto"/>
              <w:left w:val="single" w:sz="8" w:space="0" w:color="auto"/>
              <w:bottom w:val="single" w:sz="8" w:space="0" w:color="auto"/>
              <w:right w:val="single" w:sz="8" w:space="0" w:color="000000"/>
            </w:tcBorders>
            <w:shd w:val="clear" w:color="000000" w:fill="D0D0D0"/>
          </w:tcPr>
          <w:p w14:paraId="7B5AF671" w14:textId="5C72B3F6" w:rsidR="00A07475" w:rsidRPr="001B4988" w:rsidRDefault="00A07475" w:rsidP="00A07475">
            <w:pPr>
              <w:rPr>
                <w:rFonts w:ascii="Calibri" w:hAnsi="Calibri" w:cs="Calibri"/>
                <w:b/>
                <w:bCs/>
                <w:color w:val="000000"/>
              </w:rPr>
            </w:pPr>
            <w:r>
              <w:rPr>
                <w:rFonts w:ascii="Calibri" w:hAnsi="Calibri" w:cs="Calibri"/>
                <w:b/>
                <w:bCs/>
                <w:color w:val="000000"/>
              </w:rPr>
              <w:t>Indirect/Administrative</w:t>
            </w:r>
            <w:r w:rsidRPr="001B4988">
              <w:rPr>
                <w:rFonts w:ascii="Calibri" w:hAnsi="Calibri" w:cs="Calibri"/>
                <w:b/>
                <w:bCs/>
                <w:color w:val="000000"/>
              </w:rPr>
              <w:t xml:space="preserve"> Costs</w:t>
            </w:r>
            <w:r>
              <w:rPr>
                <w:rFonts w:ascii="Calibri" w:hAnsi="Calibri" w:cs="Calibri"/>
                <w:b/>
                <w:bCs/>
                <w:color w:val="000000"/>
              </w:rPr>
              <w:t xml:space="preserve"> (Line 5 on Bid Form – Not to exceed 10% of the total amount of lines 1-4)</w:t>
            </w:r>
          </w:p>
        </w:tc>
      </w:tr>
      <w:tr w:rsidR="00A07475" w:rsidRPr="001B4988" w14:paraId="4F061559" w14:textId="70BE4DBB">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7103D92B"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3BAF4C12"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2EEE216E" w14:textId="337D8F6A"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4FB8EBF4" w14:textId="4FED0615"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3F1339FE" w14:textId="7BECC543">
        <w:trPr>
          <w:gridAfter w:val="1"/>
          <w:wAfter w:w="8" w:type="dxa"/>
          <w:trHeight w:val="300"/>
        </w:trPr>
        <w:tc>
          <w:tcPr>
            <w:tcW w:w="5176" w:type="dxa"/>
            <w:tcBorders>
              <w:top w:val="nil"/>
              <w:left w:val="single" w:sz="8" w:space="0" w:color="auto"/>
              <w:bottom w:val="single" w:sz="8" w:space="0" w:color="auto"/>
              <w:right w:val="single" w:sz="8" w:space="0" w:color="auto"/>
            </w:tcBorders>
            <w:shd w:val="clear" w:color="auto" w:fill="auto"/>
            <w:vAlign w:val="center"/>
            <w:hideMark/>
          </w:tcPr>
          <w:p w14:paraId="376DC3C2"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8" w:space="0" w:color="auto"/>
              <w:right w:val="single" w:sz="8" w:space="0" w:color="auto"/>
            </w:tcBorders>
            <w:shd w:val="clear" w:color="auto" w:fill="auto"/>
            <w:vAlign w:val="center"/>
            <w:hideMark/>
          </w:tcPr>
          <w:p w14:paraId="08FBCDCF"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8" w:space="0" w:color="auto"/>
              <w:right w:val="single" w:sz="8" w:space="0" w:color="auto"/>
            </w:tcBorders>
            <w:vAlign w:val="center"/>
          </w:tcPr>
          <w:p w14:paraId="5D3A7DAD" w14:textId="72F39485"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8" w:space="0" w:color="auto"/>
              <w:right w:val="single" w:sz="8" w:space="0" w:color="auto"/>
            </w:tcBorders>
            <w:vAlign w:val="center"/>
          </w:tcPr>
          <w:p w14:paraId="4558A103" w14:textId="530F3988"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0C0A227D" w14:textId="12C0BC45" w:rsidTr="00834EA6">
        <w:trPr>
          <w:gridAfter w:val="1"/>
          <w:wAfter w:w="8" w:type="dxa"/>
          <w:trHeight w:val="300"/>
        </w:trPr>
        <w:tc>
          <w:tcPr>
            <w:tcW w:w="5176" w:type="dxa"/>
            <w:tcBorders>
              <w:top w:val="nil"/>
              <w:left w:val="single" w:sz="8" w:space="0" w:color="auto"/>
              <w:bottom w:val="single" w:sz="6" w:space="0" w:color="auto"/>
              <w:right w:val="single" w:sz="8" w:space="0" w:color="auto"/>
            </w:tcBorders>
            <w:shd w:val="clear" w:color="auto" w:fill="auto"/>
            <w:vAlign w:val="center"/>
            <w:hideMark/>
          </w:tcPr>
          <w:p w14:paraId="5FA49D2A"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693" w:type="dxa"/>
            <w:tcBorders>
              <w:top w:val="nil"/>
              <w:left w:val="nil"/>
              <w:bottom w:val="single" w:sz="6" w:space="0" w:color="auto"/>
              <w:right w:val="single" w:sz="8" w:space="0" w:color="auto"/>
            </w:tcBorders>
            <w:shd w:val="clear" w:color="auto" w:fill="auto"/>
            <w:vAlign w:val="center"/>
            <w:hideMark/>
          </w:tcPr>
          <w:p w14:paraId="492E3092"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nil"/>
              <w:left w:val="nil"/>
              <w:bottom w:val="single" w:sz="6" w:space="0" w:color="auto"/>
              <w:right w:val="single" w:sz="8" w:space="0" w:color="auto"/>
            </w:tcBorders>
            <w:vAlign w:val="center"/>
          </w:tcPr>
          <w:p w14:paraId="14BD7657" w14:textId="0595A94E"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nil"/>
              <w:left w:val="nil"/>
              <w:bottom w:val="single" w:sz="6" w:space="0" w:color="auto"/>
              <w:right w:val="single" w:sz="8" w:space="0" w:color="auto"/>
            </w:tcBorders>
            <w:vAlign w:val="center"/>
          </w:tcPr>
          <w:p w14:paraId="070361DC" w14:textId="0A1EF173"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75EFC35B" w14:textId="5F6ED2EE" w:rsidTr="00834EA6">
        <w:trPr>
          <w:gridAfter w:val="1"/>
          <w:wAfter w:w="8" w:type="dxa"/>
          <w:trHeight w:val="300"/>
        </w:trPr>
        <w:tc>
          <w:tcPr>
            <w:tcW w:w="5176"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BD9D9E4" w14:textId="77777777" w:rsidR="00A07475" w:rsidRPr="001B4988" w:rsidRDefault="00A07475" w:rsidP="00A07475">
            <w:pPr>
              <w:jc w:val="right"/>
              <w:rPr>
                <w:rFonts w:ascii="Calibri" w:hAnsi="Calibri" w:cs="Calibri"/>
                <w:b/>
                <w:bCs/>
                <w:color w:val="000000"/>
              </w:rPr>
            </w:pPr>
            <w:r w:rsidRPr="001B4988">
              <w:rPr>
                <w:rFonts w:ascii="Calibri" w:hAnsi="Calibri" w:cs="Calibri"/>
                <w:b/>
                <w:bCs/>
                <w:color w:val="000000"/>
              </w:rPr>
              <w:t>SUBTOTAL</w:t>
            </w:r>
          </w:p>
        </w:tc>
        <w:tc>
          <w:tcPr>
            <w:tcW w:w="1693"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F8900C7"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single" w:sz="6" w:space="0" w:color="auto"/>
              <w:left w:val="single" w:sz="6" w:space="0" w:color="auto"/>
              <w:bottom w:val="single" w:sz="6" w:space="0" w:color="auto"/>
              <w:right w:val="single" w:sz="6" w:space="0" w:color="auto"/>
            </w:tcBorders>
            <w:vAlign w:val="center"/>
          </w:tcPr>
          <w:p w14:paraId="07449FC5" w14:textId="598CD9E5"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single" w:sz="6" w:space="0" w:color="auto"/>
              <w:left w:val="single" w:sz="6" w:space="0" w:color="auto"/>
              <w:bottom w:val="single" w:sz="6" w:space="0" w:color="auto"/>
              <w:right w:val="single" w:sz="6" w:space="0" w:color="auto"/>
            </w:tcBorders>
            <w:vAlign w:val="center"/>
          </w:tcPr>
          <w:p w14:paraId="399EEBE6" w14:textId="6021707D"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A07475" w:rsidRPr="001B4988" w14:paraId="4F5ABA05" w14:textId="43AA2B32" w:rsidTr="00834EA6">
        <w:trPr>
          <w:gridAfter w:val="1"/>
          <w:wAfter w:w="8" w:type="dxa"/>
          <w:trHeight w:val="367"/>
        </w:trPr>
        <w:tc>
          <w:tcPr>
            <w:tcW w:w="5176"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4D90AF1" w14:textId="58660035" w:rsidR="00A07475" w:rsidRPr="001B4988" w:rsidRDefault="00A07475" w:rsidP="00A07475">
            <w:pPr>
              <w:rPr>
                <w:rFonts w:ascii="Calibri" w:hAnsi="Calibri" w:cs="Calibri"/>
                <w:b/>
                <w:bCs/>
                <w:color w:val="000000"/>
              </w:rPr>
            </w:pPr>
            <w:r>
              <w:rPr>
                <w:rFonts w:ascii="Calibri" w:hAnsi="Calibri" w:cs="Calibri"/>
                <w:b/>
                <w:bCs/>
                <w:color w:val="000000"/>
              </w:rPr>
              <w:t>YEARLY</w:t>
            </w:r>
            <w:r w:rsidRPr="001B4988">
              <w:rPr>
                <w:rFonts w:ascii="Calibri" w:hAnsi="Calibri" w:cs="Calibri"/>
                <w:b/>
                <w:bCs/>
                <w:color w:val="000000"/>
              </w:rPr>
              <w:t xml:space="preserve"> TOTAL</w:t>
            </w:r>
            <w:r>
              <w:rPr>
                <w:rFonts w:ascii="Calibri" w:hAnsi="Calibri" w:cs="Calibri"/>
                <w:b/>
                <w:bCs/>
                <w:color w:val="000000"/>
              </w:rPr>
              <w:t>S</w:t>
            </w:r>
            <w:r w:rsidRPr="001B4988">
              <w:rPr>
                <w:rFonts w:ascii="Calibri" w:hAnsi="Calibri" w:cs="Calibri"/>
                <w:b/>
                <w:bCs/>
                <w:color w:val="000000"/>
              </w:rPr>
              <w:t xml:space="preserve"> for </w:t>
            </w:r>
            <w:r>
              <w:rPr>
                <w:rFonts w:ascii="Calibri" w:hAnsi="Calibri" w:cs="Calibri"/>
                <w:b/>
                <w:bCs/>
                <w:color w:val="000000"/>
              </w:rPr>
              <w:t>Religious</w:t>
            </w:r>
            <w:r w:rsidRPr="001B4988">
              <w:rPr>
                <w:rFonts w:ascii="Calibri" w:hAnsi="Calibri" w:cs="Calibri"/>
                <w:b/>
                <w:bCs/>
                <w:color w:val="000000"/>
              </w:rPr>
              <w:t xml:space="preserve"> Services</w:t>
            </w:r>
            <w:r>
              <w:rPr>
                <w:rFonts w:ascii="Calibri" w:hAnsi="Calibri" w:cs="Calibri"/>
                <w:b/>
                <w:bCs/>
                <w:color w:val="000000"/>
              </w:rPr>
              <w:t xml:space="preserve"> Program</w:t>
            </w:r>
          </w:p>
        </w:tc>
        <w:tc>
          <w:tcPr>
            <w:tcW w:w="1693"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5858C0D" w14:textId="77777777"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94" w:type="dxa"/>
            <w:gridSpan w:val="2"/>
            <w:tcBorders>
              <w:top w:val="single" w:sz="6" w:space="0" w:color="auto"/>
              <w:left w:val="single" w:sz="6" w:space="0" w:color="auto"/>
              <w:bottom w:val="single" w:sz="6" w:space="0" w:color="auto"/>
              <w:right w:val="single" w:sz="6" w:space="0" w:color="auto"/>
            </w:tcBorders>
            <w:vAlign w:val="center"/>
          </w:tcPr>
          <w:p w14:paraId="477FFE86" w14:textId="0B9007C0"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c>
          <w:tcPr>
            <w:tcW w:w="1589" w:type="dxa"/>
            <w:tcBorders>
              <w:top w:val="single" w:sz="6" w:space="0" w:color="auto"/>
              <w:left w:val="single" w:sz="6" w:space="0" w:color="auto"/>
              <w:bottom w:val="single" w:sz="6" w:space="0" w:color="auto"/>
              <w:right w:val="single" w:sz="6" w:space="0" w:color="auto"/>
            </w:tcBorders>
            <w:vAlign w:val="center"/>
          </w:tcPr>
          <w:p w14:paraId="72480550" w14:textId="7DE54F96" w:rsidR="00A07475" w:rsidRPr="001B4988" w:rsidRDefault="00A07475" w:rsidP="00A07475">
            <w:pPr>
              <w:rPr>
                <w:rFonts w:ascii="Calibri" w:hAnsi="Calibri" w:cs="Calibri"/>
                <w:b/>
                <w:bCs/>
                <w:color w:val="000000"/>
              </w:rPr>
            </w:pPr>
            <w:r w:rsidRPr="001B4988">
              <w:rPr>
                <w:rFonts w:ascii="Calibri" w:hAnsi="Calibri" w:cs="Calibri"/>
                <w:b/>
                <w:bCs/>
                <w:color w:val="000000"/>
              </w:rPr>
              <w:t>$      </w:t>
            </w:r>
          </w:p>
        </w:tc>
      </w:tr>
      <w:tr w:rsidR="00933BEF" w:rsidRPr="001B4988" w14:paraId="78A3316B" w14:textId="77777777">
        <w:trPr>
          <w:gridAfter w:val="1"/>
          <w:wAfter w:w="8" w:type="dxa"/>
          <w:trHeight w:val="367"/>
        </w:trPr>
        <w:tc>
          <w:tcPr>
            <w:tcW w:w="7539" w:type="dxa"/>
            <w:gridSpan w:val="3"/>
            <w:tcBorders>
              <w:top w:val="single" w:sz="6" w:space="0" w:color="auto"/>
              <w:left w:val="single" w:sz="6" w:space="0" w:color="auto"/>
              <w:bottom w:val="single" w:sz="6" w:space="0" w:color="auto"/>
              <w:right w:val="single" w:sz="6" w:space="0" w:color="auto"/>
            </w:tcBorders>
            <w:shd w:val="clear" w:color="auto" w:fill="auto"/>
            <w:vAlign w:val="center"/>
          </w:tcPr>
          <w:p w14:paraId="0CD4AD64" w14:textId="0F078B3E" w:rsidR="00933BEF" w:rsidRPr="001B4988" w:rsidRDefault="00933BEF" w:rsidP="00A07475">
            <w:pPr>
              <w:rPr>
                <w:rFonts w:ascii="Calibri" w:hAnsi="Calibri" w:cs="Calibri"/>
                <w:b/>
                <w:bCs/>
                <w:color w:val="000000"/>
              </w:rPr>
            </w:pPr>
            <w:r>
              <w:rPr>
                <w:rFonts w:ascii="Calibri" w:hAnsi="Calibri" w:cs="Calibri"/>
                <w:b/>
                <w:bCs/>
                <w:color w:val="000000"/>
              </w:rPr>
              <w:t>Grand Total for Religious Services Program</w:t>
            </w:r>
          </w:p>
        </w:tc>
        <w:tc>
          <w:tcPr>
            <w:tcW w:w="2513" w:type="dxa"/>
            <w:gridSpan w:val="2"/>
            <w:tcBorders>
              <w:top w:val="single" w:sz="6" w:space="0" w:color="auto"/>
              <w:left w:val="single" w:sz="6" w:space="0" w:color="auto"/>
              <w:bottom w:val="single" w:sz="6" w:space="0" w:color="auto"/>
              <w:right w:val="single" w:sz="6" w:space="0" w:color="auto"/>
            </w:tcBorders>
            <w:shd w:val="clear" w:color="auto" w:fill="auto"/>
            <w:vAlign w:val="center"/>
          </w:tcPr>
          <w:p w14:paraId="156FAF42" w14:textId="64FCAE0B" w:rsidR="00933BEF" w:rsidRPr="001B4988" w:rsidRDefault="00933BEF" w:rsidP="00A07475">
            <w:pPr>
              <w:rPr>
                <w:rFonts w:ascii="Calibri" w:hAnsi="Calibri" w:cs="Calibri"/>
                <w:b/>
                <w:bCs/>
                <w:color w:val="000000"/>
              </w:rPr>
            </w:pPr>
            <w:r>
              <w:rPr>
                <w:rFonts w:ascii="Calibri" w:hAnsi="Calibri" w:cs="Calibri"/>
                <w:b/>
                <w:bCs/>
                <w:color w:val="000000"/>
              </w:rPr>
              <w:t>$</w:t>
            </w:r>
          </w:p>
        </w:tc>
      </w:tr>
    </w:tbl>
    <w:p w14:paraId="1EC52950" w14:textId="77777777" w:rsidR="00CC7690" w:rsidRPr="00673A07" w:rsidRDefault="00CC7690" w:rsidP="00CC7690">
      <w:pPr>
        <w:spacing w:before="240" w:after="240"/>
        <w:ind w:left="720"/>
        <w:rPr>
          <w:rFonts w:ascii="Calibri" w:hAnsi="Calibri" w:cs="Calibri"/>
          <w:sz w:val="24"/>
          <w:szCs w:val="24"/>
        </w:rPr>
      </w:pPr>
    </w:p>
    <w:p w14:paraId="6F160816" w14:textId="77777777" w:rsidR="00157A00" w:rsidRPr="00BA3CAD" w:rsidRDefault="00157A00" w:rsidP="00157A00">
      <w:pPr>
        <w:spacing w:after="240"/>
        <w:rPr>
          <w:rFonts w:ascii="Calibri" w:hAnsi="Calibri" w:cs="Calibri"/>
        </w:rPr>
      </w:pPr>
      <w:r w:rsidRPr="00EB4661">
        <w:rPr>
          <w:rFonts w:ascii="Calibri" w:hAnsi="Calibri" w:cs="Calibri"/>
          <w:b/>
          <w:bCs/>
          <w:sz w:val="24"/>
        </w:rPr>
        <w:t>Maximum Length</w:t>
      </w:r>
      <w:proofErr w:type="gramStart"/>
      <w:r w:rsidRPr="00EB4661">
        <w:rPr>
          <w:rFonts w:ascii="Calibri" w:hAnsi="Calibri" w:cs="Calibri"/>
          <w:b/>
          <w:bCs/>
          <w:sz w:val="24"/>
        </w:rPr>
        <w:t xml:space="preserve">:  </w:t>
      </w:r>
      <w:r w:rsidRPr="007F0119">
        <w:rPr>
          <w:rFonts w:ascii="Calibri" w:hAnsi="Calibri" w:cs="Calibri"/>
          <w:b/>
          <w:bCs/>
          <w:color w:val="000000" w:themeColor="text1"/>
          <w:sz w:val="24"/>
        </w:rPr>
        <w:t>5</w:t>
      </w:r>
      <w:proofErr w:type="gramEnd"/>
      <w:r w:rsidRPr="007F0119">
        <w:rPr>
          <w:rFonts w:ascii="Calibri" w:hAnsi="Calibri" w:cs="Calibri"/>
          <w:b/>
          <w:bCs/>
          <w:color w:val="000000" w:themeColor="text1"/>
          <w:sz w:val="24"/>
        </w:rPr>
        <w:t xml:space="preserve"> pages</w:t>
      </w:r>
    </w:p>
    <w:p w14:paraId="28644E1F" w14:textId="1E5C5820" w:rsidR="00157A00" w:rsidRPr="0039461C" w:rsidRDefault="00157A00" w:rsidP="00157A00">
      <w:pPr>
        <w:spacing w:after="240"/>
        <w:jc w:val="center"/>
        <w:rPr>
          <w:rFonts w:ascii="Calibri" w:hAnsi="Calibri" w:cs="Calibri"/>
          <w:b/>
        </w:rPr>
      </w:pPr>
    </w:p>
    <w:bookmarkEnd w:id="137"/>
    <w:p w14:paraId="60877307" w14:textId="4F0F045D" w:rsidR="00010516" w:rsidRPr="00311028" w:rsidRDefault="00F43F6A" w:rsidP="00157A00">
      <w:pPr>
        <w:pStyle w:val="PlainText"/>
        <w:spacing w:before="240" w:after="240"/>
        <w:rPr>
          <w:sz w:val="2"/>
          <w:szCs w:val="2"/>
        </w:rPr>
      </w:pPr>
      <w:r w:rsidRPr="002372AF">
        <w:br w:type="page"/>
      </w:r>
    </w:p>
    <w:p w14:paraId="6FF37891" w14:textId="73C5E4EB" w:rsidR="000D4620" w:rsidRPr="000D4620" w:rsidRDefault="000D4620" w:rsidP="000D4620">
      <w:pPr>
        <w:pStyle w:val="Heading4"/>
        <w:shd w:val="clear" w:color="auto" w:fill="DEEAF6" w:themeFill="accent5" w:themeFillTint="33"/>
        <w:jc w:val="left"/>
      </w:pPr>
      <w:r w:rsidRPr="000D4620">
        <w:lastRenderedPageBreak/>
        <w:t>TABLE OF KEY PERSONNEL</w:t>
      </w:r>
      <w:r w:rsidRPr="000D4620">
        <w:tab/>
      </w:r>
    </w:p>
    <w:p w14:paraId="1D25CC44" w14:textId="355FC3A5" w:rsidR="00F43F6A" w:rsidRPr="0018176F" w:rsidRDefault="00F43F6A" w:rsidP="00266DFB">
      <w:pPr>
        <w:spacing w:before="240" w:after="240"/>
        <w:rPr>
          <w:rFonts w:ascii="Calibri" w:hAnsi="Calibri" w:cs="Calibri"/>
          <w:color w:val="000000" w:themeColor="text1"/>
          <w:sz w:val="24"/>
        </w:rPr>
      </w:pPr>
      <w:r w:rsidRPr="00266DFB">
        <w:rPr>
          <w:rFonts w:ascii="Calibri" w:hAnsi="Calibri" w:cs="Calibri"/>
          <w:b/>
          <w:sz w:val="24"/>
        </w:rPr>
        <w:t>Instructions</w:t>
      </w:r>
      <w:proofErr w:type="gramStart"/>
      <w:r w:rsidRPr="00266DFB">
        <w:rPr>
          <w:rFonts w:ascii="Calibri" w:hAnsi="Calibri" w:cs="Calibri"/>
          <w:sz w:val="24"/>
        </w:rPr>
        <w:t xml:space="preserve">:  </w:t>
      </w:r>
      <w:r w:rsidR="00502F47" w:rsidRPr="00266DFB">
        <w:rPr>
          <w:rFonts w:ascii="Calibri" w:hAnsi="Calibri" w:cs="Calibri"/>
          <w:sz w:val="24"/>
        </w:rPr>
        <w:t>Bidder</w:t>
      </w:r>
      <w:proofErr w:type="gramEnd"/>
      <w:r w:rsidRPr="00266DFB">
        <w:rPr>
          <w:rFonts w:ascii="Calibri" w:hAnsi="Calibri" w:cs="Calibri"/>
          <w:sz w:val="24"/>
        </w:rPr>
        <w:t xml:space="preserve"> </w:t>
      </w:r>
      <w:r w:rsidR="009D64EA" w:rsidRPr="00266DFB">
        <w:rPr>
          <w:rFonts w:ascii="Calibri" w:hAnsi="Calibri"/>
          <w:sz w:val="24"/>
          <w:szCs w:val="26"/>
        </w:rPr>
        <w:t>is to</w:t>
      </w:r>
      <w:r w:rsidR="00B75458" w:rsidRPr="00266DFB">
        <w:rPr>
          <w:rFonts w:ascii="Calibri" w:hAnsi="Calibri" w:cs="Calibri"/>
          <w:sz w:val="24"/>
        </w:rPr>
        <w:t xml:space="preserve"> </w:t>
      </w:r>
      <w:r w:rsidRPr="00266DFB">
        <w:rPr>
          <w:rFonts w:ascii="Calibri" w:hAnsi="Calibri" w:cs="Calibri"/>
          <w:sz w:val="24"/>
        </w:rPr>
        <w:t xml:space="preserve">provide a </w:t>
      </w:r>
      <w:r w:rsidRPr="00266DFB">
        <w:rPr>
          <w:rFonts w:ascii="Calibri" w:hAnsi="Calibri" w:cs="Calibri"/>
          <w:b/>
          <w:sz w:val="24"/>
        </w:rPr>
        <w:t>Table of Key Personnel</w:t>
      </w:r>
      <w:r w:rsidRPr="00266DFB">
        <w:rPr>
          <w:rFonts w:ascii="Calibri" w:hAnsi="Calibri" w:cs="Calibri"/>
          <w:sz w:val="24"/>
        </w:rPr>
        <w:t xml:space="preserve">.  The table </w:t>
      </w:r>
      <w:r w:rsidR="00B75458" w:rsidRPr="00266DFB">
        <w:rPr>
          <w:rFonts w:ascii="Calibri" w:hAnsi="Calibri" w:cs="Calibri"/>
          <w:sz w:val="24"/>
        </w:rPr>
        <w:t xml:space="preserve">is to </w:t>
      </w:r>
      <w:r w:rsidRPr="00266DFB">
        <w:rPr>
          <w:rFonts w:ascii="Calibri" w:hAnsi="Calibri" w:cs="Calibri"/>
          <w:sz w:val="24"/>
        </w:rPr>
        <w:t xml:space="preserve">include all </w:t>
      </w:r>
      <w:r w:rsidR="00112390">
        <w:rPr>
          <w:rFonts w:ascii="Calibri" w:hAnsi="Calibri" w:cs="Calibri"/>
          <w:sz w:val="24"/>
        </w:rPr>
        <w:t>essential</w:t>
      </w:r>
      <w:r w:rsidRPr="00266DFB">
        <w:rPr>
          <w:rFonts w:ascii="Calibri" w:hAnsi="Calibri" w:cs="Calibri"/>
          <w:sz w:val="24"/>
        </w:rPr>
        <w:t xml:space="preserve"> personnel associated </w:t>
      </w:r>
      <w:r w:rsidR="00112390">
        <w:rPr>
          <w:rFonts w:ascii="Calibri" w:hAnsi="Calibri" w:cs="Calibri"/>
          <w:sz w:val="24"/>
        </w:rPr>
        <w:t xml:space="preserve">with </w:t>
      </w:r>
      <w:r w:rsidR="00B75458" w:rsidRPr="00266DFB">
        <w:rPr>
          <w:rFonts w:ascii="Calibri" w:hAnsi="Calibri" w:cs="Calibri"/>
          <w:sz w:val="24"/>
        </w:rPr>
        <w:t xml:space="preserve">providing services to the </w:t>
      </w:r>
      <w:r w:rsidR="00B75458" w:rsidRPr="0018176F">
        <w:rPr>
          <w:rFonts w:ascii="Calibri" w:hAnsi="Calibri" w:cs="Calibri"/>
          <w:color w:val="000000" w:themeColor="text1"/>
          <w:sz w:val="24"/>
        </w:rPr>
        <w:t>County</w:t>
      </w:r>
      <w:r w:rsidR="00BF3055" w:rsidRPr="0018176F">
        <w:rPr>
          <w:rFonts w:ascii="Calibri" w:hAnsi="Calibri" w:cs="Calibri"/>
          <w:color w:val="000000" w:themeColor="text1"/>
          <w:sz w:val="24"/>
        </w:rPr>
        <w:t>, including</w:t>
      </w:r>
      <w:r w:rsidR="00B75458" w:rsidRPr="0018176F">
        <w:rPr>
          <w:rFonts w:ascii="Calibri" w:hAnsi="Calibri" w:cs="Calibri"/>
          <w:color w:val="000000" w:themeColor="text1"/>
          <w:sz w:val="24"/>
        </w:rPr>
        <w:t xml:space="preserve"> collaborating partners.  </w:t>
      </w:r>
    </w:p>
    <w:p w14:paraId="4E1A14A2" w14:textId="611EBFAD" w:rsidR="00F43F6A" w:rsidRPr="00266DFB" w:rsidRDefault="00F43F6A" w:rsidP="00266DFB">
      <w:pPr>
        <w:spacing w:before="240" w:after="240"/>
        <w:rPr>
          <w:rFonts w:ascii="Calibri" w:hAnsi="Calibri" w:cs="Calibri"/>
          <w:sz w:val="24"/>
        </w:rPr>
      </w:pPr>
      <w:r w:rsidRPr="00266DFB">
        <w:rPr>
          <w:rFonts w:ascii="Calibri" w:hAnsi="Calibri" w:cs="Calibri"/>
          <w:sz w:val="24"/>
        </w:rPr>
        <w:t>T</w:t>
      </w:r>
      <w:r w:rsidR="00B75458" w:rsidRPr="00266DFB">
        <w:rPr>
          <w:rFonts w:ascii="Calibri" w:hAnsi="Calibri" w:cs="Calibri"/>
          <w:sz w:val="24"/>
        </w:rPr>
        <w:t xml:space="preserve">o appropriately </w:t>
      </w:r>
      <w:r w:rsidR="00112390">
        <w:rPr>
          <w:rFonts w:ascii="Calibri" w:hAnsi="Calibri" w:cs="Calibri"/>
          <w:sz w:val="24"/>
        </w:rPr>
        <w:t>evaluate</w:t>
      </w:r>
      <w:r w:rsidR="00B75458" w:rsidRPr="00266DFB">
        <w:rPr>
          <w:rFonts w:ascii="Calibri" w:hAnsi="Calibri" w:cs="Calibri"/>
          <w:sz w:val="24"/>
        </w:rPr>
        <w:t xml:space="preserve"> </w:t>
      </w:r>
      <w:r w:rsidR="005C3F1D">
        <w:rPr>
          <w:rFonts w:ascii="Calibri" w:hAnsi="Calibri" w:cs="Calibri"/>
          <w:sz w:val="24"/>
        </w:rPr>
        <w:t>B</w:t>
      </w:r>
      <w:r w:rsidR="00B75458" w:rsidRPr="00266DFB">
        <w:rPr>
          <w:rFonts w:ascii="Calibri" w:hAnsi="Calibri" w:cs="Calibri"/>
          <w:sz w:val="24"/>
        </w:rPr>
        <w:t>idder</w:t>
      </w:r>
      <w:r w:rsidR="00112390">
        <w:rPr>
          <w:rFonts w:ascii="Calibri" w:hAnsi="Calibri" w:cs="Calibri"/>
          <w:sz w:val="24"/>
        </w:rPr>
        <w:t>'s</w:t>
      </w:r>
      <w:r w:rsidR="00B75458" w:rsidRPr="00266DFB">
        <w:rPr>
          <w:rFonts w:ascii="Calibri" w:hAnsi="Calibri" w:cs="Calibri"/>
          <w:sz w:val="24"/>
        </w:rPr>
        <w:t xml:space="preserve"> qualifications, t</w:t>
      </w:r>
      <w:r w:rsidRPr="00266DFB">
        <w:rPr>
          <w:rFonts w:ascii="Calibri" w:hAnsi="Calibri" w:cs="Calibri"/>
          <w:sz w:val="24"/>
        </w:rPr>
        <w:t xml:space="preserve">he table </w:t>
      </w:r>
      <w:r w:rsidR="00B75458" w:rsidRPr="00266DFB">
        <w:rPr>
          <w:rFonts w:ascii="Calibri" w:hAnsi="Calibri" w:cs="Calibri"/>
          <w:sz w:val="24"/>
        </w:rPr>
        <w:t>should</w:t>
      </w:r>
      <w:r w:rsidRPr="00266DFB">
        <w:rPr>
          <w:rFonts w:ascii="Calibri" w:hAnsi="Calibri" w:cs="Calibri"/>
          <w:sz w:val="24"/>
        </w:rPr>
        <w:t xml:space="preserve"> include the following information for each key person:</w:t>
      </w:r>
    </w:p>
    <w:p w14:paraId="59967313" w14:textId="7E8A4DA7" w:rsidR="00F43F6A" w:rsidRPr="00266DFB" w:rsidRDefault="00F43F6A" w:rsidP="0018176F">
      <w:pPr>
        <w:numPr>
          <w:ilvl w:val="0"/>
          <w:numId w:val="13"/>
        </w:numPr>
        <w:spacing w:before="240" w:after="240"/>
        <w:ind w:hanging="720"/>
        <w:rPr>
          <w:rFonts w:ascii="Calibri" w:hAnsi="Calibri" w:cs="Calibri"/>
          <w:sz w:val="24"/>
        </w:rPr>
      </w:pPr>
      <w:r w:rsidRPr="00266DFB">
        <w:rPr>
          <w:rFonts w:ascii="Calibri" w:hAnsi="Calibri" w:cs="Calibri"/>
          <w:sz w:val="24"/>
        </w:rPr>
        <w:t xml:space="preserve">The person’s relationship with </w:t>
      </w:r>
      <w:r w:rsidR="00502F47" w:rsidRPr="00266DFB">
        <w:rPr>
          <w:rFonts w:ascii="Calibri" w:hAnsi="Calibri" w:cs="Calibri"/>
          <w:sz w:val="24"/>
        </w:rPr>
        <w:t>Bidder</w:t>
      </w:r>
      <w:r w:rsidRPr="00266DFB">
        <w:rPr>
          <w:rFonts w:ascii="Calibri" w:hAnsi="Calibri" w:cs="Calibri"/>
          <w:sz w:val="24"/>
        </w:rPr>
        <w:t xml:space="preserve">, including job title and years of employment with </w:t>
      </w:r>
      <w:r w:rsidR="008211BF" w:rsidRPr="00266DFB">
        <w:rPr>
          <w:rFonts w:ascii="Calibri" w:hAnsi="Calibri" w:cs="Calibri"/>
          <w:sz w:val="24"/>
        </w:rPr>
        <w:t>Bidder.</w:t>
      </w:r>
      <w:r w:rsidRPr="00266DFB">
        <w:rPr>
          <w:rFonts w:ascii="Calibri" w:hAnsi="Calibri" w:cs="Calibri"/>
          <w:sz w:val="24"/>
        </w:rPr>
        <w:t xml:space="preserve"> </w:t>
      </w:r>
    </w:p>
    <w:p w14:paraId="7BC99324" w14:textId="6685CB12" w:rsidR="00F43F6A" w:rsidRPr="00266DFB" w:rsidRDefault="00F43F6A" w:rsidP="0018176F">
      <w:pPr>
        <w:numPr>
          <w:ilvl w:val="0"/>
          <w:numId w:val="13"/>
        </w:numPr>
        <w:spacing w:before="240" w:after="240"/>
        <w:ind w:hanging="720"/>
        <w:rPr>
          <w:rFonts w:ascii="Calibri" w:hAnsi="Calibri" w:cs="Calibri"/>
          <w:sz w:val="24"/>
        </w:rPr>
      </w:pPr>
      <w:r w:rsidRPr="00266DFB">
        <w:rPr>
          <w:rFonts w:ascii="Calibri" w:hAnsi="Calibri" w:cs="Calibri"/>
          <w:sz w:val="24"/>
        </w:rPr>
        <w:t>Work contact information includ</w:t>
      </w:r>
      <w:r w:rsidR="00112390">
        <w:rPr>
          <w:rFonts w:ascii="Calibri" w:hAnsi="Calibri" w:cs="Calibri"/>
          <w:sz w:val="24"/>
        </w:rPr>
        <w:t>es</w:t>
      </w:r>
      <w:r w:rsidRPr="00266DFB">
        <w:rPr>
          <w:rFonts w:ascii="Calibri" w:hAnsi="Calibri" w:cs="Calibri"/>
          <w:sz w:val="24"/>
        </w:rPr>
        <w:t xml:space="preserve">, but </w:t>
      </w:r>
      <w:r w:rsidR="00112390">
        <w:rPr>
          <w:rFonts w:ascii="Calibri" w:hAnsi="Calibri" w:cs="Calibri"/>
          <w:sz w:val="24"/>
        </w:rPr>
        <w:t xml:space="preserve">is </w:t>
      </w:r>
      <w:r w:rsidRPr="00266DFB">
        <w:rPr>
          <w:rFonts w:ascii="Calibri" w:hAnsi="Calibri" w:cs="Calibri"/>
          <w:sz w:val="24"/>
        </w:rPr>
        <w:t>not limited to, the following</w:t>
      </w:r>
      <w:proofErr w:type="gramStart"/>
      <w:r w:rsidRPr="00266DFB">
        <w:rPr>
          <w:rFonts w:ascii="Calibri" w:hAnsi="Calibri" w:cs="Calibri"/>
          <w:sz w:val="24"/>
        </w:rPr>
        <w:t>:  work</w:t>
      </w:r>
      <w:proofErr w:type="gramEnd"/>
      <w:r w:rsidRPr="00266DFB">
        <w:rPr>
          <w:rFonts w:ascii="Calibri" w:hAnsi="Calibri" w:cs="Calibri"/>
          <w:sz w:val="24"/>
        </w:rPr>
        <w:t xml:space="preserve"> address, office telephone number, mobile work number, and </w:t>
      </w:r>
      <w:r w:rsidR="00B75458" w:rsidRPr="00266DFB">
        <w:rPr>
          <w:rFonts w:ascii="Calibri" w:hAnsi="Calibri" w:cs="Calibri"/>
          <w:sz w:val="24"/>
        </w:rPr>
        <w:t xml:space="preserve">work </w:t>
      </w:r>
      <w:r w:rsidRPr="00266DFB">
        <w:rPr>
          <w:rFonts w:ascii="Calibri" w:hAnsi="Calibri" w:cs="Calibri"/>
          <w:sz w:val="24"/>
        </w:rPr>
        <w:t xml:space="preserve">email </w:t>
      </w:r>
      <w:r w:rsidR="008211BF" w:rsidRPr="00266DFB">
        <w:rPr>
          <w:rFonts w:ascii="Calibri" w:hAnsi="Calibri" w:cs="Calibri"/>
          <w:sz w:val="24"/>
        </w:rPr>
        <w:t>address.</w:t>
      </w:r>
    </w:p>
    <w:p w14:paraId="7F1EB3DA" w14:textId="5C201C42" w:rsidR="00F43F6A" w:rsidRPr="00266DFB" w:rsidRDefault="00F43F6A" w:rsidP="0018176F">
      <w:pPr>
        <w:numPr>
          <w:ilvl w:val="0"/>
          <w:numId w:val="13"/>
        </w:numPr>
        <w:spacing w:before="240" w:after="240"/>
        <w:ind w:hanging="720"/>
        <w:rPr>
          <w:rFonts w:ascii="Calibri" w:hAnsi="Calibri" w:cs="Calibri"/>
          <w:sz w:val="24"/>
        </w:rPr>
      </w:pPr>
      <w:bookmarkStart w:id="138" w:name="_Hlk101857604"/>
      <w:r w:rsidRPr="00266DFB">
        <w:rPr>
          <w:rFonts w:ascii="Calibri" w:hAnsi="Calibri" w:cs="Calibri"/>
          <w:sz w:val="24"/>
        </w:rPr>
        <w:t xml:space="preserve">The </w:t>
      </w:r>
      <w:r w:rsidR="00112390">
        <w:rPr>
          <w:rFonts w:ascii="Calibri" w:hAnsi="Calibri" w:cs="Calibri"/>
          <w:sz w:val="24"/>
        </w:rPr>
        <w:t>person's role</w:t>
      </w:r>
      <w:r w:rsidRPr="00266DFB">
        <w:rPr>
          <w:rFonts w:ascii="Calibri" w:hAnsi="Calibri" w:cs="Calibri"/>
          <w:sz w:val="24"/>
        </w:rPr>
        <w:t xml:space="preserve"> in connection with the RF</w:t>
      </w:r>
      <w:r w:rsidR="00B75458" w:rsidRPr="00266DFB">
        <w:rPr>
          <w:rFonts w:ascii="Calibri" w:hAnsi="Calibri" w:cs="Calibri"/>
          <w:sz w:val="24"/>
        </w:rPr>
        <w:t>P</w:t>
      </w:r>
      <w:r w:rsidR="00632D93">
        <w:rPr>
          <w:rFonts w:ascii="Calibri" w:hAnsi="Calibri" w:cs="Calibri"/>
          <w:sz w:val="24"/>
        </w:rPr>
        <w:t xml:space="preserve"> and any awarded </w:t>
      </w:r>
      <w:r w:rsidR="008211BF">
        <w:rPr>
          <w:rFonts w:ascii="Calibri" w:hAnsi="Calibri" w:cs="Calibri"/>
          <w:sz w:val="24"/>
        </w:rPr>
        <w:t>contract</w:t>
      </w:r>
      <w:r w:rsidR="008211BF" w:rsidRPr="00266DFB">
        <w:rPr>
          <w:rFonts w:ascii="Calibri" w:hAnsi="Calibri" w:cs="Calibri"/>
          <w:sz w:val="24"/>
        </w:rPr>
        <w:t>.</w:t>
      </w:r>
      <w:bookmarkEnd w:id="138"/>
      <w:r w:rsidRPr="00266DFB">
        <w:rPr>
          <w:rFonts w:ascii="Calibri" w:hAnsi="Calibri" w:cs="Calibri"/>
          <w:sz w:val="24"/>
        </w:rPr>
        <w:t xml:space="preserve"> </w:t>
      </w:r>
    </w:p>
    <w:p w14:paraId="57E6A210" w14:textId="77777777" w:rsidR="00F43F6A" w:rsidRPr="00266DFB" w:rsidRDefault="00F43F6A" w:rsidP="0018176F">
      <w:pPr>
        <w:numPr>
          <w:ilvl w:val="0"/>
          <w:numId w:val="13"/>
        </w:numPr>
        <w:spacing w:before="240" w:after="240"/>
        <w:ind w:hanging="720"/>
        <w:rPr>
          <w:rFonts w:ascii="Calibri" w:hAnsi="Calibri" w:cs="Calibri"/>
          <w:sz w:val="24"/>
        </w:rPr>
      </w:pPr>
      <w:r w:rsidRPr="00266DFB">
        <w:rPr>
          <w:rFonts w:ascii="Calibri" w:hAnsi="Calibri" w:cs="Calibri"/>
          <w:sz w:val="24"/>
        </w:rPr>
        <w:t>Educational background; and</w:t>
      </w:r>
    </w:p>
    <w:p w14:paraId="45E420FF" w14:textId="77777777" w:rsidR="00F43F6A" w:rsidRPr="00266DFB" w:rsidRDefault="00F43F6A" w:rsidP="0018176F">
      <w:pPr>
        <w:numPr>
          <w:ilvl w:val="0"/>
          <w:numId w:val="13"/>
        </w:numPr>
        <w:spacing w:before="240" w:after="240"/>
        <w:ind w:hanging="720"/>
        <w:rPr>
          <w:rFonts w:ascii="Calibri" w:hAnsi="Calibri" w:cs="Calibri"/>
          <w:sz w:val="24"/>
        </w:rPr>
      </w:pPr>
      <w:r w:rsidRPr="00266DFB">
        <w:rPr>
          <w:rFonts w:ascii="Calibri" w:hAnsi="Calibri" w:cs="Calibri"/>
          <w:sz w:val="24"/>
        </w:rPr>
        <w:t>Related experience on similar projects, certifications, and merits.</w:t>
      </w:r>
    </w:p>
    <w:p w14:paraId="72336546" w14:textId="76F72DE6" w:rsidR="001215F1" w:rsidRPr="0018176F" w:rsidRDefault="001215F1" w:rsidP="001215F1">
      <w:pPr>
        <w:spacing w:before="240" w:after="240"/>
        <w:rPr>
          <w:rFonts w:ascii="Calibri" w:hAnsi="Calibri" w:cs="Calibri"/>
          <w:color w:val="000000" w:themeColor="text1"/>
          <w:sz w:val="24"/>
        </w:rPr>
      </w:pPr>
      <w:r w:rsidRPr="0018176F">
        <w:rPr>
          <w:rFonts w:ascii="Calibri" w:hAnsi="Calibri" w:cs="Calibri"/>
          <w:color w:val="000000" w:themeColor="text1"/>
          <w:sz w:val="24"/>
        </w:rPr>
        <w:t xml:space="preserve">If a Bidder collaborates with any other partners or subcontractors, </w:t>
      </w:r>
      <w:r w:rsidR="00ED5741" w:rsidRPr="0018176F">
        <w:rPr>
          <w:rFonts w:ascii="Calibri" w:hAnsi="Calibri" w:cs="Calibri"/>
          <w:color w:val="000000" w:themeColor="text1"/>
          <w:sz w:val="24"/>
        </w:rPr>
        <w:t xml:space="preserve">the </w:t>
      </w:r>
      <w:r w:rsidRPr="0018176F">
        <w:rPr>
          <w:rFonts w:ascii="Calibri" w:hAnsi="Calibri" w:cs="Calibri"/>
          <w:color w:val="000000" w:themeColor="text1"/>
          <w:sz w:val="24"/>
        </w:rPr>
        <w:t xml:space="preserve">Bidder </w:t>
      </w:r>
      <w:r w:rsidR="00E601AE" w:rsidRPr="0018176F">
        <w:rPr>
          <w:rFonts w:ascii="Calibri" w:hAnsi="Calibri" w:cs="Calibri"/>
          <w:color w:val="000000" w:themeColor="text1"/>
          <w:sz w:val="24"/>
        </w:rPr>
        <w:t>must</w:t>
      </w:r>
      <w:r w:rsidRPr="0018176F">
        <w:rPr>
          <w:rFonts w:ascii="Calibri" w:hAnsi="Calibri" w:cs="Calibri"/>
          <w:color w:val="000000" w:themeColor="text1"/>
          <w:sz w:val="24"/>
        </w:rPr>
        <w:t xml:space="preserve"> identify all key personnel, subcontractors, subcontractor qualifications, and how they plan to work together. Bidder </w:t>
      </w:r>
      <w:r w:rsidR="00E601AE" w:rsidRPr="0018176F">
        <w:rPr>
          <w:rFonts w:ascii="Calibri" w:hAnsi="Calibri" w:cs="Calibri"/>
          <w:color w:val="000000" w:themeColor="text1"/>
          <w:sz w:val="24"/>
        </w:rPr>
        <w:t>must</w:t>
      </w:r>
      <w:r w:rsidRPr="0018176F">
        <w:rPr>
          <w:rFonts w:ascii="Calibri" w:hAnsi="Calibri" w:cs="Calibri"/>
          <w:color w:val="000000" w:themeColor="text1"/>
          <w:sz w:val="24"/>
        </w:rPr>
        <w:t xml:space="preserve"> identify any existing agreements or MOUs between the Bidder(s) and proposed collaborator(s). </w:t>
      </w:r>
    </w:p>
    <w:p w14:paraId="3A6A8548" w14:textId="4C018DB0" w:rsidR="00F43F6A" w:rsidRPr="0018176F" w:rsidRDefault="001215F1" w:rsidP="001215F1">
      <w:pPr>
        <w:spacing w:before="240" w:after="240"/>
        <w:rPr>
          <w:rFonts w:ascii="Calibri" w:hAnsi="Calibri" w:cs="Calibri"/>
          <w:color w:val="000000" w:themeColor="text1"/>
        </w:rPr>
      </w:pPr>
      <w:r w:rsidRPr="0018176F">
        <w:rPr>
          <w:rFonts w:ascii="Calibri" w:hAnsi="Calibri" w:cs="Calibri"/>
          <w:color w:val="000000" w:themeColor="text1"/>
          <w:sz w:val="24"/>
        </w:rPr>
        <w:t>In addition to the table, Bidder(s) must submit a complete résumé or curriculum vitae for each key personnel listed in the table</w:t>
      </w:r>
      <w:r w:rsidR="00112390" w:rsidRPr="0018176F">
        <w:rPr>
          <w:rFonts w:ascii="Calibri" w:hAnsi="Calibri" w:cs="Calibri"/>
          <w:color w:val="000000" w:themeColor="text1"/>
          <w:sz w:val="24"/>
        </w:rPr>
        <w:t>, including</w:t>
      </w:r>
      <w:r w:rsidRPr="0018176F">
        <w:rPr>
          <w:rFonts w:ascii="Calibri" w:hAnsi="Calibri" w:cs="Calibri"/>
          <w:color w:val="000000" w:themeColor="text1"/>
          <w:sz w:val="24"/>
        </w:rPr>
        <w:t xml:space="preserve"> educational background, relevant experience on similar projects, certifications, and merits. (Resumes should include work contact information, not personal contact information for the person.)</w:t>
      </w:r>
    </w:p>
    <w:p w14:paraId="2387E7BC" w14:textId="77777777" w:rsidR="00D0212C" w:rsidRPr="0018176F" w:rsidRDefault="00D0212C" w:rsidP="00266DFB">
      <w:pPr>
        <w:spacing w:before="240" w:after="240"/>
        <w:rPr>
          <w:rFonts w:ascii="Calibri" w:hAnsi="Calibri" w:cs="Calibri"/>
          <w:color w:val="000000" w:themeColor="text1"/>
        </w:rPr>
      </w:pPr>
    </w:p>
    <w:p w14:paraId="2FD1E333" w14:textId="5DA3AE4A" w:rsidR="00F43F6A" w:rsidRPr="00266DFB" w:rsidRDefault="00F43F6A" w:rsidP="00266DFB">
      <w:pPr>
        <w:spacing w:before="240" w:after="240"/>
        <w:rPr>
          <w:rFonts w:ascii="Calibri" w:hAnsi="Calibri" w:cs="Calibri"/>
          <w:sz w:val="24"/>
        </w:rPr>
      </w:pPr>
      <w:r w:rsidRPr="0018176F">
        <w:rPr>
          <w:rFonts w:ascii="Calibri" w:hAnsi="Calibri" w:cs="Calibri"/>
          <w:b/>
          <w:bCs/>
          <w:color w:val="000000" w:themeColor="text1"/>
          <w:sz w:val="24"/>
        </w:rPr>
        <w:t>Maximum Length</w:t>
      </w:r>
      <w:proofErr w:type="gramStart"/>
      <w:r w:rsidRPr="0018176F">
        <w:rPr>
          <w:rFonts w:ascii="Calibri" w:hAnsi="Calibri" w:cs="Calibri"/>
          <w:b/>
          <w:bCs/>
          <w:color w:val="000000" w:themeColor="text1"/>
          <w:sz w:val="24"/>
        </w:rPr>
        <w:t>:  There</w:t>
      </w:r>
      <w:proofErr w:type="gramEnd"/>
      <w:r w:rsidRPr="0018176F">
        <w:rPr>
          <w:rFonts w:ascii="Calibri" w:hAnsi="Calibri" w:cs="Calibri"/>
          <w:b/>
          <w:bCs/>
          <w:color w:val="000000" w:themeColor="text1"/>
          <w:sz w:val="24"/>
        </w:rPr>
        <w:t xml:space="preserve"> is no limit to the table.  There is, however, a 2-page </w:t>
      </w:r>
      <w:r w:rsidRPr="00120291">
        <w:rPr>
          <w:rFonts w:ascii="Calibri" w:hAnsi="Calibri" w:cs="Calibri"/>
          <w:b/>
          <w:bCs/>
          <w:sz w:val="24"/>
        </w:rPr>
        <w:t>limit per résumé or curriculum vitae.</w:t>
      </w:r>
      <w:r w:rsidR="00120291" w:rsidRPr="00120291">
        <w:rPr>
          <w:rFonts w:ascii="Calibri" w:hAnsi="Calibri" w:cs="Calibri"/>
          <w:b/>
          <w:bCs/>
          <w:sz w:val="24"/>
        </w:rPr>
        <w:t xml:space="preserve"> Résumé and curriculum vitae are subject to public disclosure and business</w:t>
      </w:r>
      <w:r w:rsidR="00120291">
        <w:rPr>
          <w:rFonts w:ascii="Calibri" w:hAnsi="Calibri" w:cs="Calibri"/>
          <w:b/>
          <w:bCs/>
          <w:sz w:val="24"/>
        </w:rPr>
        <w:t xml:space="preserve"> addresses should be used not home addresses.</w:t>
      </w:r>
    </w:p>
    <w:p w14:paraId="2205F572" w14:textId="77777777" w:rsidR="003D797E" w:rsidRPr="003D797E" w:rsidRDefault="00010516">
      <w:pPr>
        <w:rPr>
          <w:sz w:val="2"/>
          <w:szCs w:val="2"/>
        </w:rPr>
      </w:pPr>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EEAF6" w:themeFill="accent5" w:themeFillTint="33"/>
        <w:tblLook w:val="04A0" w:firstRow="1" w:lastRow="0" w:firstColumn="1" w:lastColumn="0" w:noHBand="0" w:noVBand="1"/>
      </w:tblPr>
      <w:tblGrid>
        <w:gridCol w:w="10070"/>
      </w:tblGrid>
      <w:tr w:rsidR="00157A00" w:rsidRPr="00112390" w14:paraId="2C45D8C6" w14:textId="77777777" w:rsidTr="00385F4E">
        <w:tc>
          <w:tcPr>
            <w:tcW w:w="10070" w:type="dxa"/>
            <w:shd w:val="clear" w:color="auto" w:fill="DEEAF6" w:themeFill="accent5" w:themeFillTint="33"/>
          </w:tcPr>
          <w:p w14:paraId="2BF68B2C" w14:textId="77777777" w:rsidR="00157A00" w:rsidRPr="00112390" w:rsidRDefault="00157A00" w:rsidP="00385F4E">
            <w:pPr>
              <w:pStyle w:val="NormalWeb"/>
              <w:spacing w:before="0" w:beforeAutospacing="0" w:after="0" w:afterAutospacing="0"/>
              <w:rPr>
                <w:rFonts w:ascii="Calibri" w:hAnsi="Calibri" w:cs="Calibri"/>
                <w:b/>
                <w:color w:val="000000"/>
                <w:szCs w:val="26"/>
              </w:rPr>
            </w:pPr>
            <w:r>
              <w:rPr>
                <w:rFonts w:ascii="Calibri" w:hAnsi="Calibri" w:cs="Calibri"/>
                <w:b/>
                <w:sz w:val="28"/>
                <w:szCs w:val="26"/>
              </w:rPr>
              <w:lastRenderedPageBreak/>
              <w:t>PROGRAM REQUIREMENTS RESPONSE</w:t>
            </w:r>
          </w:p>
        </w:tc>
      </w:tr>
    </w:tbl>
    <w:p w14:paraId="0E99E9D7" w14:textId="77777777" w:rsidR="00157A00" w:rsidRPr="00266DFB" w:rsidRDefault="00157A00" w:rsidP="00157A00">
      <w:pPr>
        <w:pStyle w:val="NormalWeb"/>
        <w:spacing w:before="240" w:beforeAutospacing="0" w:after="240" w:afterAutospacing="0"/>
        <w:rPr>
          <w:rFonts w:ascii="Calibri" w:hAnsi="Calibri" w:cs="Calibri"/>
          <w:color w:val="000000"/>
          <w:szCs w:val="26"/>
        </w:rPr>
      </w:pPr>
      <w:r w:rsidRPr="00266DFB">
        <w:rPr>
          <w:rFonts w:ascii="Calibri" w:hAnsi="Calibri" w:cs="Calibri"/>
          <w:b/>
          <w:color w:val="000000"/>
          <w:szCs w:val="26"/>
        </w:rPr>
        <w:t>Instructions:</w:t>
      </w:r>
      <w:r w:rsidRPr="00266DFB">
        <w:rPr>
          <w:rFonts w:ascii="Calibri" w:hAnsi="Calibri" w:cs="Calibri"/>
          <w:color w:val="000000"/>
          <w:szCs w:val="26"/>
        </w:rPr>
        <w:t xml:space="preserve"> </w:t>
      </w:r>
      <w:r w:rsidRPr="00266DFB">
        <w:rPr>
          <w:rFonts w:ascii="Calibri" w:hAnsi="Calibri" w:cs="Calibri"/>
          <w:szCs w:val="26"/>
        </w:rPr>
        <w:t xml:space="preserve">Bidder </w:t>
      </w:r>
      <w:r w:rsidRPr="00266DFB">
        <w:rPr>
          <w:rFonts w:ascii="Calibri" w:hAnsi="Calibri"/>
          <w:szCs w:val="26"/>
        </w:rPr>
        <w:t>is to</w:t>
      </w:r>
      <w:r w:rsidRPr="00266DFB">
        <w:rPr>
          <w:rFonts w:ascii="Calibri" w:hAnsi="Calibri" w:cs="Calibri"/>
          <w:color w:val="000000"/>
          <w:szCs w:val="26"/>
        </w:rPr>
        <w:t xml:space="preserve"> provide a </w:t>
      </w:r>
      <w:r>
        <w:rPr>
          <w:rFonts w:ascii="Calibri" w:hAnsi="Calibri" w:cs="Calibri"/>
          <w:b/>
          <w:color w:val="000000"/>
          <w:szCs w:val="26"/>
        </w:rPr>
        <w:t>Program Requirements Response</w:t>
      </w:r>
    </w:p>
    <w:p w14:paraId="41ACA2A4" w14:textId="77777777" w:rsidR="00157A00" w:rsidRPr="007F0119" w:rsidRDefault="00157A00" w:rsidP="00157A00">
      <w:pPr>
        <w:pStyle w:val="NormalWeb"/>
        <w:spacing w:before="240" w:beforeAutospacing="0" w:after="240" w:afterAutospacing="0"/>
        <w:rPr>
          <w:rFonts w:ascii="Calibri" w:hAnsi="Calibri" w:cs="Calibri"/>
          <w:color w:val="000000" w:themeColor="text1"/>
          <w:sz w:val="26"/>
          <w:szCs w:val="26"/>
        </w:rPr>
      </w:pPr>
      <w:proofErr w:type="gramStart"/>
      <w:r>
        <w:rPr>
          <w:rFonts w:ascii="Calibri" w:hAnsi="Calibri" w:cs="Calibri"/>
          <w:color w:val="000000"/>
          <w:szCs w:val="26"/>
        </w:rPr>
        <w:t>Bidder</w:t>
      </w:r>
      <w:proofErr w:type="gramEnd"/>
      <w:r>
        <w:rPr>
          <w:rFonts w:ascii="Calibri" w:hAnsi="Calibri" w:cs="Calibri"/>
          <w:color w:val="000000"/>
          <w:szCs w:val="26"/>
        </w:rPr>
        <w:t xml:space="preserve"> must provide responses below detailing how they will meet or exceed the requirements listed </w:t>
      </w:r>
      <w:r w:rsidRPr="00E96339">
        <w:rPr>
          <w:rFonts w:ascii="Calibri" w:hAnsi="Calibri" w:cs="Calibri"/>
          <w:color w:val="000000" w:themeColor="text1"/>
          <w:szCs w:val="26"/>
        </w:rPr>
        <w:t>in Section E (</w:t>
      </w:r>
      <w:r>
        <w:rPr>
          <w:rFonts w:ascii="Calibri" w:hAnsi="Calibri" w:cs="Calibri"/>
          <w:color w:val="000000"/>
          <w:szCs w:val="26"/>
        </w:rPr>
        <w:t>Program Requirements).</w:t>
      </w:r>
    </w:p>
    <w:p w14:paraId="16E836A3" w14:textId="77777777" w:rsidR="00157A00" w:rsidRPr="00E96339" w:rsidRDefault="00157A00" w:rsidP="00157A00">
      <w:pPr>
        <w:pStyle w:val="NormalWeb"/>
        <w:spacing w:before="240" w:beforeAutospacing="0" w:after="240" w:afterAutospacing="0"/>
        <w:rPr>
          <w:rFonts w:ascii="Calibri" w:hAnsi="Calibri" w:cs="Calibri"/>
          <w:color w:val="000000"/>
          <w:szCs w:val="26"/>
        </w:rPr>
      </w:pPr>
      <w:r w:rsidRPr="00266DFB">
        <w:rPr>
          <w:rFonts w:ascii="Calibri" w:hAnsi="Calibri" w:cs="Calibri"/>
          <w:color w:val="000000"/>
          <w:szCs w:val="26"/>
        </w:rPr>
        <w:t xml:space="preserve">At </w:t>
      </w:r>
      <w:r>
        <w:rPr>
          <w:rFonts w:ascii="Calibri" w:hAnsi="Calibri" w:cs="Calibri"/>
          <w:color w:val="000000"/>
          <w:szCs w:val="26"/>
        </w:rPr>
        <w:t xml:space="preserve">a </w:t>
      </w:r>
      <w:r w:rsidRPr="00266DFB">
        <w:rPr>
          <w:rFonts w:ascii="Calibri" w:hAnsi="Calibri" w:cs="Calibri"/>
          <w:color w:val="000000"/>
          <w:szCs w:val="26"/>
        </w:rPr>
        <w:t>minimum, the Bidder must include the following details:</w:t>
      </w:r>
    </w:p>
    <w:p w14:paraId="6584C283" w14:textId="77777777" w:rsidR="00157A00" w:rsidRDefault="00157A00" w:rsidP="001D3A76">
      <w:pPr>
        <w:numPr>
          <w:ilvl w:val="0"/>
          <w:numId w:val="44"/>
        </w:numPr>
        <w:spacing w:after="120"/>
        <w:ind w:hanging="720"/>
        <w:rPr>
          <w:rFonts w:ascii="Calibri" w:hAnsi="Calibri" w:cs="Calibri"/>
          <w:sz w:val="24"/>
          <w:szCs w:val="24"/>
        </w:rPr>
      </w:pPr>
      <w:r>
        <w:rPr>
          <w:rFonts w:ascii="Calibri" w:hAnsi="Calibri" w:cs="Calibri"/>
          <w:sz w:val="24"/>
          <w:szCs w:val="24"/>
        </w:rPr>
        <w:t>Please describe your capacity to serve diverse faiths and religions.</w:t>
      </w:r>
    </w:p>
    <w:p w14:paraId="3126F761" w14:textId="77777777" w:rsidR="00157A00" w:rsidRPr="00E96339" w:rsidRDefault="00157A00" w:rsidP="00157A00">
      <w:pPr>
        <w:spacing w:after="120"/>
        <w:ind w:left="720"/>
        <w:rPr>
          <w:rFonts w:ascii="Calibri" w:hAnsi="Calibri" w:cs="Calibri"/>
          <w:b/>
          <w:bCs/>
          <w:sz w:val="24"/>
          <w:szCs w:val="24"/>
        </w:rPr>
      </w:pPr>
      <w:r w:rsidRPr="00E96339">
        <w:rPr>
          <w:rFonts w:ascii="Calibri" w:hAnsi="Calibri" w:cs="Calibri"/>
          <w:b/>
          <w:bCs/>
          <w:sz w:val="24"/>
          <w:szCs w:val="24"/>
          <w:highlight w:val="yellow"/>
        </w:rPr>
        <w:t>RESPONSE:</w:t>
      </w:r>
    </w:p>
    <w:p w14:paraId="3EED0B45"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coordinate the delivery of a comprehensive, multilingual, and inclusive Religious Services Program to ACPD’s Juvenile clients.</w:t>
      </w:r>
    </w:p>
    <w:p w14:paraId="26D63766"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03181C06"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manage and supervise the work of all individuals providing services to clients.</w:t>
      </w:r>
    </w:p>
    <w:p w14:paraId="4EF7CF19"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13D0BF6A"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coordinate personnel from diverse religious communities.</w:t>
      </w:r>
    </w:p>
    <w:p w14:paraId="4A4BFB02"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5FE949BA"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ensure that providers will utilize an interdisciplinary approach to spiritual care.</w:t>
      </w:r>
    </w:p>
    <w:p w14:paraId="13BE41C9"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04EE6E00"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develop and maintain proper administration procedures in accordance with ACPD policies.</w:t>
      </w:r>
    </w:p>
    <w:p w14:paraId="49FEAF65"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4A9B94C6"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 xml:space="preserve">Please describe how you will regularly assess and evaluate the services you are providing, and </w:t>
      </w:r>
      <w:proofErr w:type="gramStart"/>
      <w:r>
        <w:rPr>
          <w:rFonts w:ascii="Calibri" w:hAnsi="Calibri" w:cs="Calibri"/>
          <w:sz w:val="24"/>
          <w:szCs w:val="24"/>
        </w:rPr>
        <w:t>to report</w:t>
      </w:r>
      <w:proofErr w:type="gramEnd"/>
      <w:r>
        <w:rPr>
          <w:rFonts w:ascii="Calibri" w:hAnsi="Calibri" w:cs="Calibri"/>
          <w:sz w:val="24"/>
          <w:szCs w:val="24"/>
        </w:rPr>
        <w:t xml:space="preserve"> this information to ACPD.</w:t>
      </w:r>
    </w:p>
    <w:p w14:paraId="4DA75D06"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28A89B01"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engage with the local religious and spiritual community.</w:t>
      </w:r>
    </w:p>
    <w:p w14:paraId="674F3773"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650F188F"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meet the requirements to participate in programs and other administrative activities as required.</w:t>
      </w:r>
    </w:p>
    <w:p w14:paraId="0F2E015D"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72F71756" w14:textId="77777777" w:rsidR="00157A00" w:rsidRDefault="00157A00" w:rsidP="00BE108F">
      <w:pPr>
        <w:numPr>
          <w:ilvl w:val="0"/>
          <w:numId w:val="44"/>
        </w:numPr>
        <w:spacing w:after="120"/>
        <w:ind w:hanging="720"/>
        <w:rPr>
          <w:rFonts w:ascii="Calibri" w:hAnsi="Calibri" w:cs="Calibri"/>
          <w:sz w:val="24"/>
          <w:szCs w:val="24"/>
        </w:rPr>
      </w:pPr>
      <w:r>
        <w:rPr>
          <w:rFonts w:ascii="Calibri" w:hAnsi="Calibri" w:cs="Calibri"/>
          <w:sz w:val="24"/>
          <w:szCs w:val="24"/>
        </w:rPr>
        <w:t>Please describe how you will meet the minimum hour coverage requirements.</w:t>
      </w:r>
    </w:p>
    <w:p w14:paraId="0C47342F"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22A99EF5" w14:textId="77777777" w:rsidR="00157A00" w:rsidRDefault="00157A00" w:rsidP="00157A00">
      <w:pPr>
        <w:spacing w:after="120"/>
        <w:ind w:left="720"/>
        <w:rPr>
          <w:rFonts w:ascii="Calibri" w:hAnsi="Calibri" w:cs="Calibri"/>
          <w:sz w:val="24"/>
          <w:szCs w:val="24"/>
        </w:rPr>
      </w:pPr>
    </w:p>
    <w:p w14:paraId="6043D31A" w14:textId="77777777" w:rsidR="00157A00" w:rsidRPr="00E96339" w:rsidRDefault="00157A00" w:rsidP="00BE108F">
      <w:pPr>
        <w:numPr>
          <w:ilvl w:val="0"/>
          <w:numId w:val="44"/>
        </w:numPr>
        <w:spacing w:after="120"/>
        <w:ind w:hanging="720"/>
        <w:rPr>
          <w:rFonts w:asciiTheme="minorHAnsi" w:hAnsiTheme="minorHAnsi" w:cstheme="minorHAnsi"/>
          <w:sz w:val="24"/>
          <w:szCs w:val="24"/>
        </w:rPr>
      </w:pPr>
      <w:r>
        <w:rPr>
          <w:rFonts w:asciiTheme="minorHAnsi" w:hAnsiTheme="minorHAnsi" w:cstheme="minorHAnsi"/>
          <w:color w:val="000000"/>
          <w:sz w:val="24"/>
          <w:szCs w:val="24"/>
        </w:rPr>
        <w:lastRenderedPageBreak/>
        <w:t>Please i</w:t>
      </w:r>
      <w:r w:rsidRPr="00E96339">
        <w:rPr>
          <w:rFonts w:asciiTheme="minorHAnsi" w:hAnsiTheme="minorHAnsi" w:cstheme="minorHAnsi"/>
          <w:color w:val="000000"/>
          <w:sz w:val="24"/>
          <w:szCs w:val="24"/>
        </w:rPr>
        <w:t xml:space="preserve">dentify any limitations or restrictions that exist for </w:t>
      </w:r>
      <w:r>
        <w:rPr>
          <w:rFonts w:asciiTheme="minorHAnsi" w:hAnsiTheme="minorHAnsi" w:cstheme="minorHAnsi"/>
          <w:color w:val="000000"/>
          <w:sz w:val="24"/>
          <w:szCs w:val="24"/>
        </w:rPr>
        <w:t>you</w:t>
      </w:r>
      <w:r w:rsidRPr="00E96339">
        <w:rPr>
          <w:rFonts w:asciiTheme="minorHAnsi" w:hAnsiTheme="minorHAnsi" w:cstheme="minorHAnsi"/>
          <w:color w:val="000000"/>
          <w:sz w:val="24"/>
          <w:szCs w:val="24"/>
        </w:rPr>
        <w:t xml:space="preserve"> to provide the services.  </w:t>
      </w:r>
      <w:r>
        <w:rPr>
          <w:rFonts w:asciiTheme="minorHAnsi" w:hAnsiTheme="minorHAnsi" w:cstheme="minorHAnsi"/>
          <w:color w:val="000000"/>
          <w:sz w:val="24"/>
          <w:szCs w:val="24"/>
        </w:rPr>
        <w:t>Please e</w:t>
      </w:r>
      <w:r w:rsidRPr="00E96339">
        <w:rPr>
          <w:rFonts w:asciiTheme="minorHAnsi" w:hAnsiTheme="minorHAnsi" w:cstheme="minorHAnsi"/>
          <w:color w:val="000000"/>
          <w:sz w:val="24"/>
          <w:szCs w:val="24"/>
        </w:rPr>
        <w:t xml:space="preserve">xplain what measures will be taken to adequately provide the services.  (Please note any requests for exceptions or clarifications MUST be identified on the </w:t>
      </w:r>
      <w:hyperlink w:anchor="ExceptionsClarifications" w:history="1">
        <w:r w:rsidRPr="00E96339">
          <w:rPr>
            <w:rStyle w:val="Hyperlink"/>
            <w:rFonts w:asciiTheme="minorHAnsi" w:hAnsiTheme="minorHAnsi" w:cstheme="minorHAnsi"/>
            <w:i/>
            <w:iCs/>
            <w:sz w:val="24"/>
            <w:szCs w:val="24"/>
          </w:rPr>
          <w:t>Exceptions and Clarifications</w:t>
        </w:r>
      </w:hyperlink>
      <w:r w:rsidRPr="00E96339">
        <w:rPr>
          <w:rFonts w:asciiTheme="minorHAnsi" w:hAnsiTheme="minorHAnsi" w:cstheme="minorHAnsi"/>
          <w:color w:val="000000"/>
          <w:sz w:val="24"/>
          <w:szCs w:val="24"/>
        </w:rPr>
        <w:t xml:space="preserve"> form. </w:t>
      </w:r>
      <w:r w:rsidRPr="00E96339">
        <w:rPr>
          <w:rFonts w:asciiTheme="minorHAnsi" w:hAnsiTheme="minorHAnsi" w:cstheme="minorHAnsi"/>
          <w:b/>
          <w:bCs/>
          <w:color w:val="000000"/>
          <w:sz w:val="24"/>
          <w:szCs w:val="24"/>
        </w:rPr>
        <w:t>The County is under no obligation to accept any exceptions or clarifications, and any such exceptions and clarifications may be a basis for bid disqualification.</w:t>
      </w:r>
      <w:r w:rsidRPr="00E96339">
        <w:rPr>
          <w:rFonts w:asciiTheme="minorHAnsi" w:hAnsiTheme="minorHAnsi" w:cstheme="minorHAnsi"/>
          <w:color w:val="000000"/>
          <w:sz w:val="24"/>
          <w:szCs w:val="24"/>
        </w:rPr>
        <w:t>)</w:t>
      </w:r>
    </w:p>
    <w:p w14:paraId="25066BD5"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026386A0" w14:textId="77777777" w:rsidR="00157A00" w:rsidRPr="00E96339" w:rsidRDefault="00157A00" w:rsidP="00157A00">
      <w:pPr>
        <w:spacing w:after="120"/>
        <w:ind w:left="720"/>
        <w:rPr>
          <w:rFonts w:asciiTheme="minorHAnsi" w:hAnsiTheme="minorHAnsi" w:cstheme="minorHAnsi"/>
          <w:sz w:val="24"/>
          <w:szCs w:val="24"/>
        </w:rPr>
      </w:pPr>
    </w:p>
    <w:p w14:paraId="3F305D1A" w14:textId="77777777" w:rsidR="00157A00" w:rsidRPr="007F0119" w:rsidRDefault="00157A00" w:rsidP="00157A00">
      <w:pPr>
        <w:pStyle w:val="NormalWeb"/>
        <w:rPr>
          <w:rFonts w:ascii="Calibri" w:hAnsi="Calibri" w:cs="Calibri"/>
          <w:b/>
          <w:color w:val="000000" w:themeColor="text1"/>
          <w:sz w:val="26"/>
          <w:szCs w:val="26"/>
        </w:rPr>
      </w:pPr>
      <w:r w:rsidRPr="00112390">
        <w:rPr>
          <w:rFonts w:ascii="Calibri" w:hAnsi="Calibri" w:cs="Calibri"/>
          <w:b/>
          <w:bCs/>
          <w:color w:val="000000"/>
          <w:szCs w:val="26"/>
        </w:rPr>
        <w:t xml:space="preserve">Maximum </w:t>
      </w:r>
      <w:r w:rsidRPr="007F0119">
        <w:rPr>
          <w:rFonts w:ascii="Calibri" w:hAnsi="Calibri" w:cs="Calibri"/>
          <w:b/>
          <w:bCs/>
          <w:color w:val="000000" w:themeColor="text1"/>
          <w:szCs w:val="26"/>
        </w:rPr>
        <w:t>Length: NA</w:t>
      </w:r>
    </w:p>
    <w:p w14:paraId="3D707209" w14:textId="77777777" w:rsidR="00157A00" w:rsidRDefault="00157A00" w:rsidP="00157A00">
      <w:pPr>
        <w:spacing w:after="120"/>
        <w:rPr>
          <w:rFonts w:ascii="Calibri" w:hAnsi="Calibri" w:cs="Calibri"/>
          <w:sz w:val="24"/>
          <w:szCs w:val="24"/>
        </w:rPr>
      </w:pPr>
    </w:p>
    <w:p w14:paraId="1DD3879B" w14:textId="77777777" w:rsidR="00157A00" w:rsidRDefault="00157A00" w:rsidP="00157A00">
      <w:pPr>
        <w:spacing w:after="120"/>
        <w:rPr>
          <w:rFonts w:ascii="Calibri" w:hAnsi="Calibri" w:cs="Calibri"/>
          <w:sz w:val="24"/>
          <w:szCs w:val="24"/>
        </w:rPr>
      </w:pPr>
    </w:p>
    <w:p w14:paraId="570611F6" w14:textId="77777777" w:rsidR="00157A00" w:rsidRDefault="00157A00" w:rsidP="00157A00">
      <w:pPr>
        <w:spacing w:after="120"/>
        <w:rPr>
          <w:rFonts w:ascii="Calibri" w:hAnsi="Calibri" w:cs="Calibri"/>
          <w:sz w:val="24"/>
          <w:szCs w:val="24"/>
        </w:rPr>
      </w:pPr>
    </w:p>
    <w:p w14:paraId="1EEBDD3D" w14:textId="77777777" w:rsidR="00157A00" w:rsidRDefault="00157A00" w:rsidP="00157A00">
      <w:pPr>
        <w:spacing w:after="120"/>
        <w:rPr>
          <w:rFonts w:ascii="Calibri" w:hAnsi="Calibri" w:cs="Calibri"/>
          <w:sz w:val="24"/>
          <w:szCs w:val="24"/>
        </w:rPr>
      </w:pPr>
    </w:p>
    <w:p w14:paraId="599342F4" w14:textId="77777777" w:rsidR="00157A00" w:rsidRDefault="00157A00" w:rsidP="00157A00">
      <w:pPr>
        <w:spacing w:after="120"/>
        <w:rPr>
          <w:rFonts w:ascii="Calibri" w:hAnsi="Calibri" w:cs="Calibri"/>
          <w:sz w:val="24"/>
          <w:szCs w:val="24"/>
        </w:rPr>
      </w:pPr>
    </w:p>
    <w:p w14:paraId="017C63A9" w14:textId="77777777" w:rsidR="00157A00" w:rsidRDefault="00157A00" w:rsidP="00157A00">
      <w:pPr>
        <w:spacing w:after="120"/>
        <w:rPr>
          <w:rFonts w:ascii="Calibri" w:hAnsi="Calibri" w:cs="Calibri"/>
          <w:sz w:val="24"/>
          <w:szCs w:val="24"/>
        </w:rPr>
      </w:pPr>
    </w:p>
    <w:p w14:paraId="1C07F5C8" w14:textId="77777777" w:rsidR="00157A00" w:rsidRDefault="00157A00" w:rsidP="00157A00">
      <w:pPr>
        <w:spacing w:after="120"/>
        <w:rPr>
          <w:rFonts w:ascii="Calibri" w:hAnsi="Calibri" w:cs="Calibri"/>
          <w:sz w:val="24"/>
          <w:szCs w:val="24"/>
        </w:rPr>
      </w:pPr>
    </w:p>
    <w:p w14:paraId="786CB3A6" w14:textId="77777777" w:rsidR="00157A00" w:rsidRDefault="00157A00" w:rsidP="00157A00">
      <w:pPr>
        <w:spacing w:after="120"/>
        <w:rPr>
          <w:rFonts w:ascii="Calibri" w:hAnsi="Calibri" w:cs="Calibri"/>
          <w:sz w:val="24"/>
          <w:szCs w:val="24"/>
        </w:rPr>
      </w:pPr>
    </w:p>
    <w:p w14:paraId="70FFCF51" w14:textId="77777777" w:rsidR="00157A00" w:rsidRDefault="00157A00" w:rsidP="00157A00">
      <w:pPr>
        <w:spacing w:after="120"/>
        <w:rPr>
          <w:rFonts w:ascii="Calibri" w:hAnsi="Calibri" w:cs="Calibri"/>
          <w:sz w:val="24"/>
          <w:szCs w:val="24"/>
        </w:rPr>
      </w:pPr>
    </w:p>
    <w:p w14:paraId="20C13D01" w14:textId="77777777" w:rsidR="00157A00" w:rsidRDefault="00157A00" w:rsidP="00157A00">
      <w:pPr>
        <w:spacing w:after="120"/>
        <w:rPr>
          <w:rFonts w:ascii="Calibri" w:hAnsi="Calibri" w:cs="Calibri"/>
          <w:sz w:val="24"/>
          <w:szCs w:val="24"/>
        </w:rPr>
      </w:pPr>
    </w:p>
    <w:p w14:paraId="304E1C77" w14:textId="77777777" w:rsidR="00157A00" w:rsidRDefault="00157A00" w:rsidP="00157A00">
      <w:pPr>
        <w:spacing w:after="120"/>
        <w:rPr>
          <w:rFonts w:ascii="Calibri" w:hAnsi="Calibri" w:cs="Calibri"/>
          <w:sz w:val="24"/>
          <w:szCs w:val="24"/>
        </w:rPr>
      </w:pPr>
    </w:p>
    <w:p w14:paraId="3FA6D78C" w14:textId="77777777" w:rsidR="00157A00" w:rsidRDefault="00157A00" w:rsidP="00157A00">
      <w:pPr>
        <w:spacing w:after="120"/>
        <w:rPr>
          <w:rFonts w:ascii="Calibri" w:hAnsi="Calibri" w:cs="Calibri"/>
          <w:sz w:val="24"/>
          <w:szCs w:val="24"/>
        </w:rPr>
      </w:pPr>
    </w:p>
    <w:p w14:paraId="7EA7F949" w14:textId="77777777" w:rsidR="00157A00" w:rsidRDefault="00157A00" w:rsidP="00157A00">
      <w:pPr>
        <w:spacing w:after="120"/>
        <w:rPr>
          <w:rFonts w:ascii="Calibri" w:hAnsi="Calibri" w:cs="Calibri"/>
          <w:sz w:val="24"/>
          <w:szCs w:val="24"/>
        </w:rPr>
      </w:pPr>
    </w:p>
    <w:p w14:paraId="0D136726" w14:textId="77777777" w:rsidR="00157A00" w:rsidRDefault="00157A00" w:rsidP="00157A00">
      <w:pPr>
        <w:spacing w:after="120"/>
        <w:rPr>
          <w:rFonts w:ascii="Calibri" w:hAnsi="Calibri" w:cs="Calibri"/>
          <w:sz w:val="24"/>
          <w:szCs w:val="24"/>
        </w:rPr>
      </w:pPr>
    </w:p>
    <w:p w14:paraId="3C68D992" w14:textId="77777777" w:rsidR="00157A00" w:rsidRDefault="00157A00" w:rsidP="00157A00">
      <w:pPr>
        <w:spacing w:after="120"/>
        <w:rPr>
          <w:rFonts w:ascii="Calibri" w:hAnsi="Calibri" w:cs="Calibri"/>
          <w:sz w:val="24"/>
          <w:szCs w:val="24"/>
        </w:rPr>
      </w:pPr>
    </w:p>
    <w:p w14:paraId="1D6F9BCB" w14:textId="77777777" w:rsidR="00157A00" w:rsidRDefault="00157A00" w:rsidP="00157A00">
      <w:pPr>
        <w:spacing w:after="120"/>
        <w:rPr>
          <w:rFonts w:ascii="Calibri" w:hAnsi="Calibri" w:cs="Calibri"/>
          <w:sz w:val="24"/>
          <w:szCs w:val="24"/>
        </w:rPr>
      </w:pPr>
    </w:p>
    <w:p w14:paraId="5DB887D9" w14:textId="77777777" w:rsidR="00157A00" w:rsidRDefault="00157A00" w:rsidP="00157A00">
      <w:pPr>
        <w:spacing w:after="120"/>
        <w:rPr>
          <w:rFonts w:ascii="Calibri" w:hAnsi="Calibri" w:cs="Calibri"/>
          <w:sz w:val="24"/>
          <w:szCs w:val="24"/>
        </w:rPr>
      </w:pPr>
    </w:p>
    <w:p w14:paraId="0B406627" w14:textId="77777777" w:rsidR="00157A00" w:rsidRDefault="00157A00" w:rsidP="00157A00">
      <w:pPr>
        <w:spacing w:after="120"/>
        <w:rPr>
          <w:rFonts w:ascii="Calibri" w:hAnsi="Calibri" w:cs="Calibri"/>
          <w:sz w:val="24"/>
          <w:szCs w:val="24"/>
        </w:rPr>
      </w:pPr>
    </w:p>
    <w:p w14:paraId="409BA33C" w14:textId="77777777" w:rsidR="00157A00" w:rsidRDefault="00157A00" w:rsidP="00157A00">
      <w:pPr>
        <w:spacing w:after="120"/>
        <w:rPr>
          <w:rFonts w:ascii="Calibri" w:hAnsi="Calibri" w:cs="Calibri"/>
          <w:sz w:val="24"/>
          <w:szCs w:val="24"/>
        </w:rPr>
      </w:pPr>
    </w:p>
    <w:p w14:paraId="2DD21010" w14:textId="77777777" w:rsidR="00157A00" w:rsidRDefault="00157A00" w:rsidP="00157A00">
      <w:pPr>
        <w:spacing w:after="120"/>
        <w:rPr>
          <w:rFonts w:ascii="Calibri" w:hAnsi="Calibri" w:cs="Calibri"/>
          <w:sz w:val="24"/>
          <w:szCs w:val="24"/>
        </w:rPr>
      </w:pPr>
    </w:p>
    <w:p w14:paraId="6EBEF26D" w14:textId="77777777" w:rsidR="00157A00" w:rsidRDefault="00157A00" w:rsidP="00157A00">
      <w:pPr>
        <w:spacing w:after="120"/>
        <w:rPr>
          <w:rFonts w:ascii="Calibri" w:hAnsi="Calibri" w:cs="Calibri"/>
          <w:sz w:val="24"/>
          <w:szCs w:val="24"/>
        </w:rPr>
      </w:pPr>
    </w:p>
    <w:p w14:paraId="2E673DC7" w14:textId="77777777" w:rsidR="00157A00" w:rsidRDefault="00157A00" w:rsidP="00157A00">
      <w:pPr>
        <w:spacing w:after="120"/>
        <w:rPr>
          <w:rFonts w:ascii="Calibri" w:hAnsi="Calibri" w:cs="Calibri"/>
          <w:sz w:val="24"/>
          <w:szCs w:val="24"/>
        </w:rPr>
      </w:pPr>
    </w:p>
    <w:p w14:paraId="49B9D0A3" w14:textId="77777777" w:rsidR="00157A00" w:rsidRDefault="00157A00" w:rsidP="00157A00">
      <w:pPr>
        <w:spacing w:after="120"/>
        <w:rPr>
          <w:rFonts w:ascii="Calibri" w:hAnsi="Calibri" w:cs="Calibri"/>
          <w:sz w:val="24"/>
          <w:szCs w:val="24"/>
        </w:rPr>
      </w:pPr>
    </w:p>
    <w:p w14:paraId="7885D2C8" w14:textId="77777777" w:rsidR="00157A00" w:rsidRDefault="00157A00" w:rsidP="00157A00">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EEAF6" w:themeFill="accent5" w:themeFillTint="33"/>
        <w:tblLook w:val="04A0" w:firstRow="1" w:lastRow="0" w:firstColumn="1" w:lastColumn="0" w:noHBand="0" w:noVBand="1"/>
      </w:tblPr>
      <w:tblGrid>
        <w:gridCol w:w="10070"/>
      </w:tblGrid>
      <w:tr w:rsidR="00157A00" w:rsidRPr="00112390" w14:paraId="7274292C" w14:textId="77777777" w:rsidTr="00385F4E">
        <w:tc>
          <w:tcPr>
            <w:tcW w:w="10070" w:type="dxa"/>
            <w:shd w:val="clear" w:color="auto" w:fill="DEEAF6" w:themeFill="accent5" w:themeFillTint="33"/>
          </w:tcPr>
          <w:p w14:paraId="40F42D21" w14:textId="77777777" w:rsidR="00157A00" w:rsidRPr="00112390" w:rsidRDefault="00157A00" w:rsidP="00385F4E">
            <w:pPr>
              <w:pStyle w:val="NormalWeb"/>
              <w:spacing w:before="0" w:beforeAutospacing="0" w:after="0" w:afterAutospacing="0"/>
              <w:rPr>
                <w:rFonts w:ascii="Calibri" w:hAnsi="Calibri" w:cs="Calibri"/>
                <w:b/>
                <w:color w:val="000000"/>
                <w:szCs w:val="26"/>
              </w:rPr>
            </w:pPr>
            <w:r>
              <w:rPr>
                <w:rFonts w:ascii="Calibri" w:hAnsi="Calibri" w:cs="Calibri"/>
                <w:b/>
                <w:sz w:val="28"/>
                <w:szCs w:val="26"/>
              </w:rPr>
              <w:lastRenderedPageBreak/>
              <w:t>ADMINISTRATIVE REQUIREMENTS RESPONSE</w:t>
            </w:r>
          </w:p>
        </w:tc>
      </w:tr>
    </w:tbl>
    <w:p w14:paraId="6D5C632F" w14:textId="77777777" w:rsidR="00157A00" w:rsidRPr="00266DFB" w:rsidRDefault="00157A00" w:rsidP="00157A00">
      <w:pPr>
        <w:pStyle w:val="NormalWeb"/>
        <w:spacing w:before="240" w:beforeAutospacing="0" w:after="240" w:afterAutospacing="0"/>
        <w:rPr>
          <w:rFonts w:ascii="Calibri" w:hAnsi="Calibri" w:cs="Calibri"/>
          <w:color w:val="000000"/>
          <w:szCs w:val="26"/>
        </w:rPr>
      </w:pPr>
      <w:r w:rsidRPr="00266DFB">
        <w:rPr>
          <w:rFonts w:ascii="Calibri" w:hAnsi="Calibri" w:cs="Calibri"/>
          <w:b/>
          <w:color w:val="000000"/>
          <w:szCs w:val="26"/>
        </w:rPr>
        <w:t>Instructions:</w:t>
      </w:r>
      <w:r w:rsidRPr="00266DFB">
        <w:rPr>
          <w:rFonts w:ascii="Calibri" w:hAnsi="Calibri" w:cs="Calibri"/>
          <w:color w:val="000000"/>
          <w:szCs w:val="26"/>
        </w:rPr>
        <w:t xml:space="preserve"> </w:t>
      </w:r>
      <w:r w:rsidRPr="00266DFB">
        <w:rPr>
          <w:rFonts w:ascii="Calibri" w:hAnsi="Calibri" w:cs="Calibri"/>
          <w:szCs w:val="26"/>
        </w:rPr>
        <w:t xml:space="preserve">Bidder </w:t>
      </w:r>
      <w:r w:rsidRPr="00266DFB">
        <w:rPr>
          <w:rFonts w:ascii="Calibri" w:hAnsi="Calibri"/>
          <w:szCs w:val="26"/>
        </w:rPr>
        <w:t>is to</w:t>
      </w:r>
      <w:r w:rsidRPr="00266DFB">
        <w:rPr>
          <w:rFonts w:ascii="Calibri" w:hAnsi="Calibri" w:cs="Calibri"/>
          <w:color w:val="000000"/>
          <w:szCs w:val="26"/>
        </w:rPr>
        <w:t xml:space="preserve"> provide a</w:t>
      </w:r>
      <w:r>
        <w:rPr>
          <w:rFonts w:ascii="Calibri" w:hAnsi="Calibri" w:cs="Calibri"/>
          <w:color w:val="000000"/>
          <w:szCs w:val="26"/>
        </w:rPr>
        <w:t>n</w:t>
      </w:r>
      <w:r w:rsidRPr="00266DFB">
        <w:rPr>
          <w:rFonts w:ascii="Calibri" w:hAnsi="Calibri" w:cs="Calibri"/>
          <w:color w:val="000000"/>
          <w:szCs w:val="26"/>
        </w:rPr>
        <w:t xml:space="preserve"> </w:t>
      </w:r>
      <w:r>
        <w:rPr>
          <w:rFonts w:ascii="Calibri" w:hAnsi="Calibri" w:cs="Calibri"/>
          <w:b/>
          <w:color w:val="000000"/>
          <w:szCs w:val="26"/>
        </w:rPr>
        <w:t>Administrative Requirements Response</w:t>
      </w:r>
    </w:p>
    <w:p w14:paraId="0C55F8FD" w14:textId="77777777" w:rsidR="00157A00" w:rsidRPr="007F0119" w:rsidRDefault="00157A00" w:rsidP="00157A00">
      <w:pPr>
        <w:pStyle w:val="NormalWeb"/>
        <w:spacing w:before="240" w:beforeAutospacing="0" w:after="240" w:afterAutospacing="0"/>
        <w:rPr>
          <w:rFonts w:ascii="Calibri" w:hAnsi="Calibri" w:cs="Calibri"/>
          <w:color w:val="000000" w:themeColor="text1"/>
          <w:sz w:val="26"/>
          <w:szCs w:val="26"/>
        </w:rPr>
      </w:pPr>
      <w:proofErr w:type="gramStart"/>
      <w:r>
        <w:rPr>
          <w:rFonts w:ascii="Calibri" w:hAnsi="Calibri" w:cs="Calibri"/>
          <w:color w:val="000000"/>
          <w:szCs w:val="26"/>
        </w:rPr>
        <w:t>Bidder</w:t>
      </w:r>
      <w:proofErr w:type="gramEnd"/>
      <w:r>
        <w:rPr>
          <w:rFonts w:ascii="Calibri" w:hAnsi="Calibri" w:cs="Calibri"/>
          <w:color w:val="000000"/>
          <w:szCs w:val="26"/>
        </w:rPr>
        <w:t xml:space="preserve"> must provide responses below detailing how they will meet or exceed the requirements listed in </w:t>
      </w:r>
      <w:r w:rsidRPr="00E96339">
        <w:rPr>
          <w:rFonts w:ascii="Calibri" w:hAnsi="Calibri" w:cs="Calibri"/>
          <w:color w:val="000000" w:themeColor="text1"/>
          <w:szCs w:val="26"/>
        </w:rPr>
        <w:t xml:space="preserve">Section F (Administrative </w:t>
      </w:r>
      <w:r>
        <w:rPr>
          <w:rFonts w:ascii="Calibri" w:hAnsi="Calibri" w:cs="Calibri"/>
          <w:color w:val="000000"/>
          <w:szCs w:val="26"/>
        </w:rPr>
        <w:t>Requirements).</w:t>
      </w:r>
    </w:p>
    <w:p w14:paraId="593DBF93" w14:textId="77777777" w:rsidR="00157A00" w:rsidRPr="00E96339" w:rsidRDefault="00157A00" w:rsidP="00157A00">
      <w:pPr>
        <w:pStyle w:val="NormalWeb"/>
        <w:spacing w:before="240" w:beforeAutospacing="0" w:after="240" w:afterAutospacing="0"/>
        <w:rPr>
          <w:rFonts w:ascii="Calibri" w:hAnsi="Calibri" w:cs="Calibri"/>
          <w:color w:val="000000"/>
          <w:szCs w:val="26"/>
        </w:rPr>
      </w:pPr>
      <w:r w:rsidRPr="00266DFB">
        <w:rPr>
          <w:rFonts w:ascii="Calibri" w:hAnsi="Calibri" w:cs="Calibri"/>
          <w:color w:val="000000"/>
          <w:szCs w:val="26"/>
        </w:rPr>
        <w:t xml:space="preserve">At </w:t>
      </w:r>
      <w:r>
        <w:rPr>
          <w:rFonts w:ascii="Calibri" w:hAnsi="Calibri" w:cs="Calibri"/>
          <w:color w:val="000000"/>
          <w:szCs w:val="26"/>
        </w:rPr>
        <w:t xml:space="preserve">a </w:t>
      </w:r>
      <w:r w:rsidRPr="00266DFB">
        <w:rPr>
          <w:rFonts w:ascii="Calibri" w:hAnsi="Calibri" w:cs="Calibri"/>
          <w:color w:val="000000"/>
          <w:szCs w:val="26"/>
        </w:rPr>
        <w:t>minimum, the Bidder must include the following details:</w:t>
      </w:r>
    </w:p>
    <w:p w14:paraId="30EB570D" w14:textId="77777777" w:rsidR="00157A00" w:rsidRDefault="00157A00" w:rsidP="006146EC">
      <w:pPr>
        <w:numPr>
          <w:ilvl w:val="0"/>
          <w:numId w:val="45"/>
        </w:numPr>
        <w:spacing w:after="120"/>
        <w:ind w:hanging="720"/>
        <w:rPr>
          <w:rFonts w:ascii="Calibri" w:hAnsi="Calibri" w:cs="Calibri"/>
          <w:sz w:val="24"/>
        </w:rPr>
      </w:pPr>
      <w:r>
        <w:rPr>
          <w:rFonts w:ascii="Calibri" w:hAnsi="Calibri" w:cs="Calibri"/>
          <w:sz w:val="24"/>
        </w:rPr>
        <w:t>Please describe how you will meet ACPD’s background check requirements.</w:t>
      </w:r>
    </w:p>
    <w:p w14:paraId="4F774FBC"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2F3ABA1C" w14:textId="77777777" w:rsidR="00157A00" w:rsidRDefault="00157A00" w:rsidP="00BE108F">
      <w:pPr>
        <w:numPr>
          <w:ilvl w:val="0"/>
          <w:numId w:val="45"/>
        </w:numPr>
        <w:spacing w:after="120"/>
        <w:ind w:hanging="720"/>
        <w:rPr>
          <w:rFonts w:ascii="Calibri" w:hAnsi="Calibri" w:cs="Calibri"/>
          <w:sz w:val="24"/>
        </w:rPr>
      </w:pPr>
      <w:r>
        <w:rPr>
          <w:rFonts w:ascii="Calibri" w:hAnsi="Calibri" w:cs="Calibri"/>
          <w:sz w:val="24"/>
        </w:rPr>
        <w:t xml:space="preserve">Please describe how you will provide staff and volunteers with all </w:t>
      </w:r>
      <w:proofErr w:type="gramStart"/>
      <w:r>
        <w:rPr>
          <w:rFonts w:ascii="Calibri" w:hAnsi="Calibri" w:cs="Calibri"/>
          <w:sz w:val="24"/>
        </w:rPr>
        <w:t>trainings</w:t>
      </w:r>
      <w:proofErr w:type="gramEnd"/>
      <w:r>
        <w:rPr>
          <w:rFonts w:ascii="Calibri" w:hAnsi="Calibri" w:cs="Calibri"/>
          <w:sz w:val="24"/>
        </w:rPr>
        <w:t xml:space="preserve"> required by ACPD, and how you will participate in all other trainings provided by ACPD or other entities.</w:t>
      </w:r>
    </w:p>
    <w:p w14:paraId="7B02A3B4"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2F4F20EF" w14:textId="77777777" w:rsidR="00157A00" w:rsidRDefault="00157A00" w:rsidP="00BE108F">
      <w:pPr>
        <w:numPr>
          <w:ilvl w:val="0"/>
          <w:numId w:val="45"/>
        </w:numPr>
        <w:spacing w:after="120"/>
        <w:ind w:hanging="720"/>
        <w:rPr>
          <w:rFonts w:ascii="Calibri" w:hAnsi="Calibri" w:cs="Calibri"/>
          <w:sz w:val="24"/>
        </w:rPr>
      </w:pPr>
      <w:r>
        <w:rPr>
          <w:rFonts w:ascii="Calibri" w:hAnsi="Calibri" w:cs="Calibri"/>
          <w:sz w:val="24"/>
        </w:rPr>
        <w:t xml:space="preserve">Please describe how you will verify </w:t>
      </w:r>
      <w:proofErr w:type="gramStart"/>
      <w:r>
        <w:rPr>
          <w:rFonts w:ascii="Calibri" w:hAnsi="Calibri" w:cs="Calibri"/>
          <w:sz w:val="24"/>
        </w:rPr>
        <w:t>degrees</w:t>
      </w:r>
      <w:proofErr w:type="gramEnd"/>
      <w:r>
        <w:rPr>
          <w:rFonts w:ascii="Calibri" w:hAnsi="Calibri" w:cs="Calibri"/>
          <w:sz w:val="24"/>
        </w:rPr>
        <w:t xml:space="preserve"> and credentials of staff and other providers.</w:t>
      </w:r>
    </w:p>
    <w:p w14:paraId="09AF4413" w14:textId="77777777" w:rsidR="00157A00"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23D338D0" w14:textId="77777777" w:rsidR="00157A00" w:rsidRDefault="00157A00" w:rsidP="00BE108F">
      <w:pPr>
        <w:numPr>
          <w:ilvl w:val="0"/>
          <w:numId w:val="45"/>
        </w:numPr>
        <w:spacing w:after="120"/>
        <w:ind w:hanging="720"/>
        <w:rPr>
          <w:rFonts w:ascii="Calibri" w:hAnsi="Calibri" w:cs="Calibri"/>
          <w:sz w:val="24"/>
        </w:rPr>
      </w:pPr>
      <w:r>
        <w:rPr>
          <w:rFonts w:ascii="Calibri" w:hAnsi="Calibri" w:cs="Calibri"/>
          <w:sz w:val="24"/>
        </w:rPr>
        <w:t>Please describe your understanding of, and how you can meet, the requirements of the County’s Re-Entry Hiring Initiative.</w:t>
      </w:r>
    </w:p>
    <w:p w14:paraId="793747F8"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58D0EF13" w14:textId="77777777" w:rsidR="00157A00" w:rsidRDefault="00157A00" w:rsidP="00BE108F">
      <w:pPr>
        <w:numPr>
          <w:ilvl w:val="0"/>
          <w:numId w:val="45"/>
        </w:numPr>
        <w:spacing w:after="120"/>
        <w:ind w:hanging="720"/>
        <w:rPr>
          <w:rFonts w:ascii="Calibri" w:hAnsi="Calibri" w:cs="Calibri"/>
          <w:sz w:val="24"/>
        </w:rPr>
      </w:pPr>
      <w:r>
        <w:rPr>
          <w:rFonts w:ascii="Calibri" w:hAnsi="Calibri" w:cs="Calibri"/>
          <w:sz w:val="24"/>
        </w:rPr>
        <w:t xml:space="preserve">Please describe your understanding of, and how you can meet, the requirements </w:t>
      </w:r>
      <w:r w:rsidRPr="00E96339">
        <w:rPr>
          <w:rFonts w:ascii="Calibri" w:hAnsi="Calibri" w:cs="Calibri"/>
          <w:sz w:val="24"/>
        </w:rPr>
        <w:t>for consent and release of client-level data?</w:t>
      </w:r>
    </w:p>
    <w:p w14:paraId="6270A103"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15DDECA0" w14:textId="77777777" w:rsidR="00157A00" w:rsidRPr="00E96339" w:rsidRDefault="00157A00" w:rsidP="00BE108F">
      <w:pPr>
        <w:numPr>
          <w:ilvl w:val="0"/>
          <w:numId w:val="45"/>
        </w:numPr>
        <w:spacing w:after="120"/>
        <w:ind w:hanging="720"/>
        <w:rPr>
          <w:rFonts w:asciiTheme="minorHAnsi" w:hAnsiTheme="minorHAnsi" w:cstheme="minorHAnsi"/>
          <w:sz w:val="24"/>
          <w:szCs w:val="24"/>
        </w:rPr>
      </w:pPr>
      <w:r w:rsidRPr="00E96339">
        <w:rPr>
          <w:rFonts w:asciiTheme="minorHAnsi" w:hAnsiTheme="minorHAnsi" w:cstheme="minorHAnsi"/>
          <w:color w:val="000000"/>
          <w:sz w:val="24"/>
          <w:szCs w:val="24"/>
        </w:rPr>
        <w:t xml:space="preserve">Please identify any </w:t>
      </w:r>
      <w:r w:rsidRPr="00BE108F">
        <w:rPr>
          <w:rFonts w:ascii="Calibri" w:hAnsi="Calibri" w:cs="Calibri"/>
          <w:sz w:val="24"/>
        </w:rPr>
        <w:t>limitations</w:t>
      </w:r>
      <w:r w:rsidRPr="00E96339">
        <w:rPr>
          <w:rFonts w:asciiTheme="minorHAnsi" w:hAnsiTheme="minorHAnsi" w:cstheme="minorHAnsi"/>
          <w:color w:val="000000"/>
          <w:sz w:val="24"/>
          <w:szCs w:val="24"/>
        </w:rPr>
        <w:t xml:space="preserve"> or restrictions that exist for you to provide the services.  Explain what measures will be taken to adequately provide the services.  (Please note any requests for exceptions or clarifications MUST be identified on the </w:t>
      </w:r>
      <w:hyperlink w:anchor="ExceptionsClarifications" w:history="1">
        <w:r w:rsidRPr="00E96339">
          <w:rPr>
            <w:rStyle w:val="Hyperlink"/>
            <w:rFonts w:asciiTheme="minorHAnsi" w:hAnsiTheme="minorHAnsi" w:cstheme="minorHAnsi"/>
            <w:i/>
            <w:iCs/>
            <w:sz w:val="24"/>
            <w:szCs w:val="24"/>
          </w:rPr>
          <w:t>Exceptions and Clarifications</w:t>
        </w:r>
      </w:hyperlink>
      <w:r w:rsidRPr="00E96339">
        <w:rPr>
          <w:rFonts w:asciiTheme="minorHAnsi" w:hAnsiTheme="minorHAnsi" w:cstheme="minorHAnsi"/>
          <w:color w:val="000000"/>
          <w:sz w:val="24"/>
          <w:szCs w:val="24"/>
        </w:rPr>
        <w:t xml:space="preserve"> form. </w:t>
      </w:r>
      <w:r w:rsidRPr="00E96339">
        <w:rPr>
          <w:rFonts w:asciiTheme="minorHAnsi" w:hAnsiTheme="minorHAnsi" w:cstheme="minorHAnsi"/>
          <w:b/>
          <w:bCs/>
          <w:color w:val="000000"/>
          <w:sz w:val="24"/>
          <w:szCs w:val="24"/>
        </w:rPr>
        <w:t>The County is under no obligation to accept any exceptions or clarifications, and any such exceptions and clarifications may be a basis for bid disqualification.</w:t>
      </w:r>
      <w:r w:rsidRPr="00E96339">
        <w:rPr>
          <w:rFonts w:asciiTheme="minorHAnsi" w:hAnsiTheme="minorHAnsi" w:cstheme="minorHAnsi"/>
          <w:color w:val="000000"/>
          <w:sz w:val="24"/>
          <w:szCs w:val="24"/>
        </w:rPr>
        <w:t>)</w:t>
      </w:r>
    </w:p>
    <w:p w14:paraId="7DCB6540" w14:textId="77777777" w:rsidR="00157A00" w:rsidRPr="00E96339" w:rsidRDefault="00157A00" w:rsidP="00157A00">
      <w:pPr>
        <w:pStyle w:val="ListParagraph"/>
        <w:spacing w:after="120"/>
        <w:rPr>
          <w:rFonts w:ascii="Calibri" w:hAnsi="Calibri" w:cs="Calibri"/>
          <w:b/>
          <w:bCs/>
          <w:sz w:val="24"/>
          <w:szCs w:val="24"/>
        </w:rPr>
      </w:pPr>
      <w:r w:rsidRPr="00E96339">
        <w:rPr>
          <w:rFonts w:ascii="Calibri" w:hAnsi="Calibri" w:cs="Calibri"/>
          <w:b/>
          <w:bCs/>
          <w:sz w:val="24"/>
          <w:szCs w:val="24"/>
          <w:highlight w:val="yellow"/>
        </w:rPr>
        <w:t>RESPONSE:</w:t>
      </w:r>
    </w:p>
    <w:p w14:paraId="7EF8521D" w14:textId="77777777" w:rsidR="00157A00" w:rsidRPr="00E96339" w:rsidRDefault="00157A00" w:rsidP="00157A00">
      <w:pPr>
        <w:spacing w:after="120"/>
        <w:ind w:left="720"/>
        <w:rPr>
          <w:rFonts w:asciiTheme="minorHAnsi" w:hAnsiTheme="minorHAnsi" w:cstheme="minorHAnsi"/>
          <w:sz w:val="24"/>
          <w:szCs w:val="24"/>
        </w:rPr>
      </w:pPr>
    </w:p>
    <w:p w14:paraId="17732B22" w14:textId="77777777" w:rsidR="00157A00" w:rsidRPr="007F0119" w:rsidRDefault="00157A00" w:rsidP="00157A00">
      <w:pPr>
        <w:pStyle w:val="NormalWeb"/>
        <w:rPr>
          <w:rFonts w:ascii="Calibri" w:hAnsi="Calibri" w:cs="Calibri"/>
          <w:b/>
          <w:color w:val="000000" w:themeColor="text1"/>
          <w:sz w:val="26"/>
          <w:szCs w:val="26"/>
        </w:rPr>
      </w:pPr>
      <w:r w:rsidRPr="00112390">
        <w:rPr>
          <w:rFonts w:ascii="Calibri" w:hAnsi="Calibri" w:cs="Calibri"/>
          <w:b/>
          <w:bCs/>
          <w:color w:val="000000"/>
          <w:szCs w:val="26"/>
        </w:rPr>
        <w:t xml:space="preserve">Maximum </w:t>
      </w:r>
      <w:r w:rsidRPr="007F0119">
        <w:rPr>
          <w:rFonts w:ascii="Calibri" w:hAnsi="Calibri" w:cs="Calibri"/>
          <w:b/>
          <w:bCs/>
          <w:color w:val="000000" w:themeColor="text1"/>
          <w:szCs w:val="26"/>
        </w:rPr>
        <w:t>Length: NA</w:t>
      </w:r>
    </w:p>
    <w:p w14:paraId="0A09148F" w14:textId="77777777" w:rsidR="00010516" w:rsidRDefault="00010516"/>
    <w:p w14:paraId="19667B28" w14:textId="77777777" w:rsidR="003D797E" w:rsidRPr="003D797E" w:rsidRDefault="003D797E">
      <w:pPr>
        <w:rPr>
          <w:sz w:val="2"/>
          <w:szCs w:val="2"/>
        </w:rPr>
      </w:pPr>
      <w:r>
        <w:br w:type="page"/>
      </w:r>
    </w:p>
    <w:p w14:paraId="23741CF6" w14:textId="1F0C4F39" w:rsidR="000D4620" w:rsidRPr="007A006B" w:rsidRDefault="000D4620" w:rsidP="000D4620">
      <w:pPr>
        <w:pStyle w:val="Heading4"/>
        <w:shd w:val="clear" w:color="auto" w:fill="DEEAF6" w:themeFill="accent5" w:themeFillTint="33"/>
        <w:jc w:val="left"/>
      </w:pPr>
      <w:r w:rsidRPr="007A006B">
        <w:lastRenderedPageBreak/>
        <w:t>IMPLEMENTATION PLAN AND SCHEDULE</w:t>
      </w:r>
      <w:r>
        <w:tab/>
      </w:r>
    </w:p>
    <w:p w14:paraId="45B43988" w14:textId="77777777" w:rsidR="003D797E" w:rsidRPr="00266DFB" w:rsidRDefault="003D797E" w:rsidP="00D0212C">
      <w:pPr>
        <w:pStyle w:val="NormalWeb"/>
        <w:spacing w:before="240" w:beforeAutospacing="0" w:after="240" w:afterAutospacing="0"/>
        <w:rPr>
          <w:rFonts w:ascii="Calibri" w:hAnsi="Calibri"/>
          <w:color w:val="000000"/>
          <w:szCs w:val="26"/>
        </w:rPr>
      </w:pPr>
      <w:r w:rsidRPr="00266DFB">
        <w:rPr>
          <w:rFonts w:ascii="Calibri" w:hAnsi="Calibri"/>
          <w:b/>
          <w:color w:val="000000"/>
          <w:szCs w:val="26"/>
        </w:rPr>
        <w:t>Instructions:</w:t>
      </w:r>
      <w:r w:rsidRPr="00266DFB">
        <w:rPr>
          <w:rFonts w:ascii="Calibri" w:hAnsi="Calibri"/>
          <w:color w:val="000000"/>
          <w:szCs w:val="26"/>
        </w:rPr>
        <w:t xml:space="preserve"> </w:t>
      </w:r>
      <w:r w:rsidRPr="00266DFB">
        <w:rPr>
          <w:rFonts w:ascii="Calibri" w:hAnsi="Calibri"/>
          <w:szCs w:val="26"/>
        </w:rPr>
        <w:t>Bidder is to</w:t>
      </w:r>
      <w:r w:rsidRPr="00266DFB">
        <w:rPr>
          <w:rFonts w:ascii="Calibri" w:hAnsi="Calibri"/>
          <w:color w:val="000000"/>
          <w:szCs w:val="26"/>
        </w:rPr>
        <w:t xml:space="preserve"> provide an </w:t>
      </w:r>
      <w:r w:rsidRPr="00266DFB">
        <w:rPr>
          <w:rFonts w:ascii="Calibri" w:hAnsi="Calibri"/>
          <w:b/>
          <w:color w:val="000000"/>
          <w:szCs w:val="26"/>
        </w:rPr>
        <w:t>Implementation Plan and Schedule</w:t>
      </w:r>
      <w:r w:rsidRPr="00266DFB">
        <w:rPr>
          <w:rFonts w:ascii="Calibri" w:hAnsi="Calibri"/>
          <w:color w:val="000000"/>
          <w:szCs w:val="26"/>
        </w:rPr>
        <w:t>.</w:t>
      </w:r>
    </w:p>
    <w:p w14:paraId="2E0FF0B2" w14:textId="13440B2B" w:rsidR="003D797E" w:rsidRPr="00266DFB" w:rsidRDefault="0018176F" w:rsidP="00D0212C">
      <w:pPr>
        <w:pStyle w:val="NormalWeb"/>
        <w:spacing w:before="240" w:beforeAutospacing="0" w:after="240" w:afterAutospacing="0"/>
        <w:rPr>
          <w:rFonts w:ascii="Calibri" w:hAnsi="Calibri"/>
          <w:color w:val="000000"/>
          <w:szCs w:val="26"/>
        </w:rPr>
      </w:pPr>
      <w:r>
        <w:rPr>
          <w:rFonts w:ascii="Calibri" w:hAnsi="Calibri"/>
          <w:color w:val="000000"/>
          <w:szCs w:val="26"/>
        </w:rPr>
        <w:t>Bidder</w:t>
      </w:r>
      <w:r w:rsidR="003D797E" w:rsidRPr="00266DFB">
        <w:rPr>
          <w:rFonts w:ascii="Calibri" w:hAnsi="Calibri"/>
          <w:color w:val="000000"/>
          <w:szCs w:val="26"/>
        </w:rPr>
        <w:t xml:space="preserve"> must include an </w:t>
      </w:r>
      <w:r w:rsidR="003D797E" w:rsidRPr="00266DFB">
        <w:rPr>
          <w:rFonts w:ascii="Calibri" w:hAnsi="Calibri"/>
          <w:i/>
          <w:color w:val="000000"/>
          <w:szCs w:val="26"/>
        </w:rPr>
        <w:t>Implementation Plan and Schedule</w:t>
      </w:r>
      <w:r w:rsidR="003D797E" w:rsidRPr="00266DFB">
        <w:rPr>
          <w:rFonts w:ascii="Calibri" w:hAnsi="Calibri"/>
          <w:color w:val="000000"/>
          <w:szCs w:val="26"/>
        </w:rPr>
        <w:t xml:space="preserve"> that specifically addresses the following:</w:t>
      </w:r>
    </w:p>
    <w:p w14:paraId="4200E13B" w14:textId="6B0FCDD5" w:rsidR="00121DEB" w:rsidRDefault="003D797E" w:rsidP="0018176F">
      <w:pPr>
        <w:pStyle w:val="NormalWeb"/>
        <w:numPr>
          <w:ilvl w:val="0"/>
          <w:numId w:val="28"/>
        </w:numPr>
        <w:spacing w:before="240" w:beforeAutospacing="0" w:after="240" w:afterAutospacing="0"/>
        <w:ind w:hanging="720"/>
        <w:rPr>
          <w:rFonts w:ascii="Calibri" w:hAnsi="Calibri"/>
          <w:color w:val="000000"/>
          <w:szCs w:val="26"/>
        </w:rPr>
      </w:pPr>
      <w:r w:rsidRPr="00266DFB">
        <w:rPr>
          <w:rFonts w:ascii="Calibri" w:hAnsi="Calibri"/>
          <w:color w:val="000000"/>
          <w:szCs w:val="26"/>
        </w:rPr>
        <w:t>A timeline of project goals, measurable outcomes, and benchmark activities related to the provision of required services</w:t>
      </w:r>
      <w:r w:rsidR="00112390">
        <w:rPr>
          <w:rFonts w:ascii="Calibri" w:hAnsi="Calibri"/>
          <w:color w:val="000000"/>
          <w:szCs w:val="26"/>
        </w:rPr>
        <w:t xml:space="preserve"> and</w:t>
      </w:r>
      <w:r w:rsidRPr="00266DFB">
        <w:rPr>
          <w:rFonts w:ascii="Calibri" w:hAnsi="Calibri"/>
          <w:color w:val="000000"/>
          <w:szCs w:val="26"/>
        </w:rPr>
        <w:t xml:space="preserve"> the key personnel assigned to each.</w:t>
      </w:r>
    </w:p>
    <w:p w14:paraId="545E2CAF" w14:textId="37A7D3E9" w:rsidR="003D797E" w:rsidRPr="00121DEB" w:rsidRDefault="003D797E" w:rsidP="0018176F">
      <w:pPr>
        <w:pStyle w:val="NormalWeb"/>
        <w:numPr>
          <w:ilvl w:val="0"/>
          <w:numId w:val="28"/>
        </w:numPr>
        <w:spacing w:before="240" w:beforeAutospacing="0" w:after="240" w:afterAutospacing="0"/>
        <w:ind w:hanging="720"/>
        <w:rPr>
          <w:rFonts w:ascii="Calibri" w:hAnsi="Calibri"/>
          <w:color w:val="000000"/>
          <w:szCs w:val="26"/>
        </w:rPr>
      </w:pPr>
      <w:r w:rsidRPr="00121DEB">
        <w:rPr>
          <w:rFonts w:ascii="Calibri" w:hAnsi="Calibri"/>
          <w:color w:val="000000"/>
          <w:szCs w:val="26"/>
        </w:rPr>
        <w:t xml:space="preserve">The ideal Implementation Plan and Schedule will provide a clear picture of what the County can expect during the contract term and </w:t>
      </w:r>
      <w:r w:rsidR="00EB4661">
        <w:rPr>
          <w:rFonts w:ascii="Calibri" w:hAnsi="Calibri"/>
          <w:color w:val="000000"/>
          <w:szCs w:val="26"/>
        </w:rPr>
        <w:t xml:space="preserve">in </w:t>
      </w:r>
      <w:r w:rsidR="00112390">
        <w:rPr>
          <w:rFonts w:ascii="Calibri" w:hAnsi="Calibri"/>
          <w:color w:val="000000"/>
          <w:szCs w:val="26"/>
        </w:rPr>
        <w:t>prepar</w:t>
      </w:r>
      <w:r w:rsidR="00EB4661">
        <w:rPr>
          <w:rFonts w:ascii="Calibri" w:hAnsi="Calibri"/>
          <w:color w:val="000000"/>
          <w:szCs w:val="26"/>
        </w:rPr>
        <w:t>ing</w:t>
      </w:r>
      <w:r w:rsidR="00112390">
        <w:rPr>
          <w:rFonts w:ascii="Calibri" w:hAnsi="Calibri"/>
          <w:color w:val="000000"/>
          <w:szCs w:val="26"/>
        </w:rPr>
        <w:t xml:space="preserve"> to start</w:t>
      </w:r>
      <w:r w:rsidRPr="00121DEB">
        <w:rPr>
          <w:rFonts w:ascii="Calibri" w:hAnsi="Calibri"/>
          <w:color w:val="000000"/>
          <w:szCs w:val="26"/>
        </w:rPr>
        <w:t xml:space="preserve"> the contract.  Bidders should </w:t>
      </w:r>
      <w:r w:rsidR="00112390">
        <w:rPr>
          <w:rFonts w:ascii="Calibri" w:hAnsi="Calibri"/>
          <w:color w:val="000000"/>
          <w:szCs w:val="26"/>
        </w:rPr>
        <w:t>consider</w:t>
      </w:r>
      <w:r w:rsidRPr="00121DEB">
        <w:rPr>
          <w:rFonts w:ascii="Calibri" w:hAnsi="Calibri"/>
          <w:color w:val="000000"/>
          <w:szCs w:val="26"/>
        </w:rPr>
        <w:t xml:space="preserve"> the information and questions contained in the Evaluation Criteria</w:t>
      </w:r>
      <w:r w:rsidR="00EB4661">
        <w:rPr>
          <w:rFonts w:ascii="Calibri" w:hAnsi="Calibri"/>
          <w:color w:val="000000"/>
          <w:szCs w:val="26"/>
        </w:rPr>
        <w:t xml:space="preserve"> and Specific Requirements</w:t>
      </w:r>
      <w:r w:rsidRPr="00121DEB">
        <w:rPr>
          <w:rFonts w:ascii="Calibri" w:hAnsi="Calibri"/>
          <w:color w:val="000000"/>
          <w:szCs w:val="26"/>
        </w:rPr>
        <w:t xml:space="preserve"> in preparing the Implementation Plan and Schedule.</w:t>
      </w:r>
    </w:p>
    <w:p w14:paraId="3BE5060C" w14:textId="77777777" w:rsidR="00266DFB" w:rsidRPr="00266DFB" w:rsidRDefault="00266DFB" w:rsidP="003D797E">
      <w:pPr>
        <w:pStyle w:val="NormalWeb"/>
        <w:rPr>
          <w:rFonts w:ascii="Calibri" w:hAnsi="Calibri"/>
          <w:color w:val="000000"/>
          <w:szCs w:val="26"/>
        </w:rPr>
      </w:pPr>
    </w:p>
    <w:p w14:paraId="5C25D758" w14:textId="345A4ABA" w:rsidR="003D797E" w:rsidRPr="0018176F" w:rsidRDefault="003D797E" w:rsidP="003D797E">
      <w:pPr>
        <w:pStyle w:val="NormalWeb"/>
        <w:rPr>
          <w:rFonts w:ascii="Calibri" w:hAnsi="Calibri"/>
          <w:color w:val="000000" w:themeColor="text1"/>
          <w:sz w:val="26"/>
          <w:szCs w:val="26"/>
        </w:rPr>
      </w:pPr>
      <w:r w:rsidRPr="00112390">
        <w:rPr>
          <w:rFonts w:ascii="Calibri" w:hAnsi="Calibri"/>
          <w:b/>
          <w:bCs/>
          <w:color w:val="000000"/>
          <w:szCs w:val="26"/>
        </w:rPr>
        <w:t xml:space="preserve">Maximum </w:t>
      </w:r>
      <w:r w:rsidRPr="0018176F">
        <w:rPr>
          <w:rFonts w:ascii="Calibri" w:hAnsi="Calibri"/>
          <w:b/>
          <w:bCs/>
          <w:color w:val="000000" w:themeColor="text1"/>
          <w:szCs w:val="26"/>
        </w:rPr>
        <w:t xml:space="preserve">Length: </w:t>
      </w:r>
      <w:r w:rsidR="0018176F" w:rsidRPr="0018176F">
        <w:rPr>
          <w:rFonts w:ascii="Calibri" w:hAnsi="Calibri"/>
          <w:b/>
          <w:bCs/>
          <w:color w:val="000000" w:themeColor="text1"/>
          <w:szCs w:val="26"/>
        </w:rPr>
        <w:t>NA</w:t>
      </w:r>
    </w:p>
    <w:p w14:paraId="32C334C5" w14:textId="77777777" w:rsidR="003D797E" w:rsidRPr="003D797E" w:rsidRDefault="003D797E">
      <w:pPr>
        <w:rPr>
          <w:sz w:val="2"/>
          <w:szCs w:val="2"/>
        </w:rPr>
      </w:pPr>
      <w:r>
        <w:br w:type="page"/>
      </w:r>
    </w:p>
    <w:p w14:paraId="05CC2F54" w14:textId="77777777" w:rsidR="003D797E" w:rsidRPr="007A006B" w:rsidRDefault="003D797E">
      <w:pPr>
        <w:rPr>
          <w:rFonts w:ascii="Calibri" w:hAnsi="Calibri" w:cs="Calibri"/>
          <w:sz w:val="2"/>
        </w:rPr>
      </w:pPr>
    </w:p>
    <w:p w14:paraId="2F50C515" w14:textId="38CBD47A" w:rsidR="000D4620" w:rsidRPr="007A006B" w:rsidRDefault="000D4620" w:rsidP="000D4620">
      <w:pPr>
        <w:pStyle w:val="Heading4"/>
        <w:shd w:val="clear" w:color="auto" w:fill="DEEAF6" w:themeFill="accent5" w:themeFillTint="33"/>
        <w:jc w:val="left"/>
      </w:pPr>
      <w:r w:rsidRPr="007A006B">
        <w:t>REFERENCES</w:t>
      </w:r>
      <w:r>
        <w:tab/>
      </w:r>
    </w:p>
    <w:p w14:paraId="02A7D64B" w14:textId="07F92DF6" w:rsidR="00B75458" w:rsidRPr="00266DFB" w:rsidRDefault="00F43F6A" w:rsidP="00266DFB">
      <w:pPr>
        <w:pStyle w:val="PlainText"/>
        <w:spacing w:before="240" w:after="240"/>
        <w:rPr>
          <w:rFonts w:ascii="Calibri" w:hAnsi="Calibri" w:cs="Calibri"/>
          <w:spacing w:val="-3"/>
          <w:sz w:val="24"/>
          <w:szCs w:val="26"/>
        </w:rPr>
      </w:pPr>
      <w:r w:rsidRPr="00266DFB">
        <w:rPr>
          <w:rFonts w:ascii="Calibri" w:hAnsi="Calibri" w:cs="Calibri"/>
          <w:b/>
          <w:sz w:val="24"/>
          <w:szCs w:val="26"/>
        </w:rPr>
        <w:t>Instructions</w:t>
      </w:r>
      <w:proofErr w:type="gramStart"/>
      <w:r w:rsidRPr="00266DFB">
        <w:rPr>
          <w:rFonts w:ascii="Calibri" w:hAnsi="Calibri" w:cs="Calibri"/>
          <w:sz w:val="24"/>
          <w:szCs w:val="26"/>
        </w:rPr>
        <w:t xml:space="preserve">: </w:t>
      </w:r>
      <w:r w:rsidR="0018176F">
        <w:rPr>
          <w:rFonts w:ascii="Calibri" w:hAnsi="Calibri" w:cs="Calibri"/>
          <w:sz w:val="24"/>
          <w:szCs w:val="26"/>
        </w:rPr>
        <w:t xml:space="preserve"> </w:t>
      </w:r>
      <w:r w:rsidRPr="00266DFB">
        <w:rPr>
          <w:rFonts w:ascii="Calibri" w:hAnsi="Calibri" w:cs="Calibri"/>
          <w:sz w:val="24"/>
          <w:szCs w:val="26"/>
        </w:rPr>
        <w:t>On</w:t>
      </w:r>
      <w:proofErr w:type="gramEnd"/>
      <w:r w:rsidRPr="00266DFB">
        <w:rPr>
          <w:rFonts w:ascii="Calibri" w:hAnsi="Calibri" w:cs="Calibri"/>
          <w:sz w:val="24"/>
          <w:szCs w:val="26"/>
        </w:rPr>
        <w:t xml:space="preserve"> the </w:t>
      </w:r>
      <w:r w:rsidRPr="0018176F">
        <w:rPr>
          <w:rFonts w:ascii="Calibri" w:hAnsi="Calibri" w:cs="Calibri"/>
          <w:color w:val="000000" w:themeColor="text1"/>
          <w:sz w:val="24"/>
          <w:szCs w:val="26"/>
        </w:rPr>
        <w:t>following page</w:t>
      </w:r>
      <w:r w:rsidR="0018176F" w:rsidRPr="0018176F">
        <w:rPr>
          <w:rFonts w:ascii="Calibri" w:hAnsi="Calibri" w:cs="Calibri"/>
          <w:color w:val="000000" w:themeColor="text1"/>
          <w:sz w:val="24"/>
          <w:szCs w:val="26"/>
        </w:rPr>
        <w:t xml:space="preserve">s </w:t>
      </w:r>
      <w:r w:rsidRPr="0018176F">
        <w:rPr>
          <w:rFonts w:ascii="Calibri" w:hAnsi="Calibri" w:cs="Calibri"/>
          <w:color w:val="000000" w:themeColor="text1"/>
          <w:sz w:val="24"/>
          <w:szCs w:val="26"/>
        </w:rPr>
        <w:t xml:space="preserve">are the templates that </w:t>
      </w:r>
      <w:r w:rsidR="00502F47" w:rsidRPr="00266DFB">
        <w:rPr>
          <w:rFonts w:ascii="Calibri" w:hAnsi="Calibri" w:cs="Calibri"/>
          <w:sz w:val="24"/>
          <w:szCs w:val="26"/>
        </w:rPr>
        <w:t>Bidder</w:t>
      </w:r>
      <w:r w:rsidR="001215F1">
        <w:rPr>
          <w:rFonts w:ascii="Calibri" w:hAnsi="Calibri" w:cs="Calibri"/>
          <w:sz w:val="24"/>
          <w:szCs w:val="26"/>
        </w:rPr>
        <w:t>s</w:t>
      </w:r>
      <w:r w:rsidRPr="00266DFB">
        <w:rPr>
          <w:rFonts w:ascii="Calibri" w:hAnsi="Calibri" w:cs="Calibri"/>
          <w:sz w:val="24"/>
          <w:szCs w:val="26"/>
        </w:rPr>
        <w:t xml:space="preserve"> </w:t>
      </w:r>
      <w:r w:rsidR="00E6662F" w:rsidRPr="00266DFB">
        <w:rPr>
          <w:rFonts w:ascii="Calibri" w:hAnsi="Calibri" w:cs="Calibri"/>
          <w:sz w:val="24"/>
          <w:szCs w:val="26"/>
        </w:rPr>
        <w:t>are to</w:t>
      </w:r>
      <w:r w:rsidRPr="00266DFB">
        <w:rPr>
          <w:rFonts w:ascii="Calibri" w:hAnsi="Calibri" w:cs="Calibri"/>
          <w:sz w:val="24"/>
          <w:szCs w:val="26"/>
        </w:rPr>
        <w:t xml:space="preserve"> use </w:t>
      </w:r>
      <w:r w:rsidR="00E6662F" w:rsidRPr="00266DFB">
        <w:rPr>
          <w:rFonts w:ascii="Calibri" w:hAnsi="Calibri" w:cs="Calibri"/>
          <w:sz w:val="24"/>
          <w:szCs w:val="26"/>
        </w:rPr>
        <w:t>for providing</w:t>
      </w:r>
      <w:r w:rsidRPr="00266DFB">
        <w:rPr>
          <w:rFonts w:ascii="Calibri" w:hAnsi="Calibri" w:cs="Calibri"/>
          <w:sz w:val="24"/>
          <w:szCs w:val="26"/>
        </w:rPr>
        <w:t xml:space="preserve"> references.  </w:t>
      </w:r>
      <w:r w:rsidR="00502F47" w:rsidRPr="00266DFB">
        <w:rPr>
          <w:rFonts w:ascii="Calibri" w:hAnsi="Calibri" w:cs="Calibri"/>
          <w:spacing w:val="-3"/>
          <w:sz w:val="24"/>
          <w:szCs w:val="26"/>
        </w:rPr>
        <w:t>Bidder</w:t>
      </w:r>
      <w:r w:rsidRPr="00266DFB">
        <w:rPr>
          <w:rFonts w:ascii="Calibri" w:hAnsi="Calibri" w:cs="Calibri"/>
          <w:spacing w:val="-3"/>
          <w:sz w:val="24"/>
          <w:szCs w:val="26"/>
        </w:rPr>
        <w:t xml:space="preserve">s are to provide a list </w:t>
      </w:r>
      <w:r w:rsidR="0018176F" w:rsidRPr="00266DFB">
        <w:rPr>
          <w:rFonts w:ascii="Calibri" w:hAnsi="Calibri" w:cs="Calibri"/>
          <w:spacing w:val="-3"/>
          <w:sz w:val="24"/>
          <w:szCs w:val="26"/>
        </w:rPr>
        <w:t xml:space="preserve">of </w:t>
      </w:r>
      <w:r w:rsidR="0018176F" w:rsidRPr="007347C4">
        <w:rPr>
          <w:rFonts w:ascii="Calibri" w:hAnsi="Calibri" w:cs="Calibri"/>
          <w:b/>
          <w:bCs/>
          <w:color w:val="000000" w:themeColor="text1"/>
          <w:spacing w:val="-3"/>
          <w:sz w:val="24"/>
          <w:szCs w:val="26"/>
        </w:rPr>
        <w:t>three current and three former</w:t>
      </w:r>
      <w:r w:rsidR="0018176F" w:rsidRPr="007347C4">
        <w:rPr>
          <w:rFonts w:ascii="Calibri" w:hAnsi="Calibri" w:cs="Calibri"/>
          <w:color w:val="000000" w:themeColor="text1"/>
          <w:spacing w:val="-3"/>
          <w:sz w:val="24"/>
          <w:szCs w:val="26"/>
        </w:rPr>
        <w:t xml:space="preserve"> </w:t>
      </w:r>
      <w:r w:rsidRPr="00266DFB">
        <w:rPr>
          <w:rFonts w:ascii="Calibri" w:hAnsi="Calibri" w:cs="Calibri"/>
          <w:color w:val="000000"/>
          <w:spacing w:val="-3"/>
          <w:sz w:val="24"/>
          <w:szCs w:val="26"/>
        </w:rPr>
        <w:t>references.</w:t>
      </w:r>
      <w:r w:rsidRPr="00266DFB">
        <w:rPr>
          <w:rFonts w:ascii="Calibri" w:hAnsi="Calibri" w:cs="Calibri"/>
          <w:spacing w:val="-3"/>
          <w:sz w:val="24"/>
          <w:szCs w:val="26"/>
        </w:rPr>
        <w:t xml:space="preserve">  References must be satisfactory as deemed solely by County.  </w:t>
      </w:r>
    </w:p>
    <w:p w14:paraId="7BD4B7B6" w14:textId="1D384EEA" w:rsidR="00F43F6A" w:rsidRDefault="00F43F6A" w:rsidP="00266DFB">
      <w:pPr>
        <w:pStyle w:val="PlainText"/>
        <w:spacing w:before="240" w:after="240"/>
        <w:rPr>
          <w:rFonts w:ascii="Calibri" w:hAnsi="Calibri" w:cs="Calibri"/>
          <w:spacing w:val="-3"/>
          <w:sz w:val="24"/>
          <w:szCs w:val="26"/>
        </w:rPr>
      </w:pPr>
      <w:r w:rsidRPr="00266DFB">
        <w:rPr>
          <w:rFonts w:ascii="Calibri" w:hAnsi="Calibri" w:cs="Calibri"/>
          <w:spacing w:val="-3"/>
          <w:sz w:val="24"/>
          <w:szCs w:val="26"/>
        </w:rPr>
        <w:t xml:space="preserve">Services or goods provided by </w:t>
      </w:r>
      <w:r w:rsidR="00502F47" w:rsidRPr="00266DFB">
        <w:rPr>
          <w:rFonts w:ascii="Calibri" w:hAnsi="Calibri" w:cs="Calibri"/>
          <w:spacing w:val="-3"/>
          <w:sz w:val="24"/>
          <w:szCs w:val="26"/>
        </w:rPr>
        <w:t>Bidder</w:t>
      </w:r>
      <w:r w:rsidR="001215F1">
        <w:rPr>
          <w:rFonts w:ascii="Calibri" w:hAnsi="Calibri" w:cs="Calibri"/>
          <w:spacing w:val="-3"/>
          <w:sz w:val="24"/>
          <w:szCs w:val="26"/>
        </w:rPr>
        <w:t>s</w:t>
      </w:r>
      <w:r w:rsidRPr="00266DFB">
        <w:rPr>
          <w:rFonts w:ascii="Calibri" w:hAnsi="Calibri" w:cs="Calibri"/>
          <w:spacing w:val="-3"/>
          <w:sz w:val="24"/>
          <w:szCs w:val="26"/>
        </w:rPr>
        <w:t xml:space="preserve"> to the references should have similar scope, </w:t>
      </w:r>
      <w:r w:rsidR="006F1244" w:rsidRPr="00266DFB">
        <w:rPr>
          <w:rFonts w:ascii="Calibri" w:hAnsi="Calibri" w:cs="Calibri"/>
          <w:spacing w:val="-3"/>
          <w:sz w:val="24"/>
          <w:szCs w:val="26"/>
        </w:rPr>
        <w:t>volume,</w:t>
      </w:r>
      <w:r w:rsidRPr="00266DFB">
        <w:rPr>
          <w:rFonts w:ascii="Calibri" w:hAnsi="Calibri" w:cs="Calibri"/>
          <w:spacing w:val="-3"/>
          <w:sz w:val="24"/>
          <w:szCs w:val="26"/>
        </w:rPr>
        <w:t xml:space="preserve"> and requirements to those outlined in these specifications, </w:t>
      </w:r>
      <w:r w:rsidR="006F1244" w:rsidRPr="00266DFB">
        <w:rPr>
          <w:rFonts w:ascii="Calibri" w:hAnsi="Calibri" w:cs="Calibri"/>
          <w:spacing w:val="-3"/>
          <w:sz w:val="24"/>
          <w:szCs w:val="26"/>
        </w:rPr>
        <w:t>terms,</w:t>
      </w:r>
      <w:r w:rsidRPr="00266DFB">
        <w:rPr>
          <w:rFonts w:ascii="Calibri" w:hAnsi="Calibri" w:cs="Calibri"/>
          <w:spacing w:val="-3"/>
          <w:sz w:val="24"/>
          <w:szCs w:val="26"/>
        </w:rPr>
        <w:t xml:space="preserve"> and conditions.</w:t>
      </w:r>
    </w:p>
    <w:p w14:paraId="2A98B15D" w14:textId="4AFBD281" w:rsidR="00F43F6A" w:rsidRPr="00266DFB" w:rsidRDefault="00502F47" w:rsidP="00266DFB">
      <w:pPr>
        <w:spacing w:before="240" w:after="240"/>
        <w:rPr>
          <w:rFonts w:ascii="Calibri" w:hAnsi="Calibri" w:cs="Calibri"/>
          <w:sz w:val="24"/>
          <w:szCs w:val="26"/>
        </w:rPr>
      </w:pPr>
      <w:r w:rsidRPr="00266DFB">
        <w:rPr>
          <w:rFonts w:ascii="Calibri" w:hAnsi="Calibri" w:cs="Calibri"/>
          <w:sz w:val="24"/>
          <w:szCs w:val="26"/>
        </w:rPr>
        <w:t>Bidder</w:t>
      </w:r>
      <w:r w:rsidR="00F43F6A" w:rsidRPr="00266DFB">
        <w:rPr>
          <w:rFonts w:ascii="Calibri" w:hAnsi="Calibri" w:cs="Calibri"/>
          <w:sz w:val="24"/>
          <w:szCs w:val="26"/>
        </w:rPr>
        <w:t xml:space="preserve">s </w:t>
      </w:r>
      <w:r w:rsidR="00B75458" w:rsidRPr="00266DFB">
        <w:rPr>
          <w:rFonts w:ascii="Calibri" w:hAnsi="Calibri" w:cs="Calibri"/>
          <w:sz w:val="24"/>
          <w:szCs w:val="26"/>
        </w:rPr>
        <w:t xml:space="preserve">should </w:t>
      </w:r>
      <w:r w:rsidR="00F43F6A" w:rsidRPr="00266DFB">
        <w:rPr>
          <w:rFonts w:ascii="Calibri" w:hAnsi="Calibri" w:cs="Calibri"/>
          <w:sz w:val="24"/>
          <w:szCs w:val="26"/>
        </w:rPr>
        <w:t>verify that the contact information for all references provided is current and valid.  If a reference cannot be contacted</w:t>
      </w:r>
      <w:r w:rsidR="00112390">
        <w:rPr>
          <w:rFonts w:ascii="Calibri" w:hAnsi="Calibri" w:cs="Calibri"/>
          <w:sz w:val="24"/>
          <w:szCs w:val="26"/>
        </w:rPr>
        <w:t>,</w:t>
      </w:r>
      <w:r w:rsidR="00F43F6A" w:rsidRPr="00266DFB">
        <w:rPr>
          <w:rFonts w:ascii="Calibri" w:hAnsi="Calibri" w:cs="Calibri"/>
          <w:sz w:val="24"/>
          <w:szCs w:val="26"/>
        </w:rPr>
        <w:t xml:space="preserve"> it may affect the qualification and scoring of </w:t>
      </w:r>
      <w:r w:rsidR="00112390">
        <w:rPr>
          <w:rFonts w:ascii="Calibri" w:hAnsi="Calibri" w:cs="Calibri"/>
          <w:sz w:val="24"/>
          <w:szCs w:val="26"/>
        </w:rPr>
        <w:t xml:space="preserve">the </w:t>
      </w:r>
      <w:r w:rsidRPr="00266DFB">
        <w:rPr>
          <w:rFonts w:ascii="Calibri" w:hAnsi="Calibri" w:cs="Calibri"/>
          <w:sz w:val="24"/>
          <w:szCs w:val="26"/>
        </w:rPr>
        <w:t>Bidder</w:t>
      </w:r>
      <w:r w:rsidR="00D0212C" w:rsidRPr="00266DFB">
        <w:rPr>
          <w:rFonts w:ascii="Calibri" w:hAnsi="Calibri" w:cs="Calibri"/>
          <w:sz w:val="24"/>
          <w:szCs w:val="26"/>
        </w:rPr>
        <w:t>s</w:t>
      </w:r>
      <w:r w:rsidR="00112390">
        <w:rPr>
          <w:rFonts w:ascii="Calibri" w:hAnsi="Calibri" w:cs="Calibri"/>
          <w:sz w:val="24"/>
          <w:szCs w:val="26"/>
        </w:rPr>
        <w:t>’</w:t>
      </w:r>
      <w:r w:rsidR="00D0212C" w:rsidRPr="00266DFB">
        <w:rPr>
          <w:rFonts w:ascii="Calibri" w:hAnsi="Calibri" w:cs="Calibri"/>
          <w:sz w:val="24"/>
          <w:szCs w:val="26"/>
        </w:rPr>
        <w:t xml:space="preserve"> </w:t>
      </w:r>
      <w:r w:rsidR="00EB4661">
        <w:rPr>
          <w:rFonts w:ascii="Calibri" w:hAnsi="Calibri" w:cs="Calibri"/>
          <w:sz w:val="24"/>
          <w:szCs w:val="26"/>
        </w:rPr>
        <w:t>bid proposals</w:t>
      </w:r>
      <w:r w:rsidR="00D0212C" w:rsidRPr="00266DFB">
        <w:rPr>
          <w:rFonts w:ascii="Calibri" w:hAnsi="Calibri" w:cs="Calibri"/>
          <w:sz w:val="24"/>
          <w:szCs w:val="26"/>
        </w:rPr>
        <w:t>.</w:t>
      </w:r>
    </w:p>
    <w:p w14:paraId="3ED90B16" w14:textId="77777777" w:rsidR="00F43F6A" w:rsidRPr="00266DFB" w:rsidRDefault="00502F47" w:rsidP="00266DFB">
      <w:pPr>
        <w:spacing w:before="240" w:after="240"/>
        <w:rPr>
          <w:rFonts w:ascii="Calibri" w:hAnsi="Calibri" w:cs="Calibri"/>
          <w:sz w:val="24"/>
          <w:szCs w:val="26"/>
        </w:rPr>
      </w:pPr>
      <w:r w:rsidRPr="00266DFB">
        <w:rPr>
          <w:rFonts w:ascii="Calibri" w:hAnsi="Calibri" w:cs="Calibri"/>
          <w:sz w:val="24"/>
          <w:szCs w:val="26"/>
        </w:rPr>
        <w:t>Bidder</w:t>
      </w:r>
      <w:r w:rsidR="00F43F6A" w:rsidRPr="00266DFB">
        <w:rPr>
          <w:rFonts w:ascii="Calibri" w:hAnsi="Calibri" w:cs="Calibri"/>
          <w:sz w:val="24"/>
          <w:szCs w:val="26"/>
        </w:rPr>
        <w:t>s are strongly encouraged to notify all references that the County may be contact</w:t>
      </w:r>
      <w:r w:rsidR="00D0212C" w:rsidRPr="00266DFB">
        <w:rPr>
          <w:rFonts w:ascii="Calibri" w:hAnsi="Calibri" w:cs="Calibri"/>
          <w:sz w:val="24"/>
          <w:szCs w:val="26"/>
        </w:rPr>
        <w:t>ing them to obtain a reference.</w:t>
      </w:r>
    </w:p>
    <w:p w14:paraId="278B1DB7" w14:textId="25410B4D" w:rsidR="00B75458" w:rsidRPr="00266DFB" w:rsidRDefault="00F43F6A" w:rsidP="00266DFB">
      <w:pPr>
        <w:spacing w:before="240" w:after="240"/>
        <w:rPr>
          <w:rFonts w:ascii="Calibri" w:hAnsi="Calibri" w:cs="Calibri"/>
          <w:sz w:val="24"/>
          <w:szCs w:val="26"/>
        </w:rPr>
      </w:pPr>
      <w:r w:rsidRPr="00266DFB">
        <w:rPr>
          <w:rFonts w:ascii="Calibri" w:hAnsi="Calibri" w:cs="Calibri"/>
          <w:sz w:val="24"/>
          <w:szCs w:val="26"/>
        </w:rPr>
        <w:t xml:space="preserve">The County </w:t>
      </w:r>
      <w:r w:rsidRPr="00266DFB">
        <w:rPr>
          <w:rFonts w:ascii="Calibri" w:hAnsi="Calibri" w:cs="Calibri"/>
          <w:spacing w:val="-3"/>
          <w:sz w:val="24"/>
          <w:szCs w:val="26"/>
        </w:rPr>
        <w:t>may</w:t>
      </w:r>
      <w:r w:rsidRPr="00266DFB">
        <w:rPr>
          <w:rFonts w:ascii="Calibri" w:hAnsi="Calibri" w:cs="Calibri"/>
          <w:sz w:val="24"/>
          <w:szCs w:val="26"/>
        </w:rPr>
        <w:t xml:space="preserve"> contact some or </w:t>
      </w:r>
      <w:r w:rsidR="00A82AF7" w:rsidRPr="00266DFB">
        <w:rPr>
          <w:rFonts w:ascii="Calibri" w:hAnsi="Calibri" w:cs="Calibri"/>
          <w:sz w:val="24"/>
          <w:szCs w:val="26"/>
        </w:rPr>
        <w:t>all</w:t>
      </w:r>
      <w:r w:rsidRPr="00266DFB">
        <w:rPr>
          <w:rFonts w:ascii="Calibri" w:hAnsi="Calibri" w:cs="Calibri"/>
          <w:sz w:val="24"/>
          <w:szCs w:val="26"/>
        </w:rPr>
        <w:t xml:space="preserve"> the references provided </w:t>
      </w:r>
      <w:proofErr w:type="gramStart"/>
      <w:r w:rsidRPr="00266DFB">
        <w:rPr>
          <w:rFonts w:ascii="Calibri" w:hAnsi="Calibri" w:cs="Calibri"/>
          <w:sz w:val="24"/>
          <w:szCs w:val="26"/>
        </w:rPr>
        <w:t>in order to</w:t>
      </w:r>
      <w:proofErr w:type="gramEnd"/>
      <w:r w:rsidRPr="00266DFB">
        <w:rPr>
          <w:rFonts w:ascii="Calibri" w:hAnsi="Calibri" w:cs="Calibri"/>
          <w:sz w:val="24"/>
          <w:szCs w:val="26"/>
        </w:rPr>
        <w:t xml:space="preserve"> determine </w:t>
      </w:r>
      <w:r w:rsidR="00B75458" w:rsidRPr="00266DFB">
        <w:rPr>
          <w:rFonts w:ascii="Calibri" w:hAnsi="Calibri" w:cs="Calibri"/>
          <w:sz w:val="24"/>
          <w:szCs w:val="26"/>
        </w:rPr>
        <w:t xml:space="preserve">items such as </w:t>
      </w:r>
      <w:r w:rsidR="00502F47" w:rsidRPr="00266DFB">
        <w:rPr>
          <w:rFonts w:ascii="Calibri" w:hAnsi="Calibri" w:cs="Calibri"/>
          <w:sz w:val="24"/>
          <w:szCs w:val="26"/>
        </w:rPr>
        <w:t>Bidder</w:t>
      </w:r>
      <w:r w:rsidRPr="00266DFB">
        <w:rPr>
          <w:rFonts w:ascii="Calibri" w:hAnsi="Calibri" w:cs="Calibri"/>
          <w:sz w:val="24"/>
          <w:szCs w:val="26"/>
        </w:rPr>
        <w:t>s</w:t>
      </w:r>
      <w:r w:rsidR="001215F1">
        <w:rPr>
          <w:rFonts w:ascii="Calibri" w:hAnsi="Calibri" w:cs="Calibri"/>
          <w:sz w:val="24"/>
          <w:szCs w:val="26"/>
        </w:rPr>
        <w:t>’</w:t>
      </w:r>
      <w:r w:rsidRPr="00266DFB">
        <w:rPr>
          <w:rFonts w:ascii="Calibri" w:hAnsi="Calibri" w:cs="Calibri"/>
          <w:sz w:val="24"/>
          <w:szCs w:val="26"/>
        </w:rPr>
        <w:t xml:space="preserve"> </w:t>
      </w:r>
      <w:r w:rsidR="00011821" w:rsidRPr="00266DFB">
        <w:rPr>
          <w:rFonts w:ascii="Calibri" w:hAnsi="Calibri" w:cs="Calibri"/>
          <w:sz w:val="24"/>
          <w:szCs w:val="26"/>
        </w:rPr>
        <w:t xml:space="preserve">years of experience and </w:t>
      </w:r>
      <w:r w:rsidRPr="00266DFB">
        <w:rPr>
          <w:rFonts w:ascii="Calibri" w:hAnsi="Calibri" w:cs="Calibri"/>
          <w:sz w:val="24"/>
          <w:szCs w:val="26"/>
        </w:rPr>
        <w:t>performance record</w:t>
      </w:r>
      <w:r w:rsidR="00112390">
        <w:rPr>
          <w:rFonts w:ascii="Calibri" w:hAnsi="Calibri" w:cs="Calibri"/>
          <w:sz w:val="24"/>
          <w:szCs w:val="26"/>
        </w:rPr>
        <w:t>s</w:t>
      </w:r>
      <w:r w:rsidRPr="00266DFB">
        <w:rPr>
          <w:rFonts w:ascii="Calibri" w:hAnsi="Calibri" w:cs="Calibri"/>
          <w:sz w:val="24"/>
          <w:szCs w:val="26"/>
        </w:rPr>
        <w:t xml:space="preserve"> on work similar to that described in this request.  </w:t>
      </w:r>
    </w:p>
    <w:p w14:paraId="1EFFBD57" w14:textId="48280D05" w:rsidR="00011821" w:rsidRPr="00266DFB" w:rsidRDefault="00F43F6A" w:rsidP="00266DFB">
      <w:pPr>
        <w:spacing w:before="240" w:after="240"/>
        <w:rPr>
          <w:rFonts w:ascii="Calibri" w:hAnsi="Calibri" w:cs="Calibri"/>
          <w:sz w:val="24"/>
          <w:szCs w:val="26"/>
        </w:rPr>
      </w:pPr>
      <w:r w:rsidRPr="00266DFB">
        <w:rPr>
          <w:rFonts w:ascii="Calibri" w:hAnsi="Calibri" w:cs="Calibri"/>
          <w:sz w:val="24"/>
          <w:szCs w:val="26"/>
        </w:rPr>
        <w:t xml:space="preserve">The County reserves the right to contact </w:t>
      </w:r>
      <w:r w:rsidR="00555669">
        <w:rPr>
          <w:rFonts w:ascii="Calibri" w:hAnsi="Calibri" w:cs="Calibri"/>
          <w:sz w:val="24"/>
          <w:szCs w:val="26"/>
        </w:rPr>
        <w:t xml:space="preserve">individuals/entities for </w:t>
      </w:r>
      <w:r w:rsidRPr="00266DFB">
        <w:rPr>
          <w:rFonts w:ascii="Calibri" w:hAnsi="Calibri" w:cs="Calibri"/>
          <w:sz w:val="24"/>
          <w:szCs w:val="26"/>
        </w:rPr>
        <w:t xml:space="preserve">references other than those provided in the </w:t>
      </w:r>
      <w:r w:rsidRPr="00266DFB">
        <w:rPr>
          <w:rFonts w:ascii="Calibri" w:hAnsi="Calibri" w:cs="Calibri"/>
          <w:color w:val="000000"/>
          <w:sz w:val="24"/>
          <w:szCs w:val="26"/>
        </w:rPr>
        <w:t>R</w:t>
      </w:r>
      <w:r w:rsidRPr="00266DFB">
        <w:rPr>
          <w:rFonts w:ascii="Calibri" w:hAnsi="Calibri" w:cs="Calibri"/>
          <w:sz w:val="24"/>
          <w:szCs w:val="26"/>
        </w:rPr>
        <w:t xml:space="preserve">esponse and to use </w:t>
      </w:r>
      <w:r w:rsidR="00555669">
        <w:rPr>
          <w:rFonts w:ascii="Calibri" w:hAnsi="Calibri" w:cs="Calibri"/>
          <w:sz w:val="24"/>
          <w:szCs w:val="26"/>
        </w:rPr>
        <w:t>any</w:t>
      </w:r>
      <w:r w:rsidRPr="00266DFB">
        <w:rPr>
          <w:rFonts w:ascii="Calibri" w:hAnsi="Calibri" w:cs="Calibri"/>
          <w:sz w:val="24"/>
          <w:szCs w:val="26"/>
        </w:rPr>
        <w:t xml:space="preserve"> information </w:t>
      </w:r>
      <w:r w:rsidR="00B75458" w:rsidRPr="00266DFB">
        <w:rPr>
          <w:rFonts w:ascii="Calibri" w:hAnsi="Calibri" w:cs="Calibri"/>
          <w:sz w:val="24"/>
          <w:szCs w:val="26"/>
        </w:rPr>
        <w:t xml:space="preserve">obtained </w:t>
      </w:r>
      <w:r w:rsidR="00D0212C" w:rsidRPr="00266DFB">
        <w:rPr>
          <w:rFonts w:ascii="Calibri" w:hAnsi="Calibri" w:cs="Calibri"/>
          <w:sz w:val="24"/>
          <w:szCs w:val="26"/>
        </w:rPr>
        <w:t>in the evaluation process.</w:t>
      </w:r>
    </w:p>
    <w:p w14:paraId="540F6D80" w14:textId="129F8F85" w:rsidR="00011821" w:rsidRPr="00266DFB" w:rsidRDefault="00011821" w:rsidP="00266DFB">
      <w:pPr>
        <w:spacing w:before="240" w:after="240"/>
        <w:rPr>
          <w:rFonts w:ascii="Calibri" w:hAnsi="Calibri" w:cs="Calibri"/>
          <w:sz w:val="24"/>
          <w:szCs w:val="26"/>
        </w:rPr>
      </w:pPr>
      <w:bookmarkStart w:id="139" w:name="_Hlk84934853"/>
      <w:r w:rsidRPr="00266DFB">
        <w:rPr>
          <w:rFonts w:ascii="Calibri" w:hAnsi="Calibri" w:cs="Calibri"/>
          <w:sz w:val="24"/>
          <w:szCs w:val="26"/>
        </w:rPr>
        <w:t xml:space="preserve">NOTE: </w:t>
      </w:r>
      <w:r w:rsidR="0018176F" w:rsidRPr="00266DFB">
        <w:rPr>
          <w:rFonts w:ascii="Calibri" w:hAnsi="Calibri" w:cs="Calibri"/>
          <w:sz w:val="24"/>
          <w:szCs w:val="26"/>
        </w:rPr>
        <w:t xml:space="preserve">Bidders </w:t>
      </w:r>
      <w:r w:rsidR="0018176F">
        <w:rPr>
          <w:rFonts w:ascii="Calibri" w:hAnsi="Calibri" w:cs="Calibri"/>
          <w:sz w:val="24"/>
          <w:szCs w:val="26"/>
        </w:rPr>
        <w:t>must</w:t>
      </w:r>
      <w:r w:rsidR="0018176F" w:rsidRPr="00266DFB">
        <w:rPr>
          <w:rFonts w:ascii="Calibri" w:hAnsi="Calibri" w:cs="Calibri"/>
          <w:sz w:val="24"/>
          <w:szCs w:val="26"/>
        </w:rPr>
        <w:t xml:space="preserve"> </w:t>
      </w:r>
      <w:r w:rsidR="0018176F" w:rsidRPr="003B197F">
        <w:rPr>
          <w:rFonts w:ascii="Calibri" w:hAnsi="Calibri" w:cs="Calibri"/>
          <w:sz w:val="24"/>
          <w:szCs w:val="26"/>
          <w:u w:val="single"/>
        </w:rPr>
        <w:t>NOT</w:t>
      </w:r>
      <w:r w:rsidR="0018176F" w:rsidRPr="00266DFB">
        <w:rPr>
          <w:rFonts w:ascii="Calibri" w:hAnsi="Calibri" w:cs="Calibri"/>
          <w:sz w:val="24"/>
          <w:szCs w:val="26"/>
        </w:rPr>
        <w:t xml:space="preserve"> list the </w:t>
      </w:r>
      <w:r w:rsidR="0018176F">
        <w:rPr>
          <w:rFonts w:ascii="Calibri" w:hAnsi="Calibri" w:cs="Calibri"/>
          <w:sz w:val="24"/>
          <w:szCs w:val="26"/>
        </w:rPr>
        <w:t xml:space="preserve">Alameda </w:t>
      </w:r>
      <w:r w:rsidR="0018176F" w:rsidRPr="00266DFB">
        <w:rPr>
          <w:rFonts w:ascii="Calibri" w:hAnsi="Calibri" w:cs="Calibri"/>
          <w:sz w:val="24"/>
          <w:szCs w:val="26"/>
        </w:rPr>
        <w:t xml:space="preserve">County </w:t>
      </w:r>
      <w:r w:rsidR="0018176F">
        <w:rPr>
          <w:rFonts w:ascii="Calibri" w:hAnsi="Calibri" w:cs="Calibri"/>
          <w:sz w:val="24"/>
          <w:szCs w:val="26"/>
        </w:rPr>
        <w:t>Probation D</w:t>
      </w:r>
      <w:r w:rsidR="0018176F" w:rsidRPr="00266DFB">
        <w:rPr>
          <w:rFonts w:ascii="Calibri" w:hAnsi="Calibri" w:cs="Calibri"/>
          <w:sz w:val="24"/>
          <w:szCs w:val="26"/>
        </w:rPr>
        <w:t>epartment</w:t>
      </w:r>
      <w:r w:rsidR="0018176F">
        <w:rPr>
          <w:rFonts w:ascii="Calibri" w:hAnsi="Calibri" w:cs="Calibri"/>
          <w:sz w:val="24"/>
          <w:szCs w:val="26"/>
        </w:rPr>
        <w:t xml:space="preserve"> or its employees as references (</w:t>
      </w:r>
      <w:r w:rsidR="0018176F" w:rsidRPr="003B197F">
        <w:rPr>
          <w:rFonts w:ascii="Calibri" w:hAnsi="Calibri" w:cs="Calibri"/>
          <w:sz w:val="24"/>
          <w:szCs w:val="26"/>
        </w:rPr>
        <w:t>other Alameda County departments, however, may be used</w:t>
      </w:r>
      <w:r w:rsidR="0018176F">
        <w:rPr>
          <w:rFonts w:ascii="Calibri" w:hAnsi="Calibri" w:cs="Calibri"/>
          <w:sz w:val="24"/>
          <w:szCs w:val="26"/>
        </w:rPr>
        <w:t>)</w:t>
      </w:r>
      <w:r w:rsidR="0018176F" w:rsidRPr="00266DFB">
        <w:rPr>
          <w:rFonts w:ascii="Calibri" w:hAnsi="Calibri" w:cs="Calibri"/>
          <w:sz w:val="24"/>
          <w:szCs w:val="26"/>
        </w:rPr>
        <w:t>.</w:t>
      </w:r>
    </w:p>
    <w:bookmarkEnd w:id="139"/>
    <w:p w14:paraId="6EE8987F" w14:textId="77777777" w:rsidR="00F43F6A" w:rsidRPr="00BA3CAD" w:rsidRDefault="00F43F6A" w:rsidP="00266DFB">
      <w:pPr>
        <w:rPr>
          <w:rFonts w:ascii="Calibri" w:hAnsi="Calibri" w:cs="Calibri"/>
        </w:rPr>
      </w:pPr>
    </w:p>
    <w:p w14:paraId="680CA615" w14:textId="77777777" w:rsidR="00F43F6A" w:rsidRPr="00E574DD" w:rsidRDefault="00F43F6A" w:rsidP="00F43F6A">
      <w:pPr>
        <w:rPr>
          <w:rFonts w:ascii="Calibri" w:hAnsi="Calibri" w:cs="Calibri"/>
          <w:color w:val="FFFFFF"/>
        </w:rPr>
      </w:pPr>
    </w:p>
    <w:p w14:paraId="484C6273" w14:textId="77777777" w:rsidR="00F43F6A" w:rsidRPr="00BA3CAD" w:rsidRDefault="00F43F6A" w:rsidP="00F43F6A">
      <w:pPr>
        <w:rPr>
          <w:rFonts w:ascii="Calibri" w:hAnsi="Calibri" w:cs="Calibri"/>
        </w:rPr>
      </w:pPr>
      <w:bookmarkStart w:id="140" w:name="_Ref342044720"/>
    </w:p>
    <w:p w14:paraId="3569A20E" w14:textId="77777777" w:rsidR="00F43F6A" w:rsidRPr="00BA3CAD" w:rsidRDefault="00F43F6A" w:rsidP="00F43F6A">
      <w:pPr>
        <w:rPr>
          <w:rFonts w:ascii="Calibri" w:hAnsi="Calibri" w:cs="Calibri"/>
        </w:rPr>
      </w:pPr>
    </w:p>
    <w:p w14:paraId="307AC97B" w14:textId="77777777" w:rsidR="00455827" w:rsidRPr="00311028" w:rsidRDefault="00F43F6A" w:rsidP="00455827">
      <w:pPr>
        <w:rPr>
          <w:rFonts w:ascii="Calibri" w:hAnsi="Calibri" w:cs="Calibri"/>
          <w:b/>
          <w:sz w:val="2"/>
          <w:szCs w:val="2"/>
        </w:rPr>
      </w:pPr>
      <w:r w:rsidRPr="00BA3CAD">
        <w:rPr>
          <w:rFonts w:ascii="Calibri" w:hAnsi="Calibri" w:cs="Calibri"/>
        </w:rPr>
        <w:br w:type="page"/>
      </w:r>
    </w:p>
    <w:bookmarkEnd w:id="140"/>
    <w:p w14:paraId="32BFF791" w14:textId="2AE34D95" w:rsidR="000D4620" w:rsidRPr="007A006B" w:rsidRDefault="000D4620" w:rsidP="000D4620">
      <w:pPr>
        <w:pStyle w:val="Heading4"/>
        <w:shd w:val="clear" w:color="auto" w:fill="DEEAF6" w:themeFill="accent5" w:themeFillTint="33"/>
        <w:jc w:val="left"/>
      </w:pPr>
      <w:r w:rsidRPr="007A006B">
        <w:lastRenderedPageBreak/>
        <w:t>REFERENCES</w:t>
      </w:r>
      <w:r>
        <w:tab/>
      </w:r>
    </w:p>
    <w:p w14:paraId="38452415" w14:textId="594031F7" w:rsidR="003D797E" w:rsidRPr="00211B45" w:rsidRDefault="003D797E" w:rsidP="00BC2874">
      <w:pPr>
        <w:pStyle w:val="RFP-QHeader2"/>
        <w:spacing w:before="120" w:after="120"/>
        <w:rPr>
          <w:rFonts w:ascii="Calibri" w:hAnsi="Calibri" w:cs="Calibri"/>
          <w:bCs/>
          <w:iCs/>
          <w:color w:val="000000" w:themeColor="text1"/>
          <w:sz w:val="28"/>
          <w:szCs w:val="28"/>
        </w:rPr>
      </w:pPr>
      <w:r>
        <w:rPr>
          <w:rFonts w:ascii="Calibri" w:hAnsi="Calibri" w:cs="Calibri"/>
          <w:bCs/>
          <w:iCs/>
          <w:caps/>
          <w:sz w:val="28"/>
          <w:szCs w:val="28"/>
        </w:rPr>
        <w:t xml:space="preserve">RFP </w:t>
      </w:r>
      <w:r w:rsidR="00F16DBC" w:rsidRPr="00211B45">
        <w:rPr>
          <w:rFonts w:ascii="Calibri" w:hAnsi="Calibri" w:cs="Calibri"/>
          <w:bCs/>
          <w:iCs/>
          <w:color w:val="000000" w:themeColor="text1"/>
          <w:sz w:val="28"/>
          <w:szCs w:val="28"/>
        </w:rPr>
        <w:t>No</w:t>
      </w:r>
      <w:r w:rsidRPr="00211B45">
        <w:rPr>
          <w:rFonts w:ascii="Calibri" w:hAnsi="Calibri" w:cs="Calibri"/>
          <w:bCs/>
          <w:iCs/>
          <w:color w:val="000000" w:themeColor="text1"/>
          <w:sz w:val="28"/>
          <w:szCs w:val="28"/>
        </w:rPr>
        <w:t xml:space="preserve">. </w:t>
      </w:r>
      <w:r w:rsidR="00211B45" w:rsidRPr="00211B45">
        <w:rPr>
          <w:rFonts w:ascii="Calibri" w:hAnsi="Calibri" w:cs="Calibri"/>
          <w:bCs/>
          <w:iCs/>
          <w:color w:val="000000" w:themeColor="text1"/>
          <w:sz w:val="28"/>
          <w:szCs w:val="28"/>
        </w:rPr>
        <w:t>902564</w:t>
      </w:r>
    </w:p>
    <w:p w14:paraId="4F861C9C" w14:textId="03EDB9D0" w:rsidR="003D797E" w:rsidRPr="00211B45" w:rsidRDefault="00211B45" w:rsidP="003D797E">
      <w:pPr>
        <w:pStyle w:val="RFP-QHeader2"/>
        <w:rPr>
          <w:rFonts w:ascii="Calibri" w:hAnsi="Calibri" w:cs="Calibri"/>
          <w:bCs/>
          <w:iCs/>
          <w:color w:val="000000" w:themeColor="text1"/>
          <w:sz w:val="28"/>
          <w:szCs w:val="28"/>
        </w:rPr>
      </w:pPr>
      <w:r w:rsidRPr="00211B45">
        <w:rPr>
          <w:rFonts w:ascii="Calibri" w:hAnsi="Calibri" w:cs="Calibri"/>
          <w:bCs/>
          <w:iCs/>
          <w:color w:val="000000" w:themeColor="text1"/>
          <w:sz w:val="28"/>
          <w:szCs w:val="28"/>
        </w:rPr>
        <w:t>Religious Services Program</w:t>
      </w:r>
    </w:p>
    <w:p w14:paraId="6704647C" w14:textId="77777777" w:rsidR="003D797E" w:rsidRPr="00A85450" w:rsidRDefault="003D797E" w:rsidP="003D797E">
      <w:pPr>
        <w:pStyle w:val="RFP-QHeader2"/>
        <w:rPr>
          <w:rFonts w:ascii="Calibri" w:hAnsi="Calibri" w:cs="Calibri"/>
          <w:bCs/>
          <w:iCs/>
          <w:caps/>
          <w:sz w:val="28"/>
          <w:szCs w:val="28"/>
        </w:rPr>
      </w:pPr>
    </w:p>
    <w:p w14:paraId="12461EB0" w14:textId="3BE7D16C" w:rsidR="00F43F6A" w:rsidRPr="00EB258A" w:rsidRDefault="00502F47" w:rsidP="00F43F6A">
      <w:pPr>
        <w:pStyle w:val="RFP-QHeader2"/>
        <w:tabs>
          <w:tab w:val="right" w:pos="5490"/>
        </w:tabs>
        <w:jc w:val="left"/>
        <w:rPr>
          <w:rFonts w:ascii="Calibri" w:hAnsi="Calibri" w:cs="Calibri"/>
          <w:bCs/>
          <w:iCs/>
          <w:sz w:val="24"/>
          <w:szCs w:val="24"/>
        </w:rPr>
      </w:pPr>
      <w:r w:rsidRPr="00EB258A">
        <w:rPr>
          <w:rFonts w:ascii="Calibri" w:hAnsi="Calibri" w:cs="Calibri"/>
          <w:bCs/>
          <w:iCs/>
          <w:sz w:val="24"/>
          <w:szCs w:val="24"/>
        </w:rPr>
        <w:t>Bidder</w:t>
      </w:r>
      <w:r w:rsidR="00F43F6A" w:rsidRPr="00EB258A">
        <w:rPr>
          <w:rFonts w:ascii="Calibri" w:hAnsi="Calibri" w:cs="Calibri"/>
          <w:bCs/>
          <w:iCs/>
          <w:sz w:val="24"/>
          <w:szCs w:val="24"/>
        </w:rPr>
        <w:t xml:space="preserve"> Name:</w:t>
      </w:r>
      <w:r w:rsidR="00F43F6A" w:rsidRPr="00EB258A">
        <w:rPr>
          <w:rFonts w:ascii="Calibri" w:hAnsi="Calibri" w:cs="Calibri"/>
          <w:b w:val="0"/>
          <w:bCs/>
          <w:iCs/>
          <w:sz w:val="24"/>
          <w:szCs w:val="24"/>
          <w:u w:val="single"/>
        </w:rPr>
        <w:tab/>
      </w:r>
    </w:p>
    <w:p w14:paraId="2713FDB0" w14:textId="77777777" w:rsidR="00F43F6A" w:rsidRPr="00EB258A" w:rsidRDefault="00F43F6A" w:rsidP="00F43F6A">
      <w:pPr>
        <w:pStyle w:val="RFP-QHeader2"/>
        <w:rPr>
          <w:rFonts w:ascii="Calibri" w:hAnsi="Calibri" w:cs="Calibri"/>
          <w:sz w:val="24"/>
          <w:szCs w:val="24"/>
          <w:lang w:val="es-MX"/>
        </w:rPr>
      </w:pPr>
    </w:p>
    <w:p w14:paraId="491D9875" w14:textId="77777777" w:rsidR="0018176F" w:rsidRDefault="0018176F" w:rsidP="0018176F">
      <w:pPr>
        <w:pStyle w:val="RFP-QHeader2"/>
        <w:rPr>
          <w:rFonts w:ascii="Calibri" w:hAnsi="Calibri" w:cs="Calibri"/>
          <w:sz w:val="24"/>
          <w:szCs w:val="24"/>
          <w:lang w:val="es-MX"/>
        </w:rPr>
      </w:pPr>
      <w:r>
        <w:rPr>
          <w:rFonts w:ascii="Calibri" w:hAnsi="Calibri" w:cs="Calibri"/>
          <w:sz w:val="24"/>
          <w:szCs w:val="24"/>
          <w:lang w:val="es-MX"/>
        </w:rPr>
        <w:t>CURRENT REFERENCES</w:t>
      </w:r>
    </w:p>
    <w:p w14:paraId="0F6E9819" w14:textId="77777777" w:rsidR="0018176F" w:rsidRPr="00EB258A" w:rsidRDefault="0018176F" w:rsidP="0018176F">
      <w:pPr>
        <w:pStyle w:val="RFP-QHeader2"/>
        <w:rPr>
          <w:rFonts w:ascii="Calibri" w:hAnsi="Calibri" w:cs="Calibri"/>
          <w:sz w:val="24"/>
          <w:szCs w:val="24"/>
          <w:lang w:val="es-MX"/>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18176F" w:rsidRPr="00EB258A" w14:paraId="7F81993B" w14:textId="77777777" w:rsidTr="00385F4E">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20CDB786"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0F064B40"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6E53F613"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29E07B79"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23EDA15B"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316DB2A0"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261424D3"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6DD5781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03E5F2A7" w14:textId="77777777" w:rsidTr="00385F4E">
        <w:trPr>
          <w:trHeight w:hRule="exact" w:val="363"/>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586A5FB1"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279AB2FB" w14:textId="77777777" w:rsidR="0018176F" w:rsidRDefault="0018176F" w:rsidP="0018176F">
      <w:pPr>
        <w:rPr>
          <w:rFonts w:ascii="Calibri" w:hAnsi="Calibri" w:cs="Calibri"/>
          <w:sz w:val="24"/>
          <w:szCs w:val="24"/>
        </w:rPr>
      </w:pPr>
    </w:p>
    <w:p w14:paraId="74D11781" w14:textId="77777777" w:rsidR="0018176F" w:rsidRPr="00EB258A" w:rsidRDefault="0018176F" w:rsidP="0018176F">
      <w:pP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18176F" w:rsidRPr="00EB258A" w14:paraId="5D28A6D6" w14:textId="77777777" w:rsidTr="00385F4E">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147FA547"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7FF4608B"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43147984"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7B9540C5"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27E2CE63"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02036760"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038696B9"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5D50DB8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6820400F" w14:textId="77777777" w:rsidTr="00385F4E">
        <w:trPr>
          <w:trHeight w:hRule="exact" w:val="345"/>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57A1755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38467709" w14:textId="77777777" w:rsidR="0018176F" w:rsidRDefault="0018176F" w:rsidP="0018176F">
      <w:pPr>
        <w:rPr>
          <w:rFonts w:ascii="Calibri" w:hAnsi="Calibri" w:cs="Calibri"/>
          <w:sz w:val="24"/>
          <w:szCs w:val="24"/>
        </w:rPr>
      </w:pPr>
    </w:p>
    <w:p w14:paraId="02516A37" w14:textId="77777777" w:rsidR="0018176F" w:rsidRPr="00EB258A" w:rsidRDefault="0018176F" w:rsidP="0018176F">
      <w:pP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18176F" w:rsidRPr="00EB258A" w14:paraId="655E0E98" w14:textId="77777777" w:rsidTr="0018176F">
        <w:trPr>
          <w:trHeight w:hRule="exact" w:val="360"/>
        </w:trPr>
        <w:tc>
          <w:tcPr>
            <w:tcW w:w="5017" w:type="dxa"/>
            <w:tcBorders>
              <w:top w:val="single" w:sz="12" w:space="0" w:color="auto"/>
              <w:left w:val="single" w:sz="12" w:space="0" w:color="auto"/>
            </w:tcBorders>
            <w:tcMar>
              <w:top w:w="29" w:type="dxa"/>
              <w:left w:w="115" w:type="dxa"/>
              <w:bottom w:w="29" w:type="dxa"/>
              <w:right w:w="115" w:type="dxa"/>
            </w:tcMar>
            <w:vAlign w:val="center"/>
          </w:tcPr>
          <w:p w14:paraId="08648093"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033" w:type="dxa"/>
            <w:tcBorders>
              <w:top w:val="single" w:sz="12" w:space="0" w:color="auto"/>
              <w:right w:val="single" w:sz="12" w:space="0" w:color="auto"/>
            </w:tcBorders>
            <w:tcMar>
              <w:top w:w="29" w:type="dxa"/>
              <w:left w:w="115" w:type="dxa"/>
              <w:bottom w:w="29" w:type="dxa"/>
              <w:right w:w="115" w:type="dxa"/>
            </w:tcMar>
            <w:vAlign w:val="center"/>
          </w:tcPr>
          <w:p w14:paraId="12A52A8D"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45776258" w14:textId="77777777" w:rsidTr="0018176F">
        <w:trPr>
          <w:trHeight w:hRule="exact" w:val="360"/>
        </w:trPr>
        <w:tc>
          <w:tcPr>
            <w:tcW w:w="5017" w:type="dxa"/>
            <w:tcBorders>
              <w:left w:val="single" w:sz="12" w:space="0" w:color="auto"/>
            </w:tcBorders>
            <w:tcMar>
              <w:top w:w="29" w:type="dxa"/>
              <w:left w:w="115" w:type="dxa"/>
              <w:bottom w:w="29" w:type="dxa"/>
              <w:right w:w="115" w:type="dxa"/>
            </w:tcMar>
            <w:vAlign w:val="center"/>
          </w:tcPr>
          <w:p w14:paraId="6462D4B1"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033" w:type="dxa"/>
            <w:tcBorders>
              <w:right w:val="single" w:sz="12" w:space="0" w:color="auto"/>
            </w:tcBorders>
            <w:tcMar>
              <w:top w:w="29" w:type="dxa"/>
              <w:left w:w="115" w:type="dxa"/>
              <w:bottom w:w="29" w:type="dxa"/>
              <w:right w:w="115" w:type="dxa"/>
            </w:tcMar>
            <w:vAlign w:val="center"/>
          </w:tcPr>
          <w:p w14:paraId="3E866903"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63AD3B12" w14:textId="77777777" w:rsidTr="0018176F">
        <w:trPr>
          <w:trHeight w:hRule="exact" w:val="360"/>
        </w:trPr>
        <w:tc>
          <w:tcPr>
            <w:tcW w:w="5017" w:type="dxa"/>
            <w:tcBorders>
              <w:left w:val="single" w:sz="12" w:space="0" w:color="auto"/>
            </w:tcBorders>
            <w:tcMar>
              <w:top w:w="29" w:type="dxa"/>
              <w:left w:w="115" w:type="dxa"/>
              <w:bottom w:w="29" w:type="dxa"/>
              <w:right w:w="115" w:type="dxa"/>
            </w:tcMar>
            <w:vAlign w:val="center"/>
          </w:tcPr>
          <w:p w14:paraId="1004A409"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033" w:type="dxa"/>
            <w:tcBorders>
              <w:right w:val="single" w:sz="12" w:space="0" w:color="auto"/>
            </w:tcBorders>
            <w:tcMar>
              <w:top w:w="29" w:type="dxa"/>
              <w:left w:w="115" w:type="dxa"/>
              <w:bottom w:w="29" w:type="dxa"/>
              <w:right w:w="115" w:type="dxa"/>
            </w:tcMar>
            <w:vAlign w:val="center"/>
          </w:tcPr>
          <w:p w14:paraId="1D15AD7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6F48D9CC" w14:textId="77777777" w:rsidTr="0018176F">
        <w:trPr>
          <w:trHeight w:hRule="exact" w:val="354"/>
        </w:trPr>
        <w:tc>
          <w:tcPr>
            <w:tcW w:w="10050"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07C01741"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47355A97" w14:textId="77777777" w:rsidR="0018176F" w:rsidRDefault="0018176F" w:rsidP="0018176F">
      <w:pPr>
        <w:tabs>
          <w:tab w:val="left" w:pos="-1080"/>
          <w:tab w:val="left" w:pos="-720"/>
        </w:tabs>
        <w:spacing w:before="120"/>
        <w:ind w:left="720" w:hanging="720"/>
        <w:rPr>
          <w:rFonts w:ascii="Calibri" w:hAnsi="Calibri" w:cs="Calibri"/>
          <w:sz w:val="24"/>
          <w:szCs w:val="24"/>
        </w:rPr>
      </w:pPr>
      <w:r w:rsidRPr="00EB258A">
        <w:rPr>
          <w:rFonts w:ascii="Calibri" w:hAnsi="Calibri" w:cs="Calibri"/>
          <w:sz w:val="24"/>
          <w:szCs w:val="24"/>
        </w:rPr>
        <w:t>*Use additional pages as necessary</w:t>
      </w:r>
    </w:p>
    <w:p w14:paraId="58D8685C" w14:textId="77777777" w:rsidR="0018176F" w:rsidRDefault="0018176F" w:rsidP="0018176F">
      <w:pPr>
        <w:rPr>
          <w:rFonts w:ascii="Calibri" w:hAnsi="Calibri" w:cs="Calibri"/>
          <w:sz w:val="24"/>
          <w:szCs w:val="24"/>
        </w:rPr>
      </w:pPr>
    </w:p>
    <w:p w14:paraId="01287801" w14:textId="77777777" w:rsidR="0018176F" w:rsidRDefault="0018176F" w:rsidP="0018176F">
      <w:pPr>
        <w:rPr>
          <w:rFonts w:ascii="Calibri" w:hAnsi="Calibri" w:cs="Calibri"/>
          <w:sz w:val="24"/>
          <w:szCs w:val="24"/>
        </w:rPr>
      </w:pPr>
    </w:p>
    <w:p w14:paraId="08906508" w14:textId="77777777" w:rsidR="0018176F" w:rsidRDefault="0018176F" w:rsidP="0018176F">
      <w:pPr>
        <w:rPr>
          <w:rFonts w:ascii="Calibri" w:hAnsi="Calibri" w:cs="Calibri"/>
          <w:sz w:val="24"/>
          <w:szCs w:val="24"/>
        </w:rPr>
      </w:pPr>
    </w:p>
    <w:p w14:paraId="26808CE5" w14:textId="77777777" w:rsidR="0018176F" w:rsidRDefault="0018176F" w:rsidP="0018176F">
      <w:pPr>
        <w:rPr>
          <w:rFonts w:ascii="Calibri" w:hAnsi="Calibri" w:cs="Calibri"/>
          <w:sz w:val="24"/>
          <w:szCs w:val="24"/>
        </w:rPr>
      </w:pPr>
    </w:p>
    <w:p w14:paraId="2CA9F9E2" w14:textId="77777777" w:rsidR="0018176F" w:rsidRDefault="0018176F" w:rsidP="0018176F">
      <w:pPr>
        <w:rPr>
          <w:rFonts w:ascii="Calibri" w:hAnsi="Calibri" w:cs="Calibri"/>
          <w:sz w:val="24"/>
          <w:szCs w:val="24"/>
        </w:rPr>
      </w:pPr>
    </w:p>
    <w:p w14:paraId="0FE41647" w14:textId="77777777" w:rsidR="0018176F" w:rsidRDefault="0018176F" w:rsidP="0018176F">
      <w:pPr>
        <w:rPr>
          <w:rFonts w:ascii="Calibri" w:hAnsi="Calibri" w:cs="Calibri"/>
          <w:sz w:val="24"/>
          <w:szCs w:val="24"/>
        </w:rPr>
      </w:pPr>
    </w:p>
    <w:p w14:paraId="3C376258" w14:textId="77777777" w:rsidR="0018176F" w:rsidRDefault="0018176F" w:rsidP="0018176F">
      <w:pPr>
        <w:rPr>
          <w:rFonts w:ascii="Calibri" w:hAnsi="Calibri" w:cs="Calibri"/>
          <w:sz w:val="24"/>
          <w:szCs w:val="24"/>
        </w:rPr>
      </w:pPr>
    </w:p>
    <w:p w14:paraId="33C4A32C" w14:textId="77777777" w:rsidR="0018176F" w:rsidRDefault="0018176F" w:rsidP="0018176F">
      <w:pPr>
        <w:rPr>
          <w:rFonts w:ascii="Calibri" w:hAnsi="Calibri" w:cs="Calibri"/>
          <w:sz w:val="24"/>
          <w:szCs w:val="24"/>
        </w:rPr>
      </w:pPr>
    </w:p>
    <w:p w14:paraId="19B49F03" w14:textId="77777777" w:rsidR="0018176F" w:rsidRDefault="0018176F" w:rsidP="0018176F">
      <w:pPr>
        <w:rPr>
          <w:rFonts w:ascii="Calibri" w:hAnsi="Calibri" w:cs="Calibri"/>
          <w:sz w:val="24"/>
          <w:szCs w:val="24"/>
        </w:rPr>
      </w:pPr>
    </w:p>
    <w:p w14:paraId="4144E944" w14:textId="77777777" w:rsidR="0018176F" w:rsidRDefault="0018176F" w:rsidP="0018176F">
      <w:pPr>
        <w:rPr>
          <w:rFonts w:ascii="Calibri" w:hAnsi="Calibri" w:cs="Calibri"/>
          <w:sz w:val="24"/>
          <w:szCs w:val="24"/>
        </w:rPr>
      </w:pPr>
    </w:p>
    <w:p w14:paraId="0BB5B1DE" w14:textId="77777777" w:rsidR="0018176F" w:rsidRDefault="0018176F" w:rsidP="0018176F">
      <w:pPr>
        <w:rPr>
          <w:rFonts w:ascii="Calibri" w:hAnsi="Calibri" w:cs="Calibri"/>
          <w:sz w:val="24"/>
          <w:szCs w:val="24"/>
        </w:rPr>
      </w:pPr>
    </w:p>
    <w:p w14:paraId="54755528" w14:textId="77777777" w:rsidR="0018176F" w:rsidRDefault="0018176F" w:rsidP="0018176F">
      <w:pPr>
        <w:rPr>
          <w:rFonts w:ascii="Calibri" w:hAnsi="Calibri" w:cs="Calibri"/>
          <w:sz w:val="24"/>
          <w:szCs w:val="24"/>
        </w:rPr>
      </w:pPr>
    </w:p>
    <w:p w14:paraId="3450D29F" w14:textId="77777777" w:rsidR="0018176F" w:rsidRDefault="0018176F" w:rsidP="0018176F">
      <w:pPr>
        <w:rPr>
          <w:rFonts w:ascii="Calibri" w:hAnsi="Calibri" w:cs="Calibri"/>
          <w:sz w:val="24"/>
          <w:szCs w:val="24"/>
        </w:rPr>
      </w:pPr>
    </w:p>
    <w:p w14:paraId="1BACF79A" w14:textId="77777777" w:rsidR="0018176F" w:rsidRDefault="0018176F" w:rsidP="0018176F">
      <w:pPr>
        <w:rPr>
          <w:rFonts w:ascii="Calibri" w:hAnsi="Calibri" w:cs="Calibri"/>
          <w:sz w:val="24"/>
          <w:szCs w:val="24"/>
        </w:rPr>
      </w:pPr>
    </w:p>
    <w:p w14:paraId="55A3A09E" w14:textId="77777777" w:rsidR="0018176F" w:rsidRDefault="0018176F" w:rsidP="0018176F">
      <w:pPr>
        <w:rPr>
          <w:rFonts w:ascii="Calibri" w:hAnsi="Calibri" w:cs="Calibri"/>
          <w:sz w:val="24"/>
          <w:szCs w:val="24"/>
        </w:rPr>
      </w:pPr>
    </w:p>
    <w:p w14:paraId="0155A6CB" w14:textId="77777777" w:rsidR="0018176F" w:rsidRDefault="0018176F" w:rsidP="0018176F">
      <w:pPr>
        <w:rPr>
          <w:rFonts w:ascii="Calibri" w:hAnsi="Calibri" w:cs="Calibri"/>
          <w:sz w:val="24"/>
          <w:szCs w:val="24"/>
        </w:rPr>
      </w:pPr>
    </w:p>
    <w:p w14:paraId="4DEC619C" w14:textId="77777777" w:rsidR="0018176F" w:rsidRDefault="0018176F" w:rsidP="0018176F">
      <w:pPr>
        <w:rPr>
          <w:rFonts w:ascii="Calibri" w:hAnsi="Calibri" w:cs="Calibri"/>
          <w:sz w:val="24"/>
          <w:szCs w:val="24"/>
        </w:rPr>
      </w:pPr>
    </w:p>
    <w:p w14:paraId="0069696E" w14:textId="77777777" w:rsidR="0018176F" w:rsidRPr="00F2138C" w:rsidRDefault="0018176F" w:rsidP="0018176F">
      <w:pPr>
        <w:jc w:val="center"/>
        <w:rPr>
          <w:rFonts w:ascii="Calibri" w:hAnsi="Calibri" w:cs="Calibri"/>
          <w:b/>
          <w:bCs/>
          <w:sz w:val="24"/>
          <w:szCs w:val="24"/>
        </w:rPr>
      </w:pPr>
      <w:r w:rsidRPr="00F2138C">
        <w:rPr>
          <w:rFonts w:ascii="Calibri" w:hAnsi="Calibri" w:cs="Calibri"/>
          <w:b/>
          <w:bCs/>
          <w:sz w:val="24"/>
          <w:szCs w:val="24"/>
        </w:rPr>
        <w:t>FORMER REFERENCES</w:t>
      </w:r>
    </w:p>
    <w:p w14:paraId="66FE5209" w14:textId="77777777" w:rsidR="0018176F" w:rsidRPr="00EB258A" w:rsidRDefault="0018176F" w:rsidP="0018176F">
      <w:pPr>
        <w:jc w:val="center"/>
        <w:rPr>
          <w:rFonts w:ascii="Calibri" w:hAnsi="Calibri" w:cs="Calibri"/>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17"/>
        <w:gridCol w:w="5033"/>
      </w:tblGrid>
      <w:tr w:rsidR="0018176F" w:rsidRPr="00EB258A" w14:paraId="7C0A4277" w14:textId="77777777" w:rsidTr="00385F4E">
        <w:trPr>
          <w:trHeight w:hRule="exact" w:val="360"/>
        </w:trPr>
        <w:tc>
          <w:tcPr>
            <w:tcW w:w="5652" w:type="dxa"/>
            <w:tcBorders>
              <w:top w:val="single" w:sz="12" w:space="0" w:color="auto"/>
              <w:left w:val="single" w:sz="12" w:space="0" w:color="auto"/>
            </w:tcBorders>
            <w:tcMar>
              <w:top w:w="29" w:type="dxa"/>
              <w:left w:w="115" w:type="dxa"/>
              <w:bottom w:w="29" w:type="dxa"/>
              <w:right w:w="115" w:type="dxa"/>
            </w:tcMar>
            <w:vAlign w:val="center"/>
          </w:tcPr>
          <w:p w14:paraId="459E2280"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652" w:type="dxa"/>
            <w:tcBorders>
              <w:top w:val="single" w:sz="12" w:space="0" w:color="auto"/>
              <w:right w:val="single" w:sz="12" w:space="0" w:color="auto"/>
            </w:tcBorders>
            <w:tcMar>
              <w:top w:w="29" w:type="dxa"/>
              <w:left w:w="115" w:type="dxa"/>
              <w:bottom w:w="29" w:type="dxa"/>
              <w:right w:w="115" w:type="dxa"/>
            </w:tcMar>
            <w:vAlign w:val="center"/>
          </w:tcPr>
          <w:p w14:paraId="5E9E5AB2"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1380A8F6"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30A4CD56"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652" w:type="dxa"/>
            <w:tcBorders>
              <w:right w:val="single" w:sz="12" w:space="0" w:color="auto"/>
            </w:tcBorders>
            <w:tcMar>
              <w:top w:w="29" w:type="dxa"/>
              <w:left w:w="115" w:type="dxa"/>
              <w:bottom w:w="29" w:type="dxa"/>
              <w:right w:w="115" w:type="dxa"/>
            </w:tcMar>
            <w:vAlign w:val="center"/>
          </w:tcPr>
          <w:p w14:paraId="3D662AB1"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362908C2" w14:textId="77777777" w:rsidTr="00385F4E">
        <w:trPr>
          <w:trHeight w:hRule="exact" w:val="360"/>
        </w:trPr>
        <w:tc>
          <w:tcPr>
            <w:tcW w:w="5652" w:type="dxa"/>
            <w:tcBorders>
              <w:left w:val="single" w:sz="12" w:space="0" w:color="auto"/>
            </w:tcBorders>
            <w:tcMar>
              <w:top w:w="29" w:type="dxa"/>
              <w:left w:w="115" w:type="dxa"/>
              <w:bottom w:w="29" w:type="dxa"/>
              <w:right w:w="115" w:type="dxa"/>
            </w:tcMar>
            <w:vAlign w:val="center"/>
          </w:tcPr>
          <w:p w14:paraId="49DEA4FB"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652" w:type="dxa"/>
            <w:tcBorders>
              <w:right w:val="single" w:sz="12" w:space="0" w:color="auto"/>
            </w:tcBorders>
            <w:tcMar>
              <w:top w:w="29" w:type="dxa"/>
              <w:left w:w="115" w:type="dxa"/>
              <w:bottom w:w="29" w:type="dxa"/>
              <w:right w:w="115" w:type="dxa"/>
            </w:tcMar>
            <w:vAlign w:val="center"/>
          </w:tcPr>
          <w:p w14:paraId="7D6C1330"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775928B0" w14:textId="77777777" w:rsidTr="00385F4E">
        <w:trPr>
          <w:trHeight w:hRule="exact" w:val="426"/>
        </w:trPr>
        <w:tc>
          <w:tcPr>
            <w:tcW w:w="11304" w:type="dxa"/>
            <w:gridSpan w:val="2"/>
            <w:tcBorders>
              <w:left w:val="single" w:sz="12" w:space="0" w:color="auto"/>
              <w:bottom w:val="single" w:sz="12" w:space="0" w:color="auto"/>
              <w:right w:val="single" w:sz="12" w:space="0" w:color="auto"/>
            </w:tcBorders>
            <w:tcMar>
              <w:top w:w="29" w:type="dxa"/>
              <w:left w:w="115" w:type="dxa"/>
              <w:bottom w:w="29" w:type="dxa"/>
              <w:right w:w="115" w:type="dxa"/>
            </w:tcMar>
            <w:vAlign w:val="center"/>
          </w:tcPr>
          <w:p w14:paraId="5F41B8BE"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327AD5B5" w14:textId="77777777" w:rsidR="0018176F" w:rsidRDefault="0018176F" w:rsidP="0018176F">
      <w:pPr>
        <w:rPr>
          <w:rFonts w:ascii="Calibri" w:hAnsi="Calibri" w:cs="Calibri"/>
          <w:sz w:val="24"/>
          <w:szCs w:val="24"/>
        </w:rPr>
      </w:pPr>
    </w:p>
    <w:p w14:paraId="2D655EA4" w14:textId="77777777" w:rsidR="0018176F" w:rsidRPr="00EB258A" w:rsidRDefault="0018176F" w:rsidP="0018176F">
      <w:pPr>
        <w:rPr>
          <w:rFonts w:ascii="Calibri" w:hAnsi="Calibri" w:cs="Calibri"/>
          <w:sz w:val="24"/>
          <w:szCs w:val="24"/>
        </w:rPr>
      </w:pPr>
    </w:p>
    <w:tbl>
      <w:tblPr>
        <w:tblW w:w="0" w:type="auto"/>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5017"/>
        <w:gridCol w:w="5033"/>
      </w:tblGrid>
      <w:tr w:rsidR="0018176F" w:rsidRPr="00EB258A" w14:paraId="654FAB84" w14:textId="77777777" w:rsidTr="00385F4E">
        <w:trPr>
          <w:trHeight w:hRule="exact" w:val="360"/>
        </w:trPr>
        <w:tc>
          <w:tcPr>
            <w:tcW w:w="5027" w:type="dxa"/>
            <w:shd w:val="clear" w:color="auto" w:fill="auto"/>
            <w:vAlign w:val="center"/>
          </w:tcPr>
          <w:p w14:paraId="24EC83E9"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043" w:type="dxa"/>
            <w:shd w:val="clear" w:color="auto" w:fill="auto"/>
            <w:vAlign w:val="center"/>
          </w:tcPr>
          <w:p w14:paraId="208D3C51"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1BACE96F" w14:textId="77777777" w:rsidTr="00385F4E">
        <w:trPr>
          <w:trHeight w:hRule="exact" w:val="360"/>
        </w:trPr>
        <w:tc>
          <w:tcPr>
            <w:tcW w:w="5027" w:type="dxa"/>
            <w:shd w:val="clear" w:color="auto" w:fill="auto"/>
            <w:vAlign w:val="center"/>
          </w:tcPr>
          <w:p w14:paraId="3C73DAB8"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043" w:type="dxa"/>
            <w:shd w:val="clear" w:color="auto" w:fill="auto"/>
            <w:vAlign w:val="center"/>
          </w:tcPr>
          <w:p w14:paraId="439A90A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454AF291" w14:textId="77777777" w:rsidTr="00385F4E">
        <w:trPr>
          <w:trHeight w:hRule="exact" w:val="360"/>
        </w:trPr>
        <w:tc>
          <w:tcPr>
            <w:tcW w:w="5027" w:type="dxa"/>
            <w:shd w:val="clear" w:color="auto" w:fill="auto"/>
            <w:vAlign w:val="center"/>
          </w:tcPr>
          <w:p w14:paraId="5383FDB9"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043" w:type="dxa"/>
            <w:shd w:val="clear" w:color="auto" w:fill="auto"/>
            <w:vAlign w:val="center"/>
          </w:tcPr>
          <w:p w14:paraId="09A9771B"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639D5A73" w14:textId="77777777" w:rsidTr="00385F4E">
        <w:trPr>
          <w:trHeight w:hRule="exact" w:val="397"/>
        </w:trPr>
        <w:tc>
          <w:tcPr>
            <w:tcW w:w="10070" w:type="dxa"/>
            <w:gridSpan w:val="2"/>
            <w:shd w:val="clear" w:color="auto" w:fill="auto"/>
            <w:vAlign w:val="center"/>
          </w:tcPr>
          <w:p w14:paraId="67488183"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26A3E225" w14:textId="77777777" w:rsidR="0018176F" w:rsidRDefault="0018176F" w:rsidP="0018176F">
      <w:pPr>
        <w:tabs>
          <w:tab w:val="left" w:pos="-1080"/>
          <w:tab w:val="left" w:pos="-720"/>
        </w:tabs>
        <w:ind w:left="720" w:hanging="720"/>
        <w:rPr>
          <w:rFonts w:ascii="Calibri" w:hAnsi="Calibri" w:cs="Calibri"/>
          <w:sz w:val="24"/>
          <w:szCs w:val="24"/>
        </w:rPr>
      </w:pPr>
    </w:p>
    <w:p w14:paraId="78275C49" w14:textId="77777777" w:rsidR="0018176F" w:rsidRDefault="0018176F" w:rsidP="0018176F">
      <w:pPr>
        <w:tabs>
          <w:tab w:val="left" w:pos="-1080"/>
          <w:tab w:val="left" w:pos="-720"/>
        </w:tabs>
        <w:ind w:left="720" w:hanging="720"/>
        <w:rPr>
          <w:rFonts w:ascii="Calibri" w:hAnsi="Calibri" w:cs="Calibri"/>
          <w:sz w:val="24"/>
          <w:szCs w:val="24"/>
        </w:rPr>
      </w:pPr>
    </w:p>
    <w:tbl>
      <w:tblPr>
        <w:tblW w:w="0" w:type="auto"/>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4A0" w:firstRow="1" w:lastRow="0" w:firstColumn="1" w:lastColumn="0" w:noHBand="0" w:noVBand="1"/>
      </w:tblPr>
      <w:tblGrid>
        <w:gridCol w:w="5017"/>
        <w:gridCol w:w="5033"/>
      </w:tblGrid>
      <w:tr w:rsidR="0018176F" w:rsidRPr="00EB258A" w14:paraId="4E87892F" w14:textId="77777777" w:rsidTr="00385F4E">
        <w:trPr>
          <w:trHeight w:hRule="exact" w:val="360"/>
        </w:trPr>
        <w:tc>
          <w:tcPr>
            <w:tcW w:w="5027" w:type="dxa"/>
            <w:shd w:val="clear" w:color="auto" w:fill="auto"/>
            <w:vAlign w:val="center"/>
          </w:tcPr>
          <w:p w14:paraId="190C5B3A"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Company Name: </w:t>
            </w:r>
          </w:p>
        </w:tc>
        <w:tc>
          <w:tcPr>
            <w:tcW w:w="5043" w:type="dxa"/>
            <w:shd w:val="clear" w:color="auto" w:fill="auto"/>
            <w:vAlign w:val="center"/>
          </w:tcPr>
          <w:p w14:paraId="0A14798B"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Contact Person: </w:t>
            </w:r>
          </w:p>
        </w:tc>
      </w:tr>
      <w:tr w:rsidR="0018176F" w:rsidRPr="00EB258A" w14:paraId="7F474583" w14:textId="77777777" w:rsidTr="00385F4E">
        <w:trPr>
          <w:trHeight w:hRule="exact" w:val="360"/>
        </w:trPr>
        <w:tc>
          <w:tcPr>
            <w:tcW w:w="5027" w:type="dxa"/>
            <w:shd w:val="clear" w:color="auto" w:fill="auto"/>
            <w:vAlign w:val="center"/>
          </w:tcPr>
          <w:p w14:paraId="40A6B90D"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Address: </w:t>
            </w:r>
          </w:p>
        </w:tc>
        <w:tc>
          <w:tcPr>
            <w:tcW w:w="5043" w:type="dxa"/>
            <w:shd w:val="clear" w:color="auto" w:fill="auto"/>
            <w:vAlign w:val="center"/>
          </w:tcPr>
          <w:p w14:paraId="5715ED8E"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Telephone Number: </w:t>
            </w:r>
          </w:p>
        </w:tc>
      </w:tr>
      <w:tr w:rsidR="0018176F" w:rsidRPr="00EB258A" w14:paraId="2431A58F" w14:textId="77777777" w:rsidTr="00385F4E">
        <w:trPr>
          <w:trHeight w:hRule="exact" w:val="360"/>
        </w:trPr>
        <w:tc>
          <w:tcPr>
            <w:tcW w:w="5027" w:type="dxa"/>
            <w:shd w:val="clear" w:color="auto" w:fill="auto"/>
            <w:vAlign w:val="center"/>
          </w:tcPr>
          <w:p w14:paraId="6C42A620"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City, State, Zip: </w:t>
            </w:r>
          </w:p>
        </w:tc>
        <w:tc>
          <w:tcPr>
            <w:tcW w:w="5043" w:type="dxa"/>
            <w:shd w:val="clear" w:color="auto" w:fill="auto"/>
            <w:vAlign w:val="center"/>
          </w:tcPr>
          <w:p w14:paraId="53EC1D6C"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Email Address: </w:t>
            </w:r>
          </w:p>
        </w:tc>
      </w:tr>
      <w:tr w:rsidR="0018176F" w:rsidRPr="00EB258A" w14:paraId="3448D05E" w14:textId="77777777" w:rsidTr="00385F4E">
        <w:trPr>
          <w:trHeight w:hRule="exact" w:val="397"/>
        </w:trPr>
        <w:tc>
          <w:tcPr>
            <w:tcW w:w="10070" w:type="dxa"/>
            <w:gridSpan w:val="2"/>
            <w:shd w:val="clear" w:color="auto" w:fill="auto"/>
            <w:vAlign w:val="center"/>
          </w:tcPr>
          <w:p w14:paraId="1FA912F4" w14:textId="77777777" w:rsidR="0018176F" w:rsidRPr="00EB258A" w:rsidRDefault="0018176F" w:rsidP="00385F4E">
            <w:pPr>
              <w:rPr>
                <w:rFonts w:ascii="Calibri" w:hAnsi="Calibri" w:cs="Calibri"/>
                <w:sz w:val="24"/>
                <w:szCs w:val="24"/>
              </w:rPr>
            </w:pPr>
            <w:r w:rsidRPr="00EB258A">
              <w:rPr>
                <w:rFonts w:ascii="Calibri" w:hAnsi="Calibri" w:cs="Calibri"/>
                <w:sz w:val="24"/>
                <w:szCs w:val="24"/>
              </w:rPr>
              <w:t xml:space="preserve">Services Provided / Date(s) of Service: </w:t>
            </w:r>
          </w:p>
        </w:tc>
      </w:tr>
    </w:tbl>
    <w:p w14:paraId="686E62B0" w14:textId="77777777" w:rsidR="0018176F" w:rsidRDefault="0018176F" w:rsidP="0018176F">
      <w:pPr>
        <w:tabs>
          <w:tab w:val="left" w:pos="-1080"/>
          <w:tab w:val="left" w:pos="-720"/>
        </w:tabs>
        <w:spacing w:before="120"/>
        <w:ind w:left="720" w:hanging="720"/>
        <w:rPr>
          <w:rFonts w:ascii="Calibri" w:hAnsi="Calibri" w:cs="Calibri"/>
          <w:sz w:val="24"/>
          <w:szCs w:val="24"/>
        </w:rPr>
      </w:pPr>
      <w:r w:rsidRPr="00EB258A">
        <w:rPr>
          <w:rFonts w:ascii="Calibri" w:hAnsi="Calibri" w:cs="Calibri"/>
          <w:sz w:val="24"/>
          <w:szCs w:val="24"/>
        </w:rPr>
        <w:t>*Use additional pages as necessary</w:t>
      </w:r>
    </w:p>
    <w:p w14:paraId="6DCCF125" w14:textId="77777777" w:rsidR="0018176F" w:rsidRPr="00EB258A" w:rsidRDefault="0018176F" w:rsidP="0018176F">
      <w:pPr>
        <w:rPr>
          <w:rFonts w:ascii="Calibri" w:hAnsi="Calibri"/>
          <w:color w:val="000000"/>
          <w:sz w:val="24"/>
          <w:szCs w:val="24"/>
        </w:rPr>
      </w:pPr>
      <w:r w:rsidRPr="00EB258A">
        <w:rPr>
          <w:rFonts w:ascii="Calibri" w:hAnsi="Calibri"/>
          <w:sz w:val="24"/>
          <w:szCs w:val="24"/>
        </w:rPr>
        <w:br w:type="page"/>
      </w:r>
    </w:p>
    <w:p w14:paraId="70DF0A1A" w14:textId="77777777" w:rsidR="00105F87" w:rsidRPr="00311028" w:rsidRDefault="00105F87">
      <w:pPr>
        <w:rPr>
          <w:sz w:val="2"/>
          <w:szCs w:val="2"/>
        </w:rPr>
      </w:pPr>
    </w:p>
    <w:p w14:paraId="1734BDA3" w14:textId="51D7D0E1" w:rsidR="000D4620" w:rsidRPr="000D4620" w:rsidRDefault="000D4620" w:rsidP="000D4620">
      <w:pPr>
        <w:pStyle w:val="Heading4"/>
        <w:shd w:val="clear" w:color="auto" w:fill="DEEAF6" w:themeFill="accent5" w:themeFillTint="33"/>
        <w:jc w:val="left"/>
      </w:pPr>
      <w:bookmarkStart w:id="141" w:name="ExceptionsClarifications"/>
      <w:bookmarkStart w:id="142" w:name="_Ref342044597"/>
      <w:r w:rsidRPr="000D4620">
        <w:t>EXCEPTIONS</w:t>
      </w:r>
      <w:bookmarkEnd w:id="141"/>
      <w:r w:rsidRPr="000D4620">
        <w:t xml:space="preserve"> AND CLARIFICATIONS</w:t>
      </w:r>
      <w:r w:rsidRPr="000D4620">
        <w:tab/>
      </w:r>
    </w:p>
    <w:p w14:paraId="5CFF99AD" w14:textId="69177436" w:rsidR="00682C12" w:rsidRPr="00107AAD" w:rsidRDefault="00682C12" w:rsidP="00266DFB">
      <w:pPr>
        <w:spacing w:before="240" w:after="240"/>
        <w:rPr>
          <w:rFonts w:ascii="Calibri" w:hAnsi="Calibri" w:cs="Calibri"/>
          <w:b/>
          <w:bCs/>
          <w:sz w:val="24"/>
          <w:szCs w:val="24"/>
        </w:rPr>
      </w:pPr>
      <w:r w:rsidRPr="00EB258A">
        <w:rPr>
          <w:rFonts w:ascii="Calibri" w:hAnsi="Calibri" w:cs="Calibri"/>
          <w:b/>
          <w:sz w:val="24"/>
          <w:szCs w:val="24"/>
        </w:rPr>
        <w:t>Instructions</w:t>
      </w:r>
      <w:proofErr w:type="gramStart"/>
      <w:r w:rsidRPr="00EB258A">
        <w:rPr>
          <w:rFonts w:ascii="Calibri" w:hAnsi="Calibri" w:cs="Calibri"/>
          <w:sz w:val="24"/>
          <w:szCs w:val="24"/>
        </w:rPr>
        <w:t>:  Bidders</w:t>
      </w:r>
      <w:proofErr w:type="gramEnd"/>
      <w:r w:rsidRPr="00EB258A">
        <w:rPr>
          <w:rFonts w:ascii="Calibri" w:hAnsi="Calibri" w:cs="Calibri"/>
          <w:sz w:val="24"/>
          <w:szCs w:val="24"/>
        </w:rPr>
        <w:t xml:space="preserve"> must use the </w:t>
      </w:r>
      <w:r w:rsidRPr="00EB258A">
        <w:rPr>
          <w:rFonts w:ascii="Calibri" w:hAnsi="Calibri" w:cs="Calibri"/>
          <w:b/>
          <w:sz w:val="24"/>
          <w:szCs w:val="24"/>
        </w:rPr>
        <w:t xml:space="preserve">Exceptions and Clarifications </w:t>
      </w:r>
      <w:r w:rsidRPr="00EB258A">
        <w:rPr>
          <w:rFonts w:ascii="Calibri" w:hAnsi="Calibri" w:cs="Calibri"/>
          <w:sz w:val="24"/>
          <w:szCs w:val="24"/>
        </w:rPr>
        <w:t xml:space="preserve">form to identify and list below </w:t>
      </w:r>
      <w:proofErr w:type="gramStart"/>
      <w:r w:rsidRPr="00EB258A">
        <w:rPr>
          <w:rFonts w:ascii="Calibri" w:hAnsi="Calibri" w:cs="Calibri"/>
          <w:sz w:val="24"/>
          <w:szCs w:val="24"/>
        </w:rPr>
        <w:t>any and all</w:t>
      </w:r>
      <w:proofErr w:type="gramEnd"/>
      <w:r w:rsidRPr="00EB258A">
        <w:rPr>
          <w:rFonts w:ascii="Calibri" w:hAnsi="Calibri" w:cs="Calibri"/>
          <w:sz w:val="24"/>
          <w:szCs w:val="24"/>
        </w:rPr>
        <w:t xml:space="preserve"> exceptions and/or clarifications to the RFP and associated Bid </w:t>
      </w:r>
      <w:r w:rsidR="007B76DD" w:rsidRPr="00EB258A">
        <w:rPr>
          <w:rFonts w:ascii="Calibri" w:hAnsi="Calibri" w:cs="Calibri"/>
          <w:sz w:val="24"/>
          <w:szCs w:val="24"/>
        </w:rPr>
        <w:t>Documents and</w:t>
      </w:r>
      <w:r w:rsidRPr="00EB258A">
        <w:rPr>
          <w:rFonts w:ascii="Calibri" w:hAnsi="Calibri" w:cs="Calibri"/>
          <w:sz w:val="24"/>
          <w:szCs w:val="24"/>
        </w:rPr>
        <w:t xml:space="preserve"> submit </w:t>
      </w:r>
      <w:r w:rsidR="00112390">
        <w:rPr>
          <w:rFonts w:ascii="Calibri" w:hAnsi="Calibri" w:cs="Calibri"/>
          <w:sz w:val="24"/>
          <w:szCs w:val="24"/>
        </w:rPr>
        <w:t xml:space="preserve">them </w:t>
      </w:r>
      <w:r w:rsidRPr="00EB258A">
        <w:rPr>
          <w:rFonts w:ascii="Calibri" w:hAnsi="Calibri" w:cs="Calibri"/>
          <w:sz w:val="24"/>
          <w:szCs w:val="24"/>
        </w:rPr>
        <w:t xml:space="preserve">with the bid </w:t>
      </w:r>
      <w:r w:rsidR="00EB4661">
        <w:rPr>
          <w:rFonts w:ascii="Calibri" w:hAnsi="Calibri" w:cs="Calibri"/>
          <w:sz w:val="24"/>
          <w:szCs w:val="24"/>
        </w:rPr>
        <w:t>proposal</w:t>
      </w:r>
      <w:r w:rsidRPr="00EB258A">
        <w:rPr>
          <w:rFonts w:ascii="Calibri" w:hAnsi="Calibri" w:cs="Calibri"/>
          <w:sz w:val="24"/>
          <w:szCs w:val="24"/>
        </w:rPr>
        <w:t>.</w:t>
      </w:r>
      <w:r w:rsidR="00107AAD">
        <w:rPr>
          <w:rFonts w:ascii="Calibri" w:hAnsi="Calibri" w:cs="Calibri"/>
          <w:sz w:val="24"/>
          <w:szCs w:val="24"/>
        </w:rPr>
        <w:t xml:space="preserve"> </w:t>
      </w:r>
    </w:p>
    <w:p w14:paraId="54B7699F" w14:textId="75BC259F" w:rsidR="00682C12" w:rsidRPr="00EB258A" w:rsidRDefault="00682C12" w:rsidP="00266DFB">
      <w:pPr>
        <w:spacing w:before="240" w:after="240"/>
        <w:rPr>
          <w:rFonts w:ascii="Calibri" w:hAnsi="Calibri" w:cs="Calibri"/>
          <w:b/>
          <w:sz w:val="24"/>
          <w:szCs w:val="24"/>
        </w:rPr>
      </w:pPr>
      <w:r w:rsidRPr="00EB258A">
        <w:rPr>
          <w:rFonts w:ascii="Calibri" w:hAnsi="Calibri" w:cs="Calibri"/>
          <w:b/>
          <w:sz w:val="24"/>
          <w:szCs w:val="24"/>
        </w:rPr>
        <w:t>THE COUNTY IS UNDER NO OBLIGATION TO ACCEPT ANY EXCEPTIONS AND CLARIFICATIONS</w:t>
      </w:r>
      <w:r w:rsidR="00112390">
        <w:rPr>
          <w:rFonts w:ascii="Calibri" w:hAnsi="Calibri" w:cs="Calibri"/>
          <w:b/>
          <w:sz w:val="24"/>
          <w:szCs w:val="24"/>
        </w:rPr>
        <w:t>;</w:t>
      </w:r>
      <w:r w:rsidRPr="00EB258A">
        <w:rPr>
          <w:rFonts w:ascii="Calibri" w:hAnsi="Calibri" w:cs="Calibri"/>
          <w:b/>
          <w:sz w:val="24"/>
          <w:szCs w:val="24"/>
        </w:rPr>
        <w:t xml:space="preserve"> </w:t>
      </w:r>
      <w:proofErr w:type="gramStart"/>
      <w:r w:rsidRPr="00EB258A">
        <w:rPr>
          <w:rFonts w:ascii="Calibri" w:hAnsi="Calibri" w:cs="Calibri"/>
          <w:b/>
          <w:sz w:val="24"/>
          <w:szCs w:val="24"/>
        </w:rPr>
        <w:t>ANY SUCH</w:t>
      </w:r>
      <w:proofErr w:type="gramEnd"/>
      <w:r w:rsidRPr="00EB258A">
        <w:rPr>
          <w:rFonts w:ascii="Calibri" w:hAnsi="Calibri" w:cs="Calibri"/>
          <w:b/>
          <w:sz w:val="24"/>
          <w:szCs w:val="24"/>
        </w:rPr>
        <w:t xml:space="preserve"> EXCEPTIONS AND CLARIFICATIONS MAY BE A BASIS FOR BID </w:t>
      </w:r>
      <w:r w:rsidR="00EB4661">
        <w:rPr>
          <w:rFonts w:ascii="Calibri" w:hAnsi="Calibri" w:cs="Calibri"/>
          <w:b/>
          <w:sz w:val="24"/>
          <w:szCs w:val="24"/>
        </w:rPr>
        <w:t xml:space="preserve">PROPOSAL </w:t>
      </w:r>
      <w:r w:rsidRPr="00EB258A">
        <w:rPr>
          <w:rFonts w:ascii="Calibri" w:hAnsi="Calibri" w:cs="Calibri"/>
          <w:b/>
          <w:sz w:val="24"/>
          <w:szCs w:val="24"/>
        </w:rPr>
        <w:t>DISQUALIFICATION.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6"/>
        <w:gridCol w:w="1189"/>
        <w:gridCol w:w="1154"/>
        <w:gridCol w:w="6571"/>
      </w:tblGrid>
      <w:tr w:rsidR="00682C12" w:rsidRPr="00112390" w14:paraId="74E5CBC0" w14:textId="77777777" w:rsidTr="00EB258A">
        <w:tc>
          <w:tcPr>
            <w:tcW w:w="3672" w:type="dxa"/>
            <w:gridSpan w:val="3"/>
            <w:tcMar>
              <w:top w:w="29" w:type="dxa"/>
              <w:left w:w="115" w:type="dxa"/>
              <w:bottom w:w="29" w:type="dxa"/>
              <w:right w:w="115" w:type="dxa"/>
            </w:tcMar>
            <w:vAlign w:val="center"/>
          </w:tcPr>
          <w:p w14:paraId="1B5BE88F"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112390">
              <w:rPr>
                <w:rFonts w:asciiTheme="minorHAnsi" w:hAnsiTheme="minorHAnsi" w:cstheme="minorHAnsi"/>
                <w:b/>
                <w:sz w:val="24"/>
                <w:szCs w:val="24"/>
              </w:rPr>
              <w:t>Reference to:</w:t>
            </w:r>
          </w:p>
        </w:tc>
        <w:tc>
          <w:tcPr>
            <w:tcW w:w="7344" w:type="dxa"/>
            <w:tcMar>
              <w:top w:w="29" w:type="dxa"/>
              <w:left w:w="115" w:type="dxa"/>
              <w:bottom w:w="29" w:type="dxa"/>
              <w:right w:w="115" w:type="dxa"/>
            </w:tcMar>
            <w:vAlign w:val="center"/>
          </w:tcPr>
          <w:p w14:paraId="2FF569BA"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112390">
              <w:rPr>
                <w:rFonts w:asciiTheme="minorHAnsi" w:hAnsiTheme="minorHAnsi" w:cstheme="minorHAnsi"/>
                <w:b/>
                <w:sz w:val="24"/>
                <w:szCs w:val="24"/>
              </w:rPr>
              <w:t>Description</w:t>
            </w:r>
          </w:p>
        </w:tc>
      </w:tr>
      <w:tr w:rsidR="00682C12" w:rsidRPr="00112390" w14:paraId="51B334B6" w14:textId="77777777" w:rsidTr="00EB258A">
        <w:tc>
          <w:tcPr>
            <w:tcW w:w="1224" w:type="dxa"/>
            <w:tcMar>
              <w:top w:w="29" w:type="dxa"/>
              <w:left w:w="115" w:type="dxa"/>
              <w:bottom w:w="29" w:type="dxa"/>
              <w:right w:w="115" w:type="dxa"/>
            </w:tcMar>
            <w:vAlign w:val="center"/>
          </w:tcPr>
          <w:p w14:paraId="2EC67405" w14:textId="41B0BCBA" w:rsidR="00682C12" w:rsidRPr="00112390" w:rsidRDefault="00950B17"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112390">
              <w:rPr>
                <w:rFonts w:asciiTheme="minorHAnsi" w:hAnsiTheme="minorHAnsi" w:cstheme="minorHAnsi"/>
                <w:noProof/>
                <w:sz w:val="24"/>
                <w:szCs w:val="24"/>
              </w:rPr>
              <mc:AlternateContent>
                <mc:Choice Requires="wps">
                  <w:drawing>
                    <wp:anchor distT="0" distB="0" distL="114300" distR="114300" simplePos="0" relativeHeight="251658240" behindDoc="1" locked="0" layoutInCell="0" allowOverlap="0" wp14:anchorId="425B321B" wp14:editId="401534DF">
                      <wp:simplePos x="0" y="0"/>
                      <wp:positionH relativeFrom="column">
                        <wp:posOffset>265430</wp:posOffset>
                      </wp:positionH>
                      <wp:positionV relativeFrom="paragraph">
                        <wp:posOffset>244475</wp:posOffset>
                      </wp:positionV>
                      <wp:extent cx="2839085" cy="473075"/>
                      <wp:effectExtent l="0" t="0" r="0" b="0"/>
                      <wp:wrapNone/>
                      <wp:docPr id="1" name="WordArt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a:off x="0" y="0"/>
                                <a:ext cx="2839085" cy="473075"/>
                              </a:xfrm>
                              <a:prstGeom prst="rect">
                                <a:avLst/>
                              </a:prstGeom>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14:hiddenEffects>
                                </a:ext>
                              </a:extLst>
                            </wps:spPr>
                            <wps:txbx>
                              <w:txbxContent>
                                <w:p w14:paraId="1BFA0C1B" w14:textId="77777777" w:rsidR="00950B17" w:rsidRDefault="00950B17" w:rsidP="00950B17">
                                  <w:pPr>
                                    <w:jc w:val="center"/>
                                    <w:rPr>
                                      <w:rFonts w:ascii="Arial Black" w:hAnsi="Arial Black"/>
                                      <w:color w:val="D8D8D8"/>
                                      <w:sz w:val="72"/>
                                      <w:szCs w:val="72"/>
                                    </w:rPr>
                                  </w:pPr>
                                  <w:r>
                                    <w:rPr>
                                      <w:rFonts w:ascii="Arial Black" w:hAnsi="Arial Black"/>
                                      <w:color w:val="D8D8D8"/>
                                      <w:sz w:val="72"/>
                                      <w:szCs w:val="72"/>
                                    </w:rPr>
                                    <w:t>EXAMPLE</w:t>
                                  </w:r>
                                </w:p>
                              </w:txbxContent>
                            </wps:txbx>
                            <wps:bodyPr wrap="square" numCol="1" fromWordArt="1">
                              <a:prstTxWarp prst="textSlantUp">
                                <a:avLst>
                                  <a:gd name="adj" fmla="val 55556"/>
                                </a:avLst>
                              </a:prstTxWarp>
                              <a:noAutofit/>
                            </wps:bodyPr>
                          </wps:wsp>
                        </a:graphicData>
                      </a:graphic>
                      <wp14:sizeRelH relativeFrom="page">
                        <wp14:pctWidth>0</wp14:pctWidth>
                      </wp14:sizeRelH>
                      <wp14:sizeRelV relativeFrom="page">
                        <wp14:pctHeight>0</wp14:pctHeight>
                      </wp14:sizeRelV>
                    </wp:anchor>
                  </w:drawing>
                </mc:Choice>
                <mc:Fallback>
                  <w:pict>
                    <v:shapetype w14:anchorId="425B321B" id="_x0000_t202" coordsize="21600,21600" o:spt="202" path="m,l,21600r21600,l21600,xe">
                      <v:stroke joinstyle="miter"/>
                      <v:path gradientshapeok="t" o:connecttype="rect"/>
                    </v:shapetype>
                    <v:shape id="WordArt 59" o:spid="_x0000_s1026" type="#_x0000_t202" style="position:absolute;left:0;text-align:left;margin-left:20.9pt;margin-top:19.25pt;width:223.55pt;height:37.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doxx7wEAALcDAAAOAAAAZHJzL2Uyb0RvYy54bWysk01v2zAMhu8D9h8E3Vc76dJmRpwia7dd&#10;ug8gKXpm9BF7s0RNUmLn349S3GTYbsN8EGxKevm8JL24G0zHDsqHFm3NJ1clZ8oKlK3d1fxp8/HN&#10;nLMQwUro0KqaH1Xgd8vXrxa9q9QUG+yk8oxEbKh6V/MmRlcVRRCNMhCu0ClLmxq9gUiffldIDz2p&#10;m66YluVN0aOXzqNQIVD04bTJl1lfayXiV62DiqyrObHFvPq8btNaLBdQ7Ty4phUjBvwDhYHWUtKz&#10;1ANEYHvf/iVlWuExoI5XAk2BWrdCZQ/kZlL+4WbdgFPZCxUnuHOZwv+TFV8Oa/fNszi8x4EamE0E&#10;94jiR2AW7xuwO7XyHvtGgaTEE34OZ7zN0VFbc3SjhvhBtlTjSapr0btQjfqpH6EKKdO2/4ySrsA+&#10;Ys42aG9S6agYjBCoS8dzZ0iRCQpO59fvyvmMM0F7b2+vy9tZTgHVy23nQ/yk0LD0UnNPnc/qcHgM&#10;MdFA9XJkREs0J644bAc6khC3KI8E2dNE1Dz83INXZHhv7pEGiFxqj+aZRm7ls83EnWQ3wzN4N+aO&#10;RL3uwMYnd0HIwyGZBZO8y+8kZToatQN0bEbPzegn855xT7rprsUVFUy32cuFdPRC05HvjJOcxu/3&#10;73zq8r8tfwEAAP//AwBQSwMEFAAGAAgAAAAhADwzfwTeAAAACQEAAA8AAABkcnMvZG93bnJldi54&#10;bWxMj81OwzAQhO9IfQdrK3GjdmiK0jROVYG4gig/Um9uvE2ixusodpvw9iwnOI5mNPNNsZ1cJ644&#10;hNaThmShQCBV3rZUa/h4f77LQIRoyJrOE2r4xgDbcnZTmNz6kd7wuo+14BIKudHQxNjnUoaqQWfC&#10;wvdI7J384ExkOdTSDmbkctfJe6UepDMt8UJjenxssDrvL07D58vp8JWq1/rJrfrRT0qSW0utb+fT&#10;bgMi4hT/wvCLz+hQMtPRX8gG0WlIEyaPGpbZCgT7aZatQRw5mCwVyLKQ/x+UPwAAAP//AwBQSwEC&#10;LQAUAAYACAAAACEAtoM4kv4AAADhAQAAEwAAAAAAAAAAAAAAAAAAAAAAW0NvbnRlbnRfVHlwZXNd&#10;LnhtbFBLAQItABQABgAIAAAAIQA4/SH/1gAAAJQBAAALAAAAAAAAAAAAAAAAAC8BAABfcmVscy8u&#10;cmVsc1BLAQItABQABgAIAAAAIQApdoxx7wEAALcDAAAOAAAAAAAAAAAAAAAAAC4CAABkcnMvZTJv&#10;RG9jLnhtbFBLAQItABQABgAIAAAAIQA8M38E3gAAAAkBAAAPAAAAAAAAAAAAAAAAAEkEAABkcnMv&#10;ZG93bnJldi54bWxQSwUGAAAAAAQABADzAAAAVAUAAAAA&#10;" o:allowincell="f" o:allowoverlap="f" filled="f" stroked="f">
                      <v:stroke joinstyle="round"/>
                      <o:lock v:ext="edit" shapetype="t"/>
                      <v:textbox>
                        <w:txbxContent>
                          <w:p w14:paraId="1BFA0C1B" w14:textId="77777777" w:rsidR="00950B17" w:rsidRDefault="00950B17" w:rsidP="00950B17">
                            <w:pPr>
                              <w:jc w:val="center"/>
                              <w:rPr>
                                <w:rFonts w:ascii="Arial Black" w:hAnsi="Arial Black"/>
                                <w:color w:val="D8D8D8"/>
                                <w:sz w:val="72"/>
                                <w:szCs w:val="72"/>
                              </w:rPr>
                            </w:pPr>
                            <w:r>
                              <w:rPr>
                                <w:rFonts w:ascii="Arial Black" w:hAnsi="Arial Black"/>
                                <w:color w:val="D8D8D8"/>
                                <w:sz w:val="72"/>
                                <w:szCs w:val="72"/>
                              </w:rPr>
                              <w:t>EXAMPLE</w:t>
                            </w:r>
                          </w:p>
                        </w:txbxContent>
                      </v:textbox>
                    </v:shape>
                  </w:pict>
                </mc:Fallback>
              </mc:AlternateContent>
            </w:r>
            <w:r w:rsidR="00682C12" w:rsidRPr="00112390">
              <w:rPr>
                <w:rFonts w:asciiTheme="minorHAnsi" w:hAnsiTheme="minorHAnsi" w:cstheme="minorHAnsi"/>
                <w:sz w:val="24"/>
                <w:szCs w:val="24"/>
              </w:rPr>
              <w:t>Page No.</w:t>
            </w:r>
          </w:p>
        </w:tc>
        <w:tc>
          <w:tcPr>
            <w:tcW w:w="1224" w:type="dxa"/>
            <w:tcMar>
              <w:top w:w="29" w:type="dxa"/>
              <w:left w:w="115" w:type="dxa"/>
              <w:bottom w:w="29" w:type="dxa"/>
              <w:right w:w="115" w:type="dxa"/>
            </w:tcMar>
            <w:vAlign w:val="center"/>
          </w:tcPr>
          <w:p w14:paraId="0E5DB39E"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112390">
              <w:rPr>
                <w:rFonts w:asciiTheme="minorHAnsi" w:hAnsiTheme="minorHAnsi" w:cstheme="minorHAnsi"/>
                <w:sz w:val="24"/>
                <w:szCs w:val="24"/>
              </w:rPr>
              <w:t>Section</w:t>
            </w:r>
          </w:p>
        </w:tc>
        <w:tc>
          <w:tcPr>
            <w:tcW w:w="1224" w:type="dxa"/>
            <w:tcMar>
              <w:top w:w="29" w:type="dxa"/>
              <w:left w:w="115" w:type="dxa"/>
              <w:bottom w:w="29" w:type="dxa"/>
              <w:right w:w="115" w:type="dxa"/>
            </w:tcMar>
            <w:vAlign w:val="center"/>
          </w:tcPr>
          <w:p w14:paraId="3BC07909"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r w:rsidRPr="00112390">
              <w:rPr>
                <w:rFonts w:asciiTheme="minorHAnsi" w:hAnsiTheme="minorHAnsi" w:cstheme="minorHAnsi"/>
                <w:sz w:val="24"/>
                <w:szCs w:val="24"/>
              </w:rPr>
              <w:t>Item No.</w:t>
            </w:r>
          </w:p>
        </w:tc>
        <w:tc>
          <w:tcPr>
            <w:tcW w:w="7344" w:type="dxa"/>
            <w:tcMar>
              <w:top w:w="29" w:type="dxa"/>
              <w:left w:w="115" w:type="dxa"/>
              <w:bottom w:w="29" w:type="dxa"/>
              <w:right w:w="115" w:type="dxa"/>
            </w:tcMar>
            <w:vAlign w:val="center"/>
          </w:tcPr>
          <w:p w14:paraId="61F0106E"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r>
      <w:tr w:rsidR="00682C12" w:rsidRPr="00112390" w14:paraId="15CC822D" w14:textId="77777777" w:rsidTr="00EB258A">
        <w:trPr>
          <w:trHeight w:val="720"/>
        </w:trPr>
        <w:tc>
          <w:tcPr>
            <w:tcW w:w="1224" w:type="dxa"/>
            <w:tcMar>
              <w:top w:w="29" w:type="dxa"/>
              <w:left w:w="115" w:type="dxa"/>
              <w:bottom w:w="29" w:type="dxa"/>
              <w:right w:w="115" w:type="dxa"/>
            </w:tcMar>
            <w:vAlign w:val="center"/>
          </w:tcPr>
          <w:p w14:paraId="62FA0168"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112390">
              <w:rPr>
                <w:rFonts w:asciiTheme="minorHAnsi" w:hAnsiTheme="minorHAnsi" w:cstheme="minorHAnsi"/>
                <w:b/>
                <w:sz w:val="24"/>
                <w:szCs w:val="24"/>
              </w:rPr>
              <w:t>p. 23</w:t>
            </w:r>
          </w:p>
        </w:tc>
        <w:tc>
          <w:tcPr>
            <w:tcW w:w="1224" w:type="dxa"/>
            <w:tcMar>
              <w:top w:w="29" w:type="dxa"/>
              <w:left w:w="115" w:type="dxa"/>
              <w:bottom w:w="29" w:type="dxa"/>
              <w:right w:w="115" w:type="dxa"/>
            </w:tcMar>
            <w:vAlign w:val="center"/>
          </w:tcPr>
          <w:p w14:paraId="2C14E413"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112390">
              <w:rPr>
                <w:rFonts w:asciiTheme="minorHAnsi" w:hAnsiTheme="minorHAnsi" w:cstheme="minorHAnsi"/>
                <w:b/>
                <w:sz w:val="24"/>
                <w:szCs w:val="24"/>
              </w:rPr>
              <w:t>D</w:t>
            </w:r>
          </w:p>
        </w:tc>
        <w:tc>
          <w:tcPr>
            <w:tcW w:w="1224" w:type="dxa"/>
            <w:tcMar>
              <w:top w:w="29" w:type="dxa"/>
              <w:left w:w="115" w:type="dxa"/>
              <w:bottom w:w="29" w:type="dxa"/>
              <w:right w:w="115" w:type="dxa"/>
            </w:tcMar>
            <w:vAlign w:val="center"/>
          </w:tcPr>
          <w:p w14:paraId="387E78F5" w14:textId="7777777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b/>
                <w:sz w:val="24"/>
                <w:szCs w:val="24"/>
              </w:rPr>
            </w:pPr>
            <w:r w:rsidRPr="00112390">
              <w:rPr>
                <w:rFonts w:asciiTheme="minorHAnsi" w:hAnsiTheme="minorHAnsi" w:cstheme="minorHAnsi"/>
                <w:b/>
                <w:sz w:val="24"/>
                <w:szCs w:val="24"/>
              </w:rPr>
              <w:t>1.c.</w:t>
            </w:r>
          </w:p>
        </w:tc>
        <w:tc>
          <w:tcPr>
            <w:tcW w:w="7344" w:type="dxa"/>
            <w:tcMar>
              <w:top w:w="29" w:type="dxa"/>
              <w:left w:w="115" w:type="dxa"/>
              <w:bottom w:w="29" w:type="dxa"/>
              <w:right w:w="115" w:type="dxa"/>
            </w:tcMar>
            <w:vAlign w:val="center"/>
          </w:tcPr>
          <w:p w14:paraId="66F3107D" w14:textId="5187339A" w:rsidR="00682C12" w:rsidRPr="00112390" w:rsidRDefault="00112390"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b/>
                <w:i/>
                <w:sz w:val="24"/>
                <w:szCs w:val="24"/>
              </w:rPr>
            </w:pPr>
            <w:r w:rsidRPr="00112390">
              <w:rPr>
                <w:rFonts w:asciiTheme="minorHAnsi" w:hAnsiTheme="minorHAnsi" w:cstheme="minorHAnsi"/>
                <w:b/>
                <w:i/>
                <w:sz w:val="24"/>
                <w:szCs w:val="24"/>
              </w:rPr>
              <w:t>Bidder</w:t>
            </w:r>
            <w:r w:rsidR="00682C12" w:rsidRPr="00112390">
              <w:rPr>
                <w:rFonts w:asciiTheme="minorHAnsi" w:hAnsiTheme="minorHAnsi" w:cstheme="minorHAnsi"/>
                <w:b/>
                <w:i/>
                <w:sz w:val="24"/>
                <w:szCs w:val="24"/>
              </w:rPr>
              <w:t xml:space="preserve"> takes exception to…</w:t>
            </w:r>
          </w:p>
        </w:tc>
      </w:tr>
      <w:tr w:rsidR="00682C12" w:rsidRPr="00112390" w14:paraId="61A752E1" w14:textId="77777777" w:rsidTr="00EB258A">
        <w:trPr>
          <w:trHeight w:val="720"/>
        </w:trPr>
        <w:tc>
          <w:tcPr>
            <w:tcW w:w="1224" w:type="dxa"/>
            <w:tcMar>
              <w:top w:w="29" w:type="dxa"/>
              <w:left w:w="115" w:type="dxa"/>
              <w:bottom w:w="29" w:type="dxa"/>
              <w:right w:w="115" w:type="dxa"/>
            </w:tcMar>
            <w:vAlign w:val="center"/>
          </w:tcPr>
          <w:p w14:paraId="61AAA800" w14:textId="1F1C41C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6AFBF5EB" w14:textId="2899609D"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5F16241E" w14:textId="0CAECA73"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Mar>
              <w:top w:w="29" w:type="dxa"/>
              <w:left w:w="115" w:type="dxa"/>
              <w:bottom w:w="29" w:type="dxa"/>
              <w:right w:w="115" w:type="dxa"/>
            </w:tcMar>
            <w:vAlign w:val="center"/>
          </w:tcPr>
          <w:p w14:paraId="6F747487" w14:textId="675D9876"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2AF8C949" w14:textId="77777777" w:rsidTr="00EB258A">
        <w:trPr>
          <w:trHeight w:val="720"/>
        </w:trPr>
        <w:tc>
          <w:tcPr>
            <w:tcW w:w="1224" w:type="dxa"/>
            <w:tcMar>
              <w:top w:w="29" w:type="dxa"/>
              <w:left w:w="115" w:type="dxa"/>
              <w:bottom w:w="29" w:type="dxa"/>
              <w:right w:w="115" w:type="dxa"/>
            </w:tcMar>
            <w:vAlign w:val="center"/>
          </w:tcPr>
          <w:p w14:paraId="6B237B0B" w14:textId="40097E0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4B34581F" w14:textId="249D4269"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3225724E" w14:textId="1155D371"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Mar>
              <w:top w:w="29" w:type="dxa"/>
              <w:left w:w="115" w:type="dxa"/>
              <w:bottom w:w="29" w:type="dxa"/>
              <w:right w:w="115" w:type="dxa"/>
            </w:tcMar>
            <w:vAlign w:val="center"/>
          </w:tcPr>
          <w:p w14:paraId="619EFA64" w14:textId="1A14217F"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79D8BD75" w14:textId="77777777" w:rsidTr="00EB258A">
        <w:trPr>
          <w:trHeight w:val="720"/>
        </w:trPr>
        <w:tc>
          <w:tcPr>
            <w:tcW w:w="1224" w:type="dxa"/>
            <w:tcMar>
              <w:top w:w="29" w:type="dxa"/>
              <w:left w:w="115" w:type="dxa"/>
              <w:bottom w:w="29" w:type="dxa"/>
              <w:right w:w="115" w:type="dxa"/>
            </w:tcMar>
            <w:vAlign w:val="center"/>
          </w:tcPr>
          <w:p w14:paraId="254ED222" w14:textId="27C756E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5BE0294F" w14:textId="7402BADB"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419D9610" w14:textId="23A45FFA"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Mar>
              <w:top w:w="29" w:type="dxa"/>
              <w:left w:w="115" w:type="dxa"/>
              <w:bottom w:w="29" w:type="dxa"/>
              <w:right w:w="115" w:type="dxa"/>
            </w:tcMar>
            <w:vAlign w:val="center"/>
          </w:tcPr>
          <w:p w14:paraId="5592BFE6" w14:textId="4733A742"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4CBD1277" w14:textId="77777777" w:rsidTr="00EB258A">
        <w:trPr>
          <w:trHeight w:val="720"/>
        </w:trPr>
        <w:tc>
          <w:tcPr>
            <w:tcW w:w="1224" w:type="dxa"/>
            <w:tcMar>
              <w:top w:w="29" w:type="dxa"/>
              <w:left w:w="115" w:type="dxa"/>
              <w:bottom w:w="29" w:type="dxa"/>
              <w:right w:w="115" w:type="dxa"/>
            </w:tcMar>
            <w:vAlign w:val="center"/>
          </w:tcPr>
          <w:p w14:paraId="0AE928B8" w14:textId="045BD2B6"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2DCBCE05" w14:textId="77BC0D6C"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Mar>
              <w:top w:w="29" w:type="dxa"/>
              <w:left w:w="115" w:type="dxa"/>
              <w:bottom w:w="29" w:type="dxa"/>
              <w:right w:w="115" w:type="dxa"/>
            </w:tcMar>
            <w:vAlign w:val="center"/>
          </w:tcPr>
          <w:p w14:paraId="7EAB71FA" w14:textId="6C3992A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Mar>
              <w:top w:w="29" w:type="dxa"/>
              <w:left w:w="115" w:type="dxa"/>
              <w:bottom w:w="29" w:type="dxa"/>
              <w:right w:w="115" w:type="dxa"/>
            </w:tcMar>
            <w:vAlign w:val="center"/>
          </w:tcPr>
          <w:p w14:paraId="12406DB2" w14:textId="255C97D5"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40C161B6"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C7A400B" w14:textId="70FA7954"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8F78D2F" w14:textId="3FB3D4E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BF01DD6" w14:textId="4C67A864"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25B58BD0" w14:textId="51AF47F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21CE2AAE"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5CE50F7" w14:textId="3700384E"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705095E" w14:textId="2D8A8AEC"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7453BBB" w14:textId="22BC516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61153F1" w14:textId="540D7131"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6340CE21"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D481EC9" w14:textId="70920CDF"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2D21375" w14:textId="2EF7B972"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04154E1" w14:textId="38C9C0D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56232B9" w14:textId="1E7CE77F"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505B5FC8"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830A98B" w14:textId="5D60676B"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DE5265F" w14:textId="1DF1B95A"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2AFDBB11" w14:textId="0904F32D"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62FE49A0" w14:textId="2E04CBA3"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427E7E29"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C7661A2" w14:textId="4714D8B1"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448C65DC" w14:textId="4E4EFB8B"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92C72E0" w14:textId="1549E125"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193FDFEE" w14:textId="566C56C7"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r w:rsidR="00682C12" w:rsidRPr="00112390" w14:paraId="5A75E0B4" w14:textId="77777777" w:rsidTr="00EB258A">
        <w:trPr>
          <w:trHeight w:val="720"/>
        </w:trPr>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9BAB66D" w14:textId="58367308"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5AF52AAB" w14:textId="2FE751B6"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122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0A72CF5F" w14:textId="28BB2E2E"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center"/>
              <w:rPr>
                <w:rFonts w:asciiTheme="minorHAnsi" w:hAnsiTheme="minorHAnsi" w:cstheme="minorHAnsi"/>
                <w:sz w:val="24"/>
                <w:szCs w:val="24"/>
              </w:rPr>
            </w:pPr>
          </w:p>
        </w:tc>
        <w:tc>
          <w:tcPr>
            <w:tcW w:w="7344"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vAlign w:val="center"/>
          </w:tcPr>
          <w:p w14:paraId="718A1C8A" w14:textId="05C9C5F0" w:rsidR="00682C12" w:rsidRPr="00112390" w:rsidRDefault="00682C12" w:rsidP="00682C12">
            <w:pPr>
              <w:pStyle w:val="BodyText3"/>
              <w:tabs>
                <w:tab w:val="clear" w:pos="0"/>
                <w:tab w:val="clear" w:pos="1080"/>
                <w:tab w:val="clear" w:pos="1440"/>
                <w:tab w:val="clear" w:pos="3600"/>
                <w:tab w:val="clear" w:pos="4320"/>
                <w:tab w:val="clear" w:pos="5040"/>
                <w:tab w:val="clear" w:pos="5760"/>
                <w:tab w:val="clear" w:pos="6480"/>
                <w:tab w:val="clear" w:pos="7200"/>
                <w:tab w:val="clear" w:pos="7920"/>
                <w:tab w:val="clear" w:pos="8640"/>
                <w:tab w:val="clear" w:pos="9360"/>
              </w:tabs>
              <w:jc w:val="left"/>
              <w:rPr>
                <w:rFonts w:asciiTheme="minorHAnsi" w:hAnsiTheme="minorHAnsi" w:cstheme="minorHAnsi"/>
                <w:sz w:val="24"/>
                <w:szCs w:val="24"/>
              </w:rPr>
            </w:pPr>
          </w:p>
        </w:tc>
      </w:tr>
    </w:tbl>
    <w:p w14:paraId="773A3BEB" w14:textId="57D81530" w:rsidR="00682C12" w:rsidRDefault="00682C12" w:rsidP="00BC2874">
      <w:pPr>
        <w:tabs>
          <w:tab w:val="left" w:pos="-1080"/>
          <w:tab w:val="left" w:pos="-720"/>
        </w:tabs>
        <w:spacing w:before="120"/>
        <w:ind w:left="720" w:hanging="720"/>
        <w:rPr>
          <w:rFonts w:ascii="Calibri" w:hAnsi="Calibri" w:cs="Calibri"/>
          <w:sz w:val="24"/>
          <w:szCs w:val="24"/>
        </w:rPr>
      </w:pPr>
      <w:r w:rsidRPr="00EB258A">
        <w:rPr>
          <w:rFonts w:ascii="Calibri" w:hAnsi="Calibri" w:cs="Calibri"/>
          <w:sz w:val="24"/>
          <w:szCs w:val="24"/>
        </w:rPr>
        <w:t>*Use additional pages as necessary</w:t>
      </w:r>
    </w:p>
    <w:bookmarkEnd w:id="142"/>
    <w:p w14:paraId="1019A11B" w14:textId="778E32E6" w:rsidR="00311028" w:rsidRPr="00AF507B" w:rsidRDefault="00311028" w:rsidP="00AF507B">
      <w:pPr>
        <w:tabs>
          <w:tab w:val="left" w:pos="-1080"/>
          <w:tab w:val="left" w:pos="-720"/>
        </w:tabs>
        <w:rPr>
          <w:rFonts w:ascii="Calibri" w:hAnsi="Calibri" w:cs="Calibri"/>
          <w:sz w:val="24"/>
          <w:szCs w:val="24"/>
        </w:rPr>
      </w:pPr>
      <w:r>
        <w:rPr>
          <w:rFonts w:ascii="Calibri" w:hAnsi="Calibri"/>
          <w:sz w:val="28"/>
          <w:highlight w:val="lightGray"/>
        </w:rPr>
        <w:br w:type="page"/>
      </w:r>
    </w:p>
    <w:p w14:paraId="705D20D5" w14:textId="323CEE09" w:rsidR="000D4620" w:rsidRPr="007A006B" w:rsidRDefault="000D4620" w:rsidP="000D4620">
      <w:pPr>
        <w:pStyle w:val="Heading4"/>
        <w:shd w:val="clear" w:color="auto" w:fill="DEEAF6" w:themeFill="accent5" w:themeFillTint="33"/>
        <w:jc w:val="left"/>
      </w:pPr>
      <w:r w:rsidRPr="007A006B">
        <w:lastRenderedPageBreak/>
        <w:t>INSURANCE REQUIREMENTS</w:t>
      </w:r>
      <w:r>
        <w:tab/>
      </w:r>
    </w:p>
    <w:p w14:paraId="4BC34973" w14:textId="145E7D5F" w:rsidR="00B63E65" w:rsidRPr="00266DFB" w:rsidRDefault="00D0212C" w:rsidP="00266DFB">
      <w:pPr>
        <w:tabs>
          <w:tab w:val="num" w:pos="1440"/>
        </w:tabs>
        <w:spacing w:before="240" w:after="240"/>
        <w:rPr>
          <w:rFonts w:ascii="Calibri" w:hAnsi="Calibri" w:cs="Calibri"/>
          <w:sz w:val="24"/>
          <w:szCs w:val="26"/>
        </w:rPr>
      </w:pPr>
      <w:r w:rsidRPr="00266DFB">
        <w:rPr>
          <w:rFonts w:ascii="Calibri" w:hAnsi="Calibri" w:cs="Calibri"/>
          <w:b/>
          <w:sz w:val="24"/>
        </w:rPr>
        <w:t>Instructions</w:t>
      </w:r>
      <w:r w:rsidRPr="00266DFB">
        <w:rPr>
          <w:rFonts w:ascii="Calibri" w:hAnsi="Calibri" w:cs="Calibri"/>
          <w:sz w:val="24"/>
        </w:rPr>
        <w:t xml:space="preserve">: </w:t>
      </w:r>
      <w:r w:rsidR="00F43F6A" w:rsidRPr="00266DFB">
        <w:rPr>
          <w:rFonts w:ascii="Calibri" w:hAnsi="Calibri" w:cs="Calibri"/>
          <w:sz w:val="24"/>
          <w:szCs w:val="26"/>
        </w:rPr>
        <w:t>Insurance certificates are not required at the time of submission; however, by signing the Bid Response Packet</w:t>
      </w:r>
      <w:r w:rsidR="00B63E65" w:rsidRPr="00266DFB">
        <w:rPr>
          <w:rFonts w:ascii="Calibri" w:hAnsi="Calibri" w:cs="Calibri"/>
          <w:sz w:val="24"/>
          <w:szCs w:val="26"/>
        </w:rPr>
        <w:t xml:space="preserve"> and submitting a bid</w:t>
      </w:r>
      <w:r w:rsidR="00EB4661">
        <w:rPr>
          <w:rFonts w:ascii="Calibri" w:hAnsi="Calibri" w:cs="Calibri"/>
          <w:sz w:val="24"/>
          <w:szCs w:val="26"/>
        </w:rPr>
        <w:t xml:space="preserve"> proposal</w:t>
      </w:r>
      <w:r w:rsidR="00F43F6A" w:rsidRPr="00266DFB">
        <w:rPr>
          <w:rFonts w:ascii="Calibri" w:hAnsi="Calibri" w:cs="Calibri"/>
          <w:sz w:val="24"/>
          <w:szCs w:val="26"/>
        </w:rPr>
        <w:t xml:space="preserve">, the </w:t>
      </w:r>
      <w:r w:rsidR="00502F47" w:rsidRPr="00266DFB">
        <w:rPr>
          <w:rFonts w:ascii="Calibri" w:hAnsi="Calibri" w:cs="Calibri"/>
          <w:sz w:val="24"/>
          <w:szCs w:val="26"/>
        </w:rPr>
        <w:t>Bidder</w:t>
      </w:r>
      <w:r w:rsidR="00F43F6A" w:rsidRPr="00266DFB">
        <w:rPr>
          <w:rFonts w:ascii="Calibri" w:hAnsi="Calibri" w:cs="Calibri"/>
          <w:sz w:val="24"/>
          <w:szCs w:val="26"/>
        </w:rPr>
        <w:t xml:space="preserve"> agrees to meet the minimum insurance requirements</w:t>
      </w:r>
      <w:r w:rsidR="00555669">
        <w:rPr>
          <w:rFonts w:ascii="Calibri" w:hAnsi="Calibri" w:cs="Calibri"/>
          <w:sz w:val="24"/>
          <w:szCs w:val="26"/>
        </w:rPr>
        <w:t xml:space="preserve"> and provide any documentation requested by County upon request</w:t>
      </w:r>
      <w:r w:rsidR="00F43F6A" w:rsidRPr="00266DFB">
        <w:rPr>
          <w:rFonts w:ascii="Calibri" w:hAnsi="Calibri" w:cs="Calibri"/>
          <w:sz w:val="24"/>
          <w:szCs w:val="26"/>
        </w:rPr>
        <w:t>.</w:t>
      </w:r>
    </w:p>
    <w:p w14:paraId="1DE5A82E" w14:textId="32A02685" w:rsidR="00F43F6A" w:rsidRPr="00266DFB" w:rsidRDefault="00F43F6A" w:rsidP="00266DFB">
      <w:pPr>
        <w:tabs>
          <w:tab w:val="num" w:pos="1440"/>
        </w:tabs>
        <w:spacing w:before="240" w:after="240"/>
        <w:rPr>
          <w:rFonts w:ascii="Calibri" w:hAnsi="Calibri" w:cs="Calibri"/>
          <w:sz w:val="24"/>
          <w:szCs w:val="26"/>
        </w:rPr>
      </w:pPr>
      <w:r w:rsidRPr="00266DFB">
        <w:rPr>
          <w:rFonts w:ascii="Calibri" w:hAnsi="Calibri" w:cs="Calibri"/>
          <w:sz w:val="24"/>
          <w:szCs w:val="26"/>
        </w:rPr>
        <w:t xml:space="preserve">Insurance documentation must be provided to the County </w:t>
      </w:r>
      <w:r w:rsidR="00112390">
        <w:rPr>
          <w:rFonts w:ascii="Calibri" w:hAnsi="Calibri" w:cs="Calibri"/>
          <w:sz w:val="24"/>
          <w:szCs w:val="26"/>
        </w:rPr>
        <w:t>before</w:t>
      </w:r>
      <w:r w:rsidRPr="00266DFB">
        <w:rPr>
          <w:rFonts w:ascii="Calibri" w:hAnsi="Calibri" w:cs="Calibri"/>
          <w:sz w:val="24"/>
          <w:szCs w:val="26"/>
        </w:rPr>
        <w:t xml:space="preserve"> </w:t>
      </w:r>
      <w:proofErr w:type="gramStart"/>
      <w:r w:rsidRPr="00266DFB">
        <w:rPr>
          <w:rFonts w:ascii="Calibri" w:hAnsi="Calibri" w:cs="Calibri"/>
          <w:sz w:val="24"/>
          <w:szCs w:val="26"/>
        </w:rPr>
        <w:t>award</w:t>
      </w:r>
      <w:proofErr w:type="gramEnd"/>
      <w:r w:rsidRPr="00266DFB">
        <w:rPr>
          <w:rFonts w:ascii="Calibri" w:hAnsi="Calibri" w:cs="Calibri"/>
          <w:sz w:val="24"/>
          <w:szCs w:val="26"/>
        </w:rPr>
        <w:t xml:space="preserve"> and include an insurance certificate and additional insured certificate, naming the County of </w:t>
      </w:r>
      <w:r w:rsidR="00124967" w:rsidRPr="00266DFB">
        <w:rPr>
          <w:rFonts w:ascii="Calibri" w:hAnsi="Calibri" w:cs="Calibri"/>
          <w:sz w:val="24"/>
          <w:szCs w:val="26"/>
        </w:rPr>
        <w:t>Alameda, which</w:t>
      </w:r>
      <w:r w:rsidRPr="00266DFB">
        <w:rPr>
          <w:rFonts w:ascii="Calibri" w:hAnsi="Calibri" w:cs="Calibri"/>
          <w:sz w:val="24"/>
          <w:szCs w:val="26"/>
        </w:rPr>
        <w:t xml:space="preserve"> meets the minimum insurance requirements, as stated in the </w:t>
      </w:r>
      <w:r w:rsidR="00FE3C61" w:rsidRPr="00266DFB">
        <w:rPr>
          <w:rFonts w:ascii="Calibri" w:hAnsi="Calibri" w:cs="Calibri"/>
          <w:sz w:val="24"/>
          <w:szCs w:val="26"/>
        </w:rPr>
        <w:t>RFP</w:t>
      </w:r>
      <w:r w:rsidR="00D0212C" w:rsidRPr="00266DFB">
        <w:rPr>
          <w:rFonts w:ascii="Calibri" w:hAnsi="Calibri" w:cs="Calibri"/>
          <w:sz w:val="24"/>
          <w:szCs w:val="26"/>
        </w:rPr>
        <w:t xml:space="preserve">. </w:t>
      </w:r>
    </w:p>
    <w:p w14:paraId="0E71B9AA" w14:textId="28607AC0" w:rsidR="00F43F6A" w:rsidRPr="00266DFB" w:rsidRDefault="00F43F6A" w:rsidP="00266DFB">
      <w:pPr>
        <w:tabs>
          <w:tab w:val="num" w:pos="1440"/>
        </w:tabs>
        <w:spacing w:before="240" w:after="240"/>
        <w:rPr>
          <w:rFonts w:ascii="Calibri" w:hAnsi="Calibri" w:cs="Calibri"/>
          <w:sz w:val="24"/>
          <w:szCs w:val="26"/>
        </w:rPr>
      </w:pPr>
      <w:r w:rsidRPr="00266DFB">
        <w:rPr>
          <w:rFonts w:ascii="Calibri" w:hAnsi="Calibri" w:cs="Calibri"/>
          <w:sz w:val="24"/>
          <w:szCs w:val="26"/>
        </w:rPr>
        <w:t xml:space="preserve">The following page contains the minimum insurance limits required by the County of Alameda to be held by the Contractor performing on </w:t>
      </w:r>
      <w:r w:rsidR="00555669">
        <w:rPr>
          <w:rFonts w:ascii="Calibri" w:hAnsi="Calibri" w:cs="Calibri"/>
          <w:sz w:val="24"/>
          <w:szCs w:val="26"/>
        </w:rPr>
        <w:t xml:space="preserve">a contract issued from </w:t>
      </w:r>
      <w:r w:rsidRPr="00266DFB">
        <w:rPr>
          <w:rFonts w:ascii="Calibri" w:hAnsi="Calibri" w:cs="Calibri"/>
          <w:sz w:val="24"/>
          <w:szCs w:val="26"/>
        </w:rPr>
        <w:t xml:space="preserve">this </w:t>
      </w:r>
      <w:r w:rsidR="00FE3C61" w:rsidRPr="00266DFB">
        <w:rPr>
          <w:rFonts w:ascii="Calibri" w:hAnsi="Calibri" w:cs="Calibri"/>
          <w:sz w:val="24"/>
          <w:szCs w:val="26"/>
        </w:rPr>
        <w:t>RFP</w:t>
      </w:r>
      <w:r w:rsidR="00D0212C" w:rsidRPr="00266DFB">
        <w:rPr>
          <w:rFonts w:ascii="Calibri" w:hAnsi="Calibri" w:cs="Calibri"/>
          <w:sz w:val="24"/>
          <w:szCs w:val="26"/>
        </w:rPr>
        <w:t xml:space="preserve">:   </w:t>
      </w:r>
    </w:p>
    <w:p w14:paraId="66A15DA1" w14:textId="258A5391" w:rsidR="00F43F6A" w:rsidRDefault="00F43F6A" w:rsidP="00F43F6A">
      <w:pPr>
        <w:tabs>
          <w:tab w:val="num" w:pos="1440"/>
        </w:tabs>
        <w:rPr>
          <w:rFonts w:ascii="Calibri" w:hAnsi="Calibri" w:cs="Calibri"/>
          <w:szCs w:val="26"/>
        </w:rPr>
      </w:pPr>
    </w:p>
    <w:p w14:paraId="5791E173" w14:textId="77777777" w:rsidR="00F43F6A" w:rsidRDefault="00F43F6A" w:rsidP="00F43F6A">
      <w:pPr>
        <w:tabs>
          <w:tab w:val="num" w:pos="1440"/>
        </w:tabs>
        <w:rPr>
          <w:rFonts w:ascii="Calibri" w:hAnsi="Calibri" w:cs="Calibri"/>
          <w:szCs w:val="26"/>
        </w:rPr>
      </w:pPr>
    </w:p>
    <w:p w14:paraId="1282CB34" w14:textId="77777777" w:rsidR="00F43F6A" w:rsidRDefault="00F43F6A" w:rsidP="00F43F6A">
      <w:pPr>
        <w:tabs>
          <w:tab w:val="num" w:pos="1440"/>
        </w:tabs>
        <w:rPr>
          <w:rFonts w:ascii="Calibri" w:hAnsi="Calibri" w:cs="Calibri"/>
          <w:szCs w:val="26"/>
        </w:rPr>
      </w:pPr>
    </w:p>
    <w:p w14:paraId="3EBA35E0" w14:textId="77777777" w:rsidR="00F43F6A" w:rsidRDefault="00F43F6A" w:rsidP="00F43F6A">
      <w:pPr>
        <w:tabs>
          <w:tab w:val="num" w:pos="1440"/>
        </w:tabs>
        <w:rPr>
          <w:rFonts w:ascii="Calibri" w:hAnsi="Calibri" w:cs="Calibri"/>
          <w:szCs w:val="26"/>
        </w:rPr>
      </w:pPr>
    </w:p>
    <w:p w14:paraId="08B19DC2" w14:textId="77777777" w:rsidR="00F43F6A" w:rsidRDefault="00F43F6A" w:rsidP="00F43F6A">
      <w:pPr>
        <w:tabs>
          <w:tab w:val="num" w:pos="1440"/>
        </w:tabs>
        <w:rPr>
          <w:rFonts w:ascii="Calibri" w:hAnsi="Calibri" w:cs="Calibri"/>
          <w:szCs w:val="26"/>
        </w:rPr>
      </w:pPr>
    </w:p>
    <w:p w14:paraId="20FDC49D" w14:textId="77777777" w:rsidR="00F43F6A" w:rsidRDefault="00F43F6A" w:rsidP="00F43F6A">
      <w:pPr>
        <w:tabs>
          <w:tab w:val="num" w:pos="1440"/>
        </w:tabs>
        <w:rPr>
          <w:rFonts w:ascii="Calibri" w:hAnsi="Calibri" w:cs="Calibri"/>
          <w:szCs w:val="26"/>
        </w:rPr>
      </w:pPr>
    </w:p>
    <w:p w14:paraId="426C8A29" w14:textId="77777777" w:rsidR="00F43F6A" w:rsidRDefault="00F43F6A" w:rsidP="00F43F6A">
      <w:pPr>
        <w:pStyle w:val="HeaderExhibit"/>
      </w:pPr>
      <w:r w:rsidRPr="00653703">
        <w:t xml:space="preserve">see next page for county of alameda </w:t>
      </w:r>
    </w:p>
    <w:p w14:paraId="58FD198A" w14:textId="77777777" w:rsidR="00F43F6A" w:rsidRPr="00653703" w:rsidRDefault="00F43F6A" w:rsidP="00F43F6A">
      <w:pPr>
        <w:pStyle w:val="HeaderExhibit"/>
      </w:pPr>
      <w:r w:rsidRPr="00653703">
        <w:t>minimum insurance requirements</w:t>
      </w:r>
    </w:p>
    <w:p w14:paraId="00C9AA63" w14:textId="77777777" w:rsidR="00F43F6A" w:rsidRDefault="00F43F6A" w:rsidP="00F43F6A">
      <w:pPr>
        <w:pStyle w:val="HeaderExhibit"/>
      </w:pPr>
    </w:p>
    <w:p w14:paraId="539A56FB" w14:textId="77777777" w:rsidR="00F43F6A" w:rsidRDefault="00F43F6A" w:rsidP="00F43F6A">
      <w:pPr>
        <w:pStyle w:val="HeaderExhibit"/>
      </w:pPr>
    </w:p>
    <w:p w14:paraId="2E958219" w14:textId="77777777" w:rsidR="00F76C21" w:rsidRDefault="00F76C21" w:rsidP="00F76C21">
      <w:pPr>
        <w:jc w:val="center"/>
        <w:rPr>
          <w:rFonts w:ascii="Calibri" w:hAnsi="Calibri"/>
          <w:b/>
          <w:caps/>
          <w:noProof/>
          <w:color w:val="FFFFFF" w:themeColor="background1"/>
          <w:szCs w:val="24"/>
          <w:highlight w:val="red"/>
        </w:rPr>
      </w:pPr>
      <w:r>
        <w:rPr>
          <w:rFonts w:ascii="Calibri" w:hAnsi="Calibri"/>
          <w:b/>
          <w:caps/>
          <w:noProof/>
          <w:color w:val="FFFFFF" w:themeColor="background1"/>
          <w:szCs w:val="24"/>
          <w:highlight w:val="red"/>
        </w:rPr>
        <w:br w:type="page"/>
      </w:r>
    </w:p>
    <w:p w14:paraId="1208188C" w14:textId="77777777" w:rsidR="00815A9B" w:rsidRPr="003576A8" w:rsidRDefault="00815A9B" w:rsidP="00815A9B">
      <w:pPr>
        <w:ind w:left="-274"/>
        <w:jc w:val="both"/>
        <w:rPr>
          <w:rFonts w:ascii="Arial Narrow" w:hAnsi="Arial Narrow"/>
          <w:spacing w:val="-4"/>
          <w:sz w:val="18"/>
          <w:szCs w:val="16"/>
        </w:rPr>
      </w:pPr>
      <w:r w:rsidRPr="003576A8">
        <w:rPr>
          <w:rFonts w:ascii="Arial Narrow" w:hAnsi="Arial Narrow"/>
          <w:spacing w:val="-4"/>
          <w:sz w:val="18"/>
          <w:szCs w:val="18"/>
        </w:rPr>
        <w:lastRenderedPageBreak/>
        <w:t xml:space="preserve">Without limiting any other obligation or liability under this Agreement, the Contractor, at its sole cost and expense, shall secure and keep in force during the entire term of the Agreement or longer, as may be specified below, the following minimum insurance coverage, limits and endorsements.  </w:t>
      </w:r>
      <w:r w:rsidRPr="003576A8">
        <w:rPr>
          <w:rFonts w:ascii="Arial Narrow" w:hAnsi="Arial Narrow"/>
          <w:sz w:val="18"/>
          <w:szCs w:val="18"/>
        </w:rPr>
        <w:t xml:space="preserve"> The County reserves the right to modify these requirements, including limits, based on the nature of the risk, prior experience, insurer, coverage, or other special circumstances. </w:t>
      </w:r>
      <w:r w:rsidRPr="003576A8">
        <w:rPr>
          <w:rFonts w:ascii="Arial Narrow" w:hAnsi="Arial Narrow"/>
          <w:spacing w:val="-4"/>
          <w:sz w:val="18"/>
          <w:szCs w:val="18"/>
        </w:rPr>
        <w:t xml:space="preserve"> If the contractor maintains broader coverage and/or higher limits than the minimums shown below, the County requires and shall be entitled to the broader coverage and/or the higher limits maintained by the Contractor. Any available insurance proceeds </w:t>
      </w:r>
      <w:proofErr w:type="gramStart"/>
      <w:r w:rsidRPr="003576A8">
        <w:rPr>
          <w:rFonts w:ascii="Arial Narrow" w:hAnsi="Arial Narrow"/>
          <w:spacing w:val="-4"/>
          <w:sz w:val="18"/>
          <w:szCs w:val="18"/>
        </w:rPr>
        <w:t>in excess of</w:t>
      </w:r>
      <w:proofErr w:type="gramEnd"/>
      <w:r w:rsidRPr="003576A8">
        <w:rPr>
          <w:rFonts w:ascii="Arial Narrow" w:hAnsi="Arial Narrow"/>
          <w:spacing w:val="-4"/>
          <w:sz w:val="18"/>
          <w:szCs w:val="18"/>
        </w:rPr>
        <w:t xml:space="preserve"> the specified minimum limits of insurance and coverage shall be available to the County. </w:t>
      </w:r>
    </w:p>
    <w:tbl>
      <w:tblPr>
        <w:tblW w:w="1133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504"/>
        <w:gridCol w:w="7052"/>
        <w:gridCol w:w="3775"/>
      </w:tblGrid>
      <w:tr w:rsidR="00815A9B" w:rsidRPr="003576A8" w14:paraId="4FC0E215" w14:textId="77777777" w:rsidTr="00385F4E">
        <w:trPr>
          <w:cantSplit/>
          <w:jc w:val="center"/>
        </w:trPr>
        <w:tc>
          <w:tcPr>
            <w:tcW w:w="7556" w:type="dxa"/>
            <w:gridSpan w:val="2"/>
            <w:shd w:val="pct37" w:color="auto" w:fill="FFFFFF"/>
            <w:vAlign w:val="center"/>
          </w:tcPr>
          <w:p w14:paraId="5BA26270" w14:textId="77777777" w:rsidR="00815A9B" w:rsidRPr="003576A8" w:rsidRDefault="00815A9B" w:rsidP="00815A9B">
            <w:pPr>
              <w:spacing w:before="40" w:after="20"/>
              <w:jc w:val="center"/>
              <w:rPr>
                <w:rFonts w:ascii="Arial Narrow" w:hAnsi="Arial Narrow"/>
                <w:b/>
                <w:sz w:val="18"/>
                <w:szCs w:val="18"/>
              </w:rPr>
            </w:pPr>
            <w:r w:rsidRPr="003576A8">
              <w:rPr>
                <w:rFonts w:ascii="Arial Narrow" w:hAnsi="Arial Narrow"/>
                <w:b/>
                <w:sz w:val="18"/>
                <w:szCs w:val="18"/>
              </w:rPr>
              <w:t>TYPE OF INSURANCE COVERAGES</w:t>
            </w:r>
          </w:p>
        </w:tc>
        <w:tc>
          <w:tcPr>
            <w:tcW w:w="3775" w:type="dxa"/>
            <w:shd w:val="pct35" w:color="auto" w:fill="FFFFFF"/>
            <w:vAlign w:val="center"/>
          </w:tcPr>
          <w:p w14:paraId="7FA749A3" w14:textId="77777777" w:rsidR="00815A9B" w:rsidRPr="003576A8" w:rsidRDefault="00815A9B" w:rsidP="00815A9B">
            <w:pPr>
              <w:spacing w:before="40" w:after="20"/>
              <w:jc w:val="center"/>
              <w:rPr>
                <w:rFonts w:ascii="Arial Narrow" w:hAnsi="Arial Narrow"/>
                <w:b/>
                <w:sz w:val="18"/>
                <w:szCs w:val="18"/>
              </w:rPr>
            </w:pPr>
            <w:r w:rsidRPr="003576A8">
              <w:rPr>
                <w:rFonts w:ascii="Arial Narrow" w:hAnsi="Arial Narrow"/>
                <w:b/>
                <w:sz w:val="18"/>
                <w:szCs w:val="18"/>
              </w:rPr>
              <w:t>MINIMUM LIMITS</w:t>
            </w:r>
          </w:p>
        </w:tc>
      </w:tr>
      <w:tr w:rsidR="00815A9B" w:rsidRPr="003576A8" w14:paraId="5739AFD2" w14:textId="77777777" w:rsidTr="00385F4E">
        <w:trPr>
          <w:cantSplit/>
          <w:jc w:val="center"/>
        </w:trPr>
        <w:tc>
          <w:tcPr>
            <w:tcW w:w="504" w:type="dxa"/>
          </w:tcPr>
          <w:p w14:paraId="35AE20D0"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A</w:t>
            </w:r>
          </w:p>
        </w:tc>
        <w:tc>
          <w:tcPr>
            <w:tcW w:w="7052" w:type="dxa"/>
          </w:tcPr>
          <w:p w14:paraId="742D9597"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Commercial General Liability</w:t>
            </w:r>
          </w:p>
          <w:p w14:paraId="13D0AD61"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 xml:space="preserve">Premises </w:t>
            </w:r>
            <w:proofErr w:type="gramStart"/>
            <w:r w:rsidRPr="003576A8">
              <w:rPr>
                <w:rFonts w:ascii="Arial Narrow" w:hAnsi="Arial Narrow"/>
                <w:sz w:val="18"/>
                <w:szCs w:val="18"/>
              </w:rPr>
              <w:t>Liability;</w:t>
            </w:r>
            <w:proofErr w:type="gramEnd"/>
            <w:r w:rsidRPr="003576A8">
              <w:rPr>
                <w:rFonts w:ascii="Arial Narrow" w:hAnsi="Arial Narrow"/>
                <w:sz w:val="18"/>
                <w:szCs w:val="18"/>
              </w:rPr>
              <w:t xml:space="preserve"> Products and Completed Operations; Contractual Liability; Personal Injury and Advertising Liability; Abuse, Molestation, Sexual Actions, and Assault and Battery</w:t>
            </w:r>
          </w:p>
        </w:tc>
        <w:tc>
          <w:tcPr>
            <w:tcW w:w="3775" w:type="dxa"/>
          </w:tcPr>
          <w:p w14:paraId="47982EE4" w14:textId="77777777" w:rsidR="00815A9B" w:rsidRPr="003576A8" w:rsidRDefault="00815A9B" w:rsidP="00815A9B">
            <w:pPr>
              <w:spacing w:before="40"/>
              <w:rPr>
                <w:rFonts w:ascii="Arial Narrow" w:hAnsi="Arial Narrow"/>
                <w:sz w:val="18"/>
                <w:szCs w:val="18"/>
              </w:rPr>
            </w:pPr>
            <w:r w:rsidRPr="003576A8">
              <w:rPr>
                <w:rFonts w:ascii="Arial Narrow" w:hAnsi="Arial Narrow"/>
                <w:sz w:val="18"/>
                <w:szCs w:val="18"/>
              </w:rPr>
              <w:t>$1,000,000 per occurrence (CSL)</w:t>
            </w:r>
          </w:p>
          <w:p w14:paraId="344BB3B3"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Bodily Injury and Property Damage</w:t>
            </w:r>
          </w:p>
        </w:tc>
      </w:tr>
      <w:tr w:rsidR="00815A9B" w:rsidRPr="003576A8" w14:paraId="77DEF6C4" w14:textId="77777777" w:rsidTr="00385F4E">
        <w:trPr>
          <w:cantSplit/>
          <w:jc w:val="center"/>
        </w:trPr>
        <w:tc>
          <w:tcPr>
            <w:tcW w:w="504" w:type="dxa"/>
          </w:tcPr>
          <w:p w14:paraId="5B1AE44D"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B</w:t>
            </w:r>
          </w:p>
        </w:tc>
        <w:tc>
          <w:tcPr>
            <w:tcW w:w="7052" w:type="dxa"/>
          </w:tcPr>
          <w:p w14:paraId="31B55615"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Commercial or Business Automobile Liability</w:t>
            </w:r>
          </w:p>
          <w:p w14:paraId="14B443FD" w14:textId="77777777" w:rsidR="00815A9B" w:rsidRPr="003576A8" w:rsidRDefault="00815A9B" w:rsidP="00815A9B">
            <w:pPr>
              <w:rPr>
                <w:rFonts w:ascii="Arial Narrow" w:hAnsi="Arial Narrow"/>
                <w:sz w:val="18"/>
                <w:szCs w:val="18"/>
              </w:rPr>
            </w:pPr>
            <w:proofErr w:type="gramStart"/>
            <w:r w:rsidRPr="003576A8">
              <w:rPr>
                <w:rFonts w:ascii="Arial Narrow" w:hAnsi="Arial Narrow"/>
                <w:sz w:val="18"/>
                <w:szCs w:val="18"/>
              </w:rPr>
              <w:t>All owned vehicles,</w:t>
            </w:r>
            <w:proofErr w:type="gramEnd"/>
            <w:r w:rsidRPr="003576A8">
              <w:rPr>
                <w:rFonts w:ascii="Arial Narrow" w:hAnsi="Arial Narrow"/>
                <w:sz w:val="18"/>
                <w:szCs w:val="18"/>
              </w:rPr>
              <w:t xml:space="preserve"> hired or leased vehicles, non-owned, borrowed and permissive uses.  Personal Automobile Liability is acceptable for individual contractors with no transportation or hauling related activities</w:t>
            </w:r>
          </w:p>
        </w:tc>
        <w:tc>
          <w:tcPr>
            <w:tcW w:w="3775" w:type="dxa"/>
          </w:tcPr>
          <w:p w14:paraId="62A10B03" w14:textId="77777777" w:rsidR="00815A9B" w:rsidRPr="003576A8" w:rsidRDefault="00815A9B" w:rsidP="00815A9B">
            <w:pPr>
              <w:spacing w:before="40"/>
              <w:rPr>
                <w:rFonts w:ascii="Arial Narrow" w:hAnsi="Arial Narrow"/>
                <w:sz w:val="18"/>
                <w:szCs w:val="18"/>
              </w:rPr>
            </w:pPr>
            <w:r w:rsidRPr="003576A8">
              <w:rPr>
                <w:rFonts w:ascii="Arial Narrow" w:hAnsi="Arial Narrow"/>
                <w:sz w:val="18"/>
                <w:szCs w:val="18"/>
              </w:rPr>
              <w:t>$1,000,000 per occurrence (CSL)</w:t>
            </w:r>
          </w:p>
          <w:p w14:paraId="57306494"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Any Auto</w:t>
            </w:r>
          </w:p>
          <w:p w14:paraId="768F7095"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Bodily Injury and Property Damage</w:t>
            </w:r>
          </w:p>
        </w:tc>
      </w:tr>
      <w:tr w:rsidR="00815A9B" w:rsidRPr="003576A8" w14:paraId="220CE5A5" w14:textId="77777777" w:rsidTr="00385F4E">
        <w:trPr>
          <w:cantSplit/>
          <w:jc w:val="center"/>
        </w:trPr>
        <w:tc>
          <w:tcPr>
            <w:tcW w:w="504" w:type="dxa"/>
          </w:tcPr>
          <w:p w14:paraId="3FADBA1C"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C</w:t>
            </w:r>
          </w:p>
        </w:tc>
        <w:tc>
          <w:tcPr>
            <w:tcW w:w="7052" w:type="dxa"/>
          </w:tcPr>
          <w:p w14:paraId="06C99639"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Workers’ Compensation (WC) and Employers Liability (EL)</w:t>
            </w:r>
          </w:p>
          <w:p w14:paraId="7E94B835"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Required for all contractors with employees</w:t>
            </w:r>
          </w:p>
        </w:tc>
        <w:tc>
          <w:tcPr>
            <w:tcW w:w="3775" w:type="dxa"/>
          </w:tcPr>
          <w:p w14:paraId="2A6BCF9A" w14:textId="77777777" w:rsidR="00815A9B" w:rsidRPr="003576A8" w:rsidRDefault="00815A9B" w:rsidP="00815A9B">
            <w:pPr>
              <w:spacing w:before="40"/>
              <w:rPr>
                <w:rFonts w:ascii="Arial Narrow" w:hAnsi="Arial Narrow"/>
                <w:sz w:val="18"/>
                <w:szCs w:val="18"/>
              </w:rPr>
            </w:pPr>
            <w:r w:rsidRPr="003576A8">
              <w:rPr>
                <w:rFonts w:ascii="Arial Narrow" w:hAnsi="Arial Narrow"/>
                <w:sz w:val="18"/>
                <w:szCs w:val="18"/>
              </w:rPr>
              <w:t>WC</w:t>
            </w:r>
            <w:proofErr w:type="gramStart"/>
            <w:r w:rsidRPr="003576A8">
              <w:rPr>
                <w:rFonts w:ascii="Arial Narrow" w:hAnsi="Arial Narrow"/>
                <w:sz w:val="18"/>
                <w:szCs w:val="18"/>
              </w:rPr>
              <w:t>:  Statutory</w:t>
            </w:r>
            <w:proofErr w:type="gramEnd"/>
            <w:r w:rsidRPr="003576A8">
              <w:rPr>
                <w:rFonts w:ascii="Arial Narrow" w:hAnsi="Arial Narrow"/>
                <w:sz w:val="18"/>
                <w:szCs w:val="18"/>
              </w:rPr>
              <w:t xml:space="preserve"> Limits</w:t>
            </w:r>
          </w:p>
          <w:p w14:paraId="050814A6" w14:textId="77777777" w:rsidR="00815A9B" w:rsidRPr="003576A8" w:rsidRDefault="00815A9B" w:rsidP="00815A9B">
            <w:pPr>
              <w:rPr>
                <w:rFonts w:ascii="Arial Narrow" w:hAnsi="Arial Narrow"/>
                <w:sz w:val="18"/>
                <w:szCs w:val="18"/>
              </w:rPr>
            </w:pPr>
            <w:r w:rsidRPr="003576A8">
              <w:rPr>
                <w:rFonts w:ascii="Arial Narrow" w:hAnsi="Arial Narrow"/>
                <w:sz w:val="18"/>
                <w:szCs w:val="18"/>
              </w:rPr>
              <w:t>EL</w:t>
            </w:r>
            <w:proofErr w:type="gramStart"/>
            <w:r w:rsidRPr="003576A8">
              <w:rPr>
                <w:rFonts w:ascii="Arial Narrow" w:hAnsi="Arial Narrow"/>
                <w:sz w:val="18"/>
                <w:szCs w:val="18"/>
              </w:rPr>
              <w:t>:  $</w:t>
            </w:r>
            <w:proofErr w:type="gramEnd"/>
            <w:r w:rsidRPr="003576A8">
              <w:rPr>
                <w:rFonts w:ascii="Arial Narrow" w:hAnsi="Arial Narrow"/>
                <w:sz w:val="18"/>
                <w:szCs w:val="18"/>
              </w:rPr>
              <w:t>1,000,000 per accident for bodily injury or disease</w:t>
            </w:r>
          </w:p>
        </w:tc>
      </w:tr>
      <w:tr w:rsidR="00815A9B" w:rsidRPr="003576A8" w14:paraId="5B4D776D" w14:textId="77777777" w:rsidTr="00385F4E">
        <w:trPr>
          <w:cantSplit/>
          <w:jc w:val="center"/>
        </w:trPr>
        <w:tc>
          <w:tcPr>
            <w:tcW w:w="504" w:type="dxa"/>
          </w:tcPr>
          <w:p w14:paraId="63D2AD67"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D</w:t>
            </w:r>
          </w:p>
        </w:tc>
        <w:tc>
          <w:tcPr>
            <w:tcW w:w="7052" w:type="dxa"/>
          </w:tcPr>
          <w:p w14:paraId="245326AE" w14:textId="77777777" w:rsidR="00815A9B" w:rsidRPr="003576A8" w:rsidRDefault="00815A9B" w:rsidP="00815A9B">
            <w:pPr>
              <w:spacing w:before="40"/>
              <w:rPr>
                <w:rFonts w:ascii="Arial Narrow" w:hAnsi="Arial Narrow"/>
                <w:b/>
                <w:sz w:val="18"/>
                <w:szCs w:val="18"/>
              </w:rPr>
            </w:pPr>
            <w:r w:rsidRPr="003576A8">
              <w:rPr>
                <w:rFonts w:ascii="Arial Narrow" w:hAnsi="Arial Narrow"/>
                <w:b/>
                <w:sz w:val="18"/>
                <w:szCs w:val="18"/>
              </w:rPr>
              <w:t xml:space="preserve">Professional Liability/Errors &amp; Omissions </w:t>
            </w:r>
          </w:p>
          <w:p w14:paraId="24FFA805" w14:textId="77777777" w:rsidR="00815A9B" w:rsidRPr="003576A8" w:rsidRDefault="00815A9B" w:rsidP="00815A9B">
            <w:pPr>
              <w:spacing w:before="20"/>
              <w:rPr>
                <w:rFonts w:ascii="Arial Narrow" w:hAnsi="Arial Narrow"/>
                <w:sz w:val="18"/>
                <w:szCs w:val="18"/>
              </w:rPr>
            </w:pPr>
            <w:r w:rsidRPr="003576A8">
              <w:rPr>
                <w:rFonts w:ascii="Arial Narrow" w:hAnsi="Arial Narrow"/>
                <w:bCs/>
                <w:sz w:val="18"/>
                <w:szCs w:val="18"/>
              </w:rPr>
              <w:t>Includes endorsements of contractual liability and defense and indemnification of the County</w:t>
            </w:r>
          </w:p>
        </w:tc>
        <w:tc>
          <w:tcPr>
            <w:tcW w:w="3775" w:type="dxa"/>
          </w:tcPr>
          <w:p w14:paraId="7EDD943D" w14:textId="77777777" w:rsidR="00815A9B" w:rsidRPr="003576A8" w:rsidRDefault="00815A9B" w:rsidP="00815A9B">
            <w:pPr>
              <w:spacing w:before="40"/>
              <w:rPr>
                <w:rFonts w:ascii="Arial Narrow" w:hAnsi="Arial Narrow"/>
                <w:sz w:val="18"/>
                <w:szCs w:val="18"/>
              </w:rPr>
            </w:pPr>
            <w:r w:rsidRPr="003576A8">
              <w:rPr>
                <w:rFonts w:ascii="Arial Narrow" w:hAnsi="Arial Narrow"/>
                <w:sz w:val="18"/>
                <w:szCs w:val="18"/>
              </w:rPr>
              <w:t>$1,000,000 per occurrence</w:t>
            </w:r>
          </w:p>
          <w:p w14:paraId="158CF2DB" w14:textId="77777777" w:rsidR="00815A9B" w:rsidRPr="003576A8" w:rsidRDefault="00815A9B" w:rsidP="00815A9B">
            <w:pPr>
              <w:spacing w:before="40"/>
              <w:rPr>
                <w:rFonts w:ascii="Arial Narrow" w:hAnsi="Arial Narrow"/>
                <w:sz w:val="18"/>
                <w:szCs w:val="18"/>
              </w:rPr>
            </w:pPr>
            <w:r w:rsidRPr="003576A8">
              <w:rPr>
                <w:rFonts w:ascii="Arial Narrow" w:hAnsi="Arial Narrow"/>
                <w:sz w:val="18"/>
                <w:szCs w:val="18"/>
              </w:rPr>
              <w:t>$2,000,000 project aggregate</w:t>
            </w:r>
          </w:p>
        </w:tc>
      </w:tr>
      <w:tr w:rsidR="00815A9B" w:rsidRPr="003576A8" w14:paraId="1DF213CD" w14:textId="77777777" w:rsidTr="00385F4E">
        <w:trPr>
          <w:cantSplit/>
          <w:jc w:val="center"/>
        </w:trPr>
        <w:tc>
          <w:tcPr>
            <w:tcW w:w="504" w:type="dxa"/>
          </w:tcPr>
          <w:p w14:paraId="7829C52F" w14:textId="77777777" w:rsidR="00815A9B" w:rsidRPr="003576A8" w:rsidRDefault="00815A9B" w:rsidP="00815A9B">
            <w:pPr>
              <w:spacing w:before="60"/>
              <w:rPr>
                <w:rFonts w:ascii="Arial Narrow" w:hAnsi="Arial Narrow"/>
                <w:b/>
                <w:sz w:val="18"/>
                <w:szCs w:val="18"/>
              </w:rPr>
            </w:pPr>
            <w:r w:rsidRPr="003576A8">
              <w:rPr>
                <w:rFonts w:ascii="Arial Narrow" w:hAnsi="Arial Narrow"/>
                <w:b/>
                <w:sz w:val="18"/>
                <w:szCs w:val="18"/>
              </w:rPr>
              <w:t>E</w:t>
            </w:r>
          </w:p>
          <w:p w14:paraId="757EA198" w14:textId="77777777" w:rsidR="00815A9B" w:rsidRPr="003576A8" w:rsidRDefault="00815A9B" w:rsidP="00815A9B">
            <w:pPr>
              <w:spacing w:before="60"/>
              <w:rPr>
                <w:rFonts w:ascii="Arial Narrow" w:hAnsi="Arial Narrow"/>
                <w:b/>
                <w:sz w:val="18"/>
                <w:szCs w:val="18"/>
              </w:rPr>
            </w:pPr>
          </w:p>
        </w:tc>
        <w:tc>
          <w:tcPr>
            <w:tcW w:w="10827" w:type="dxa"/>
            <w:gridSpan w:val="2"/>
          </w:tcPr>
          <w:p w14:paraId="160A43D3" w14:textId="77777777" w:rsidR="00815A9B" w:rsidRPr="003576A8" w:rsidRDefault="00815A9B" w:rsidP="00815A9B">
            <w:pPr>
              <w:spacing w:before="60"/>
              <w:rPr>
                <w:rFonts w:ascii="Arial Narrow" w:hAnsi="Arial Narrow"/>
                <w:sz w:val="18"/>
                <w:szCs w:val="18"/>
                <w:u w:val="single"/>
              </w:rPr>
            </w:pPr>
            <w:r w:rsidRPr="003576A8">
              <w:rPr>
                <w:rFonts w:ascii="Arial Narrow" w:hAnsi="Arial Narrow"/>
                <w:b/>
                <w:sz w:val="18"/>
                <w:szCs w:val="18"/>
                <w:u w:val="single"/>
              </w:rPr>
              <w:t>Endorsements and Conditions</w:t>
            </w:r>
            <w:r w:rsidRPr="003576A8">
              <w:rPr>
                <w:rFonts w:ascii="Arial Narrow" w:hAnsi="Arial Narrow"/>
                <w:sz w:val="18"/>
                <w:szCs w:val="18"/>
                <w:u w:val="single"/>
              </w:rPr>
              <w:t>:</w:t>
            </w:r>
          </w:p>
          <w:p w14:paraId="22D8B605" w14:textId="77777777" w:rsidR="00815A9B" w:rsidRPr="003576A8" w:rsidRDefault="00815A9B" w:rsidP="00815A9B">
            <w:pPr>
              <w:rPr>
                <w:rFonts w:ascii="Arial Narrow" w:hAnsi="Arial Narrow"/>
                <w:sz w:val="18"/>
                <w:szCs w:val="18"/>
              </w:rPr>
            </w:pPr>
          </w:p>
          <w:p w14:paraId="6ECB926A" w14:textId="77777777" w:rsidR="00815A9B" w:rsidRPr="003576A8" w:rsidRDefault="00815A9B" w:rsidP="00815A9B">
            <w:pPr>
              <w:keepNext/>
              <w:numPr>
                <w:ilvl w:val="0"/>
                <w:numId w:val="48"/>
              </w:numPr>
              <w:spacing w:after="80"/>
              <w:outlineLvl w:val="2"/>
              <w:rPr>
                <w:rFonts w:ascii="Arial Narrow" w:hAnsi="Arial Narrow"/>
                <w:sz w:val="18"/>
                <w:szCs w:val="18"/>
              </w:rPr>
            </w:pPr>
            <w:r w:rsidRPr="003576A8">
              <w:rPr>
                <w:rFonts w:ascii="Arial Narrow" w:hAnsi="Arial Narrow"/>
                <w:b/>
                <w:sz w:val="18"/>
                <w:szCs w:val="18"/>
              </w:rPr>
              <w:t xml:space="preserve">ADDITIONAL INSURED: </w:t>
            </w:r>
            <w:r w:rsidRPr="003576A8">
              <w:rPr>
                <w:rFonts w:ascii="Arial Narrow" w:hAnsi="Arial Narrow"/>
                <w:sz w:val="18"/>
                <w:szCs w:val="18"/>
              </w:rPr>
              <w:t xml:space="preserve">County of Alameda, its Board of Supervisors, the individual members thereof, and all County officers, agents, employees, volunteers, and representatives are to be covered as additional insureds on the CGL policy with respect to liability arising out of work or operations performed by or on behalf of the Contractor including materials, parts, or equipment furnished in connection with such work or operations. General liability coverage can be provided in the form of an endorsement to the Contractor’s insurance (at least as broad as ISO Form CG 20 10 11 85 or if not available, through the addition of </w:t>
            </w:r>
            <w:r w:rsidRPr="003576A8">
              <w:rPr>
                <w:rFonts w:ascii="Arial Narrow" w:hAnsi="Arial Narrow"/>
                <w:b/>
                <w:sz w:val="18"/>
                <w:szCs w:val="18"/>
              </w:rPr>
              <w:t xml:space="preserve">both </w:t>
            </w:r>
            <w:r w:rsidRPr="003576A8">
              <w:rPr>
                <w:rFonts w:ascii="Arial Narrow" w:hAnsi="Arial Narrow"/>
                <w:sz w:val="18"/>
                <w:szCs w:val="18"/>
              </w:rPr>
              <w:t xml:space="preserve">CG 20 10, CG 20 26, CG 20 33, or CG 20 38; </w:t>
            </w:r>
            <w:r w:rsidRPr="003576A8">
              <w:rPr>
                <w:rFonts w:ascii="Arial Narrow" w:hAnsi="Arial Narrow"/>
                <w:b/>
                <w:sz w:val="18"/>
                <w:szCs w:val="18"/>
              </w:rPr>
              <w:t>and</w:t>
            </w:r>
            <w:r w:rsidRPr="003576A8">
              <w:rPr>
                <w:rFonts w:ascii="Arial Narrow" w:hAnsi="Arial Narrow"/>
                <w:sz w:val="18"/>
                <w:szCs w:val="18"/>
              </w:rPr>
              <w:t xml:space="preserve"> CG 20 37 if a later edition is used). Auto policy shall contain or be endorsed to contain additional </w:t>
            </w:r>
            <w:proofErr w:type="gramStart"/>
            <w:r w:rsidRPr="003576A8">
              <w:rPr>
                <w:rFonts w:ascii="Arial Narrow" w:hAnsi="Arial Narrow"/>
                <w:sz w:val="18"/>
                <w:szCs w:val="18"/>
              </w:rPr>
              <w:t>insured</w:t>
            </w:r>
            <w:proofErr w:type="gramEnd"/>
            <w:r w:rsidRPr="003576A8">
              <w:rPr>
                <w:rFonts w:ascii="Arial Narrow" w:hAnsi="Arial Narrow"/>
                <w:sz w:val="18"/>
                <w:szCs w:val="18"/>
              </w:rPr>
              <w:t xml:space="preserve"> coverage for the County.</w:t>
            </w:r>
          </w:p>
          <w:p w14:paraId="12BCD9FB" w14:textId="77777777" w:rsidR="00815A9B" w:rsidRPr="003576A8" w:rsidRDefault="00815A9B" w:rsidP="00815A9B">
            <w:pPr>
              <w:numPr>
                <w:ilvl w:val="0"/>
                <w:numId w:val="48"/>
              </w:numPr>
              <w:spacing w:after="80"/>
              <w:rPr>
                <w:rFonts w:ascii="Arial Narrow" w:hAnsi="Arial Narrow"/>
                <w:sz w:val="18"/>
                <w:szCs w:val="18"/>
              </w:rPr>
            </w:pPr>
            <w:r w:rsidRPr="003576A8">
              <w:rPr>
                <w:rFonts w:ascii="Arial Narrow" w:hAnsi="Arial Narrow"/>
                <w:b/>
                <w:sz w:val="18"/>
                <w:szCs w:val="18"/>
              </w:rPr>
              <w:t>DURATION OF COVERAGE:</w:t>
            </w:r>
            <w:r w:rsidRPr="003576A8">
              <w:rPr>
                <w:rFonts w:ascii="Arial Narrow" w:hAnsi="Arial Narrow"/>
                <w:sz w:val="18"/>
                <w:szCs w:val="18"/>
              </w:rPr>
              <w:t xml:space="preserve"> </w:t>
            </w:r>
            <w:r w:rsidRPr="003576A8">
              <w:rPr>
                <w:rFonts w:ascii="Arial Narrow" w:hAnsi="Arial Narrow"/>
                <w:snapToGrid w:val="0"/>
                <w:sz w:val="18"/>
                <w:szCs w:val="18"/>
              </w:rPr>
              <w:t>All required insurance shall be maintained during the entire term of the Agreement. In addition, Insurance policies and coverage(s) written on a claims-made basis shall be maintained and evidence of insurance must be provided during the entire term of the Agreement and for at least five (5) years following the later of termination of the Agreement and acceptance of all work provided under the Agreement, with the retroactive date of said insurance (as may be applicable) concurrent with the commencement of activities pursuant to this Agreement</w:t>
            </w:r>
            <w:r w:rsidRPr="003576A8">
              <w:rPr>
                <w:rFonts w:ascii="Arial Narrow" w:hAnsi="Arial Narrow"/>
                <w:sz w:val="18"/>
                <w:szCs w:val="18"/>
              </w:rPr>
              <w:t>. If coverage is cancelled or non-</w:t>
            </w:r>
            <w:proofErr w:type="gramStart"/>
            <w:r w:rsidRPr="003576A8">
              <w:rPr>
                <w:rFonts w:ascii="Arial Narrow" w:hAnsi="Arial Narrow"/>
                <w:sz w:val="18"/>
                <w:szCs w:val="18"/>
              </w:rPr>
              <w:t>renewed, and</w:t>
            </w:r>
            <w:proofErr w:type="gramEnd"/>
            <w:r w:rsidRPr="003576A8">
              <w:rPr>
                <w:rFonts w:ascii="Arial Narrow" w:hAnsi="Arial Narrow"/>
                <w:sz w:val="18"/>
                <w:szCs w:val="18"/>
              </w:rPr>
              <w:t xml:space="preserve"> not replaced with another claims-made policy form with a Retroactive Date prior to the contract effective date, the Contractor must purchase “extended reporting” coverage for a minimum of five (5) years after completion of work.</w:t>
            </w:r>
            <w:r w:rsidRPr="003576A8" w:rsidDel="00A73E17">
              <w:rPr>
                <w:rFonts w:ascii="Arial Narrow" w:hAnsi="Arial Narrow"/>
                <w:sz w:val="18"/>
                <w:szCs w:val="18"/>
              </w:rPr>
              <w:t xml:space="preserve"> </w:t>
            </w:r>
          </w:p>
          <w:p w14:paraId="72033431" w14:textId="77777777" w:rsidR="00815A9B" w:rsidRPr="003576A8" w:rsidRDefault="00815A9B" w:rsidP="00815A9B">
            <w:pPr>
              <w:numPr>
                <w:ilvl w:val="0"/>
                <w:numId w:val="48"/>
              </w:numPr>
              <w:spacing w:after="80"/>
              <w:rPr>
                <w:rFonts w:ascii="Arial Narrow" w:hAnsi="Arial Narrow"/>
                <w:sz w:val="18"/>
                <w:szCs w:val="18"/>
              </w:rPr>
            </w:pPr>
            <w:r w:rsidRPr="003576A8">
              <w:rPr>
                <w:rFonts w:ascii="Arial Narrow" w:hAnsi="Arial Narrow"/>
                <w:b/>
                <w:sz w:val="18"/>
                <w:szCs w:val="18"/>
              </w:rPr>
              <w:t>REDUCTION OR LIMIT OF OBLIGATION</w:t>
            </w:r>
            <w:proofErr w:type="gramStart"/>
            <w:r w:rsidRPr="003576A8">
              <w:rPr>
                <w:rFonts w:ascii="Arial Narrow" w:hAnsi="Arial Narrow"/>
                <w:b/>
                <w:sz w:val="18"/>
                <w:szCs w:val="18"/>
              </w:rPr>
              <w:t>:</w:t>
            </w:r>
            <w:r w:rsidRPr="003576A8">
              <w:rPr>
                <w:rFonts w:ascii="Arial Narrow" w:hAnsi="Arial Narrow"/>
                <w:sz w:val="18"/>
                <w:szCs w:val="18"/>
              </w:rPr>
              <w:t xml:space="preserve">  All</w:t>
            </w:r>
            <w:proofErr w:type="gramEnd"/>
            <w:r w:rsidRPr="003576A8">
              <w:rPr>
                <w:rFonts w:ascii="Arial Narrow" w:hAnsi="Arial Narrow"/>
                <w:sz w:val="18"/>
                <w:szCs w:val="18"/>
              </w:rPr>
              <w:t xml:space="preserve"> insurance policies</w:t>
            </w:r>
            <w:r w:rsidRPr="003576A8">
              <w:rPr>
                <w:rFonts w:ascii="Arial Narrow" w:hAnsi="Arial Narrow"/>
                <w:spacing w:val="-2"/>
                <w:sz w:val="18"/>
                <w:szCs w:val="18"/>
              </w:rPr>
              <w:t xml:space="preserve">, including excess and umbrella insurance policies, shall be primary and non-contributory coverage at least as broad as ISO CG 20 10 04 13 as respects the County, its officers, officials, employees, or volunteers.   </w:t>
            </w:r>
            <w:r w:rsidRPr="003576A8">
              <w:rPr>
                <w:rFonts w:ascii="Arial Narrow" w:hAnsi="Arial Narrow"/>
                <w:sz w:val="18"/>
                <w:szCs w:val="18"/>
              </w:rPr>
              <w:t>Any insurance or self-insurance maintained by the County, its officers, officials, employees, or volunteers shall be excess of the Contractor’ insurance and shall not contribute with it. Pursuant to the provisions of this Agreement insurance effected or procured by the Contractor shall not reduce or limit Contractor’s contractual obligation to indemnify and defend the Indemnified Parties.</w:t>
            </w:r>
          </w:p>
          <w:p w14:paraId="7FF63CF9" w14:textId="77777777" w:rsidR="00815A9B" w:rsidRPr="003576A8" w:rsidRDefault="00815A9B" w:rsidP="00815A9B">
            <w:pPr>
              <w:numPr>
                <w:ilvl w:val="0"/>
                <w:numId w:val="48"/>
              </w:numPr>
              <w:spacing w:after="80"/>
              <w:rPr>
                <w:rFonts w:ascii="Arial Narrow" w:hAnsi="Arial Narrow"/>
                <w:sz w:val="18"/>
                <w:szCs w:val="18"/>
              </w:rPr>
            </w:pPr>
            <w:r w:rsidRPr="003576A8">
              <w:rPr>
                <w:rFonts w:ascii="Arial Narrow" w:hAnsi="Arial Narrow"/>
                <w:b/>
                <w:sz w:val="18"/>
                <w:szCs w:val="18"/>
              </w:rPr>
              <w:t>INSURER FINANCIAL RATING</w:t>
            </w:r>
            <w:proofErr w:type="gramStart"/>
            <w:r w:rsidRPr="003576A8">
              <w:rPr>
                <w:rFonts w:ascii="Arial Narrow" w:hAnsi="Arial Narrow"/>
                <w:b/>
                <w:sz w:val="18"/>
                <w:szCs w:val="18"/>
              </w:rPr>
              <w:t>:</w:t>
            </w:r>
            <w:r w:rsidRPr="003576A8">
              <w:rPr>
                <w:rFonts w:ascii="Arial Narrow" w:hAnsi="Arial Narrow"/>
                <w:sz w:val="18"/>
                <w:szCs w:val="18"/>
              </w:rPr>
              <w:t xml:space="preserve">  Insurance</w:t>
            </w:r>
            <w:proofErr w:type="gramEnd"/>
            <w:r w:rsidRPr="003576A8">
              <w:rPr>
                <w:rFonts w:ascii="Arial Narrow" w:hAnsi="Arial Narrow"/>
                <w:sz w:val="18"/>
                <w:szCs w:val="18"/>
              </w:rPr>
              <w:t xml:space="preserve"> shall be maintained through an insurer with an A.M. Best Rating of no less than A: VII or equivalent, shall be admitted to the State of California unless otherwise acceptable by Risk Management, and with deductible amounts acceptable to the County.  Acceptance of Contractor’s insurance by County shall not relieve or decrease the liability of Contractor hereunder. Self-insured retentions must be declared and approved.  Any deductible or self-insured retention amount or other similar obligation under the policies shall be the sole responsibility of the Contractor. The policy language shall provide or be endorsed to provide, that the self –insured retention may be satisfied by either the named insured or County.</w:t>
            </w:r>
          </w:p>
          <w:p w14:paraId="248E225B" w14:textId="77777777" w:rsidR="00815A9B" w:rsidRPr="003576A8" w:rsidRDefault="00815A9B" w:rsidP="00815A9B">
            <w:pPr>
              <w:keepNext/>
              <w:numPr>
                <w:ilvl w:val="0"/>
                <w:numId w:val="48"/>
              </w:numPr>
              <w:spacing w:after="80"/>
              <w:outlineLvl w:val="2"/>
              <w:rPr>
                <w:rFonts w:ascii="Arial Narrow" w:hAnsi="Arial Narrow"/>
                <w:sz w:val="18"/>
                <w:szCs w:val="18"/>
              </w:rPr>
            </w:pPr>
            <w:r w:rsidRPr="003576A8">
              <w:rPr>
                <w:rFonts w:ascii="Arial Narrow" w:hAnsi="Arial Narrow"/>
                <w:b/>
                <w:sz w:val="18"/>
                <w:szCs w:val="18"/>
              </w:rPr>
              <w:t xml:space="preserve">SUBCONTRACTORS:  </w:t>
            </w:r>
            <w:r w:rsidRPr="003576A8">
              <w:rPr>
                <w:rFonts w:ascii="Arial Narrow" w:hAnsi="Arial Narrow"/>
                <w:sz w:val="18"/>
                <w:szCs w:val="18"/>
              </w:rPr>
              <w:t xml:space="preserve">Contractor shall include all subcontractors as an insured (covered party) under its policies or shall verify that the subcontractor, under its own policies and endorsements, has complied with the insurance requirements in this Agreement, including this Exhibit. </w:t>
            </w:r>
          </w:p>
          <w:p w14:paraId="7BC8C74F" w14:textId="77777777" w:rsidR="00815A9B" w:rsidRPr="003576A8" w:rsidRDefault="00815A9B" w:rsidP="00815A9B">
            <w:pPr>
              <w:numPr>
                <w:ilvl w:val="0"/>
                <w:numId w:val="48"/>
              </w:numPr>
              <w:rPr>
                <w:rFonts w:ascii="Arial Narrow" w:hAnsi="Arial Narrow"/>
                <w:sz w:val="18"/>
                <w:szCs w:val="18"/>
              </w:rPr>
            </w:pPr>
            <w:r w:rsidRPr="003576A8">
              <w:rPr>
                <w:rFonts w:ascii="Arial Narrow" w:hAnsi="Arial Narrow"/>
                <w:b/>
                <w:sz w:val="18"/>
                <w:szCs w:val="18"/>
              </w:rPr>
              <w:t>JOINT VENTURES:</w:t>
            </w:r>
            <w:r w:rsidRPr="003576A8">
              <w:rPr>
                <w:rFonts w:ascii="Arial Narrow" w:hAnsi="Arial Narrow"/>
                <w:sz w:val="18"/>
                <w:szCs w:val="18"/>
              </w:rPr>
              <w:t xml:space="preserve"> If Contractor is an association, partnership or other joint business venture, required insurance shall be provided by one of the following methods:</w:t>
            </w:r>
          </w:p>
          <w:p w14:paraId="60932220" w14:textId="77777777" w:rsidR="00815A9B" w:rsidRPr="003576A8" w:rsidRDefault="00815A9B" w:rsidP="00CC3F74">
            <w:pPr>
              <w:numPr>
                <w:ilvl w:val="0"/>
                <w:numId w:val="47"/>
              </w:numPr>
              <w:ind w:left="720"/>
              <w:rPr>
                <w:rFonts w:ascii="Arial Narrow" w:hAnsi="Arial Narrow"/>
                <w:sz w:val="18"/>
                <w:szCs w:val="18"/>
              </w:rPr>
            </w:pPr>
            <w:r w:rsidRPr="003576A8">
              <w:rPr>
                <w:rFonts w:ascii="Arial Narrow" w:hAnsi="Arial Narrow"/>
                <w:sz w:val="18"/>
                <w:szCs w:val="18"/>
              </w:rPr>
              <w:t xml:space="preserve">Separate insurance policies issued for each individual entity, with each entity included as a “Named Insured” (covered party), or at minimum named as an “Additional Insured” on the other’s policies. Coverage shall be at least as broad as in the ISO Forms named above. </w:t>
            </w:r>
          </w:p>
          <w:p w14:paraId="07910C5B" w14:textId="77777777" w:rsidR="00815A9B" w:rsidRPr="003576A8" w:rsidRDefault="00815A9B" w:rsidP="00815A9B">
            <w:pPr>
              <w:numPr>
                <w:ilvl w:val="0"/>
                <w:numId w:val="49"/>
              </w:numPr>
              <w:rPr>
                <w:rFonts w:ascii="Arial Narrow" w:hAnsi="Arial Narrow"/>
                <w:sz w:val="18"/>
                <w:szCs w:val="18"/>
              </w:rPr>
            </w:pPr>
            <w:r w:rsidRPr="003576A8">
              <w:rPr>
                <w:rFonts w:ascii="Arial Narrow" w:hAnsi="Arial Narrow"/>
                <w:sz w:val="18"/>
                <w:szCs w:val="18"/>
              </w:rPr>
              <w:t>Joint insurance program with the association, partnership or other joint business venture included as a “Named Insured”.</w:t>
            </w:r>
          </w:p>
          <w:p w14:paraId="6293B3A8" w14:textId="77777777" w:rsidR="00815A9B" w:rsidRPr="003576A8" w:rsidRDefault="00815A9B" w:rsidP="00815A9B">
            <w:pPr>
              <w:numPr>
                <w:ilvl w:val="0"/>
                <w:numId w:val="48"/>
              </w:numPr>
              <w:spacing w:after="80"/>
              <w:rPr>
                <w:rFonts w:ascii="Arial Narrow" w:hAnsi="Arial Narrow"/>
                <w:sz w:val="18"/>
                <w:szCs w:val="18"/>
              </w:rPr>
            </w:pPr>
            <w:r w:rsidRPr="003576A8">
              <w:rPr>
                <w:rFonts w:ascii="Arial Narrow" w:hAnsi="Arial Narrow"/>
                <w:b/>
                <w:sz w:val="18"/>
                <w:szCs w:val="18"/>
              </w:rPr>
              <w:t xml:space="preserve">CANCELLATION OF INSURANCE: </w:t>
            </w:r>
            <w:r w:rsidRPr="003576A8">
              <w:rPr>
                <w:rFonts w:ascii="Arial Narrow" w:hAnsi="Arial Narrow"/>
                <w:sz w:val="18"/>
                <w:szCs w:val="18"/>
              </w:rPr>
              <w:t xml:space="preserve">Each insurance policy required above shall provide that coverage shall not be cancelled, except with notice of cancellation provided to the County in accordance with policy terms and conditions.  </w:t>
            </w:r>
          </w:p>
          <w:p w14:paraId="57602180" w14:textId="1E883A97" w:rsidR="00815A9B" w:rsidRPr="003576A8" w:rsidRDefault="00815A9B" w:rsidP="00815A9B">
            <w:pPr>
              <w:pStyle w:val="ListParagraph"/>
              <w:numPr>
                <w:ilvl w:val="0"/>
                <w:numId w:val="48"/>
              </w:numPr>
              <w:rPr>
                <w:rFonts w:ascii="Arial Narrow" w:hAnsi="Arial Narrow"/>
                <w:sz w:val="18"/>
                <w:szCs w:val="18"/>
              </w:rPr>
            </w:pPr>
            <w:r w:rsidRPr="003576A8">
              <w:rPr>
                <w:rFonts w:ascii="Arial Narrow" w:hAnsi="Arial Narrow"/>
                <w:b/>
                <w:sz w:val="18"/>
                <w:szCs w:val="18"/>
              </w:rPr>
              <w:t>CERTIFICATE OF INSURANCE</w:t>
            </w:r>
            <w:r w:rsidRPr="003576A8">
              <w:rPr>
                <w:rFonts w:ascii="Arial Narrow" w:hAnsi="Arial Narrow"/>
                <w:sz w:val="18"/>
                <w:szCs w:val="18"/>
              </w:rPr>
              <w:t xml:space="preserve">: Before commencing operations under this Agreement, Contractor shall provide Certificate(s) of insurance and applicable insurance endorsements as set forth in the provisions of this Agreement and this Exhibit C, in forms satisfactory to County, evidencing that all required insurance coverage is in effect. However, failure to obtain the required documents prior to the work beginning shall not waive the Contactor’s obligation to provide them.  The County reserves the right to require the Contractor to provide complete, certified copies of all required insurance policies, including endorsements required by these specifications, at any time. </w:t>
            </w:r>
          </w:p>
        </w:tc>
      </w:tr>
    </w:tbl>
    <w:p w14:paraId="6AEE7351" w14:textId="5087CECF" w:rsidR="00815A9B" w:rsidRPr="00815A9B" w:rsidRDefault="00815A9B" w:rsidP="00815A9B">
      <w:pPr>
        <w:spacing w:before="120"/>
        <w:ind w:left="-274"/>
        <w:rPr>
          <w:rFonts w:ascii="Arial Narrow" w:hAnsi="Arial Narrow"/>
          <w:sz w:val="18"/>
        </w:rPr>
      </w:pPr>
      <w:r w:rsidRPr="00815A9B">
        <w:rPr>
          <w:rFonts w:ascii="Arial Narrow" w:hAnsi="Arial Narrow"/>
          <w:sz w:val="18"/>
        </w:rPr>
        <w:t>Certificate C-2C with EO</w:t>
      </w:r>
      <w:r w:rsidRPr="00815A9B">
        <w:rPr>
          <w:rFonts w:ascii="Arial Narrow" w:hAnsi="Arial Narrow"/>
          <w:sz w:val="18"/>
        </w:rPr>
        <w:tab/>
      </w:r>
      <w:r w:rsidRPr="00815A9B">
        <w:rPr>
          <w:rFonts w:ascii="Arial Narrow" w:hAnsi="Arial Narrow"/>
          <w:sz w:val="18"/>
        </w:rPr>
        <w:tab/>
      </w:r>
      <w:r w:rsidRPr="00815A9B">
        <w:rPr>
          <w:rFonts w:ascii="Arial Narrow" w:hAnsi="Arial Narrow"/>
          <w:sz w:val="18"/>
        </w:rPr>
        <w:tab/>
        <w:t xml:space="preserve">                        </w:t>
      </w:r>
      <w:r w:rsidRPr="00815A9B">
        <w:rPr>
          <w:rFonts w:ascii="Arial Narrow" w:hAnsi="Arial Narrow"/>
          <w:sz w:val="18"/>
        </w:rPr>
        <w:tab/>
      </w:r>
      <w:r w:rsidRPr="00815A9B">
        <w:rPr>
          <w:rFonts w:ascii="Arial Narrow" w:hAnsi="Arial Narrow"/>
          <w:sz w:val="18"/>
        </w:rPr>
        <w:tab/>
      </w:r>
      <w:r w:rsidRPr="00815A9B">
        <w:rPr>
          <w:rFonts w:ascii="Arial Narrow" w:hAnsi="Arial Narrow"/>
          <w:sz w:val="18"/>
        </w:rPr>
        <w:tab/>
      </w:r>
      <w:proofErr w:type="gramStart"/>
      <w:r w:rsidRPr="00815A9B">
        <w:rPr>
          <w:rFonts w:ascii="Arial Narrow" w:hAnsi="Arial Narrow"/>
          <w:sz w:val="18"/>
        </w:rPr>
        <w:tab/>
        <w:t xml:space="preserve">  </w:t>
      </w:r>
      <w:r w:rsidRPr="00815A9B">
        <w:rPr>
          <w:rFonts w:ascii="Arial Narrow" w:hAnsi="Arial Narrow"/>
          <w:sz w:val="18"/>
        </w:rPr>
        <w:tab/>
      </w:r>
      <w:proofErr w:type="gramEnd"/>
      <w:r w:rsidRPr="00815A9B">
        <w:rPr>
          <w:rFonts w:ascii="Arial Narrow" w:hAnsi="Arial Narrow"/>
          <w:sz w:val="18"/>
        </w:rPr>
        <w:tab/>
      </w:r>
      <w:r w:rsidRPr="00815A9B">
        <w:rPr>
          <w:rFonts w:ascii="Arial Narrow" w:hAnsi="Arial Narrow"/>
          <w:sz w:val="18"/>
        </w:rPr>
        <w:tab/>
        <w:t xml:space="preserve">        (Rev. 3/30/2020)</w:t>
      </w:r>
    </w:p>
    <w:p w14:paraId="14B72BFC" w14:textId="7FAD536B" w:rsidR="00F43F6A" w:rsidRDefault="00F43F6A" w:rsidP="00F43F6A">
      <w:pPr>
        <w:pStyle w:val="PlainText"/>
        <w:rPr>
          <w:rFonts w:ascii="Calibri" w:hAnsi="Calibri" w:cs="Calibri"/>
          <w:b/>
          <w:color w:val="FFFFFF"/>
          <w:sz w:val="26"/>
          <w:szCs w:val="26"/>
        </w:rPr>
      </w:pPr>
    </w:p>
    <w:p w14:paraId="2EFFAEEE" w14:textId="77777777" w:rsidR="003576A8" w:rsidRDefault="003576A8" w:rsidP="0018176F">
      <w:pPr>
        <w:tabs>
          <w:tab w:val="left" w:pos="-1080"/>
          <w:tab w:val="left" w:pos="-720"/>
        </w:tabs>
        <w:jc w:val="center"/>
        <w:rPr>
          <w:rFonts w:ascii="Calibri" w:hAnsi="Calibri" w:cs="Calibri"/>
          <w:b/>
          <w:sz w:val="24"/>
          <w:szCs w:val="24"/>
        </w:rPr>
        <w:sectPr w:rsidR="003576A8" w:rsidSect="00AF486A">
          <w:footerReference w:type="default" r:id="rId107"/>
          <w:headerReference w:type="first" r:id="rId108"/>
          <w:footerReference w:type="first" r:id="rId109"/>
          <w:pgSz w:w="12240" w:h="15840" w:code="1"/>
          <w:pgMar w:top="1350" w:right="1080" w:bottom="1170" w:left="1080" w:header="288" w:footer="576" w:gutter="0"/>
          <w:pgNumType w:start="2"/>
          <w:cols w:space="720"/>
          <w:formProt w:val="0"/>
          <w:titlePg/>
          <w:docGrid w:linePitch="354"/>
        </w:sectPr>
      </w:pPr>
      <w:bookmarkStart w:id="143" w:name="ExB"/>
      <w:bookmarkEnd w:id="143"/>
    </w:p>
    <w:p w14:paraId="64C1513A" w14:textId="77777777" w:rsidR="0018176F" w:rsidRDefault="0018176F" w:rsidP="0018176F">
      <w:pPr>
        <w:tabs>
          <w:tab w:val="left" w:pos="-1080"/>
          <w:tab w:val="left" w:pos="-720"/>
        </w:tabs>
        <w:jc w:val="center"/>
        <w:rPr>
          <w:rFonts w:ascii="Calibri" w:hAnsi="Calibri" w:cs="Calibri"/>
          <w:b/>
          <w:sz w:val="24"/>
          <w:szCs w:val="24"/>
        </w:rPr>
      </w:pPr>
      <w:r>
        <w:rPr>
          <w:rFonts w:ascii="Calibri" w:hAnsi="Calibri" w:cs="Calibri"/>
          <w:b/>
          <w:sz w:val="24"/>
          <w:szCs w:val="24"/>
        </w:rPr>
        <w:lastRenderedPageBreak/>
        <w:t>EXHIBIT B</w:t>
      </w:r>
    </w:p>
    <w:p w14:paraId="675605B2" w14:textId="77777777" w:rsidR="0018176F" w:rsidRDefault="0018176F" w:rsidP="0018176F">
      <w:pPr>
        <w:tabs>
          <w:tab w:val="left" w:pos="-1080"/>
          <w:tab w:val="left" w:pos="-720"/>
        </w:tabs>
        <w:jc w:val="center"/>
        <w:rPr>
          <w:rFonts w:ascii="Calibri" w:hAnsi="Calibri" w:cs="Calibri"/>
          <w:b/>
          <w:sz w:val="24"/>
          <w:szCs w:val="24"/>
        </w:rPr>
      </w:pPr>
      <w:r>
        <w:rPr>
          <w:rFonts w:ascii="Calibri" w:hAnsi="Calibri" w:cs="Calibri"/>
          <w:b/>
          <w:sz w:val="24"/>
          <w:szCs w:val="24"/>
        </w:rPr>
        <w:t>ACPD POLICY 1372 (PROGRAMS AND ACTIVITIES – RELIGIOUS PROGRAM)</w:t>
      </w:r>
    </w:p>
    <w:p w14:paraId="6A255F85" w14:textId="77777777" w:rsidR="0018176F" w:rsidRDefault="0018176F" w:rsidP="0018176F">
      <w:pPr>
        <w:tabs>
          <w:tab w:val="left" w:pos="-1080"/>
          <w:tab w:val="left" w:pos="-720"/>
        </w:tabs>
        <w:jc w:val="center"/>
        <w:rPr>
          <w:rFonts w:ascii="Calibri" w:hAnsi="Calibri" w:cs="Calibri"/>
          <w:b/>
          <w:sz w:val="24"/>
          <w:szCs w:val="24"/>
        </w:rPr>
      </w:pPr>
      <w:r w:rsidRPr="00A458ED">
        <w:rPr>
          <w:rFonts w:ascii="Calibri" w:hAnsi="Calibri" w:cs="Calibri"/>
          <w:b/>
          <w:noProof/>
          <w:sz w:val="24"/>
          <w:szCs w:val="24"/>
        </w:rPr>
        <w:drawing>
          <wp:inline distT="0" distB="0" distL="0" distR="0" wp14:anchorId="1B5AD1AC" wp14:editId="062A860F">
            <wp:extent cx="6128122" cy="7920355"/>
            <wp:effectExtent l="0" t="0" r="6350" b="4445"/>
            <wp:docPr id="12019209" name="Picture 1" descr="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9209" name="Picture 1" descr="Timeline&#10;&#10;Description automatically generated"/>
                    <pic:cNvPicPr/>
                  </pic:nvPicPr>
                  <pic:blipFill>
                    <a:blip r:embed="rId110"/>
                    <a:stretch>
                      <a:fillRect/>
                    </a:stretch>
                  </pic:blipFill>
                  <pic:spPr>
                    <a:xfrm>
                      <a:off x="0" y="0"/>
                      <a:ext cx="6132047" cy="7925428"/>
                    </a:xfrm>
                    <a:prstGeom prst="rect">
                      <a:avLst/>
                    </a:prstGeom>
                  </pic:spPr>
                </pic:pic>
              </a:graphicData>
            </a:graphic>
          </wp:inline>
        </w:drawing>
      </w:r>
    </w:p>
    <w:p w14:paraId="36CE53B3" w14:textId="77777777" w:rsidR="0018176F" w:rsidRDefault="0018176F" w:rsidP="0018176F">
      <w:pPr>
        <w:tabs>
          <w:tab w:val="left" w:pos="-1080"/>
          <w:tab w:val="left" w:pos="-720"/>
        </w:tabs>
        <w:jc w:val="center"/>
        <w:rPr>
          <w:rFonts w:ascii="Calibri" w:hAnsi="Calibri" w:cs="Calibri"/>
          <w:b/>
          <w:sz w:val="24"/>
          <w:szCs w:val="24"/>
        </w:rPr>
      </w:pPr>
      <w:r w:rsidRPr="00A60BA2">
        <w:rPr>
          <w:rFonts w:ascii="Calibri" w:hAnsi="Calibri" w:cs="Calibri"/>
          <w:b/>
          <w:noProof/>
          <w:sz w:val="24"/>
          <w:szCs w:val="24"/>
        </w:rPr>
        <w:lastRenderedPageBreak/>
        <w:drawing>
          <wp:inline distT="0" distB="0" distL="0" distR="0" wp14:anchorId="2865A75F" wp14:editId="5ED2AAA5">
            <wp:extent cx="6039693" cy="7744906"/>
            <wp:effectExtent l="0" t="0" r="0" b="5715"/>
            <wp:docPr id="2110410867" name="Picture 1" descr="Text,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0410867" name="Picture 1" descr="Text, letter&#10;&#10;Description automatically generated"/>
                    <pic:cNvPicPr/>
                  </pic:nvPicPr>
                  <pic:blipFill>
                    <a:blip r:embed="rId111"/>
                    <a:stretch>
                      <a:fillRect/>
                    </a:stretch>
                  </pic:blipFill>
                  <pic:spPr>
                    <a:xfrm>
                      <a:off x="0" y="0"/>
                      <a:ext cx="6039693" cy="7744906"/>
                    </a:xfrm>
                    <a:prstGeom prst="rect">
                      <a:avLst/>
                    </a:prstGeom>
                  </pic:spPr>
                </pic:pic>
              </a:graphicData>
            </a:graphic>
          </wp:inline>
        </w:drawing>
      </w:r>
    </w:p>
    <w:p w14:paraId="246DC076" w14:textId="77777777" w:rsidR="0018176F" w:rsidRDefault="0018176F" w:rsidP="0018176F">
      <w:pPr>
        <w:tabs>
          <w:tab w:val="left" w:pos="-1080"/>
          <w:tab w:val="left" w:pos="-720"/>
        </w:tabs>
        <w:jc w:val="center"/>
        <w:rPr>
          <w:rFonts w:ascii="Calibri" w:hAnsi="Calibri" w:cs="Calibri"/>
          <w:b/>
          <w:sz w:val="24"/>
          <w:szCs w:val="24"/>
        </w:rPr>
        <w:sectPr w:rsidR="0018176F" w:rsidSect="00B15179">
          <w:footerReference w:type="first" r:id="rId112"/>
          <w:pgSz w:w="12240" w:h="15840" w:code="1"/>
          <w:pgMar w:top="1350" w:right="1080" w:bottom="1170" w:left="1080" w:header="288" w:footer="576" w:gutter="0"/>
          <w:pgNumType w:start="1"/>
          <w:cols w:space="720"/>
          <w:formProt w:val="0"/>
          <w:titlePg/>
          <w:docGrid w:linePitch="354"/>
        </w:sectPr>
      </w:pPr>
    </w:p>
    <w:p w14:paraId="217D3ED1" w14:textId="77777777" w:rsidR="0018176F" w:rsidRDefault="0018176F" w:rsidP="0018176F">
      <w:pPr>
        <w:tabs>
          <w:tab w:val="left" w:pos="-1080"/>
          <w:tab w:val="left" w:pos="-720"/>
        </w:tabs>
        <w:jc w:val="center"/>
        <w:rPr>
          <w:rFonts w:ascii="Calibri" w:hAnsi="Calibri" w:cs="Calibri"/>
          <w:b/>
          <w:sz w:val="24"/>
          <w:szCs w:val="24"/>
        </w:rPr>
      </w:pPr>
      <w:bookmarkStart w:id="144" w:name="ExC"/>
      <w:bookmarkEnd w:id="144"/>
      <w:r>
        <w:rPr>
          <w:rFonts w:ascii="Calibri" w:hAnsi="Calibri" w:cs="Calibri"/>
          <w:b/>
          <w:sz w:val="24"/>
          <w:szCs w:val="24"/>
        </w:rPr>
        <w:lastRenderedPageBreak/>
        <w:t>EXHIBIT C</w:t>
      </w:r>
    </w:p>
    <w:p w14:paraId="5CDFAA7F" w14:textId="77777777" w:rsidR="0018176F" w:rsidRDefault="0018176F" w:rsidP="0018176F">
      <w:pPr>
        <w:tabs>
          <w:tab w:val="left" w:pos="-1080"/>
          <w:tab w:val="left" w:pos="-720"/>
        </w:tabs>
        <w:jc w:val="center"/>
        <w:rPr>
          <w:rFonts w:ascii="Calibri" w:hAnsi="Calibri" w:cs="Calibri"/>
          <w:b/>
          <w:sz w:val="24"/>
          <w:szCs w:val="24"/>
        </w:rPr>
      </w:pPr>
      <w:r>
        <w:rPr>
          <w:rFonts w:ascii="Calibri" w:hAnsi="Calibri" w:cs="Calibri"/>
          <w:b/>
          <w:sz w:val="24"/>
          <w:szCs w:val="24"/>
        </w:rPr>
        <w:t>ACPD POLICY 1461 (FOOD – MINIMUM DIET AND NUTRITIONAL STANDARDS)</w:t>
      </w:r>
    </w:p>
    <w:p w14:paraId="0B9CAA6C" w14:textId="77777777" w:rsidR="0018176F" w:rsidRDefault="0018176F" w:rsidP="0018176F">
      <w:pPr>
        <w:tabs>
          <w:tab w:val="left" w:pos="-1080"/>
          <w:tab w:val="left" w:pos="-720"/>
        </w:tabs>
        <w:jc w:val="center"/>
        <w:rPr>
          <w:rFonts w:ascii="Calibri" w:hAnsi="Calibri" w:cs="Calibri"/>
          <w:b/>
          <w:sz w:val="24"/>
          <w:szCs w:val="24"/>
        </w:rPr>
      </w:pPr>
      <w:r w:rsidRPr="00970342">
        <w:rPr>
          <w:rFonts w:ascii="Calibri" w:hAnsi="Calibri" w:cs="Calibri"/>
          <w:b/>
          <w:noProof/>
          <w:sz w:val="24"/>
          <w:szCs w:val="24"/>
        </w:rPr>
        <w:drawing>
          <wp:inline distT="0" distB="0" distL="0" distR="0" wp14:anchorId="52E9728D" wp14:editId="60DC79AA">
            <wp:extent cx="6277851" cy="8011643"/>
            <wp:effectExtent l="0" t="0" r="8890" b="8890"/>
            <wp:docPr id="692115872" name="Picture 1"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2115872" name="Picture 1" descr="Text&#10;&#10;Description automatically generated"/>
                    <pic:cNvPicPr/>
                  </pic:nvPicPr>
                  <pic:blipFill>
                    <a:blip r:embed="rId113"/>
                    <a:stretch>
                      <a:fillRect/>
                    </a:stretch>
                  </pic:blipFill>
                  <pic:spPr>
                    <a:xfrm>
                      <a:off x="0" y="0"/>
                      <a:ext cx="6277851" cy="8011643"/>
                    </a:xfrm>
                    <a:prstGeom prst="rect">
                      <a:avLst/>
                    </a:prstGeom>
                  </pic:spPr>
                </pic:pic>
              </a:graphicData>
            </a:graphic>
          </wp:inline>
        </w:drawing>
      </w:r>
    </w:p>
    <w:p w14:paraId="1442B460" w14:textId="77777777" w:rsidR="0018176F" w:rsidRDefault="0018176F" w:rsidP="0018176F">
      <w:pPr>
        <w:tabs>
          <w:tab w:val="left" w:pos="-1080"/>
          <w:tab w:val="left" w:pos="-720"/>
        </w:tabs>
        <w:jc w:val="center"/>
        <w:rPr>
          <w:rFonts w:ascii="Calibri" w:hAnsi="Calibri" w:cs="Calibri"/>
          <w:b/>
          <w:sz w:val="24"/>
          <w:szCs w:val="24"/>
        </w:rPr>
      </w:pPr>
      <w:r w:rsidRPr="004A2767">
        <w:rPr>
          <w:rFonts w:ascii="Calibri" w:hAnsi="Calibri" w:cs="Calibri"/>
          <w:b/>
          <w:noProof/>
          <w:sz w:val="24"/>
          <w:szCs w:val="24"/>
        </w:rPr>
        <w:lastRenderedPageBreak/>
        <w:drawing>
          <wp:inline distT="0" distB="0" distL="0" distR="0" wp14:anchorId="053464EC" wp14:editId="4610765E">
            <wp:extent cx="5858693" cy="7792537"/>
            <wp:effectExtent l="0" t="0" r="8890" b="0"/>
            <wp:docPr id="721807173" name="Picture 1" descr="Text,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1807173" name="Picture 1" descr="Text, letter&#10;&#10;Description automatically generated"/>
                    <pic:cNvPicPr/>
                  </pic:nvPicPr>
                  <pic:blipFill>
                    <a:blip r:embed="rId114"/>
                    <a:stretch>
                      <a:fillRect/>
                    </a:stretch>
                  </pic:blipFill>
                  <pic:spPr>
                    <a:xfrm>
                      <a:off x="0" y="0"/>
                      <a:ext cx="5858693" cy="7792537"/>
                    </a:xfrm>
                    <a:prstGeom prst="rect">
                      <a:avLst/>
                    </a:prstGeom>
                  </pic:spPr>
                </pic:pic>
              </a:graphicData>
            </a:graphic>
          </wp:inline>
        </w:drawing>
      </w:r>
    </w:p>
    <w:p w14:paraId="5E0E70C2" w14:textId="77777777" w:rsidR="0018176F" w:rsidRDefault="0018176F" w:rsidP="0018176F">
      <w:pPr>
        <w:tabs>
          <w:tab w:val="left" w:pos="-1080"/>
          <w:tab w:val="left" w:pos="-720"/>
        </w:tabs>
        <w:jc w:val="center"/>
        <w:rPr>
          <w:rFonts w:ascii="Calibri" w:hAnsi="Calibri" w:cs="Calibri"/>
          <w:b/>
          <w:sz w:val="24"/>
          <w:szCs w:val="24"/>
        </w:rPr>
      </w:pPr>
    </w:p>
    <w:p w14:paraId="6B08B0EB" w14:textId="77777777" w:rsidR="0018176F" w:rsidRDefault="0018176F" w:rsidP="0018176F">
      <w:pPr>
        <w:tabs>
          <w:tab w:val="left" w:pos="-1080"/>
          <w:tab w:val="left" w:pos="-720"/>
        </w:tabs>
        <w:jc w:val="center"/>
        <w:rPr>
          <w:rFonts w:ascii="Calibri" w:hAnsi="Calibri" w:cs="Calibri"/>
          <w:b/>
          <w:sz w:val="24"/>
          <w:szCs w:val="24"/>
        </w:rPr>
      </w:pPr>
    </w:p>
    <w:p w14:paraId="47781D88" w14:textId="77777777" w:rsidR="0018176F" w:rsidRDefault="0018176F" w:rsidP="0018176F">
      <w:pPr>
        <w:tabs>
          <w:tab w:val="left" w:pos="-1080"/>
          <w:tab w:val="left" w:pos="-720"/>
        </w:tabs>
        <w:jc w:val="center"/>
        <w:rPr>
          <w:rFonts w:ascii="Calibri" w:hAnsi="Calibri" w:cs="Calibri"/>
          <w:b/>
          <w:sz w:val="24"/>
          <w:szCs w:val="24"/>
        </w:rPr>
      </w:pPr>
    </w:p>
    <w:p w14:paraId="6611D57A" w14:textId="77777777" w:rsidR="0018176F" w:rsidRDefault="0018176F" w:rsidP="0018176F">
      <w:pPr>
        <w:tabs>
          <w:tab w:val="left" w:pos="-1080"/>
          <w:tab w:val="left" w:pos="-720"/>
        </w:tabs>
        <w:jc w:val="center"/>
        <w:rPr>
          <w:rFonts w:ascii="Calibri" w:hAnsi="Calibri" w:cs="Calibri"/>
          <w:b/>
          <w:sz w:val="24"/>
          <w:szCs w:val="24"/>
        </w:rPr>
      </w:pPr>
      <w:r w:rsidRPr="00942470">
        <w:rPr>
          <w:rFonts w:ascii="Calibri" w:hAnsi="Calibri" w:cs="Calibri"/>
          <w:b/>
          <w:noProof/>
          <w:sz w:val="24"/>
          <w:szCs w:val="24"/>
        </w:rPr>
        <w:lastRenderedPageBreak/>
        <w:drawing>
          <wp:inline distT="0" distB="0" distL="0" distR="0" wp14:anchorId="0099DCAD" wp14:editId="29B39B3C">
            <wp:extent cx="5801535" cy="7630590"/>
            <wp:effectExtent l="0" t="0" r="8890" b="8890"/>
            <wp:docPr id="60996370" name="Picture 1" descr="Text,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996370" name="Picture 1" descr="Text, letter&#10;&#10;Description automatically generated"/>
                    <pic:cNvPicPr/>
                  </pic:nvPicPr>
                  <pic:blipFill>
                    <a:blip r:embed="rId115"/>
                    <a:stretch>
                      <a:fillRect/>
                    </a:stretch>
                  </pic:blipFill>
                  <pic:spPr>
                    <a:xfrm>
                      <a:off x="0" y="0"/>
                      <a:ext cx="5801535" cy="7630590"/>
                    </a:xfrm>
                    <a:prstGeom prst="rect">
                      <a:avLst/>
                    </a:prstGeom>
                  </pic:spPr>
                </pic:pic>
              </a:graphicData>
            </a:graphic>
          </wp:inline>
        </w:drawing>
      </w:r>
    </w:p>
    <w:p w14:paraId="553798D0" w14:textId="77777777" w:rsidR="0018176F" w:rsidRDefault="0018176F" w:rsidP="0018176F">
      <w:pPr>
        <w:tabs>
          <w:tab w:val="left" w:pos="-1080"/>
          <w:tab w:val="left" w:pos="-720"/>
        </w:tabs>
        <w:jc w:val="center"/>
        <w:rPr>
          <w:rFonts w:ascii="Calibri" w:hAnsi="Calibri" w:cs="Calibri"/>
          <w:b/>
          <w:sz w:val="24"/>
          <w:szCs w:val="24"/>
        </w:rPr>
      </w:pPr>
    </w:p>
    <w:p w14:paraId="50EE4831" w14:textId="77777777" w:rsidR="0018176F" w:rsidRDefault="0018176F" w:rsidP="0018176F">
      <w:pPr>
        <w:tabs>
          <w:tab w:val="left" w:pos="-1080"/>
          <w:tab w:val="left" w:pos="-720"/>
        </w:tabs>
        <w:jc w:val="center"/>
        <w:rPr>
          <w:rFonts w:ascii="Calibri" w:hAnsi="Calibri" w:cs="Calibri"/>
          <w:b/>
          <w:sz w:val="24"/>
          <w:szCs w:val="24"/>
        </w:rPr>
      </w:pPr>
    </w:p>
    <w:p w14:paraId="60545777" w14:textId="77777777" w:rsidR="0018176F" w:rsidRDefault="0018176F" w:rsidP="0018176F">
      <w:pPr>
        <w:tabs>
          <w:tab w:val="left" w:pos="-1080"/>
          <w:tab w:val="left" w:pos="-720"/>
        </w:tabs>
        <w:jc w:val="center"/>
        <w:rPr>
          <w:rFonts w:ascii="Calibri" w:hAnsi="Calibri" w:cs="Calibri"/>
          <w:b/>
          <w:sz w:val="24"/>
          <w:szCs w:val="24"/>
        </w:rPr>
      </w:pPr>
    </w:p>
    <w:p w14:paraId="1EAC5E01" w14:textId="77777777" w:rsidR="0018176F" w:rsidRDefault="0018176F" w:rsidP="0018176F">
      <w:pPr>
        <w:tabs>
          <w:tab w:val="left" w:pos="-1080"/>
          <w:tab w:val="left" w:pos="-720"/>
        </w:tabs>
        <w:jc w:val="center"/>
        <w:rPr>
          <w:rFonts w:ascii="Calibri" w:hAnsi="Calibri" w:cs="Calibri"/>
          <w:b/>
          <w:sz w:val="24"/>
          <w:szCs w:val="24"/>
        </w:rPr>
      </w:pPr>
    </w:p>
    <w:p w14:paraId="559F03CF" w14:textId="77777777" w:rsidR="0018176F" w:rsidRDefault="0018176F" w:rsidP="0018176F">
      <w:pPr>
        <w:tabs>
          <w:tab w:val="left" w:pos="-1080"/>
          <w:tab w:val="left" w:pos="-720"/>
        </w:tabs>
        <w:jc w:val="center"/>
        <w:rPr>
          <w:rFonts w:ascii="Calibri" w:hAnsi="Calibri" w:cs="Calibri"/>
          <w:b/>
          <w:sz w:val="24"/>
          <w:szCs w:val="24"/>
        </w:rPr>
      </w:pPr>
      <w:r w:rsidRPr="001F779D">
        <w:rPr>
          <w:rFonts w:ascii="Calibri" w:hAnsi="Calibri" w:cs="Calibri"/>
          <w:b/>
          <w:noProof/>
          <w:sz w:val="24"/>
          <w:szCs w:val="24"/>
        </w:rPr>
        <w:lastRenderedPageBreak/>
        <w:drawing>
          <wp:inline distT="0" distB="0" distL="0" distR="0" wp14:anchorId="6A572416" wp14:editId="2C105CC9">
            <wp:extent cx="5753903" cy="7735380"/>
            <wp:effectExtent l="0" t="0" r="0" b="0"/>
            <wp:docPr id="133728997" name="Picture 1" descr="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728997" name="Picture 1" descr="Table&#10;&#10;Description automatically generated with medium confidence"/>
                    <pic:cNvPicPr/>
                  </pic:nvPicPr>
                  <pic:blipFill>
                    <a:blip r:embed="rId116"/>
                    <a:stretch>
                      <a:fillRect/>
                    </a:stretch>
                  </pic:blipFill>
                  <pic:spPr>
                    <a:xfrm>
                      <a:off x="0" y="0"/>
                      <a:ext cx="5753903" cy="7735380"/>
                    </a:xfrm>
                    <a:prstGeom prst="rect">
                      <a:avLst/>
                    </a:prstGeom>
                  </pic:spPr>
                </pic:pic>
              </a:graphicData>
            </a:graphic>
          </wp:inline>
        </w:drawing>
      </w:r>
    </w:p>
    <w:p w14:paraId="506205EC" w14:textId="77777777" w:rsidR="0018176F" w:rsidRDefault="0018176F" w:rsidP="0018176F">
      <w:pPr>
        <w:tabs>
          <w:tab w:val="left" w:pos="-1080"/>
          <w:tab w:val="left" w:pos="-720"/>
        </w:tabs>
        <w:jc w:val="center"/>
        <w:rPr>
          <w:rFonts w:ascii="Calibri" w:hAnsi="Calibri" w:cs="Calibri"/>
          <w:b/>
          <w:sz w:val="24"/>
          <w:szCs w:val="24"/>
        </w:rPr>
      </w:pPr>
    </w:p>
    <w:p w14:paraId="5B8A13E3" w14:textId="77777777" w:rsidR="0018176F" w:rsidRDefault="0018176F" w:rsidP="0018176F">
      <w:pPr>
        <w:tabs>
          <w:tab w:val="left" w:pos="-1080"/>
          <w:tab w:val="left" w:pos="-720"/>
        </w:tabs>
        <w:jc w:val="center"/>
        <w:rPr>
          <w:rFonts w:ascii="Calibri" w:hAnsi="Calibri" w:cs="Calibri"/>
          <w:b/>
          <w:sz w:val="24"/>
          <w:szCs w:val="24"/>
        </w:rPr>
      </w:pPr>
    </w:p>
    <w:p w14:paraId="5B29CD8B" w14:textId="77777777" w:rsidR="0018176F" w:rsidRDefault="0018176F" w:rsidP="0018176F">
      <w:pPr>
        <w:tabs>
          <w:tab w:val="left" w:pos="-1080"/>
          <w:tab w:val="left" w:pos="-720"/>
        </w:tabs>
        <w:jc w:val="center"/>
        <w:rPr>
          <w:rFonts w:ascii="Calibri" w:hAnsi="Calibri" w:cs="Calibri"/>
          <w:b/>
          <w:sz w:val="24"/>
          <w:szCs w:val="24"/>
        </w:rPr>
      </w:pPr>
    </w:p>
    <w:p w14:paraId="6DBF44C8" w14:textId="77777777" w:rsidR="0018176F" w:rsidRDefault="0018176F" w:rsidP="0018176F">
      <w:pPr>
        <w:tabs>
          <w:tab w:val="left" w:pos="-1080"/>
          <w:tab w:val="left" w:pos="-720"/>
        </w:tabs>
        <w:jc w:val="center"/>
        <w:rPr>
          <w:rFonts w:ascii="Calibri" w:hAnsi="Calibri" w:cs="Calibri"/>
          <w:b/>
          <w:sz w:val="24"/>
          <w:szCs w:val="24"/>
        </w:rPr>
      </w:pPr>
      <w:r w:rsidRPr="002C66E5">
        <w:rPr>
          <w:rFonts w:ascii="Calibri" w:hAnsi="Calibri" w:cs="Calibri"/>
          <w:b/>
          <w:noProof/>
          <w:sz w:val="24"/>
          <w:szCs w:val="24"/>
        </w:rPr>
        <w:lastRenderedPageBreak/>
        <w:drawing>
          <wp:inline distT="0" distB="0" distL="0" distR="0" wp14:anchorId="0AC465B0" wp14:editId="2B7DBC2C">
            <wp:extent cx="5763429" cy="7830643"/>
            <wp:effectExtent l="0" t="0" r="8890" b="0"/>
            <wp:docPr id="1157039992" name="Picture 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039992" name="Picture 1" descr="Table&#10;&#10;Description automatically generated"/>
                    <pic:cNvPicPr/>
                  </pic:nvPicPr>
                  <pic:blipFill>
                    <a:blip r:embed="rId117"/>
                    <a:stretch>
                      <a:fillRect/>
                    </a:stretch>
                  </pic:blipFill>
                  <pic:spPr>
                    <a:xfrm>
                      <a:off x="0" y="0"/>
                      <a:ext cx="5763429" cy="7830643"/>
                    </a:xfrm>
                    <a:prstGeom prst="rect">
                      <a:avLst/>
                    </a:prstGeom>
                  </pic:spPr>
                </pic:pic>
              </a:graphicData>
            </a:graphic>
          </wp:inline>
        </w:drawing>
      </w:r>
    </w:p>
    <w:p w14:paraId="5DBE8D16" w14:textId="77777777" w:rsidR="0018176F" w:rsidRDefault="0018176F" w:rsidP="0018176F">
      <w:pPr>
        <w:tabs>
          <w:tab w:val="left" w:pos="-1080"/>
          <w:tab w:val="left" w:pos="-720"/>
        </w:tabs>
        <w:jc w:val="center"/>
        <w:rPr>
          <w:rFonts w:ascii="Calibri" w:hAnsi="Calibri" w:cs="Calibri"/>
          <w:b/>
          <w:sz w:val="24"/>
          <w:szCs w:val="24"/>
        </w:rPr>
      </w:pPr>
    </w:p>
    <w:p w14:paraId="72377C80" w14:textId="77777777" w:rsidR="0018176F" w:rsidRDefault="0018176F" w:rsidP="0018176F">
      <w:pPr>
        <w:tabs>
          <w:tab w:val="left" w:pos="-1080"/>
          <w:tab w:val="left" w:pos="-720"/>
        </w:tabs>
        <w:jc w:val="center"/>
        <w:rPr>
          <w:rFonts w:ascii="Calibri" w:hAnsi="Calibri" w:cs="Calibri"/>
          <w:b/>
          <w:sz w:val="24"/>
          <w:szCs w:val="24"/>
        </w:rPr>
      </w:pPr>
    </w:p>
    <w:p w14:paraId="55B02FD6" w14:textId="77777777" w:rsidR="0018176F" w:rsidRDefault="0018176F" w:rsidP="0018176F">
      <w:pPr>
        <w:tabs>
          <w:tab w:val="left" w:pos="-1080"/>
          <w:tab w:val="left" w:pos="-720"/>
        </w:tabs>
        <w:jc w:val="center"/>
        <w:rPr>
          <w:rFonts w:ascii="Calibri" w:hAnsi="Calibri" w:cs="Calibri"/>
          <w:b/>
          <w:sz w:val="24"/>
          <w:szCs w:val="24"/>
        </w:rPr>
      </w:pPr>
    </w:p>
    <w:p w14:paraId="63280FF6" w14:textId="77777777" w:rsidR="0018176F" w:rsidRDefault="0018176F" w:rsidP="0018176F">
      <w:pPr>
        <w:tabs>
          <w:tab w:val="left" w:pos="-1080"/>
          <w:tab w:val="left" w:pos="-720"/>
        </w:tabs>
        <w:jc w:val="center"/>
        <w:rPr>
          <w:rFonts w:ascii="Calibri" w:hAnsi="Calibri" w:cs="Calibri"/>
          <w:b/>
          <w:sz w:val="24"/>
          <w:szCs w:val="24"/>
        </w:rPr>
      </w:pPr>
      <w:r w:rsidRPr="00F759C0">
        <w:rPr>
          <w:rFonts w:ascii="Calibri" w:hAnsi="Calibri" w:cs="Calibri"/>
          <w:b/>
          <w:noProof/>
          <w:sz w:val="24"/>
          <w:szCs w:val="24"/>
        </w:rPr>
        <w:lastRenderedPageBreak/>
        <w:drawing>
          <wp:inline distT="0" distB="0" distL="0" distR="0" wp14:anchorId="11A8B669" wp14:editId="106A8621">
            <wp:extent cx="5677692" cy="7735380"/>
            <wp:effectExtent l="0" t="0" r="0" b="0"/>
            <wp:docPr id="1029243565" name="Picture 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9243565" name="Picture 1" descr="Table&#10;&#10;Description automatically generated"/>
                    <pic:cNvPicPr/>
                  </pic:nvPicPr>
                  <pic:blipFill>
                    <a:blip r:embed="rId118"/>
                    <a:stretch>
                      <a:fillRect/>
                    </a:stretch>
                  </pic:blipFill>
                  <pic:spPr>
                    <a:xfrm>
                      <a:off x="0" y="0"/>
                      <a:ext cx="5677692" cy="7735380"/>
                    </a:xfrm>
                    <a:prstGeom prst="rect">
                      <a:avLst/>
                    </a:prstGeom>
                  </pic:spPr>
                </pic:pic>
              </a:graphicData>
            </a:graphic>
          </wp:inline>
        </w:drawing>
      </w:r>
    </w:p>
    <w:p w14:paraId="12F94DCD" w14:textId="77777777" w:rsidR="0018176F" w:rsidRDefault="0018176F" w:rsidP="0018176F">
      <w:pPr>
        <w:tabs>
          <w:tab w:val="left" w:pos="-1080"/>
          <w:tab w:val="left" w:pos="-720"/>
        </w:tabs>
        <w:jc w:val="center"/>
        <w:rPr>
          <w:rFonts w:ascii="Calibri" w:hAnsi="Calibri" w:cs="Calibri"/>
          <w:b/>
          <w:sz w:val="24"/>
          <w:szCs w:val="24"/>
        </w:rPr>
      </w:pPr>
    </w:p>
    <w:p w14:paraId="012A6780" w14:textId="77777777" w:rsidR="0018176F" w:rsidRDefault="0018176F" w:rsidP="0018176F">
      <w:pPr>
        <w:tabs>
          <w:tab w:val="left" w:pos="-1080"/>
          <w:tab w:val="left" w:pos="-720"/>
        </w:tabs>
        <w:jc w:val="center"/>
        <w:rPr>
          <w:rFonts w:ascii="Calibri" w:hAnsi="Calibri" w:cs="Calibri"/>
          <w:b/>
          <w:sz w:val="24"/>
          <w:szCs w:val="24"/>
        </w:rPr>
      </w:pPr>
    </w:p>
    <w:p w14:paraId="52D14B8D" w14:textId="77777777" w:rsidR="0018176F" w:rsidRDefault="0018176F" w:rsidP="0018176F">
      <w:pPr>
        <w:tabs>
          <w:tab w:val="left" w:pos="-1080"/>
          <w:tab w:val="left" w:pos="-720"/>
        </w:tabs>
        <w:jc w:val="center"/>
        <w:rPr>
          <w:rFonts w:ascii="Calibri" w:hAnsi="Calibri" w:cs="Calibri"/>
          <w:b/>
          <w:sz w:val="24"/>
          <w:szCs w:val="24"/>
        </w:rPr>
      </w:pPr>
    </w:p>
    <w:p w14:paraId="424C46F3" w14:textId="77777777" w:rsidR="0018176F" w:rsidRDefault="0018176F" w:rsidP="0018176F">
      <w:pPr>
        <w:tabs>
          <w:tab w:val="left" w:pos="-1080"/>
          <w:tab w:val="left" w:pos="-720"/>
        </w:tabs>
        <w:jc w:val="center"/>
        <w:rPr>
          <w:rFonts w:ascii="Calibri" w:hAnsi="Calibri" w:cs="Calibri"/>
          <w:b/>
          <w:sz w:val="24"/>
          <w:szCs w:val="24"/>
        </w:rPr>
      </w:pPr>
      <w:r w:rsidRPr="00FE1531">
        <w:rPr>
          <w:rFonts w:ascii="Calibri" w:hAnsi="Calibri" w:cs="Calibri"/>
          <w:b/>
          <w:noProof/>
          <w:sz w:val="24"/>
          <w:szCs w:val="24"/>
        </w:rPr>
        <w:lastRenderedPageBreak/>
        <w:drawing>
          <wp:inline distT="0" distB="0" distL="0" distR="0" wp14:anchorId="61A86B5D" wp14:editId="152BC4A6">
            <wp:extent cx="5725324" cy="7754432"/>
            <wp:effectExtent l="0" t="0" r="8890" b="0"/>
            <wp:docPr id="729613816" name="Picture 1" descr="Text,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9613816" name="Picture 1" descr="Text, letter&#10;&#10;Description automatically generated"/>
                    <pic:cNvPicPr/>
                  </pic:nvPicPr>
                  <pic:blipFill>
                    <a:blip r:embed="rId119"/>
                    <a:stretch>
                      <a:fillRect/>
                    </a:stretch>
                  </pic:blipFill>
                  <pic:spPr>
                    <a:xfrm>
                      <a:off x="0" y="0"/>
                      <a:ext cx="5725324" cy="7754432"/>
                    </a:xfrm>
                    <a:prstGeom prst="rect">
                      <a:avLst/>
                    </a:prstGeom>
                  </pic:spPr>
                </pic:pic>
              </a:graphicData>
            </a:graphic>
          </wp:inline>
        </w:drawing>
      </w:r>
    </w:p>
    <w:p w14:paraId="034ABEB5" w14:textId="77777777" w:rsidR="0018176F" w:rsidRDefault="0018176F" w:rsidP="0018176F">
      <w:pPr>
        <w:tabs>
          <w:tab w:val="left" w:pos="-1080"/>
          <w:tab w:val="left" w:pos="-720"/>
        </w:tabs>
        <w:jc w:val="center"/>
        <w:rPr>
          <w:rFonts w:ascii="Calibri" w:hAnsi="Calibri" w:cs="Calibri"/>
          <w:b/>
          <w:sz w:val="24"/>
          <w:szCs w:val="24"/>
        </w:rPr>
        <w:sectPr w:rsidR="0018176F" w:rsidSect="00B15179">
          <w:footerReference w:type="default" r:id="rId120"/>
          <w:footerReference w:type="first" r:id="rId121"/>
          <w:pgSz w:w="12240" w:h="15840" w:code="1"/>
          <w:pgMar w:top="1350" w:right="1080" w:bottom="1170" w:left="1080" w:header="288" w:footer="576" w:gutter="0"/>
          <w:pgNumType w:start="1"/>
          <w:cols w:space="720"/>
          <w:formProt w:val="0"/>
          <w:titlePg/>
          <w:docGrid w:linePitch="354"/>
        </w:sectPr>
      </w:pPr>
    </w:p>
    <w:p w14:paraId="6582E4D7" w14:textId="77777777" w:rsidR="0018176F" w:rsidRDefault="0018176F" w:rsidP="0018176F">
      <w:pPr>
        <w:tabs>
          <w:tab w:val="left" w:pos="-1080"/>
          <w:tab w:val="left" w:pos="-720"/>
        </w:tabs>
        <w:jc w:val="center"/>
        <w:rPr>
          <w:rFonts w:ascii="Calibri" w:hAnsi="Calibri" w:cs="Calibri"/>
          <w:b/>
          <w:sz w:val="24"/>
          <w:szCs w:val="24"/>
        </w:rPr>
      </w:pPr>
      <w:bookmarkStart w:id="145" w:name="ExD"/>
      <w:bookmarkEnd w:id="145"/>
      <w:r>
        <w:rPr>
          <w:rFonts w:ascii="Calibri" w:hAnsi="Calibri" w:cs="Calibri"/>
          <w:b/>
          <w:sz w:val="24"/>
          <w:szCs w:val="24"/>
        </w:rPr>
        <w:lastRenderedPageBreak/>
        <w:t>EXHIBIT D</w:t>
      </w:r>
    </w:p>
    <w:p w14:paraId="69920A0F" w14:textId="77777777" w:rsidR="0018176F" w:rsidRDefault="0018176F" w:rsidP="0018176F">
      <w:pPr>
        <w:tabs>
          <w:tab w:val="left" w:pos="-1080"/>
          <w:tab w:val="left" w:pos="-720"/>
        </w:tabs>
        <w:jc w:val="center"/>
        <w:rPr>
          <w:rFonts w:ascii="Calibri" w:hAnsi="Calibri" w:cs="Calibri"/>
          <w:b/>
          <w:sz w:val="24"/>
          <w:szCs w:val="24"/>
        </w:rPr>
      </w:pPr>
      <w:r>
        <w:rPr>
          <w:rFonts w:ascii="Calibri" w:hAnsi="Calibri" w:cs="Calibri"/>
          <w:b/>
          <w:sz w:val="24"/>
          <w:szCs w:val="24"/>
        </w:rPr>
        <w:t>PRISON RAPE ELIMINATION ACT (PREA) CERTIFICATION</w:t>
      </w:r>
    </w:p>
    <w:p w14:paraId="2298DF42" w14:textId="77777777" w:rsidR="0018176F" w:rsidRDefault="0018176F" w:rsidP="0018176F">
      <w:pPr>
        <w:tabs>
          <w:tab w:val="left" w:pos="-1080"/>
          <w:tab w:val="left" w:pos="-720"/>
        </w:tabs>
        <w:jc w:val="center"/>
        <w:rPr>
          <w:rFonts w:ascii="Calibri" w:hAnsi="Calibri" w:cs="Calibri"/>
          <w:b/>
          <w:sz w:val="24"/>
          <w:szCs w:val="24"/>
        </w:rPr>
      </w:pPr>
    </w:p>
    <w:tbl>
      <w:tblPr>
        <w:tblW w:w="10631" w:type="dxa"/>
        <w:tblInd w:w="-175" w:type="dxa"/>
        <w:tblLayout w:type="fixed"/>
        <w:tblCellMar>
          <w:left w:w="0" w:type="dxa"/>
          <w:right w:w="0" w:type="dxa"/>
        </w:tblCellMar>
        <w:tblLook w:val="0000" w:firstRow="0" w:lastRow="0" w:firstColumn="0" w:lastColumn="0" w:noHBand="0" w:noVBand="0"/>
      </w:tblPr>
      <w:tblGrid>
        <w:gridCol w:w="10631"/>
      </w:tblGrid>
      <w:tr w:rsidR="0018176F" w:rsidRPr="00CA199C" w14:paraId="5A8F155F" w14:textId="77777777" w:rsidTr="00385F4E">
        <w:trPr>
          <w:trHeight w:hRule="exact" w:val="620"/>
        </w:trPr>
        <w:tc>
          <w:tcPr>
            <w:tcW w:w="10631" w:type="dxa"/>
            <w:tcBorders>
              <w:top w:val="single" w:sz="4" w:space="0" w:color="auto"/>
              <w:left w:val="single" w:sz="4" w:space="0" w:color="auto"/>
              <w:bottom w:val="single" w:sz="4" w:space="0" w:color="auto"/>
              <w:right w:val="single" w:sz="4" w:space="0" w:color="auto"/>
            </w:tcBorders>
            <w:vAlign w:val="center"/>
          </w:tcPr>
          <w:p w14:paraId="5DB9997A" w14:textId="77777777" w:rsidR="0018176F" w:rsidRPr="00CA199C" w:rsidRDefault="0018176F" w:rsidP="00385F4E">
            <w:pPr>
              <w:kinsoku w:val="0"/>
              <w:overflowPunct w:val="0"/>
              <w:spacing w:line="244"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115.317 (a)</w:t>
            </w:r>
          </w:p>
          <w:p w14:paraId="3441C77F" w14:textId="77777777" w:rsidR="0018176F" w:rsidRPr="00CA199C" w:rsidRDefault="0018176F" w:rsidP="00385F4E">
            <w:pPr>
              <w:kinsoku w:val="0"/>
              <w:overflowPunct w:val="0"/>
              <w:spacing w:before="22" w:after="14" w:line="244" w:lineRule="exact"/>
              <w:ind w:right="3806"/>
              <w:jc w:val="right"/>
              <w:textAlignment w:val="baseline"/>
              <w:rPr>
                <w:rFonts w:asciiTheme="minorHAnsi" w:hAnsiTheme="minorHAnsi" w:cstheme="minorHAnsi"/>
                <w:b/>
                <w:bCs/>
                <w:szCs w:val="24"/>
              </w:rPr>
            </w:pPr>
            <w:r w:rsidRPr="00CA199C">
              <w:rPr>
                <w:rFonts w:asciiTheme="minorHAnsi" w:hAnsiTheme="minorHAnsi" w:cstheme="minorHAnsi"/>
                <w:b/>
                <w:bCs/>
                <w:szCs w:val="24"/>
              </w:rPr>
              <w:t>Hiring and Promotion Decisions</w:t>
            </w:r>
          </w:p>
        </w:tc>
      </w:tr>
      <w:tr w:rsidR="0018176F" w:rsidRPr="00CA199C" w14:paraId="4F07DCEC" w14:textId="77777777" w:rsidTr="00385F4E">
        <w:trPr>
          <w:trHeight w:hRule="exact" w:val="2611"/>
        </w:trPr>
        <w:tc>
          <w:tcPr>
            <w:tcW w:w="10631" w:type="dxa"/>
            <w:tcBorders>
              <w:top w:val="single" w:sz="4" w:space="0" w:color="auto"/>
              <w:left w:val="single" w:sz="4" w:space="0" w:color="auto"/>
              <w:bottom w:val="single" w:sz="4" w:space="0" w:color="auto"/>
              <w:right w:val="single" w:sz="4" w:space="0" w:color="auto"/>
            </w:tcBorders>
            <w:vAlign w:val="center"/>
          </w:tcPr>
          <w:p w14:paraId="3E33CD3B" w14:textId="77777777" w:rsidR="0018176F" w:rsidRPr="00CA199C" w:rsidRDefault="0018176F" w:rsidP="00385F4E">
            <w:pPr>
              <w:kinsoku w:val="0"/>
              <w:overflowPunct w:val="0"/>
              <w:spacing w:line="264" w:lineRule="exact"/>
              <w:ind w:left="144" w:right="324"/>
              <w:textAlignment w:val="baseline"/>
              <w:rPr>
                <w:rFonts w:asciiTheme="minorHAnsi" w:hAnsiTheme="minorHAnsi" w:cstheme="minorHAnsi"/>
                <w:szCs w:val="24"/>
              </w:rPr>
            </w:pPr>
            <w:r w:rsidRPr="00CA199C">
              <w:rPr>
                <w:rFonts w:asciiTheme="minorHAnsi" w:hAnsiTheme="minorHAnsi" w:cstheme="minorHAnsi"/>
                <w:szCs w:val="24"/>
              </w:rPr>
              <w:t>(a) The agency shall not hire or promote anyone who may have contact with residents, and shall not enlist the services of any contractor who may have contact with residents, who—</w:t>
            </w:r>
          </w:p>
          <w:p w14:paraId="6455239A" w14:textId="77777777" w:rsidR="0018176F" w:rsidRPr="00CA199C" w:rsidRDefault="0018176F" w:rsidP="0018176F">
            <w:pPr>
              <w:widowControl w:val="0"/>
              <w:numPr>
                <w:ilvl w:val="0"/>
                <w:numId w:val="36"/>
              </w:numPr>
              <w:kinsoku w:val="0"/>
              <w:overflowPunct w:val="0"/>
              <w:spacing w:line="264" w:lineRule="exact"/>
              <w:ind w:right="324"/>
              <w:textAlignment w:val="baseline"/>
              <w:rPr>
                <w:rFonts w:asciiTheme="minorHAnsi" w:hAnsiTheme="minorHAnsi" w:cstheme="minorHAnsi"/>
                <w:szCs w:val="24"/>
              </w:rPr>
            </w:pPr>
            <w:r w:rsidRPr="00CA199C">
              <w:rPr>
                <w:rFonts w:asciiTheme="minorHAnsi" w:hAnsiTheme="minorHAnsi" w:cstheme="minorHAnsi"/>
                <w:szCs w:val="24"/>
              </w:rPr>
              <w:t>Has engaged in sexual abuse in a prison, jail, lockup, community confinement facility, juvenile facility, or other institution (as defined in 42 U.S.C. 1997</w:t>
            </w:r>
            <w:proofErr w:type="gramStart"/>
            <w:r w:rsidRPr="00CA199C">
              <w:rPr>
                <w:rFonts w:asciiTheme="minorHAnsi" w:hAnsiTheme="minorHAnsi" w:cstheme="minorHAnsi"/>
                <w:szCs w:val="24"/>
              </w:rPr>
              <w:t>);</w:t>
            </w:r>
            <w:proofErr w:type="gramEnd"/>
          </w:p>
          <w:p w14:paraId="3143BC9D" w14:textId="77777777" w:rsidR="0018176F" w:rsidRPr="00CA199C" w:rsidRDefault="0018176F" w:rsidP="0018176F">
            <w:pPr>
              <w:widowControl w:val="0"/>
              <w:numPr>
                <w:ilvl w:val="0"/>
                <w:numId w:val="36"/>
              </w:numPr>
              <w:kinsoku w:val="0"/>
              <w:overflowPunct w:val="0"/>
              <w:spacing w:before="2" w:line="264" w:lineRule="exact"/>
              <w:ind w:right="216"/>
              <w:textAlignment w:val="baseline"/>
              <w:rPr>
                <w:rFonts w:asciiTheme="minorHAnsi" w:hAnsiTheme="minorHAnsi" w:cstheme="minorHAnsi"/>
                <w:spacing w:val="2"/>
                <w:szCs w:val="24"/>
              </w:rPr>
            </w:pPr>
            <w:r w:rsidRPr="00CA199C">
              <w:rPr>
                <w:rFonts w:asciiTheme="minorHAnsi" w:hAnsiTheme="minorHAnsi" w:cstheme="minorHAnsi"/>
                <w:spacing w:val="2"/>
                <w:szCs w:val="24"/>
              </w:rPr>
              <w:t>Has been convicted of engaging or attempting to engage in sexual activity in the community facilitated by force, overt or implied threats of force, or coercion, or if the victim did not consent or was unable to consent or refuse; or</w:t>
            </w:r>
          </w:p>
          <w:p w14:paraId="0EA79B92" w14:textId="77777777" w:rsidR="0018176F" w:rsidRPr="00CA199C" w:rsidRDefault="0018176F" w:rsidP="0018176F">
            <w:pPr>
              <w:widowControl w:val="0"/>
              <w:numPr>
                <w:ilvl w:val="0"/>
                <w:numId w:val="36"/>
              </w:numPr>
              <w:kinsoku w:val="0"/>
              <w:overflowPunct w:val="0"/>
              <w:spacing w:line="264" w:lineRule="exact"/>
              <w:ind w:right="324"/>
              <w:textAlignment w:val="baseline"/>
              <w:rPr>
                <w:rFonts w:asciiTheme="minorHAnsi" w:hAnsiTheme="minorHAnsi" w:cstheme="minorHAnsi"/>
                <w:szCs w:val="24"/>
              </w:rPr>
            </w:pPr>
            <w:proofErr w:type="gramStart"/>
            <w:r w:rsidRPr="00CA199C">
              <w:rPr>
                <w:rFonts w:asciiTheme="minorHAnsi" w:hAnsiTheme="minorHAnsi" w:cstheme="minorHAnsi"/>
                <w:szCs w:val="24"/>
              </w:rPr>
              <w:t>Has</w:t>
            </w:r>
            <w:proofErr w:type="gramEnd"/>
            <w:r w:rsidRPr="00CA199C">
              <w:rPr>
                <w:rFonts w:asciiTheme="minorHAnsi" w:hAnsiTheme="minorHAnsi" w:cstheme="minorHAnsi"/>
                <w:szCs w:val="24"/>
              </w:rPr>
              <w:t xml:space="preserve"> been civilly or administratively adjudicated to have engaged in the activity described in paragraph (a) (2) of this section.</w:t>
            </w:r>
          </w:p>
        </w:tc>
      </w:tr>
      <w:tr w:rsidR="0018176F" w:rsidRPr="00CA199C" w14:paraId="1EA43B69" w14:textId="77777777" w:rsidTr="00385F4E">
        <w:trPr>
          <w:trHeight w:hRule="exact" w:val="614"/>
        </w:trPr>
        <w:tc>
          <w:tcPr>
            <w:tcW w:w="10631" w:type="dxa"/>
            <w:tcBorders>
              <w:top w:val="single" w:sz="4" w:space="0" w:color="auto"/>
              <w:left w:val="single" w:sz="4" w:space="0" w:color="auto"/>
              <w:bottom w:val="single" w:sz="4" w:space="0" w:color="auto"/>
              <w:right w:val="single" w:sz="4" w:space="0" w:color="auto"/>
            </w:tcBorders>
            <w:vAlign w:val="center"/>
          </w:tcPr>
          <w:p w14:paraId="7BB31C01" w14:textId="77777777" w:rsidR="0018176F" w:rsidRPr="00CA199C" w:rsidRDefault="0018176F" w:rsidP="00385F4E">
            <w:pPr>
              <w:kinsoku w:val="0"/>
              <w:overflowPunct w:val="0"/>
              <w:spacing w:line="255"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115.317 (d)</w:t>
            </w:r>
          </w:p>
          <w:p w14:paraId="21463D23" w14:textId="77777777" w:rsidR="0018176F" w:rsidRPr="00CA199C" w:rsidRDefault="0018176F" w:rsidP="00385F4E">
            <w:pPr>
              <w:kinsoku w:val="0"/>
              <w:overflowPunct w:val="0"/>
              <w:spacing w:before="24" w:after="19" w:line="244" w:lineRule="exact"/>
              <w:ind w:right="3806"/>
              <w:jc w:val="right"/>
              <w:textAlignment w:val="baseline"/>
              <w:rPr>
                <w:rFonts w:asciiTheme="minorHAnsi" w:hAnsiTheme="minorHAnsi" w:cstheme="minorHAnsi"/>
                <w:b/>
                <w:bCs/>
                <w:szCs w:val="24"/>
              </w:rPr>
            </w:pPr>
            <w:r w:rsidRPr="00CA199C">
              <w:rPr>
                <w:rFonts w:asciiTheme="minorHAnsi" w:hAnsiTheme="minorHAnsi" w:cstheme="minorHAnsi"/>
                <w:b/>
                <w:bCs/>
                <w:szCs w:val="24"/>
              </w:rPr>
              <w:t>Hiring and Promotion Decisions</w:t>
            </w:r>
          </w:p>
        </w:tc>
      </w:tr>
      <w:tr w:rsidR="0018176F" w:rsidRPr="00CA199C" w14:paraId="0595F056" w14:textId="77777777" w:rsidTr="00385F4E">
        <w:trPr>
          <w:trHeight w:hRule="exact" w:val="1126"/>
        </w:trPr>
        <w:tc>
          <w:tcPr>
            <w:tcW w:w="10631" w:type="dxa"/>
            <w:tcBorders>
              <w:top w:val="single" w:sz="4" w:space="0" w:color="auto"/>
              <w:left w:val="single" w:sz="4" w:space="0" w:color="auto"/>
              <w:bottom w:val="single" w:sz="4" w:space="0" w:color="auto"/>
              <w:right w:val="single" w:sz="4" w:space="0" w:color="auto"/>
            </w:tcBorders>
            <w:vAlign w:val="center"/>
          </w:tcPr>
          <w:p w14:paraId="1D8800DD" w14:textId="77777777" w:rsidR="0018176F" w:rsidRPr="00CA199C" w:rsidRDefault="0018176F" w:rsidP="00385F4E">
            <w:pPr>
              <w:widowControl w:val="0"/>
              <w:kinsoku w:val="0"/>
              <w:overflowPunct w:val="0"/>
              <w:spacing w:after="28" w:line="271" w:lineRule="exact"/>
              <w:ind w:left="144" w:right="540"/>
              <w:textAlignment w:val="baseline"/>
              <w:rPr>
                <w:rFonts w:asciiTheme="minorHAnsi" w:hAnsiTheme="minorHAnsi" w:cstheme="minorHAnsi"/>
                <w:szCs w:val="24"/>
              </w:rPr>
            </w:pPr>
            <w:r w:rsidRPr="00CA199C">
              <w:rPr>
                <w:rFonts w:asciiTheme="minorHAnsi" w:hAnsiTheme="minorHAnsi" w:cstheme="minorHAnsi"/>
                <w:szCs w:val="24"/>
              </w:rPr>
              <w:t>The agency shall also perform a criminal background records check, and consult applicable child abuse registries, before enlisting the services of any contractor who may have contact with residents.</w:t>
            </w:r>
          </w:p>
        </w:tc>
      </w:tr>
      <w:tr w:rsidR="0018176F" w:rsidRPr="00CA199C" w14:paraId="47537F23" w14:textId="77777777" w:rsidTr="00385F4E">
        <w:trPr>
          <w:trHeight w:hRule="exact" w:val="614"/>
        </w:trPr>
        <w:tc>
          <w:tcPr>
            <w:tcW w:w="10631" w:type="dxa"/>
            <w:tcBorders>
              <w:top w:val="single" w:sz="4" w:space="0" w:color="auto"/>
              <w:left w:val="single" w:sz="4" w:space="0" w:color="auto"/>
              <w:bottom w:val="single" w:sz="4" w:space="0" w:color="auto"/>
              <w:right w:val="single" w:sz="4" w:space="0" w:color="auto"/>
            </w:tcBorders>
            <w:vAlign w:val="center"/>
          </w:tcPr>
          <w:p w14:paraId="6431C2BF" w14:textId="77777777" w:rsidR="0018176F" w:rsidRPr="00CA199C" w:rsidRDefault="0018176F" w:rsidP="00385F4E">
            <w:pPr>
              <w:kinsoku w:val="0"/>
              <w:overflowPunct w:val="0"/>
              <w:spacing w:line="244"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115.317 (e)</w:t>
            </w:r>
          </w:p>
          <w:p w14:paraId="6408F95E" w14:textId="77777777" w:rsidR="0018176F" w:rsidRPr="00CA199C" w:rsidRDefault="0018176F" w:rsidP="00385F4E">
            <w:pPr>
              <w:kinsoku w:val="0"/>
              <w:overflowPunct w:val="0"/>
              <w:spacing w:before="20" w:after="29" w:line="244" w:lineRule="exact"/>
              <w:ind w:right="3806"/>
              <w:jc w:val="right"/>
              <w:textAlignment w:val="baseline"/>
              <w:rPr>
                <w:rFonts w:asciiTheme="minorHAnsi" w:hAnsiTheme="minorHAnsi" w:cstheme="minorHAnsi"/>
                <w:b/>
                <w:bCs/>
                <w:szCs w:val="24"/>
              </w:rPr>
            </w:pPr>
            <w:r w:rsidRPr="00CA199C">
              <w:rPr>
                <w:rFonts w:asciiTheme="minorHAnsi" w:hAnsiTheme="minorHAnsi" w:cstheme="minorHAnsi"/>
                <w:b/>
                <w:bCs/>
                <w:szCs w:val="24"/>
              </w:rPr>
              <w:t>Hiring and Promotion Decisions</w:t>
            </w:r>
          </w:p>
        </w:tc>
      </w:tr>
      <w:tr w:rsidR="0018176F" w:rsidRPr="00CA199C" w14:paraId="079EFC5D" w14:textId="77777777" w:rsidTr="00385F4E">
        <w:trPr>
          <w:trHeight w:hRule="exact" w:val="955"/>
        </w:trPr>
        <w:tc>
          <w:tcPr>
            <w:tcW w:w="10631" w:type="dxa"/>
            <w:tcBorders>
              <w:top w:val="single" w:sz="4" w:space="0" w:color="auto"/>
              <w:left w:val="single" w:sz="4" w:space="0" w:color="auto"/>
              <w:bottom w:val="single" w:sz="4" w:space="0" w:color="auto"/>
              <w:right w:val="single" w:sz="4" w:space="0" w:color="auto"/>
            </w:tcBorders>
            <w:vAlign w:val="center"/>
          </w:tcPr>
          <w:p w14:paraId="69414272" w14:textId="77777777" w:rsidR="0018176F" w:rsidRPr="00CA199C" w:rsidRDefault="0018176F" w:rsidP="00385F4E">
            <w:pPr>
              <w:widowControl w:val="0"/>
              <w:kinsoku w:val="0"/>
              <w:overflowPunct w:val="0"/>
              <w:spacing w:after="9" w:line="275" w:lineRule="exact"/>
              <w:ind w:left="144" w:right="540"/>
              <w:textAlignment w:val="baseline"/>
              <w:rPr>
                <w:rFonts w:asciiTheme="minorHAnsi" w:hAnsiTheme="minorHAnsi" w:cstheme="minorHAnsi"/>
                <w:szCs w:val="24"/>
              </w:rPr>
            </w:pPr>
            <w:r w:rsidRPr="00CA199C">
              <w:rPr>
                <w:rFonts w:asciiTheme="minorHAnsi" w:hAnsiTheme="minorHAnsi" w:cstheme="minorHAnsi"/>
                <w:szCs w:val="24"/>
              </w:rPr>
              <w:t xml:space="preserve">The agency </w:t>
            </w:r>
            <w:proofErr w:type="gramStart"/>
            <w:r w:rsidRPr="00CA199C">
              <w:rPr>
                <w:rFonts w:asciiTheme="minorHAnsi" w:hAnsiTheme="minorHAnsi" w:cstheme="minorHAnsi"/>
                <w:szCs w:val="24"/>
              </w:rPr>
              <w:t>shall</w:t>
            </w:r>
            <w:proofErr w:type="gramEnd"/>
            <w:r w:rsidRPr="00CA199C">
              <w:rPr>
                <w:rFonts w:asciiTheme="minorHAnsi" w:hAnsiTheme="minorHAnsi" w:cstheme="minorHAnsi"/>
                <w:szCs w:val="24"/>
              </w:rPr>
              <w:t xml:space="preserve"> either conduct criminal background records checks at least every five years of current employees and contractors who may have contact with residents or have in place a system for otherwise capturing such information for current employees.</w:t>
            </w:r>
          </w:p>
        </w:tc>
      </w:tr>
      <w:tr w:rsidR="0018176F" w:rsidRPr="00CA199C" w14:paraId="38197593" w14:textId="77777777" w:rsidTr="00385F4E">
        <w:trPr>
          <w:trHeight w:hRule="exact" w:val="625"/>
        </w:trPr>
        <w:tc>
          <w:tcPr>
            <w:tcW w:w="10631" w:type="dxa"/>
            <w:tcBorders>
              <w:top w:val="single" w:sz="4" w:space="0" w:color="auto"/>
              <w:left w:val="single" w:sz="4" w:space="0" w:color="auto"/>
              <w:bottom w:val="single" w:sz="4" w:space="0" w:color="auto"/>
              <w:right w:val="single" w:sz="4" w:space="0" w:color="auto"/>
            </w:tcBorders>
            <w:vAlign w:val="center"/>
          </w:tcPr>
          <w:p w14:paraId="7944334E" w14:textId="77777777" w:rsidR="0018176F" w:rsidRPr="00CA199C" w:rsidRDefault="0018176F" w:rsidP="00385F4E">
            <w:pPr>
              <w:kinsoku w:val="0"/>
              <w:overflowPunct w:val="0"/>
              <w:spacing w:line="244"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115.332 (a)</w:t>
            </w:r>
          </w:p>
          <w:p w14:paraId="48712807" w14:textId="77777777" w:rsidR="0018176F" w:rsidRPr="00CA199C" w:rsidRDefault="0018176F" w:rsidP="00385F4E">
            <w:pPr>
              <w:kinsoku w:val="0"/>
              <w:overflowPunct w:val="0"/>
              <w:spacing w:before="32" w:after="14" w:line="246" w:lineRule="exact"/>
              <w:ind w:right="3536"/>
              <w:jc w:val="right"/>
              <w:textAlignment w:val="baseline"/>
              <w:rPr>
                <w:rFonts w:asciiTheme="minorHAnsi" w:hAnsiTheme="minorHAnsi" w:cstheme="minorHAnsi"/>
                <w:b/>
                <w:bCs/>
                <w:szCs w:val="24"/>
              </w:rPr>
            </w:pPr>
            <w:r w:rsidRPr="00CA199C">
              <w:rPr>
                <w:rFonts w:asciiTheme="minorHAnsi" w:hAnsiTheme="minorHAnsi" w:cstheme="minorHAnsi"/>
                <w:b/>
                <w:bCs/>
                <w:szCs w:val="24"/>
              </w:rPr>
              <w:t>Volunteer and contractor training.</w:t>
            </w:r>
          </w:p>
        </w:tc>
      </w:tr>
      <w:tr w:rsidR="0018176F" w:rsidRPr="00CA199C" w14:paraId="47D04753" w14:textId="77777777" w:rsidTr="00385F4E">
        <w:trPr>
          <w:trHeight w:hRule="exact" w:val="962"/>
        </w:trPr>
        <w:tc>
          <w:tcPr>
            <w:tcW w:w="10631" w:type="dxa"/>
            <w:tcBorders>
              <w:top w:val="single" w:sz="4" w:space="0" w:color="auto"/>
              <w:left w:val="single" w:sz="4" w:space="0" w:color="auto"/>
              <w:bottom w:val="single" w:sz="4" w:space="0" w:color="auto"/>
              <w:right w:val="single" w:sz="4" w:space="0" w:color="auto"/>
            </w:tcBorders>
            <w:vAlign w:val="center"/>
          </w:tcPr>
          <w:p w14:paraId="43C06ADC" w14:textId="77777777" w:rsidR="0018176F" w:rsidRPr="00CA199C" w:rsidRDefault="0018176F" w:rsidP="00385F4E">
            <w:pPr>
              <w:widowControl w:val="0"/>
              <w:kinsoku w:val="0"/>
              <w:overflowPunct w:val="0"/>
              <w:spacing w:after="25" w:line="276" w:lineRule="exact"/>
              <w:ind w:left="144" w:right="504"/>
              <w:textAlignment w:val="baseline"/>
              <w:rPr>
                <w:rFonts w:asciiTheme="minorHAnsi" w:hAnsiTheme="minorHAnsi" w:cstheme="minorHAnsi"/>
                <w:szCs w:val="24"/>
              </w:rPr>
            </w:pPr>
            <w:r w:rsidRPr="00CA199C">
              <w:rPr>
                <w:rFonts w:asciiTheme="minorHAnsi" w:hAnsiTheme="minorHAnsi" w:cstheme="minorHAnsi"/>
                <w:szCs w:val="24"/>
              </w:rPr>
              <w:t>The agency shall ensure that all volunteers and contractors who have contact with residents have been trained on their responsibilities under the agency's sexual abuse and sexual harassment prevention, detection, and response policies and procedures.</w:t>
            </w:r>
          </w:p>
        </w:tc>
      </w:tr>
      <w:tr w:rsidR="0018176F" w:rsidRPr="00CA199C" w14:paraId="08EC34C1" w14:textId="77777777" w:rsidTr="00385F4E">
        <w:trPr>
          <w:trHeight w:hRule="exact" w:val="624"/>
        </w:trPr>
        <w:tc>
          <w:tcPr>
            <w:tcW w:w="10631" w:type="dxa"/>
            <w:tcBorders>
              <w:top w:val="single" w:sz="4" w:space="0" w:color="auto"/>
              <w:left w:val="single" w:sz="4" w:space="0" w:color="auto"/>
              <w:bottom w:val="single" w:sz="4" w:space="0" w:color="auto"/>
              <w:right w:val="single" w:sz="4" w:space="0" w:color="auto"/>
            </w:tcBorders>
            <w:vAlign w:val="center"/>
          </w:tcPr>
          <w:p w14:paraId="1C4D06FB" w14:textId="77777777" w:rsidR="0018176F" w:rsidRPr="00CA199C" w:rsidRDefault="0018176F" w:rsidP="00385F4E">
            <w:pPr>
              <w:kinsoku w:val="0"/>
              <w:overflowPunct w:val="0"/>
              <w:spacing w:line="244"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115.332 (b)</w:t>
            </w:r>
          </w:p>
          <w:p w14:paraId="52119E21" w14:textId="77777777" w:rsidR="0018176F" w:rsidRPr="00CA199C" w:rsidRDefault="0018176F" w:rsidP="00385F4E">
            <w:pPr>
              <w:kinsoku w:val="0"/>
              <w:overflowPunct w:val="0"/>
              <w:spacing w:before="32" w:after="14" w:line="247" w:lineRule="exact"/>
              <w:ind w:right="3536"/>
              <w:jc w:val="right"/>
              <w:textAlignment w:val="baseline"/>
              <w:rPr>
                <w:rFonts w:asciiTheme="minorHAnsi" w:hAnsiTheme="minorHAnsi" w:cstheme="minorHAnsi"/>
                <w:b/>
                <w:bCs/>
                <w:szCs w:val="24"/>
              </w:rPr>
            </w:pPr>
            <w:r w:rsidRPr="00CA199C">
              <w:rPr>
                <w:rFonts w:asciiTheme="minorHAnsi" w:hAnsiTheme="minorHAnsi" w:cstheme="minorHAnsi"/>
                <w:b/>
                <w:bCs/>
                <w:szCs w:val="24"/>
              </w:rPr>
              <w:t>Volunteer and contractor training.</w:t>
            </w:r>
          </w:p>
        </w:tc>
      </w:tr>
      <w:tr w:rsidR="0018176F" w:rsidRPr="00CA199C" w14:paraId="55F75210" w14:textId="77777777" w:rsidTr="00385F4E">
        <w:trPr>
          <w:trHeight w:hRule="exact" w:val="1275"/>
        </w:trPr>
        <w:tc>
          <w:tcPr>
            <w:tcW w:w="10631" w:type="dxa"/>
            <w:tcBorders>
              <w:top w:val="single" w:sz="4" w:space="0" w:color="auto"/>
              <w:left w:val="single" w:sz="4" w:space="0" w:color="auto"/>
              <w:bottom w:val="single" w:sz="4" w:space="0" w:color="auto"/>
              <w:right w:val="single" w:sz="4" w:space="0" w:color="auto"/>
            </w:tcBorders>
            <w:vAlign w:val="center"/>
          </w:tcPr>
          <w:p w14:paraId="68B07EA4" w14:textId="77777777" w:rsidR="0018176F" w:rsidRPr="00CA199C" w:rsidRDefault="0018176F" w:rsidP="00385F4E">
            <w:pPr>
              <w:widowControl w:val="0"/>
              <w:kinsoku w:val="0"/>
              <w:overflowPunct w:val="0"/>
              <w:spacing w:after="19" w:line="277" w:lineRule="exact"/>
              <w:ind w:left="144" w:right="360"/>
              <w:textAlignment w:val="baseline"/>
              <w:rPr>
                <w:rFonts w:asciiTheme="minorHAnsi" w:hAnsiTheme="minorHAnsi" w:cstheme="minorHAnsi"/>
                <w:szCs w:val="24"/>
              </w:rPr>
            </w:pPr>
            <w:r w:rsidRPr="00CA199C">
              <w:rPr>
                <w:rFonts w:asciiTheme="minorHAnsi" w:hAnsiTheme="minorHAnsi" w:cstheme="minorHAnsi"/>
                <w:szCs w:val="24"/>
              </w:rPr>
              <w:t>The level and type of training provided to volunteers and contractors shall be based on the services they provide and level of contact they have with residents, but all volunteers and contractors who have contact with residents shall be notified of the agency's zero-tolerance policy regarding sexual abuse and sexual harassment and informed how to report such incidents.</w:t>
            </w:r>
          </w:p>
        </w:tc>
      </w:tr>
      <w:tr w:rsidR="0018176F" w:rsidRPr="00CA199C" w14:paraId="4E49F79F" w14:textId="77777777" w:rsidTr="00385F4E">
        <w:trPr>
          <w:trHeight w:hRule="exact" w:val="632"/>
        </w:trPr>
        <w:tc>
          <w:tcPr>
            <w:tcW w:w="10631" w:type="dxa"/>
            <w:tcBorders>
              <w:top w:val="single" w:sz="4" w:space="0" w:color="auto"/>
              <w:left w:val="single" w:sz="4" w:space="0" w:color="auto"/>
              <w:bottom w:val="single" w:sz="4" w:space="0" w:color="auto"/>
              <w:right w:val="single" w:sz="4" w:space="0" w:color="auto"/>
            </w:tcBorders>
            <w:vAlign w:val="center"/>
          </w:tcPr>
          <w:p w14:paraId="0C140CA7" w14:textId="77777777" w:rsidR="0018176F" w:rsidRPr="00CA199C" w:rsidRDefault="0018176F" w:rsidP="00385F4E">
            <w:pPr>
              <w:kinsoku w:val="0"/>
              <w:overflowPunct w:val="0"/>
              <w:spacing w:line="245" w:lineRule="exact"/>
              <w:ind w:right="4680"/>
              <w:jc w:val="right"/>
              <w:textAlignment w:val="baseline"/>
              <w:rPr>
                <w:rFonts w:asciiTheme="minorHAnsi" w:hAnsiTheme="minorHAnsi" w:cstheme="minorHAnsi"/>
                <w:b/>
                <w:bCs/>
                <w:szCs w:val="24"/>
              </w:rPr>
            </w:pPr>
            <w:r w:rsidRPr="00CA199C">
              <w:rPr>
                <w:rFonts w:asciiTheme="minorHAnsi" w:hAnsiTheme="minorHAnsi" w:cstheme="minorHAnsi"/>
                <w:b/>
                <w:bCs/>
                <w:szCs w:val="24"/>
              </w:rPr>
              <w:t>115.332 (c)</w:t>
            </w:r>
          </w:p>
          <w:p w14:paraId="7836182A" w14:textId="77777777" w:rsidR="0018176F" w:rsidRPr="00CA199C" w:rsidRDefault="0018176F" w:rsidP="00385F4E">
            <w:pPr>
              <w:kinsoku w:val="0"/>
              <w:overflowPunct w:val="0"/>
              <w:spacing w:before="35" w:after="23" w:line="244" w:lineRule="exact"/>
              <w:ind w:right="3536"/>
              <w:jc w:val="right"/>
              <w:textAlignment w:val="baseline"/>
              <w:rPr>
                <w:rFonts w:asciiTheme="minorHAnsi" w:hAnsiTheme="minorHAnsi" w:cstheme="minorHAnsi"/>
                <w:b/>
                <w:bCs/>
                <w:szCs w:val="24"/>
              </w:rPr>
            </w:pPr>
            <w:r w:rsidRPr="00CA199C">
              <w:rPr>
                <w:rFonts w:asciiTheme="minorHAnsi" w:hAnsiTheme="minorHAnsi" w:cstheme="minorHAnsi"/>
                <w:b/>
                <w:bCs/>
                <w:szCs w:val="24"/>
              </w:rPr>
              <w:t>Volunteer and contractor training.</w:t>
            </w:r>
          </w:p>
        </w:tc>
      </w:tr>
      <w:tr w:rsidR="0018176F" w:rsidRPr="00CA199C" w14:paraId="4616E7AB" w14:textId="77777777" w:rsidTr="00385F4E">
        <w:trPr>
          <w:trHeight w:hRule="exact" w:val="766"/>
        </w:trPr>
        <w:tc>
          <w:tcPr>
            <w:tcW w:w="10631" w:type="dxa"/>
            <w:tcBorders>
              <w:top w:val="single" w:sz="4" w:space="0" w:color="auto"/>
              <w:left w:val="single" w:sz="4" w:space="0" w:color="auto"/>
              <w:bottom w:val="single" w:sz="4" w:space="0" w:color="auto"/>
              <w:right w:val="single" w:sz="4" w:space="0" w:color="auto"/>
            </w:tcBorders>
            <w:vAlign w:val="center"/>
          </w:tcPr>
          <w:p w14:paraId="06AD6C0D" w14:textId="77777777" w:rsidR="0018176F" w:rsidRPr="00CA199C" w:rsidRDefault="0018176F" w:rsidP="00385F4E">
            <w:pPr>
              <w:widowControl w:val="0"/>
              <w:kinsoku w:val="0"/>
              <w:overflowPunct w:val="0"/>
              <w:spacing w:after="29" w:line="271" w:lineRule="exact"/>
              <w:ind w:left="144" w:right="648"/>
              <w:textAlignment w:val="baseline"/>
              <w:rPr>
                <w:rFonts w:asciiTheme="minorHAnsi" w:hAnsiTheme="minorHAnsi" w:cstheme="minorHAnsi"/>
                <w:szCs w:val="24"/>
              </w:rPr>
            </w:pPr>
            <w:r w:rsidRPr="00CA199C">
              <w:rPr>
                <w:rFonts w:asciiTheme="minorHAnsi" w:hAnsiTheme="minorHAnsi" w:cstheme="minorHAnsi"/>
                <w:szCs w:val="24"/>
              </w:rPr>
              <w:t>The agency shall maintain documentation confirming that volunteers and contractors understand the training they have received.</w:t>
            </w:r>
          </w:p>
        </w:tc>
      </w:tr>
    </w:tbl>
    <w:p w14:paraId="77C266C1" w14:textId="77777777" w:rsidR="0018176F" w:rsidRDefault="0018176F" w:rsidP="0018176F">
      <w:pPr>
        <w:tabs>
          <w:tab w:val="left" w:pos="-1080"/>
          <w:tab w:val="left" w:pos="-720"/>
        </w:tabs>
        <w:jc w:val="center"/>
        <w:rPr>
          <w:rFonts w:ascii="Calibri" w:hAnsi="Calibri" w:cs="Calibri"/>
          <w:b/>
          <w:sz w:val="24"/>
          <w:szCs w:val="24"/>
        </w:rPr>
      </w:pPr>
    </w:p>
    <w:p w14:paraId="77ECFFEF" w14:textId="77777777" w:rsidR="0018176F" w:rsidRDefault="0018176F" w:rsidP="0018176F">
      <w:pPr>
        <w:widowControl w:val="0"/>
        <w:autoSpaceDE w:val="0"/>
        <w:autoSpaceDN w:val="0"/>
        <w:adjustRightInd w:val="0"/>
        <w:rPr>
          <w:rFonts w:ascii="Calibri" w:hAnsi="Calibri" w:cs="Calibri"/>
          <w:b/>
          <w:sz w:val="24"/>
          <w:szCs w:val="24"/>
        </w:rPr>
      </w:pPr>
      <w:r>
        <w:rPr>
          <w:rFonts w:ascii="Calibri" w:hAnsi="Calibri" w:cs="Calibri"/>
          <w:b/>
          <w:sz w:val="24"/>
          <w:szCs w:val="24"/>
        </w:rPr>
        <w:br w:type="page"/>
      </w:r>
    </w:p>
    <w:p w14:paraId="5A235D8C" w14:textId="77777777" w:rsidR="0018176F" w:rsidRPr="00D13192" w:rsidRDefault="0018176F" w:rsidP="0018176F">
      <w:pPr>
        <w:widowControl w:val="0"/>
        <w:autoSpaceDE w:val="0"/>
        <w:autoSpaceDN w:val="0"/>
        <w:adjustRightInd w:val="0"/>
        <w:jc w:val="center"/>
        <w:rPr>
          <w:rFonts w:asciiTheme="minorHAnsi" w:hAnsiTheme="minorHAnsi" w:cstheme="minorHAnsi"/>
          <w:b/>
          <w:sz w:val="24"/>
          <w:szCs w:val="32"/>
        </w:rPr>
      </w:pPr>
      <w:r w:rsidRPr="00D13192">
        <w:rPr>
          <w:rFonts w:asciiTheme="minorHAnsi" w:hAnsiTheme="minorHAnsi" w:cstheme="minorHAnsi"/>
          <w:b/>
          <w:sz w:val="24"/>
          <w:szCs w:val="32"/>
        </w:rPr>
        <w:lastRenderedPageBreak/>
        <w:t>PRISON RAPE ELIMINATION ACT (PREA) CERTIFICATION</w:t>
      </w:r>
    </w:p>
    <w:p w14:paraId="19C8A917" w14:textId="77777777" w:rsidR="0018176F" w:rsidRDefault="0018176F" w:rsidP="0018176F">
      <w:pPr>
        <w:tabs>
          <w:tab w:val="left" w:pos="-1080"/>
          <w:tab w:val="left" w:pos="-720"/>
        </w:tabs>
        <w:jc w:val="center"/>
        <w:rPr>
          <w:rFonts w:ascii="Calibri" w:hAnsi="Calibri" w:cs="Calibri"/>
          <w:b/>
          <w:sz w:val="24"/>
          <w:szCs w:val="24"/>
        </w:rPr>
      </w:pPr>
    </w:p>
    <w:p w14:paraId="420B9A0B" w14:textId="77777777" w:rsidR="0018176F" w:rsidRPr="00125191" w:rsidRDefault="0018176F" w:rsidP="0018176F">
      <w:pPr>
        <w:tabs>
          <w:tab w:val="left" w:pos="5670"/>
          <w:tab w:val="right" w:pos="9630"/>
        </w:tabs>
        <w:ind w:right="14"/>
        <w:rPr>
          <w:rFonts w:asciiTheme="minorHAnsi" w:hAnsiTheme="minorHAnsi" w:cstheme="minorHAnsi"/>
          <w:sz w:val="24"/>
          <w:szCs w:val="24"/>
        </w:rPr>
      </w:pPr>
      <w:r w:rsidRPr="00125191">
        <w:rPr>
          <w:rFonts w:asciiTheme="minorHAnsi" w:hAnsiTheme="minorHAnsi" w:cstheme="minorHAnsi"/>
          <w:sz w:val="24"/>
          <w:szCs w:val="24"/>
        </w:rPr>
        <w:t xml:space="preserve">PREA Law prohibits the department from hiring or promoting anyone who may have contact with youth, and shall not enlist the services of any contractor, who may have contact with youth, who: </w:t>
      </w:r>
    </w:p>
    <w:p w14:paraId="522164CC" w14:textId="77777777" w:rsidR="0018176F" w:rsidRPr="00125191" w:rsidRDefault="0018176F" w:rsidP="0018176F">
      <w:pPr>
        <w:tabs>
          <w:tab w:val="left" w:pos="5670"/>
          <w:tab w:val="right" w:pos="9630"/>
        </w:tabs>
        <w:ind w:right="14"/>
        <w:rPr>
          <w:rFonts w:asciiTheme="minorHAnsi" w:hAnsiTheme="minorHAnsi" w:cstheme="minorHAnsi"/>
          <w:sz w:val="24"/>
          <w:szCs w:val="24"/>
        </w:rPr>
      </w:pPr>
    </w:p>
    <w:p w14:paraId="6624C6EA" w14:textId="77777777" w:rsidR="0018176F" w:rsidRPr="00125191" w:rsidRDefault="0018176F" w:rsidP="0018176F">
      <w:pPr>
        <w:numPr>
          <w:ilvl w:val="4"/>
          <w:numId w:val="37"/>
        </w:numPr>
        <w:tabs>
          <w:tab w:val="num" w:pos="720"/>
        </w:tabs>
        <w:ind w:left="720" w:right="14"/>
        <w:rPr>
          <w:rFonts w:asciiTheme="minorHAnsi" w:hAnsiTheme="minorHAnsi" w:cstheme="minorHAnsi"/>
          <w:sz w:val="24"/>
          <w:szCs w:val="24"/>
        </w:rPr>
      </w:pPr>
      <w:r w:rsidRPr="00125191">
        <w:rPr>
          <w:rFonts w:asciiTheme="minorHAnsi" w:hAnsiTheme="minorHAnsi" w:cstheme="minorHAnsi"/>
          <w:sz w:val="24"/>
          <w:szCs w:val="24"/>
        </w:rPr>
        <w:t>Has engaged in sexual abuse in a prison, jail, lockup, community confinement facility, juvenile facility, or other institution (as defined in 42 U.S.C. 1997</w:t>
      </w:r>
      <w:proofErr w:type="gramStart"/>
      <w:r w:rsidRPr="00125191">
        <w:rPr>
          <w:rFonts w:asciiTheme="minorHAnsi" w:hAnsiTheme="minorHAnsi" w:cstheme="minorHAnsi"/>
          <w:sz w:val="24"/>
          <w:szCs w:val="24"/>
        </w:rPr>
        <w:t>);</w:t>
      </w:r>
      <w:proofErr w:type="gramEnd"/>
    </w:p>
    <w:p w14:paraId="2BEFF2EC" w14:textId="77777777" w:rsidR="0018176F" w:rsidRPr="00125191" w:rsidRDefault="0018176F" w:rsidP="0018176F">
      <w:pPr>
        <w:ind w:left="360" w:right="14"/>
        <w:rPr>
          <w:rFonts w:asciiTheme="minorHAnsi" w:hAnsiTheme="minorHAnsi" w:cstheme="minorHAnsi"/>
          <w:sz w:val="24"/>
          <w:szCs w:val="24"/>
        </w:rPr>
      </w:pPr>
    </w:p>
    <w:p w14:paraId="2F472180" w14:textId="77777777" w:rsidR="0018176F" w:rsidRPr="00125191" w:rsidRDefault="0018176F" w:rsidP="0018176F">
      <w:pPr>
        <w:numPr>
          <w:ilvl w:val="4"/>
          <w:numId w:val="37"/>
        </w:numPr>
        <w:tabs>
          <w:tab w:val="num" w:pos="720"/>
        </w:tabs>
        <w:ind w:left="720" w:right="14"/>
        <w:rPr>
          <w:rFonts w:asciiTheme="minorHAnsi" w:hAnsiTheme="minorHAnsi" w:cstheme="minorHAnsi"/>
          <w:sz w:val="24"/>
          <w:szCs w:val="24"/>
        </w:rPr>
      </w:pPr>
      <w:r w:rsidRPr="00125191">
        <w:rPr>
          <w:rFonts w:asciiTheme="minorHAnsi" w:hAnsiTheme="minorHAnsi" w:cstheme="minorHAnsi"/>
          <w:sz w:val="24"/>
          <w:szCs w:val="24"/>
        </w:rPr>
        <w:t>Has been convicted of engaging or attempting to engage in sexual activity facilitated by force, overt or implied threats of force, or coercion, or if the victim did not consent or was unable to consent or refuse</w:t>
      </w:r>
    </w:p>
    <w:p w14:paraId="56DCF634" w14:textId="77777777" w:rsidR="0018176F" w:rsidRPr="00125191" w:rsidRDefault="0018176F" w:rsidP="0018176F">
      <w:pPr>
        <w:ind w:left="720"/>
        <w:rPr>
          <w:rFonts w:asciiTheme="minorHAnsi" w:hAnsiTheme="minorHAnsi" w:cstheme="minorHAnsi"/>
          <w:sz w:val="24"/>
          <w:szCs w:val="24"/>
        </w:rPr>
      </w:pPr>
    </w:p>
    <w:p w14:paraId="75DE0666" w14:textId="77777777" w:rsidR="0018176F" w:rsidRPr="00125191" w:rsidRDefault="0018176F" w:rsidP="0018176F">
      <w:pPr>
        <w:numPr>
          <w:ilvl w:val="4"/>
          <w:numId w:val="37"/>
        </w:numPr>
        <w:tabs>
          <w:tab w:val="num" w:pos="720"/>
        </w:tabs>
        <w:ind w:left="720" w:right="14"/>
        <w:rPr>
          <w:rFonts w:asciiTheme="minorHAnsi" w:hAnsiTheme="minorHAnsi" w:cstheme="minorHAnsi"/>
          <w:sz w:val="24"/>
          <w:szCs w:val="24"/>
        </w:rPr>
      </w:pPr>
      <w:proofErr w:type="gramStart"/>
      <w:r w:rsidRPr="00125191">
        <w:rPr>
          <w:rFonts w:asciiTheme="minorHAnsi" w:hAnsiTheme="minorHAnsi" w:cstheme="minorHAnsi"/>
          <w:sz w:val="24"/>
          <w:szCs w:val="24"/>
        </w:rPr>
        <w:t>Has</w:t>
      </w:r>
      <w:proofErr w:type="gramEnd"/>
      <w:r w:rsidRPr="00125191">
        <w:rPr>
          <w:rFonts w:asciiTheme="minorHAnsi" w:hAnsiTheme="minorHAnsi" w:cstheme="minorHAnsi"/>
          <w:sz w:val="24"/>
          <w:szCs w:val="24"/>
        </w:rPr>
        <w:t xml:space="preserve"> been civilly or administratively adjudicated to have engaged in the activity described in paragraph (b) (2) of this section. </w:t>
      </w:r>
    </w:p>
    <w:p w14:paraId="61A86B44" w14:textId="77777777" w:rsidR="0018176F" w:rsidRPr="00125191" w:rsidRDefault="0018176F" w:rsidP="0018176F">
      <w:pPr>
        <w:ind w:left="720"/>
        <w:rPr>
          <w:rFonts w:asciiTheme="minorHAnsi" w:hAnsiTheme="minorHAnsi" w:cstheme="minorHAnsi"/>
          <w:sz w:val="24"/>
          <w:szCs w:val="24"/>
        </w:rPr>
      </w:pPr>
    </w:p>
    <w:p w14:paraId="1528056B" w14:textId="77777777" w:rsidR="0018176F" w:rsidRPr="00125191" w:rsidRDefault="0018176F" w:rsidP="0018176F">
      <w:pPr>
        <w:ind w:left="720"/>
        <w:rPr>
          <w:rFonts w:asciiTheme="minorHAnsi" w:hAnsiTheme="minorHAnsi" w:cstheme="minorHAnsi"/>
          <w:sz w:val="24"/>
          <w:szCs w:val="24"/>
        </w:rPr>
      </w:pPr>
    </w:p>
    <w:p w14:paraId="3B649B0F" w14:textId="77777777" w:rsidR="0018176F" w:rsidRPr="00125191" w:rsidRDefault="0018176F" w:rsidP="0018176F">
      <w:pPr>
        <w:ind w:right="14"/>
        <w:rPr>
          <w:rFonts w:asciiTheme="minorHAnsi" w:hAnsiTheme="minorHAnsi" w:cstheme="minorHAnsi"/>
          <w:sz w:val="24"/>
          <w:szCs w:val="24"/>
        </w:rPr>
      </w:pPr>
      <w:r w:rsidRPr="00125191">
        <w:rPr>
          <w:rFonts w:asciiTheme="minorHAnsi" w:hAnsiTheme="minorHAnsi" w:cstheme="minorHAnsi"/>
          <w:sz w:val="24"/>
          <w:szCs w:val="24"/>
        </w:rPr>
        <w:t>PLEASE ANSWER THE FOLLOWING QUESTIONS:</w:t>
      </w:r>
    </w:p>
    <w:p w14:paraId="1D9D6957" w14:textId="77777777" w:rsidR="0018176F" w:rsidRPr="00125191" w:rsidRDefault="0018176F" w:rsidP="0018176F">
      <w:pPr>
        <w:ind w:right="14"/>
        <w:rPr>
          <w:rFonts w:asciiTheme="minorHAnsi" w:hAnsiTheme="minorHAnsi" w:cstheme="minorHAnsi"/>
          <w:sz w:val="24"/>
          <w:szCs w:val="24"/>
        </w:rPr>
      </w:pPr>
    </w:p>
    <w:p w14:paraId="3ADEEEBF" w14:textId="77777777" w:rsidR="0018176F" w:rsidRPr="00125191" w:rsidRDefault="0018176F" w:rsidP="0018176F">
      <w:pPr>
        <w:numPr>
          <w:ilvl w:val="0"/>
          <w:numId w:val="38"/>
        </w:numPr>
        <w:ind w:right="14" w:hanging="450"/>
        <w:rPr>
          <w:rFonts w:asciiTheme="minorHAnsi" w:hAnsiTheme="minorHAnsi" w:cstheme="minorHAnsi"/>
          <w:sz w:val="24"/>
          <w:szCs w:val="24"/>
        </w:rPr>
      </w:pPr>
      <w:r w:rsidRPr="00125191">
        <w:rPr>
          <w:rFonts w:asciiTheme="minorHAnsi" w:hAnsiTheme="minorHAnsi" w:cstheme="minorHAnsi"/>
          <w:sz w:val="24"/>
          <w:szCs w:val="24"/>
        </w:rPr>
        <w:t xml:space="preserve">Have you ever </w:t>
      </w:r>
      <w:r w:rsidRPr="00125191">
        <w:rPr>
          <w:rFonts w:asciiTheme="minorHAnsi" w:hAnsiTheme="minorHAnsi" w:cstheme="minorHAnsi"/>
          <w:spacing w:val="7"/>
          <w:sz w:val="24"/>
          <w:szCs w:val="24"/>
        </w:rPr>
        <w:t xml:space="preserve">engaged in sexual misconduct, such as sexual abuse, in any confinement setting such as jails, prisons, and/or juvenile detention facilities? </w:t>
      </w:r>
      <w:r w:rsidRPr="00125191">
        <w:rPr>
          <w:rFonts w:asciiTheme="minorHAnsi" w:hAnsiTheme="minorHAnsi" w:cstheme="minorHAnsi"/>
          <w:spacing w:val="7"/>
          <w:sz w:val="24"/>
          <w:szCs w:val="24"/>
        </w:rPr>
        <w:tab/>
        <w:t xml:space="preserve">YES </w:t>
      </w:r>
      <w:bookmarkStart w:id="146" w:name="_Hlk78974493"/>
      <w:r w:rsidRPr="00125191">
        <w:rPr>
          <w:rFonts w:asciiTheme="minorHAnsi" w:eastAsia="Wingdings" w:hAnsiTheme="minorHAnsi" w:cstheme="minorHAnsi"/>
          <w:spacing w:val="7"/>
          <w:sz w:val="24"/>
          <w:szCs w:val="24"/>
        </w:rPr>
        <w:sym w:font="Wingdings" w:char="F071"/>
      </w:r>
      <w:bookmarkEnd w:id="146"/>
      <w:r w:rsidRPr="00125191">
        <w:rPr>
          <w:rFonts w:asciiTheme="minorHAnsi" w:hAnsiTheme="minorHAnsi" w:cstheme="minorHAnsi"/>
          <w:spacing w:val="7"/>
          <w:sz w:val="24"/>
          <w:szCs w:val="24"/>
        </w:rPr>
        <w:t xml:space="preserve"> </w:t>
      </w:r>
      <w:r w:rsidRPr="00125191">
        <w:rPr>
          <w:rFonts w:asciiTheme="minorHAnsi" w:hAnsiTheme="minorHAnsi" w:cstheme="minorHAnsi"/>
          <w:spacing w:val="7"/>
          <w:sz w:val="24"/>
          <w:szCs w:val="24"/>
        </w:rPr>
        <w:tab/>
        <w:t xml:space="preserve"> NO </w:t>
      </w:r>
      <w:r w:rsidRPr="00125191">
        <w:rPr>
          <w:rFonts w:asciiTheme="minorHAnsi" w:eastAsia="Wingdings" w:hAnsiTheme="minorHAnsi" w:cstheme="minorHAnsi"/>
          <w:spacing w:val="7"/>
          <w:sz w:val="24"/>
          <w:szCs w:val="24"/>
        </w:rPr>
        <w:sym w:font="Wingdings" w:char="F071"/>
      </w:r>
    </w:p>
    <w:p w14:paraId="1579DB73" w14:textId="77777777" w:rsidR="0018176F" w:rsidRPr="00125191" w:rsidRDefault="0018176F" w:rsidP="0018176F">
      <w:pPr>
        <w:ind w:left="720" w:right="14" w:hanging="450"/>
        <w:rPr>
          <w:rFonts w:asciiTheme="minorHAnsi" w:hAnsiTheme="minorHAnsi" w:cstheme="minorHAnsi"/>
          <w:sz w:val="24"/>
          <w:szCs w:val="24"/>
        </w:rPr>
      </w:pPr>
    </w:p>
    <w:p w14:paraId="7EE477E1" w14:textId="77777777" w:rsidR="0018176F" w:rsidRPr="00125191" w:rsidRDefault="0018176F" w:rsidP="0018176F">
      <w:pPr>
        <w:numPr>
          <w:ilvl w:val="0"/>
          <w:numId w:val="38"/>
        </w:numPr>
        <w:ind w:right="14" w:hanging="450"/>
        <w:rPr>
          <w:rFonts w:asciiTheme="minorHAnsi" w:hAnsiTheme="minorHAnsi" w:cstheme="minorHAnsi"/>
          <w:sz w:val="24"/>
          <w:szCs w:val="24"/>
        </w:rPr>
      </w:pPr>
      <w:r w:rsidRPr="00125191">
        <w:rPr>
          <w:rFonts w:asciiTheme="minorHAnsi" w:hAnsiTheme="minorHAnsi" w:cstheme="minorHAnsi"/>
          <w:sz w:val="24"/>
          <w:szCs w:val="24"/>
        </w:rPr>
        <w:t xml:space="preserve">Have you been convicted of engaging in sexual misconduct that facilitated by force or coercion or without the </w:t>
      </w:r>
      <w:proofErr w:type="gramStart"/>
      <w:r w:rsidRPr="00125191">
        <w:rPr>
          <w:rFonts w:asciiTheme="minorHAnsi" w:hAnsiTheme="minorHAnsi" w:cstheme="minorHAnsi"/>
          <w:sz w:val="24"/>
          <w:szCs w:val="24"/>
        </w:rPr>
        <w:t>victim</w:t>
      </w:r>
      <w:proofErr w:type="gramEnd"/>
      <w:r w:rsidRPr="00125191">
        <w:rPr>
          <w:rFonts w:asciiTheme="minorHAnsi" w:hAnsiTheme="minorHAnsi" w:cstheme="minorHAnsi"/>
          <w:sz w:val="24"/>
          <w:szCs w:val="24"/>
        </w:rPr>
        <w:t xml:space="preserve"> consent?  </w:t>
      </w:r>
      <w:r w:rsidRPr="00125191">
        <w:rPr>
          <w:rFonts w:asciiTheme="minorHAnsi" w:hAnsiTheme="minorHAnsi" w:cstheme="minorHAnsi"/>
          <w:sz w:val="24"/>
          <w:szCs w:val="24"/>
        </w:rPr>
        <w:tab/>
      </w:r>
      <w:r w:rsidRPr="00125191">
        <w:rPr>
          <w:rFonts w:asciiTheme="minorHAnsi" w:hAnsiTheme="minorHAnsi" w:cstheme="minorHAnsi"/>
          <w:spacing w:val="7"/>
          <w:sz w:val="24"/>
          <w:szCs w:val="24"/>
        </w:rPr>
        <w:t xml:space="preserve">YES </w:t>
      </w:r>
      <w:r w:rsidRPr="00125191">
        <w:rPr>
          <w:rFonts w:asciiTheme="minorHAnsi" w:eastAsia="Wingdings" w:hAnsiTheme="minorHAnsi" w:cstheme="minorHAnsi"/>
          <w:spacing w:val="7"/>
          <w:sz w:val="24"/>
          <w:szCs w:val="24"/>
        </w:rPr>
        <w:sym w:font="Wingdings" w:char="F071"/>
      </w:r>
      <w:r w:rsidRPr="00125191">
        <w:rPr>
          <w:rFonts w:asciiTheme="minorHAnsi" w:hAnsiTheme="minorHAnsi" w:cstheme="minorHAnsi"/>
          <w:spacing w:val="7"/>
          <w:sz w:val="24"/>
          <w:szCs w:val="24"/>
        </w:rPr>
        <w:t xml:space="preserve"> </w:t>
      </w:r>
      <w:r w:rsidRPr="00125191">
        <w:rPr>
          <w:rFonts w:asciiTheme="minorHAnsi" w:hAnsiTheme="minorHAnsi" w:cstheme="minorHAnsi"/>
          <w:spacing w:val="7"/>
          <w:sz w:val="24"/>
          <w:szCs w:val="24"/>
        </w:rPr>
        <w:tab/>
        <w:t xml:space="preserve"> NO </w:t>
      </w:r>
      <w:r w:rsidRPr="00125191">
        <w:rPr>
          <w:rFonts w:asciiTheme="minorHAnsi" w:eastAsia="Wingdings" w:hAnsiTheme="minorHAnsi" w:cstheme="minorHAnsi"/>
          <w:spacing w:val="7"/>
          <w:sz w:val="24"/>
          <w:szCs w:val="24"/>
        </w:rPr>
        <w:sym w:font="Wingdings" w:char="F071"/>
      </w:r>
    </w:p>
    <w:p w14:paraId="1DD80048" w14:textId="77777777" w:rsidR="0018176F" w:rsidRPr="00125191" w:rsidRDefault="0018176F" w:rsidP="0018176F">
      <w:pPr>
        <w:ind w:right="14" w:hanging="450"/>
        <w:rPr>
          <w:rFonts w:asciiTheme="minorHAnsi" w:hAnsiTheme="minorHAnsi" w:cstheme="minorHAnsi"/>
          <w:sz w:val="24"/>
          <w:szCs w:val="24"/>
        </w:rPr>
      </w:pPr>
    </w:p>
    <w:p w14:paraId="028F8248" w14:textId="77777777" w:rsidR="0018176F" w:rsidRPr="00125191" w:rsidRDefault="0018176F" w:rsidP="0018176F">
      <w:pPr>
        <w:numPr>
          <w:ilvl w:val="0"/>
          <w:numId w:val="38"/>
        </w:numPr>
        <w:ind w:right="14" w:hanging="450"/>
        <w:rPr>
          <w:rFonts w:asciiTheme="minorHAnsi" w:hAnsiTheme="minorHAnsi" w:cstheme="minorHAnsi"/>
          <w:sz w:val="24"/>
          <w:szCs w:val="24"/>
        </w:rPr>
      </w:pPr>
      <w:r w:rsidRPr="00125191">
        <w:rPr>
          <w:rFonts w:asciiTheme="minorHAnsi" w:hAnsiTheme="minorHAnsi" w:cstheme="minorHAnsi"/>
          <w:sz w:val="24"/>
          <w:szCs w:val="24"/>
        </w:rPr>
        <w:t xml:space="preserve">Have you attempted to engage in sexual misconduct by force or coercion, or without the victim’s consent?  </w:t>
      </w:r>
      <w:r w:rsidRPr="00125191">
        <w:rPr>
          <w:rFonts w:asciiTheme="minorHAnsi" w:hAnsiTheme="minorHAnsi" w:cstheme="minorHAnsi"/>
          <w:sz w:val="24"/>
          <w:szCs w:val="24"/>
        </w:rPr>
        <w:tab/>
      </w:r>
      <w:r w:rsidRPr="00125191">
        <w:rPr>
          <w:rFonts w:asciiTheme="minorHAnsi" w:hAnsiTheme="minorHAnsi" w:cstheme="minorHAnsi"/>
          <w:spacing w:val="7"/>
          <w:sz w:val="24"/>
          <w:szCs w:val="24"/>
        </w:rPr>
        <w:t xml:space="preserve">YES </w:t>
      </w:r>
      <w:r w:rsidRPr="00125191">
        <w:rPr>
          <w:rFonts w:asciiTheme="minorHAnsi" w:eastAsia="Wingdings" w:hAnsiTheme="minorHAnsi" w:cstheme="minorHAnsi"/>
          <w:spacing w:val="7"/>
          <w:sz w:val="24"/>
          <w:szCs w:val="24"/>
        </w:rPr>
        <w:sym w:font="Wingdings" w:char="F071"/>
      </w:r>
      <w:r w:rsidRPr="00125191">
        <w:rPr>
          <w:rFonts w:asciiTheme="minorHAnsi" w:hAnsiTheme="minorHAnsi" w:cstheme="minorHAnsi"/>
          <w:spacing w:val="7"/>
          <w:sz w:val="24"/>
          <w:szCs w:val="24"/>
        </w:rPr>
        <w:t xml:space="preserve"> </w:t>
      </w:r>
      <w:r w:rsidRPr="00125191">
        <w:rPr>
          <w:rFonts w:asciiTheme="minorHAnsi" w:hAnsiTheme="minorHAnsi" w:cstheme="minorHAnsi"/>
          <w:spacing w:val="7"/>
          <w:sz w:val="24"/>
          <w:szCs w:val="24"/>
        </w:rPr>
        <w:tab/>
        <w:t xml:space="preserve"> NO </w:t>
      </w:r>
      <w:r w:rsidRPr="00125191">
        <w:rPr>
          <w:rFonts w:asciiTheme="minorHAnsi" w:eastAsia="Wingdings" w:hAnsiTheme="minorHAnsi" w:cstheme="minorHAnsi"/>
          <w:spacing w:val="7"/>
          <w:sz w:val="24"/>
          <w:szCs w:val="24"/>
        </w:rPr>
        <w:sym w:font="Wingdings" w:char="F071"/>
      </w:r>
    </w:p>
    <w:p w14:paraId="5685B981" w14:textId="77777777" w:rsidR="0018176F" w:rsidRPr="00125191" w:rsidRDefault="0018176F" w:rsidP="0018176F">
      <w:pPr>
        <w:ind w:right="14" w:hanging="450"/>
        <w:rPr>
          <w:rFonts w:asciiTheme="minorHAnsi" w:hAnsiTheme="minorHAnsi" w:cstheme="minorHAnsi"/>
          <w:sz w:val="24"/>
          <w:szCs w:val="24"/>
        </w:rPr>
      </w:pPr>
    </w:p>
    <w:p w14:paraId="632A704A" w14:textId="77777777" w:rsidR="0018176F" w:rsidRPr="00125191" w:rsidRDefault="0018176F" w:rsidP="0018176F">
      <w:pPr>
        <w:numPr>
          <w:ilvl w:val="0"/>
          <w:numId w:val="38"/>
        </w:numPr>
        <w:ind w:right="14" w:hanging="450"/>
        <w:rPr>
          <w:rFonts w:asciiTheme="minorHAnsi" w:hAnsiTheme="minorHAnsi" w:cstheme="minorHAnsi"/>
          <w:sz w:val="24"/>
          <w:szCs w:val="24"/>
        </w:rPr>
      </w:pPr>
      <w:r w:rsidRPr="00125191">
        <w:rPr>
          <w:rFonts w:asciiTheme="minorHAnsi" w:hAnsiTheme="minorHAnsi" w:cstheme="minorHAnsi"/>
          <w:sz w:val="24"/>
          <w:szCs w:val="24"/>
        </w:rPr>
        <w:t xml:space="preserve">Have you ever been civilly or administratively adjudicated for engaging in any of the above acts?  </w:t>
      </w:r>
      <w:r w:rsidRPr="00125191">
        <w:rPr>
          <w:rFonts w:asciiTheme="minorHAnsi" w:hAnsiTheme="minorHAnsi" w:cstheme="minorHAnsi"/>
          <w:sz w:val="24"/>
          <w:szCs w:val="24"/>
        </w:rPr>
        <w:tab/>
      </w:r>
      <w:r w:rsidRPr="00125191">
        <w:rPr>
          <w:rFonts w:asciiTheme="minorHAnsi" w:hAnsiTheme="minorHAnsi" w:cstheme="minorHAnsi"/>
          <w:spacing w:val="7"/>
          <w:sz w:val="24"/>
          <w:szCs w:val="24"/>
        </w:rPr>
        <w:t xml:space="preserve">YES </w:t>
      </w:r>
      <w:r w:rsidRPr="00125191">
        <w:rPr>
          <w:rFonts w:asciiTheme="minorHAnsi" w:eastAsia="Wingdings" w:hAnsiTheme="minorHAnsi" w:cstheme="minorHAnsi"/>
          <w:spacing w:val="7"/>
          <w:sz w:val="24"/>
          <w:szCs w:val="24"/>
        </w:rPr>
        <w:sym w:font="Wingdings" w:char="F071"/>
      </w:r>
      <w:r w:rsidRPr="00125191">
        <w:rPr>
          <w:rFonts w:asciiTheme="minorHAnsi" w:hAnsiTheme="minorHAnsi" w:cstheme="minorHAnsi"/>
          <w:spacing w:val="7"/>
          <w:sz w:val="24"/>
          <w:szCs w:val="24"/>
        </w:rPr>
        <w:t xml:space="preserve">  </w:t>
      </w:r>
      <w:r w:rsidRPr="00125191">
        <w:rPr>
          <w:rFonts w:asciiTheme="minorHAnsi" w:hAnsiTheme="minorHAnsi" w:cstheme="minorHAnsi"/>
          <w:spacing w:val="7"/>
          <w:sz w:val="24"/>
          <w:szCs w:val="24"/>
        </w:rPr>
        <w:tab/>
        <w:t xml:space="preserve">NO </w:t>
      </w:r>
      <w:r w:rsidRPr="00125191">
        <w:rPr>
          <w:rFonts w:asciiTheme="minorHAnsi" w:eastAsia="Wingdings" w:hAnsiTheme="minorHAnsi" w:cstheme="minorHAnsi"/>
          <w:spacing w:val="7"/>
          <w:sz w:val="24"/>
          <w:szCs w:val="24"/>
        </w:rPr>
        <w:sym w:font="Wingdings" w:char="F071"/>
      </w:r>
    </w:p>
    <w:p w14:paraId="6E22C356" w14:textId="77777777" w:rsidR="0018176F" w:rsidRPr="00125191" w:rsidRDefault="0018176F" w:rsidP="0018176F">
      <w:pPr>
        <w:ind w:left="720"/>
        <w:rPr>
          <w:rFonts w:asciiTheme="minorHAnsi" w:hAnsiTheme="minorHAnsi" w:cstheme="minorHAnsi"/>
          <w:sz w:val="24"/>
          <w:szCs w:val="24"/>
        </w:rPr>
      </w:pPr>
    </w:p>
    <w:p w14:paraId="46ACAF21" w14:textId="77777777" w:rsidR="0018176F" w:rsidRPr="00125191" w:rsidRDefault="0018176F" w:rsidP="0018176F">
      <w:pPr>
        <w:tabs>
          <w:tab w:val="right" w:pos="9630"/>
        </w:tabs>
        <w:spacing w:line="600" w:lineRule="auto"/>
        <w:ind w:right="18"/>
        <w:rPr>
          <w:rFonts w:asciiTheme="minorHAnsi" w:hAnsiTheme="minorHAnsi" w:cstheme="minorHAnsi"/>
          <w:sz w:val="24"/>
          <w:szCs w:val="24"/>
        </w:rPr>
      </w:pPr>
    </w:p>
    <w:p w14:paraId="69C76C9D" w14:textId="77777777" w:rsidR="0018176F" w:rsidRPr="00125191" w:rsidRDefault="0018176F" w:rsidP="0018176F">
      <w:pPr>
        <w:tabs>
          <w:tab w:val="right" w:pos="10062"/>
        </w:tabs>
        <w:spacing w:line="600" w:lineRule="auto"/>
        <w:ind w:right="18"/>
        <w:rPr>
          <w:rFonts w:asciiTheme="minorHAnsi" w:hAnsiTheme="minorHAnsi" w:cstheme="minorHAnsi"/>
          <w:sz w:val="24"/>
          <w:szCs w:val="24"/>
          <w:u w:val="single"/>
        </w:rPr>
      </w:pPr>
      <w:r w:rsidRPr="00125191">
        <w:rPr>
          <w:rFonts w:asciiTheme="minorHAnsi" w:hAnsiTheme="minorHAnsi" w:cstheme="minorHAnsi"/>
          <w:sz w:val="24"/>
          <w:szCs w:val="24"/>
        </w:rPr>
        <w:t xml:space="preserve">CONTRACTOR:    </w:t>
      </w:r>
      <w:r w:rsidRPr="00125191">
        <w:rPr>
          <w:rFonts w:asciiTheme="minorHAnsi" w:hAnsiTheme="minorHAnsi" w:cstheme="minorHAnsi"/>
          <w:sz w:val="24"/>
          <w:szCs w:val="24"/>
          <w:u w:val="single"/>
        </w:rPr>
        <w:t xml:space="preserve"> </w:t>
      </w:r>
      <w:r w:rsidRPr="00125191">
        <w:rPr>
          <w:rFonts w:asciiTheme="minorHAnsi" w:hAnsiTheme="minorHAnsi" w:cstheme="minorHAnsi"/>
          <w:sz w:val="24"/>
          <w:szCs w:val="24"/>
          <w:u w:val="single"/>
        </w:rPr>
        <w:tab/>
      </w:r>
    </w:p>
    <w:p w14:paraId="229EA4E5" w14:textId="77777777" w:rsidR="0018176F" w:rsidRPr="00125191" w:rsidRDefault="0018176F" w:rsidP="0018176F">
      <w:pPr>
        <w:tabs>
          <w:tab w:val="left" w:pos="5670"/>
          <w:tab w:val="right" w:pos="10062"/>
        </w:tabs>
        <w:spacing w:line="600" w:lineRule="auto"/>
        <w:ind w:right="18"/>
        <w:rPr>
          <w:rFonts w:asciiTheme="minorHAnsi" w:hAnsiTheme="minorHAnsi" w:cstheme="minorHAnsi"/>
          <w:sz w:val="24"/>
          <w:szCs w:val="24"/>
          <w:u w:val="single"/>
        </w:rPr>
      </w:pPr>
      <w:r w:rsidRPr="00125191">
        <w:rPr>
          <w:rFonts w:asciiTheme="minorHAnsi" w:hAnsiTheme="minorHAnsi" w:cstheme="minorHAnsi"/>
          <w:sz w:val="24"/>
          <w:szCs w:val="24"/>
        </w:rPr>
        <w:t xml:space="preserve">NAME: </w:t>
      </w:r>
      <w:r w:rsidRPr="00125191">
        <w:rPr>
          <w:rFonts w:asciiTheme="minorHAnsi" w:hAnsiTheme="minorHAnsi" w:cstheme="minorHAnsi"/>
          <w:sz w:val="24"/>
          <w:szCs w:val="24"/>
          <w:u w:val="single"/>
        </w:rPr>
        <w:t xml:space="preserve">                                                       </w:t>
      </w:r>
      <w:r w:rsidRPr="00125191">
        <w:rPr>
          <w:rFonts w:asciiTheme="minorHAnsi" w:hAnsiTheme="minorHAnsi" w:cstheme="minorHAnsi"/>
          <w:sz w:val="24"/>
          <w:szCs w:val="24"/>
          <w:u w:val="single"/>
        </w:rPr>
        <w:tab/>
        <w:t xml:space="preserve"> </w:t>
      </w:r>
      <w:r w:rsidRPr="00125191">
        <w:rPr>
          <w:rFonts w:asciiTheme="minorHAnsi" w:hAnsiTheme="minorHAnsi" w:cstheme="minorHAnsi"/>
          <w:sz w:val="24"/>
          <w:szCs w:val="24"/>
        </w:rPr>
        <w:t xml:space="preserve">TITLE: </w:t>
      </w:r>
      <w:r w:rsidRPr="00125191">
        <w:rPr>
          <w:rFonts w:asciiTheme="minorHAnsi" w:hAnsiTheme="minorHAnsi" w:cstheme="minorHAnsi"/>
          <w:sz w:val="24"/>
          <w:szCs w:val="24"/>
          <w:u w:val="single"/>
        </w:rPr>
        <w:t xml:space="preserve">                   </w:t>
      </w:r>
      <w:r w:rsidRPr="00125191">
        <w:rPr>
          <w:rFonts w:asciiTheme="minorHAnsi" w:hAnsiTheme="minorHAnsi" w:cstheme="minorHAnsi"/>
          <w:sz w:val="24"/>
          <w:szCs w:val="24"/>
          <w:u w:val="single"/>
        </w:rPr>
        <w:tab/>
      </w:r>
    </w:p>
    <w:p w14:paraId="3B28A136" w14:textId="77777777" w:rsidR="0018176F" w:rsidRDefault="0018176F" w:rsidP="0018176F">
      <w:pPr>
        <w:tabs>
          <w:tab w:val="left" w:pos="-1080"/>
          <w:tab w:val="left" w:pos="-720"/>
        </w:tabs>
        <w:rPr>
          <w:rFonts w:ascii="Calibri" w:hAnsi="Calibri" w:cs="Calibri"/>
          <w:b/>
          <w:sz w:val="24"/>
          <w:szCs w:val="24"/>
        </w:rPr>
      </w:pPr>
      <w:r w:rsidRPr="00125191">
        <w:rPr>
          <w:rFonts w:asciiTheme="minorHAnsi" w:hAnsiTheme="minorHAnsi" w:cstheme="minorHAnsi"/>
          <w:sz w:val="24"/>
          <w:szCs w:val="24"/>
        </w:rPr>
        <w:t xml:space="preserve">SIGNATURE: </w:t>
      </w:r>
      <w:r w:rsidRPr="00125191">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sidRPr="00125191">
        <w:rPr>
          <w:rFonts w:asciiTheme="minorHAnsi" w:hAnsiTheme="minorHAnsi" w:cstheme="minorHAnsi"/>
          <w:sz w:val="24"/>
          <w:szCs w:val="24"/>
        </w:rPr>
        <w:t>DATE:</w:t>
      </w:r>
      <w:r w:rsidRPr="00125191">
        <w:rPr>
          <w:rFonts w:asciiTheme="minorHAnsi" w:hAnsiTheme="minorHAnsi" w:cstheme="minorHAnsi"/>
          <w:sz w:val="24"/>
          <w:szCs w:val="24"/>
          <w:u w:val="single"/>
        </w:rPr>
        <w:t xml:space="preserve"> </w:t>
      </w:r>
      <w:r w:rsidRPr="00125191">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r>
        <w:rPr>
          <w:rFonts w:asciiTheme="minorHAnsi" w:hAnsiTheme="minorHAnsi" w:cstheme="minorHAnsi"/>
          <w:sz w:val="24"/>
          <w:szCs w:val="24"/>
          <w:u w:val="single"/>
        </w:rPr>
        <w:tab/>
      </w:r>
    </w:p>
    <w:p w14:paraId="20BD5B0D" w14:textId="77777777" w:rsidR="0018176F" w:rsidRDefault="0018176F" w:rsidP="0018176F">
      <w:pPr>
        <w:tabs>
          <w:tab w:val="left" w:pos="-1080"/>
          <w:tab w:val="left" w:pos="-720"/>
        </w:tabs>
        <w:jc w:val="center"/>
        <w:rPr>
          <w:rFonts w:ascii="Calibri" w:hAnsi="Calibri" w:cs="Calibri"/>
          <w:b/>
          <w:sz w:val="24"/>
          <w:szCs w:val="24"/>
        </w:rPr>
      </w:pPr>
    </w:p>
    <w:p w14:paraId="7F0DC240" w14:textId="77777777" w:rsidR="0018176F" w:rsidRDefault="0018176F" w:rsidP="00F43F6A">
      <w:pPr>
        <w:pStyle w:val="PlainText"/>
        <w:rPr>
          <w:rFonts w:ascii="Calibri" w:hAnsi="Calibri" w:cs="Calibri"/>
          <w:b/>
          <w:color w:val="FFFFFF"/>
          <w:sz w:val="26"/>
          <w:szCs w:val="26"/>
        </w:rPr>
      </w:pPr>
    </w:p>
    <w:p w14:paraId="521F30C5" w14:textId="77777777" w:rsidR="00F43F6A" w:rsidRDefault="00F43F6A" w:rsidP="00F43F6A">
      <w:pPr>
        <w:pStyle w:val="PlainText"/>
        <w:rPr>
          <w:rFonts w:ascii="Calibri" w:hAnsi="Calibri" w:cs="Calibri"/>
          <w:b/>
          <w:color w:val="FFFFFF"/>
          <w:sz w:val="26"/>
          <w:szCs w:val="26"/>
        </w:rPr>
      </w:pPr>
    </w:p>
    <w:p w14:paraId="119EE7AF" w14:textId="77777777" w:rsidR="00F43F6A" w:rsidRDefault="00F43F6A" w:rsidP="00F43F6A">
      <w:pPr>
        <w:tabs>
          <w:tab w:val="left" w:pos="-1080"/>
          <w:tab w:val="left" w:pos="-720"/>
        </w:tabs>
        <w:rPr>
          <w:rFonts w:ascii="Calibri" w:hAnsi="Calibri" w:cs="Calibri"/>
          <w:b/>
          <w:sz w:val="60"/>
          <w:szCs w:val="60"/>
        </w:rPr>
      </w:pPr>
    </w:p>
    <w:sectPr w:rsidR="00F43F6A" w:rsidSect="00B15179">
      <w:footerReference w:type="default" r:id="rId122"/>
      <w:footerReference w:type="first" r:id="rId123"/>
      <w:pgSz w:w="12240" w:h="15840" w:code="1"/>
      <w:pgMar w:top="1440" w:right="1080" w:bottom="1080" w:left="1080" w:header="288" w:footer="576" w:gutter="0"/>
      <w:pgNumType w:start="1"/>
      <w:cols w:space="720"/>
      <w:formProt w:val="0"/>
      <w:titlePg/>
      <w:docGrid w:linePitch="354"/>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5278AD" w14:textId="77777777" w:rsidR="00940108" w:rsidRDefault="00940108">
      <w:r>
        <w:separator/>
      </w:r>
    </w:p>
  </w:endnote>
  <w:endnote w:type="continuationSeparator" w:id="0">
    <w:p w14:paraId="33C03138" w14:textId="77777777" w:rsidR="00940108" w:rsidRDefault="00940108">
      <w:r>
        <w:continuationSeparator/>
      </w:r>
    </w:p>
  </w:endnote>
  <w:endnote w:type="continuationNotice" w:id="1">
    <w:p w14:paraId="29CE8CE4" w14:textId="77777777" w:rsidR="00940108" w:rsidRDefault="0094010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Segoe UI">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Avenir Next LT Pro">
    <w:charset w:val="00"/>
    <w:family w:val="swiss"/>
    <w:pitch w:val="variable"/>
    <w:sig w:usb0="800000EF" w:usb1="5000204A"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BB1A2E" w14:textId="3CE875C9" w:rsidR="00B90722" w:rsidRPr="00BE2FD2" w:rsidRDefault="00B90722" w:rsidP="00C063D4">
    <w:pPr>
      <w:jc w:val="right"/>
      <w:rPr>
        <w:rFonts w:ascii="Calibri" w:hAnsi="Calibri" w:cs="Calibri"/>
      </w:rPr>
    </w:pPr>
    <w:r w:rsidRPr="00AB7D7F">
      <w:rPr>
        <w:rFonts w:ascii="Calibri" w:hAnsi="Calibri" w:cs="Calibri"/>
      </w:rPr>
      <w:t>RF</w:t>
    </w:r>
    <w:r>
      <w:rPr>
        <w:rFonts w:ascii="Calibri" w:hAnsi="Calibri" w:cs="Calibri"/>
      </w:rPr>
      <w:t>P</w:t>
    </w:r>
    <w:r w:rsidRPr="00AB7D7F">
      <w:rPr>
        <w:rFonts w:ascii="Calibri" w:hAnsi="Calibri" w:cs="Calibri"/>
      </w:rPr>
      <w:t xml:space="preserve"> </w:t>
    </w:r>
    <w:r w:rsidRPr="00BE2FD2">
      <w:rPr>
        <w:rFonts w:ascii="Calibri" w:hAnsi="Calibri" w:cs="Calibri"/>
      </w:rPr>
      <w:t xml:space="preserve">No. </w:t>
    </w:r>
    <w:r w:rsidR="00211B45" w:rsidRPr="00211B45">
      <w:rPr>
        <w:rFonts w:ascii="Calibri" w:hAnsi="Calibri" w:cs="Calibri"/>
        <w:color w:val="000000" w:themeColor="text1"/>
      </w:rPr>
      <w:t>902564</w:t>
    </w:r>
  </w:p>
  <w:p w14:paraId="2EE821A4" w14:textId="4487AC63" w:rsidR="00B90722" w:rsidRPr="00A3230A" w:rsidRDefault="00B90722" w:rsidP="00BD1165">
    <w:pPr>
      <w:jc w:val="right"/>
      <w:rPr>
        <w:rFonts w:asciiTheme="minorHAnsi" w:hAnsiTheme="minorHAnsi" w:cstheme="minorHAnsi"/>
      </w:rPr>
    </w:pPr>
    <w:r w:rsidRPr="00A3230A">
      <w:rPr>
        <w:rFonts w:asciiTheme="minorHAnsi" w:hAnsiTheme="minorHAnsi" w:cstheme="minorHAnsi"/>
      </w:rPr>
      <w:t xml:space="preserve">Page </w:t>
    </w:r>
    <w:r w:rsidRPr="00A3230A">
      <w:rPr>
        <w:rFonts w:asciiTheme="minorHAnsi" w:hAnsiTheme="minorHAnsi" w:cstheme="minorHAnsi"/>
      </w:rPr>
      <w:fldChar w:fldCharType="begin"/>
    </w:r>
    <w:r w:rsidRPr="00A3230A">
      <w:rPr>
        <w:rFonts w:asciiTheme="minorHAnsi" w:hAnsiTheme="minorHAnsi" w:cstheme="minorHAnsi"/>
      </w:rPr>
      <w:instrText xml:space="preserve"> PAGE </w:instrText>
    </w:r>
    <w:r w:rsidRPr="00A3230A">
      <w:rPr>
        <w:rFonts w:asciiTheme="minorHAnsi" w:hAnsiTheme="minorHAnsi" w:cstheme="minorHAnsi"/>
      </w:rPr>
      <w:fldChar w:fldCharType="separate"/>
    </w:r>
    <w:r w:rsidRPr="00A3230A">
      <w:rPr>
        <w:rFonts w:asciiTheme="minorHAnsi" w:hAnsiTheme="minorHAnsi" w:cstheme="minorHAnsi"/>
        <w:noProof/>
      </w:rPr>
      <w:t>19</w:t>
    </w:r>
    <w:r w:rsidRPr="00A3230A">
      <w:rPr>
        <w:rFonts w:asciiTheme="minorHAnsi" w:hAnsiTheme="minorHAnsi" w:cstheme="minorHAnsi"/>
      </w:rPr>
      <w:fldChar w:fldCharType="end"/>
    </w:r>
    <w:r w:rsidRPr="00A3230A">
      <w:rPr>
        <w:rFonts w:asciiTheme="minorHAnsi" w:hAnsiTheme="minorHAnsi" w:cstheme="minorHAnsi"/>
      </w:rPr>
      <w:t xml:space="preserve"> of </w:t>
    </w:r>
    <w:r w:rsidRPr="00A3230A">
      <w:rPr>
        <w:rFonts w:asciiTheme="minorHAnsi" w:hAnsiTheme="minorHAnsi" w:cstheme="minorHAnsi"/>
      </w:rPr>
      <w:fldChar w:fldCharType="begin"/>
    </w:r>
    <w:r w:rsidRPr="00A3230A">
      <w:rPr>
        <w:rFonts w:asciiTheme="minorHAnsi" w:hAnsiTheme="minorHAnsi" w:cstheme="minorHAnsi"/>
      </w:rPr>
      <w:instrText xml:space="preserve"> SECTIONPAGES  \# "0" \* Arabic  \* MERGEFORMAT </w:instrText>
    </w:r>
    <w:r w:rsidRPr="00A3230A">
      <w:rPr>
        <w:rFonts w:asciiTheme="minorHAnsi" w:hAnsiTheme="minorHAnsi" w:cstheme="minorHAnsi"/>
      </w:rPr>
      <w:fldChar w:fldCharType="separate"/>
    </w:r>
    <w:r w:rsidR="00D432DA">
      <w:rPr>
        <w:rFonts w:asciiTheme="minorHAnsi" w:hAnsiTheme="minorHAnsi" w:cstheme="minorHAnsi"/>
        <w:noProof/>
      </w:rPr>
      <w:t>36</w:t>
    </w:r>
    <w:r w:rsidRPr="00A3230A">
      <w:rPr>
        <w:rFonts w:asciiTheme="minorHAnsi" w:hAnsiTheme="minorHAnsi" w:cstheme="minorHAnsi"/>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D4713" w14:textId="4540E137" w:rsidR="007A4B70" w:rsidRDefault="007A4B70" w:rsidP="007A4B70">
    <w:pPr>
      <w:pStyle w:val="Footer"/>
      <w:jc w:val="right"/>
      <w:rPr>
        <w:rFonts w:asciiTheme="minorHAnsi" w:hAnsiTheme="minorHAnsi" w:cstheme="minorHAnsi"/>
        <w:szCs w:val="14"/>
      </w:rPr>
    </w:pPr>
    <w:bookmarkStart w:id="116" w:name="_Hlk115717291"/>
    <w:bookmarkStart w:id="117" w:name="_Hlk115717292"/>
    <w:bookmarkStart w:id="118" w:name="_Hlk115718229"/>
    <w:bookmarkStart w:id="119" w:name="_Hlk115718230"/>
    <w:r>
      <w:rPr>
        <w:rFonts w:asciiTheme="minorHAnsi" w:hAnsiTheme="minorHAnsi" w:cstheme="minorHAnsi"/>
        <w:szCs w:val="14"/>
      </w:rPr>
      <w:t>RFP Non-Fed Procurement</w:t>
    </w:r>
  </w:p>
  <w:p w14:paraId="650CE6A7" w14:textId="551D57BD" w:rsidR="007A4B70" w:rsidRPr="007A4B70" w:rsidRDefault="007A4B70" w:rsidP="007A4B70">
    <w:pPr>
      <w:pStyle w:val="Footer"/>
      <w:jc w:val="right"/>
      <w:rPr>
        <w:rFonts w:asciiTheme="minorHAnsi" w:hAnsiTheme="minorHAnsi" w:cstheme="minorHAnsi"/>
        <w:szCs w:val="14"/>
      </w:rPr>
    </w:pPr>
    <w:r>
      <w:rPr>
        <w:rFonts w:asciiTheme="minorHAnsi" w:hAnsiTheme="minorHAnsi" w:cstheme="minorHAnsi"/>
        <w:szCs w:val="14"/>
      </w:rPr>
      <w:t xml:space="preserve">Rev. </w:t>
    </w:r>
    <w:bookmarkEnd w:id="116"/>
    <w:bookmarkEnd w:id="117"/>
    <w:bookmarkEnd w:id="118"/>
    <w:bookmarkEnd w:id="119"/>
    <w:r w:rsidR="000D4620">
      <w:rPr>
        <w:rFonts w:asciiTheme="minorHAnsi" w:hAnsiTheme="minorHAnsi" w:cstheme="minorHAnsi"/>
        <w:szCs w:val="14"/>
      </w:rPr>
      <w:t>9/13</w:t>
    </w:r>
    <w:r w:rsidR="00C871EB">
      <w:rPr>
        <w:rFonts w:asciiTheme="minorHAnsi" w:hAnsiTheme="minorHAnsi" w:cstheme="minorHAnsi"/>
        <w:szCs w:val="14"/>
      </w:rPr>
      <w:t>/</w:t>
    </w:r>
    <w:r w:rsidR="00747DB1">
      <w:rPr>
        <w:rFonts w:asciiTheme="minorHAnsi" w:hAnsiTheme="minorHAnsi" w:cstheme="minorHAnsi"/>
        <w:szCs w:val="14"/>
      </w:rPr>
      <w:t>2024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9337CD" w14:textId="400BAC0A" w:rsidR="004D05F2" w:rsidRDefault="004D05F2" w:rsidP="004D397E">
    <w:pPr>
      <w:pStyle w:val="Footer"/>
      <w:tabs>
        <w:tab w:val="clear" w:pos="4320"/>
        <w:tab w:val="clear" w:pos="8640"/>
      </w:tabs>
      <w:jc w:val="right"/>
      <w:rPr>
        <w:rFonts w:ascii="Calibri" w:hAnsi="Calibri" w:cs="Calibri"/>
      </w:rPr>
    </w:pPr>
    <w:r w:rsidRPr="001215F1">
      <w:rPr>
        <w:rFonts w:ascii="Calibri" w:hAnsi="Calibri" w:cs="Calibri"/>
      </w:rPr>
      <w:t>Bid Response Packet Instructions</w:t>
    </w:r>
  </w:p>
  <w:p w14:paraId="1AD3D2B4" w14:textId="5BB01CCD" w:rsidR="00DE7A46" w:rsidRPr="001215F1" w:rsidRDefault="00DE7A46" w:rsidP="00DE7A46">
    <w:pPr>
      <w:pStyle w:val="Footer"/>
      <w:tabs>
        <w:tab w:val="clear" w:pos="4320"/>
        <w:tab w:val="clear" w:pos="8640"/>
      </w:tabs>
      <w:jc w:val="right"/>
      <w:rPr>
        <w:rFonts w:ascii="Calibri" w:hAnsi="Calibri" w:cs="Calibri"/>
      </w:rPr>
    </w:pP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1</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3</w:t>
    </w:r>
    <w:r>
      <w:rPr>
        <w:rFonts w:ascii="Calibri" w:hAnsi="Calibri" w:cs="Calibri"/>
        <w:position w:val="8"/>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357DD8" w14:textId="16021BFB" w:rsidR="00DE7A46" w:rsidRDefault="00DE7A46" w:rsidP="00DE7A46">
    <w:pPr>
      <w:pStyle w:val="Footer"/>
      <w:tabs>
        <w:tab w:val="clear" w:pos="4320"/>
        <w:tab w:val="clear" w:pos="8640"/>
      </w:tabs>
      <w:jc w:val="right"/>
      <w:rPr>
        <w:rFonts w:ascii="Calibri" w:hAnsi="Calibri" w:cs="Calibri"/>
      </w:rPr>
    </w:pPr>
    <w:r w:rsidRPr="001215F1">
      <w:rPr>
        <w:rFonts w:ascii="Calibri" w:hAnsi="Calibri" w:cs="Calibri"/>
      </w:rPr>
      <w:t>Bid Response Packet Instructions</w:t>
    </w:r>
  </w:p>
  <w:p w14:paraId="69F817F1" w14:textId="3F29A117" w:rsidR="00DE7A46" w:rsidRPr="00DE7A46" w:rsidRDefault="00DE7A46" w:rsidP="00DE7A46">
    <w:pPr>
      <w:pStyle w:val="Footer"/>
      <w:tabs>
        <w:tab w:val="clear" w:pos="4320"/>
        <w:tab w:val="clear" w:pos="8640"/>
      </w:tabs>
      <w:jc w:val="right"/>
      <w:rPr>
        <w:rFonts w:ascii="Calibri" w:hAnsi="Calibri" w:cs="Calibri"/>
      </w:rPr>
    </w:pP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2</w:t>
    </w:r>
    <w:r>
      <w:rPr>
        <w:rFonts w:ascii="Calibri" w:hAnsi="Calibri" w:cs="Calibri"/>
        <w:position w:val="8"/>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58B9F6" w14:textId="77777777" w:rsidR="0018176F" w:rsidRPr="001215F1" w:rsidRDefault="0018176F">
    <w:pPr>
      <w:pStyle w:val="Footer"/>
      <w:tabs>
        <w:tab w:val="clear" w:pos="4320"/>
        <w:tab w:val="clear" w:pos="8640"/>
      </w:tabs>
      <w:jc w:val="right"/>
      <w:rPr>
        <w:rFonts w:ascii="Calibri" w:hAnsi="Calibri" w:cs="Calibri"/>
        <w:color w:val="000000"/>
      </w:rPr>
    </w:pPr>
    <w:r>
      <w:rPr>
        <w:rFonts w:ascii="Calibri" w:hAnsi="Calibri" w:cs="Calibri"/>
        <w:color w:val="000000"/>
      </w:rPr>
      <w:t xml:space="preserve">Exhibit </w:t>
    </w:r>
    <w:r w:rsidR="00C419F1">
      <w:rPr>
        <w:rFonts w:ascii="Calibri" w:hAnsi="Calibri" w:cs="Calibri"/>
        <w:color w:val="000000"/>
      </w:rPr>
      <w:t>A</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sidR="00CE01F7">
      <w:rPr>
        <w:rFonts w:ascii="Calibri" w:hAnsi="Calibri" w:cs="Calibri"/>
        <w:color w:val="000000" w:themeColor="text1"/>
      </w:rPr>
      <w:t>564</w:t>
    </w:r>
    <w:r w:rsidRPr="007F0119">
      <w:rPr>
        <w:rFonts w:ascii="Calibri" w:hAnsi="Calibri" w:cs="Calibri"/>
        <w:color w:val="000000" w:themeColor="text1"/>
      </w:rPr>
      <w:t xml:space="preserve"> </w:t>
    </w:r>
  </w:p>
  <w:p w14:paraId="54E2E89C" w14:textId="77777777" w:rsidR="0018176F" w:rsidRPr="005E283D" w:rsidRDefault="0018176F">
    <w:pPr>
      <w:pStyle w:val="Footer"/>
      <w:tabs>
        <w:tab w:val="clear" w:pos="8640"/>
        <w:tab w:val="right" w:pos="10080"/>
      </w:tabs>
    </w:pPr>
    <w:r>
      <w:rPr>
        <w:rFonts w:ascii="Calibri" w:hAnsi="Calibri" w:cs="Calibri"/>
        <w:position w:val="8"/>
      </w:rPr>
      <w:tab/>
    </w:r>
    <w:r>
      <w:rPr>
        <w:rFonts w:ascii="Calibri" w:hAnsi="Calibri" w:cs="Calibri"/>
        <w:position w:val="8"/>
      </w:rPr>
      <w:tab/>
    </w: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1</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871D34">
      <w:rPr>
        <w:rFonts w:ascii="Calibri" w:hAnsi="Calibri" w:cs="Calibri"/>
        <w:noProof/>
        <w:position w:val="8"/>
      </w:rPr>
      <w:t>21</w:t>
    </w:r>
    <w:r>
      <w:rPr>
        <w:rFonts w:ascii="Calibri" w:hAnsi="Calibri" w:cs="Calibri"/>
        <w:position w:val="8"/>
      </w:rPr>
      <w:fldChar w:fldCharType="end"/>
    </w:r>
    <w:r>
      <w:rPr>
        <w:rFonts w:ascii="Calibri" w:hAnsi="Calibri" w:cs="Calibri"/>
        <w:position w:val="8"/>
      </w:rPr>
      <w:t xml:space="preserve"> </w:t>
    </w:r>
    <w:r w:rsidRPr="001215F1">
      <w:rPr>
        <w:rFonts w:ascii="Calibri" w:hAnsi="Calibri" w:cs="Calibri"/>
      </w:rP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C25024" w14:textId="4F906909" w:rsidR="0018176F" w:rsidRDefault="0018176F">
    <w:pPr>
      <w:pStyle w:val="Footer"/>
      <w:tabs>
        <w:tab w:val="clear" w:pos="8640"/>
        <w:tab w:val="right" w:pos="10080"/>
      </w:tabs>
    </w:pPr>
    <w:r w:rsidRPr="001215F1">
      <w:rPr>
        <w:rFonts w:ascii="Calibri" w:hAnsi="Calibri" w:cs="Calibri"/>
      </w:rPr>
      <w:t xml:space="preserve"> </w:t>
    </w:r>
    <w:r>
      <w:rPr>
        <w:rFonts w:ascii="Calibri" w:hAnsi="Calibri" w:cs="Calibri"/>
        <w:position w:val="8"/>
      </w:rPr>
      <w:tab/>
    </w:r>
    <w:r>
      <w:rPr>
        <w:rFonts w:ascii="Calibri" w:hAnsi="Calibri" w:cs="Calibri"/>
        <w:position w:val="8"/>
      </w:rPr>
      <w:tab/>
    </w:r>
    <w:r w:rsidRPr="001215F1">
      <w:rPr>
        <w:rFonts w:ascii="Calibri" w:hAnsi="Calibri" w:cs="Calibri"/>
      </w:rP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23E36E" w14:textId="4AD013D2" w:rsidR="0018176F" w:rsidRPr="001215F1" w:rsidRDefault="0018176F" w:rsidP="00385F4E">
    <w:pPr>
      <w:pStyle w:val="Footer"/>
      <w:tabs>
        <w:tab w:val="clear" w:pos="4320"/>
        <w:tab w:val="clear" w:pos="8640"/>
      </w:tabs>
      <w:jc w:val="right"/>
      <w:rPr>
        <w:rFonts w:ascii="Calibri" w:hAnsi="Calibri" w:cs="Calibri"/>
        <w:color w:val="000000"/>
      </w:rPr>
    </w:pPr>
    <w:r>
      <w:rPr>
        <w:rFonts w:ascii="Calibri" w:hAnsi="Calibri" w:cs="Calibri"/>
        <w:color w:val="000000"/>
      </w:rPr>
      <w:t xml:space="preserve">Exhibit </w:t>
    </w:r>
    <w:r w:rsidR="00C419F1">
      <w:rPr>
        <w:rFonts w:ascii="Calibri" w:hAnsi="Calibri" w:cs="Calibri"/>
        <w:color w:val="000000"/>
      </w:rPr>
      <w:t>A</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sidR="00CE01F7">
      <w:rPr>
        <w:rFonts w:ascii="Calibri" w:hAnsi="Calibri" w:cs="Calibri"/>
        <w:color w:val="000000" w:themeColor="text1"/>
      </w:rPr>
      <w:t>564</w:t>
    </w:r>
    <w:r w:rsidRPr="007F0119">
      <w:rPr>
        <w:rFonts w:ascii="Calibri" w:hAnsi="Calibri" w:cs="Calibri"/>
        <w:color w:val="000000" w:themeColor="text1"/>
      </w:rPr>
      <w:t xml:space="preserve"> </w:t>
    </w:r>
  </w:p>
  <w:p w14:paraId="4AC01763" w14:textId="08D5155F" w:rsidR="0018176F" w:rsidRPr="005E283D" w:rsidRDefault="00AC42FA" w:rsidP="00AC42FA">
    <w:pPr>
      <w:pStyle w:val="Footer"/>
      <w:jc w:val="right"/>
    </w:pP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w:t>
    </w:r>
    <w:r w:rsidRPr="001215F1">
      <w:rPr>
        <w:rFonts w:ascii="Calibri" w:hAnsi="Calibri" w:cs="Calibri"/>
        <w:position w:val="8"/>
      </w:rPr>
      <w:fldChar w:fldCharType="end"/>
    </w:r>
    <w:r>
      <w:rPr>
        <w:rFonts w:ascii="Calibri" w:hAnsi="Calibri" w:cs="Calibri"/>
        <w:position w:val="8"/>
      </w:rPr>
      <w:t xml:space="preserve"> of </w:t>
    </w:r>
    <w:r w:rsidR="00754F89">
      <w:rPr>
        <w:rFonts w:ascii="Calibri" w:hAnsi="Calibri" w:cs="Calibri"/>
        <w:position w:val="8"/>
      </w:rPr>
      <w:t>22</w:t>
    </w:r>
    <w:r>
      <w:rPr>
        <w:rFonts w:ascii="Calibri" w:hAnsi="Calibri" w:cs="Calibri"/>
        <w:position w:val="8"/>
      </w:rPr>
      <w:t xml:space="preserve"> </w:t>
    </w:r>
    <w:r w:rsidRPr="001215F1">
      <w:rPr>
        <w:rFonts w:ascii="Calibri" w:hAnsi="Calibri" w:cs="Calibri"/>
      </w:rP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7A81F" w14:textId="77777777" w:rsidR="00B15179" w:rsidRPr="001215F1" w:rsidRDefault="00B15179">
    <w:pPr>
      <w:pStyle w:val="Footer"/>
      <w:tabs>
        <w:tab w:val="clear" w:pos="4320"/>
        <w:tab w:val="clear" w:pos="8640"/>
      </w:tabs>
      <w:jc w:val="right"/>
      <w:rPr>
        <w:rFonts w:ascii="Calibri" w:hAnsi="Calibri" w:cs="Calibri"/>
        <w:color w:val="000000"/>
      </w:rPr>
    </w:pPr>
    <w:r>
      <w:rPr>
        <w:rFonts w:ascii="Calibri" w:hAnsi="Calibri" w:cs="Calibri"/>
        <w:color w:val="000000"/>
      </w:rPr>
      <w:t>Exhibit A</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Pr>
        <w:rFonts w:ascii="Calibri" w:hAnsi="Calibri" w:cs="Calibri"/>
        <w:color w:val="000000" w:themeColor="text1"/>
      </w:rPr>
      <w:t>564</w:t>
    </w:r>
    <w:r w:rsidRPr="007F0119">
      <w:rPr>
        <w:rFonts w:ascii="Calibri" w:hAnsi="Calibri" w:cs="Calibri"/>
        <w:color w:val="000000" w:themeColor="text1"/>
      </w:rPr>
      <w:t xml:space="preserve"> </w:t>
    </w:r>
  </w:p>
  <w:p w14:paraId="70198513" w14:textId="7BA3700A" w:rsidR="00B15179" w:rsidRDefault="00B15179">
    <w:pPr>
      <w:pStyle w:val="Footer"/>
      <w:tabs>
        <w:tab w:val="clear" w:pos="8640"/>
        <w:tab w:val="right" w:pos="10080"/>
      </w:tabs>
    </w:pPr>
    <w:r>
      <w:rPr>
        <w:rFonts w:ascii="Calibri" w:hAnsi="Calibri" w:cs="Calibri"/>
        <w:position w:val="8"/>
      </w:rPr>
      <w:tab/>
    </w:r>
    <w:r>
      <w:rPr>
        <w:rFonts w:ascii="Calibri" w:hAnsi="Calibri" w:cs="Calibri"/>
        <w:position w:val="8"/>
      </w:rPr>
      <w:tab/>
    </w: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22</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21</w:t>
    </w:r>
    <w:r>
      <w:rPr>
        <w:rFonts w:ascii="Calibri" w:hAnsi="Calibri" w:cs="Calibri"/>
        <w:position w:val="8"/>
      </w:rPr>
      <w:fldChar w:fldCharType="end"/>
    </w:r>
    <w:r>
      <w:rPr>
        <w:rFonts w:ascii="Calibri" w:hAnsi="Calibri" w:cs="Calibri"/>
        <w:position w:val="8"/>
      </w:rPr>
      <w:t xml:space="preserve"> </w:t>
    </w:r>
    <w:r w:rsidRPr="001215F1">
      <w:rPr>
        <w:rFonts w:ascii="Calibri" w:hAnsi="Calibri" w:cs="Calibri"/>
      </w:rP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53FE5A" w14:textId="77777777" w:rsidR="00C419F1" w:rsidRPr="001215F1" w:rsidRDefault="00C419F1" w:rsidP="00385F4E">
    <w:pPr>
      <w:pStyle w:val="Footer"/>
      <w:tabs>
        <w:tab w:val="clear" w:pos="4320"/>
        <w:tab w:val="clear" w:pos="8640"/>
      </w:tabs>
      <w:jc w:val="right"/>
      <w:rPr>
        <w:rFonts w:ascii="Calibri" w:hAnsi="Calibri" w:cs="Calibri"/>
        <w:color w:val="000000"/>
      </w:rPr>
    </w:pPr>
    <w:r>
      <w:rPr>
        <w:rFonts w:ascii="Calibri" w:hAnsi="Calibri" w:cs="Calibri"/>
        <w:color w:val="000000"/>
      </w:rPr>
      <w:t>Exhibit B</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Pr>
        <w:rFonts w:ascii="Calibri" w:hAnsi="Calibri" w:cs="Calibri"/>
        <w:color w:val="000000" w:themeColor="text1"/>
      </w:rPr>
      <w:t>564</w:t>
    </w:r>
    <w:r w:rsidRPr="007F0119">
      <w:rPr>
        <w:rFonts w:ascii="Calibri" w:hAnsi="Calibri" w:cs="Calibri"/>
        <w:color w:val="000000" w:themeColor="text1"/>
      </w:rPr>
      <w:t xml:space="preserve"> </w:t>
    </w:r>
  </w:p>
  <w:p w14:paraId="1A09381E" w14:textId="5335641C" w:rsidR="00C419F1" w:rsidRDefault="00C419F1" w:rsidP="00385F4E">
    <w:pPr>
      <w:pStyle w:val="Footer"/>
      <w:tabs>
        <w:tab w:val="clear" w:pos="8640"/>
        <w:tab w:val="right" w:pos="10080"/>
      </w:tabs>
    </w:pPr>
    <w:r>
      <w:rPr>
        <w:rFonts w:ascii="Calibri" w:hAnsi="Calibri" w:cs="Calibri"/>
        <w:position w:val="8"/>
      </w:rPr>
      <w:tab/>
    </w:r>
    <w:r>
      <w:rPr>
        <w:rFonts w:ascii="Calibri" w:hAnsi="Calibri" w:cs="Calibri"/>
        <w:position w:val="8"/>
      </w:rPr>
      <w:tab/>
    </w: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22</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2</w:t>
    </w:r>
    <w:r>
      <w:rPr>
        <w:rFonts w:ascii="Calibri" w:hAnsi="Calibri" w:cs="Calibri"/>
        <w:position w:val="8"/>
      </w:rPr>
      <w:fldChar w:fldCharType="end"/>
    </w:r>
    <w:r>
      <w:rPr>
        <w:rFonts w:ascii="Calibri" w:hAnsi="Calibri" w:cs="Calibri"/>
        <w:position w:val="8"/>
      </w:rPr>
      <w:t xml:space="preserve"> </w:t>
    </w:r>
    <w:r w:rsidRPr="001215F1">
      <w:rPr>
        <w:rFonts w:ascii="Calibri" w:hAnsi="Calibri" w:cs="Calibri"/>
      </w:rP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7503C6" w14:textId="07DA201D" w:rsidR="0018176F" w:rsidRPr="001215F1" w:rsidRDefault="0018176F" w:rsidP="007E2C61">
    <w:pPr>
      <w:pStyle w:val="Footer"/>
      <w:tabs>
        <w:tab w:val="clear" w:pos="4320"/>
        <w:tab w:val="clear" w:pos="8640"/>
      </w:tabs>
      <w:jc w:val="right"/>
      <w:rPr>
        <w:rFonts w:ascii="Calibri" w:hAnsi="Calibri" w:cs="Calibri"/>
        <w:color w:val="000000"/>
      </w:rPr>
    </w:pPr>
    <w:r>
      <w:rPr>
        <w:rFonts w:ascii="Calibri" w:hAnsi="Calibri" w:cs="Calibri"/>
        <w:color w:val="000000"/>
      </w:rPr>
      <w:t xml:space="preserve">Exhibit </w:t>
    </w:r>
    <w:r w:rsidR="00CE01F7">
      <w:rPr>
        <w:rFonts w:ascii="Calibri" w:hAnsi="Calibri" w:cs="Calibri"/>
        <w:color w:val="000000"/>
      </w:rPr>
      <w:t>C</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00CE01F7" w:rsidRPr="007F0119">
      <w:rPr>
        <w:rFonts w:ascii="Calibri" w:hAnsi="Calibri" w:cs="Calibri"/>
        <w:color w:val="000000" w:themeColor="text1"/>
      </w:rPr>
      <w:t>902</w:t>
    </w:r>
    <w:r w:rsidR="00CE01F7">
      <w:rPr>
        <w:rFonts w:ascii="Calibri" w:hAnsi="Calibri" w:cs="Calibri"/>
        <w:color w:val="000000" w:themeColor="text1"/>
      </w:rPr>
      <w:t>564</w:t>
    </w:r>
  </w:p>
  <w:p w14:paraId="2C1E8970" w14:textId="3E59E4CD" w:rsidR="0018176F" w:rsidRPr="00593E88" w:rsidRDefault="0018176F" w:rsidP="00593E88">
    <w:pPr>
      <w:jc w:val="right"/>
      <w:rPr>
        <w:rFonts w:ascii="Calibri" w:hAnsi="Calibri" w:cs="Calibri"/>
      </w:rPr>
    </w:pP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sidRPr="001215F1">
      <w:rPr>
        <w:rFonts w:ascii="Calibri" w:hAnsi="Calibri" w:cs="Calibri"/>
        <w:noProof/>
        <w:position w:val="8"/>
      </w:rPr>
      <w:t>17</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8</w:t>
    </w:r>
    <w:r>
      <w:rPr>
        <w:rFonts w:ascii="Calibri" w:hAnsi="Calibri" w:cs="Calibri"/>
        <w:position w:val="8"/>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9F5CC2" w14:textId="0AECE63E" w:rsidR="0018176F" w:rsidRPr="001215F1" w:rsidRDefault="0018176F" w:rsidP="00385F4E">
    <w:pPr>
      <w:pStyle w:val="Footer"/>
      <w:tabs>
        <w:tab w:val="clear" w:pos="4320"/>
        <w:tab w:val="clear" w:pos="8640"/>
      </w:tabs>
      <w:jc w:val="right"/>
      <w:rPr>
        <w:rFonts w:ascii="Calibri" w:hAnsi="Calibri" w:cs="Calibri"/>
        <w:color w:val="000000"/>
      </w:rPr>
    </w:pPr>
    <w:r>
      <w:rPr>
        <w:rFonts w:ascii="Calibri" w:hAnsi="Calibri" w:cs="Calibri"/>
        <w:color w:val="000000"/>
      </w:rPr>
      <w:t>Exhibit C</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sidR="00CE01F7">
      <w:rPr>
        <w:rFonts w:ascii="Calibri" w:hAnsi="Calibri" w:cs="Calibri"/>
        <w:color w:val="000000" w:themeColor="text1"/>
      </w:rPr>
      <w:t>564</w:t>
    </w:r>
    <w:r w:rsidRPr="007F0119">
      <w:rPr>
        <w:rFonts w:ascii="Calibri" w:hAnsi="Calibri" w:cs="Calibri"/>
        <w:color w:val="000000" w:themeColor="text1"/>
      </w:rPr>
      <w:t xml:space="preserve"> </w:t>
    </w:r>
  </w:p>
  <w:p w14:paraId="3CB65F22" w14:textId="464DA286" w:rsidR="0018176F" w:rsidRDefault="0018176F" w:rsidP="00385F4E">
    <w:pPr>
      <w:pStyle w:val="Footer"/>
      <w:tabs>
        <w:tab w:val="clear" w:pos="8640"/>
        <w:tab w:val="right" w:pos="10080"/>
      </w:tabs>
    </w:pPr>
    <w:r>
      <w:rPr>
        <w:rFonts w:ascii="Calibri" w:hAnsi="Calibri" w:cs="Calibri"/>
        <w:position w:val="8"/>
      </w:rPr>
      <w:tab/>
    </w:r>
    <w:r>
      <w:rPr>
        <w:rFonts w:ascii="Calibri" w:hAnsi="Calibri" w:cs="Calibri"/>
        <w:position w:val="8"/>
      </w:rPr>
      <w:tab/>
    </w: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22</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7</w:t>
    </w:r>
    <w:r>
      <w:rPr>
        <w:rFonts w:ascii="Calibri" w:hAnsi="Calibri" w:cs="Calibri"/>
        <w:position w:val="8"/>
      </w:rPr>
      <w:fldChar w:fldCharType="end"/>
    </w:r>
    <w:r>
      <w:rPr>
        <w:rFonts w:ascii="Calibri" w:hAnsi="Calibri" w:cs="Calibri"/>
        <w:position w:val="8"/>
      </w:rPr>
      <w:t xml:space="preserve"> </w:t>
    </w:r>
    <w:r w:rsidRPr="001215F1">
      <w:rPr>
        <w:rFonts w:ascii="Calibri" w:hAnsi="Calibri" w:cs="Calibri"/>
      </w:rP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120986" w14:textId="792E1146" w:rsidR="00CE01F7" w:rsidRPr="001215F1" w:rsidRDefault="00CE01F7" w:rsidP="007E2C61">
    <w:pPr>
      <w:pStyle w:val="Footer"/>
      <w:tabs>
        <w:tab w:val="clear" w:pos="4320"/>
        <w:tab w:val="clear" w:pos="8640"/>
      </w:tabs>
      <w:jc w:val="right"/>
      <w:rPr>
        <w:rFonts w:ascii="Calibri" w:hAnsi="Calibri" w:cs="Calibri"/>
        <w:color w:val="000000"/>
      </w:rPr>
    </w:pPr>
    <w:r>
      <w:rPr>
        <w:rFonts w:ascii="Calibri" w:hAnsi="Calibri" w:cs="Calibri"/>
        <w:color w:val="000000"/>
      </w:rPr>
      <w:t>Exhibit D</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Pr>
        <w:rFonts w:ascii="Calibri" w:hAnsi="Calibri" w:cs="Calibri"/>
        <w:color w:val="000000" w:themeColor="text1"/>
      </w:rPr>
      <w:t>564</w:t>
    </w:r>
  </w:p>
  <w:p w14:paraId="6B044400" w14:textId="0F67FCAC" w:rsidR="00CE01F7" w:rsidRPr="00593E88" w:rsidRDefault="00CE01F7" w:rsidP="00593E88">
    <w:pPr>
      <w:jc w:val="right"/>
      <w:rPr>
        <w:rFonts w:ascii="Calibri" w:hAnsi="Calibri" w:cs="Calibri"/>
      </w:rPr>
    </w:pP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sidRPr="001215F1">
      <w:rPr>
        <w:rFonts w:ascii="Calibri" w:hAnsi="Calibri" w:cs="Calibri"/>
        <w:noProof/>
        <w:position w:val="8"/>
      </w:rPr>
      <w:t>17</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3</w:t>
    </w:r>
    <w:r>
      <w:rPr>
        <w:rFonts w:ascii="Calibri" w:hAnsi="Calibri" w:cs="Calibri"/>
        <w:position w:val="8"/>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EC747F" w14:textId="2C9889B9" w:rsidR="00CE01F7" w:rsidRPr="001215F1" w:rsidRDefault="00CE01F7" w:rsidP="00385F4E">
    <w:pPr>
      <w:pStyle w:val="Footer"/>
      <w:tabs>
        <w:tab w:val="clear" w:pos="4320"/>
        <w:tab w:val="clear" w:pos="8640"/>
      </w:tabs>
      <w:jc w:val="right"/>
      <w:rPr>
        <w:rFonts w:ascii="Calibri" w:hAnsi="Calibri" w:cs="Calibri"/>
        <w:color w:val="000000"/>
      </w:rPr>
    </w:pPr>
    <w:r>
      <w:rPr>
        <w:rFonts w:ascii="Calibri" w:hAnsi="Calibri" w:cs="Calibri"/>
        <w:color w:val="000000"/>
      </w:rPr>
      <w:t>Exhibit D</w:t>
    </w:r>
    <w:r w:rsidRPr="001215F1">
      <w:rPr>
        <w:rFonts w:ascii="Calibri" w:hAnsi="Calibri" w:cs="Calibri"/>
        <w:color w:val="000000"/>
      </w:rPr>
      <w:t xml:space="preserve"> </w:t>
    </w:r>
    <w:r w:rsidRPr="001215F1">
      <w:rPr>
        <w:rFonts w:ascii="Calibri" w:hAnsi="Calibri" w:cs="Calibri"/>
      </w:rPr>
      <w:t>– RFP</w:t>
    </w:r>
    <w:r w:rsidRPr="001215F1">
      <w:rPr>
        <w:rFonts w:ascii="Calibri" w:hAnsi="Calibri" w:cs="Calibri"/>
        <w:color w:val="000000"/>
      </w:rPr>
      <w:t xml:space="preserve"> No. </w:t>
    </w:r>
    <w:r w:rsidRPr="007F0119">
      <w:rPr>
        <w:rFonts w:ascii="Calibri" w:hAnsi="Calibri" w:cs="Calibri"/>
        <w:color w:val="000000" w:themeColor="text1"/>
      </w:rPr>
      <w:t>902</w:t>
    </w:r>
    <w:r>
      <w:rPr>
        <w:rFonts w:ascii="Calibri" w:hAnsi="Calibri" w:cs="Calibri"/>
        <w:color w:val="000000" w:themeColor="text1"/>
      </w:rPr>
      <w:t>564</w:t>
    </w:r>
    <w:r w:rsidRPr="007F0119">
      <w:rPr>
        <w:rFonts w:ascii="Calibri" w:hAnsi="Calibri" w:cs="Calibri"/>
        <w:color w:val="000000" w:themeColor="text1"/>
      </w:rPr>
      <w:t xml:space="preserve"> </w:t>
    </w:r>
  </w:p>
  <w:p w14:paraId="233E25D3" w14:textId="23AC0E95" w:rsidR="00CE01F7" w:rsidRDefault="00CE01F7" w:rsidP="00385F4E">
    <w:pPr>
      <w:pStyle w:val="Footer"/>
      <w:tabs>
        <w:tab w:val="clear" w:pos="8640"/>
        <w:tab w:val="right" w:pos="10080"/>
      </w:tabs>
    </w:pPr>
    <w:r>
      <w:rPr>
        <w:rFonts w:ascii="Calibri" w:hAnsi="Calibri" w:cs="Calibri"/>
        <w:position w:val="8"/>
      </w:rPr>
      <w:tab/>
    </w:r>
    <w:r>
      <w:rPr>
        <w:rFonts w:ascii="Calibri" w:hAnsi="Calibri" w:cs="Calibri"/>
        <w:position w:val="8"/>
      </w:rPr>
      <w:tab/>
    </w:r>
    <w:r w:rsidRPr="001215F1">
      <w:rPr>
        <w:rFonts w:ascii="Calibri" w:hAnsi="Calibri" w:cs="Calibri"/>
        <w:position w:val="8"/>
      </w:rPr>
      <w:t xml:space="preserve">Page </w:t>
    </w:r>
    <w:r w:rsidRPr="001215F1">
      <w:rPr>
        <w:rFonts w:ascii="Calibri" w:hAnsi="Calibri" w:cs="Calibri"/>
        <w:position w:val="8"/>
      </w:rPr>
      <w:fldChar w:fldCharType="begin"/>
    </w:r>
    <w:r w:rsidRPr="001215F1">
      <w:rPr>
        <w:rFonts w:ascii="Calibri" w:hAnsi="Calibri" w:cs="Calibri"/>
        <w:position w:val="8"/>
      </w:rPr>
      <w:instrText xml:space="preserve"> PAGE </w:instrText>
    </w:r>
    <w:r w:rsidRPr="001215F1">
      <w:rPr>
        <w:rFonts w:ascii="Calibri" w:hAnsi="Calibri" w:cs="Calibri"/>
        <w:position w:val="8"/>
      </w:rPr>
      <w:fldChar w:fldCharType="separate"/>
    </w:r>
    <w:r>
      <w:rPr>
        <w:rFonts w:ascii="Calibri" w:hAnsi="Calibri" w:cs="Calibri"/>
        <w:position w:val="8"/>
      </w:rPr>
      <w:t>22</w:t>
    </w:r>
    <w:r w:rsidRPr="001215F1">
      <w:rPr>
        <w:rFonts w:ascii="Calibri" w:hAnsi="Calibri" w:cs="Calibri"/>
        <w:position w:val="8"/>
      </w:rPr>
      <w:fldChar w:fldCharType="end"/>
    </w:r>
    <w:r>
      <w:rPr>
        <w:rFonts w:ascii="Calibri" w:hAnsi="Calibri" w:cs="Calibri"/>
        <w:position w:val="8"/>
      </w:rPr>
      <w:t xml:space="preserve"> of </w:t>
    </w:r>
    <w:r>
      <w:rPr>
        <w:rFonts w:ascii="Calibri" w:hAnsi="Calibri" w:cs="Calibri"/>
        <w:position w:val="8"/>
      </w:rPr>
      <w:fldChar w:fldCharType="begin"/>
    </w:r>
    <w:r>
      <w:rPr>
        <w:rFonts w:ascii="Calibri" w:hAnsi="Calibri" w:cs="Calibri"/>
        <w:position w:val="8"/>
      </w:rPr>
      <w:instrText xml:space="preserve"> SECTIONPAGES  \# "0" \* Arabic  \* MERGEFORMAT </w:instrText>
    </w:r>
    <w:r>
      <w:rPr>
        <w:rFonts w:ascii="Calibri" w:hAnsi="Calibri" w:cs="Calibri"/>
        <w:position w:val="8"/>
      </w:rPr>
      <w:fldChar w:fldCharType="separate"/>
    </w:r>
    <w:r w:rsidR="00B32807">
      <w:rPr>
        <w:rFonts w:ascii="Calibri" w:hAnsi="Calibri" w:cs="Calibri"/>
        <w:noProof/>
        <w:position w:val="8"/>
      </w:rPr>
      <w:t>2</w:t>
    </w:r>
    <w:r>
      <w:rPr>
        <w:rFonts w:ascii="Calibri" w:hAnsi="Calibri" w:cs="Calibri"/>
        <w:position w:val="8"/>
      </w:rPr>
      <w:fldChar w:fldCharType="end"/>
    </w:r>
    <w:r>
      <w:rPr>
        <w:rFonts w:ascii="Calibri" w:hAnsi="Calibri" w:cs="Calibri"/>
        <w:position w:val="8"/>
      </w:rPr>
      <w:t xml:space="preserve"> </w:t>
    </w:r>
    <w:r w:rsidRPr="001215F1">
      <w:rPr>
        <w:rFonts w:ascii="Calibri" w:hAnsi="Calibri" w:cs="Calibri"/>
      </w:rP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911410" w14:textId="77777777" w:rsidR="00940108" w:rsidRDefault="00940108">
      <w:r>
        <w:separator/>
      </w:r>
    </w:p>
  </w:footnote>
  <w:footnote w:type="continuationSeparator" w:id="0">
    <w:p w14:paraId="39558D4A" w14:textId="77777777" w:rsidR="00940108" w:rsidRDefault="00940108">
      <w:r>
        <w:continuationSeparator/>
      </w:r>
    </w:p>
  </w:footnote>
  <w:footnote w:type="continuationNotice" w:id="1">
    <w:p w14:paraId="60FEAD08" w14:textId="77777777" w:rsidR="00940108" w:rsidRDefault="0094010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AD1C94" w14:textId="77777777" w:rsidR="00FC2D1E" w:rsidRPr="00072724" w:rsidRDefault="00FC2D1E" w:rsidP="001215F1">
    <w:pPr>
      <w:tabs>
        <w:tab w:val="right" w:pos="10080"/>
      </w:tabs>
      <w:suppressAutoHyphens/>
      <w:ind w:left="360"/>
      <w:jc w:val="right"/>
      <w:rPr>
        <w:rFonts w:ascii="Calibri" w:hAnsi="Calibri" w:cs="Calibri"/>
        <w:spacing w:val="-3"/>
        <w:sz w:val="22"/>
        <w:szCs w:val="18"/>
      </w:rPr>
    </w:pPr>
    <w:r w:rsidRPr="00072724">
      <w:rPr>
        <w:rFonts w:ascii="Calibri" w:hAnsi="Calibri" w:cs="Calibri"/>
        <w:spacing w:val="-3"/>
        <w:sz w:val="22"/>
        <w:szCs w:val="18"/>
      </w:rPr>
      <w:t>Specifications, Terms &amp; Conditions</w:t>
    </w:r>
  </w:p>
  <w:p w14:paraId="7E2E1A20" w14:textId="0C0E5450" w:rsidR="00FC2D1E" w:rsidRPr="00211B45" w:rsidRDefault="00FC2D1E" w:rsidP="00FC77A0">
    <w:pPr>
      <w:pStyle w:val="Footer"/>
      <w:tabs>
        <w:tab w:val="clear" w:pos="4320"/>
        <w:tab w:val="clear" w:pos="8640"/>
        <w:tab w:val="right" w:pos="10800"/>
      </w:tabs>
      <w:rPr>
        <w:rFonts w:ascii="Calibri" w:hAnsi="Calibri" w:cs="Calibri"/>
        <w:color w:val="000000" w:themeColor="text1"/>
        <w:spacing w:val="-3"/>
        <w:sz w:val="22"/>
        <w:szCs w:val="18"/>
      </w:rPr>
    </w:pPr>
    <w:r w:rsidRPr="00211B45">
      <w:rPr>
        <w:rFonts w:ascii="Calibri" w:hAnsi="Calibri" w:cs="Calibri"/>
        <w:color w:val="000000" w:themeColor="text1"/>
        <w:spacing w:val="-3"/>
        <w:sz w:val="22"/>
        <w:szCs w:val="18"/>
      </w:rPr>
      <w:tab/>
      <w:t xml:space="preserve">for </w:t>
    </w:r>
    <w:r w:rsidRPr="00211B45">
      <w:rPr>
        <w:rFonts w:ascii="Calibri" w:hAnsi="Calibri" w:cs="Calibri"/>
        <w:color w:val="000000" w:themeColor="text1"/>
        <w:spacing w:val="-3"/>
        <w:sz w:val="22"/>
        <w:szCs w:val="18"/>
      </w:rPr>
      <w:fldChar w:fldCharType="begin"/>
    </w:r>
    <w:r w:rsidRPr="00211B45">
      <w:rPr>
        <w:rFonts w:ascii="Calibri" w:hAnsi="Calibri" w:cs="Calibri"/>
        <w:color w:val="000000" w:themeColor="text1"/>
        <w:spacing w:val="-3"/>
        <w:sz w:val="22"/>
        <w:szCs w:val="18"/>
      </w:rPr>
      <w:instrText xml:space="preserve"> REF BidTitle \h </w:instrText>
    </w:r>
    <w:r w:rsidRPr="00211B45">
      <w:rPr>
        <w:rFonts w:ascii="Calibri" w:hAnsi="Calibri" w:cs="Calibri"/>
        <w:color w:val="000000" w:themeColor="text1"/>
        <w:spacing w:val="-3"/>
        <w:sz w:val="22"/>
        <w:szCs w:val="18"/>
      </w:rPr>
    </w:r>
    <w:r w:rsidRPr="00211B45">
      <w:rPr>
        <w:rFonts w:ascii="Calibri" w:hAnsi="Calibri" w:cs="Calibri"/>
        <w:color w:val="000000" w:themeColor="text1"/>
        <w:spacing w:val="-3"/>
        <w:sz w:val="22"/>
        <w:szCs w:val="18"/>
      </w:rPr>
      <w:fldChar w:fldCharType="end"/>
    </w:r>
    <w:r w:rsidRPr="00211B45">
      <w:rPr>
        <w:rFonts w:ascii="Calibri" w:hAnsi="Calibri" w:cs="Calibri"/>
        <w:color w:val="000000" w:themeColor="text1"/>
        <w:spacing w:val="-3"/>
        <w:sz w:val="22"/>
        <w:szCs w:val="18"/>
      </w:rPr>
      <w:fldChar w:fldCharType="begin"/>
    </w:r>
    <w:r w:rsidRPr="00211B45">
      <w:rPr>
        <w:rFonts w:ascii="Calibri" w:hAnsi="Calibri" w:cs="Calibri"/>
        <w:color w:val="000000" w:themeColor="text1"/>
        <w:spacing w:val="-3"/>
        <w:sz w:val="22"/>
        <w:szCs w:val="18"/>
      </w:rPr>
      <w:instrText xml:space="preserve"> REF BidTitle \h </w:instrText>
    </w:r>
    <w:r w:rsidRPr="00211B45">
      <w:rPr>
        <w:rFonts w:ascii="Calibri" w:hAnsi="Calibri" w:cs="Calibri"/>
        <w:color w:val="000000" w:themeColor="text1"/>
        <w:spacing w:val="-3"/>
        <w:sz w:val="22"/>
        <w:szCs w:val="18"/>
      </w:rPr>
    </w:r>
    <w:r w:rsidRPr="00211B45">
      <w:rPr>
        <w:rFonts w:ascii="Calibri" w:hAnsi="Calibri" w:cs="Calibri"/>
        <w:color w:val="000000" w:themeColor="text1"/>
        <w:spacing w:val="-3"/>
        <w:sz w:val="22"/>
        <w:szCs w:val="18"/>
      </w:rPr>
      <w:fldChar w:fldCharType="end"/>
    </w:r>
    <w:r w:rsidRPr="00211B45">
      <w:rPr>
        <w:rFonts w:ascii="Calibri" w:hAnsi="Calibri" w:cs="Calibri"/>
        <w:color w:val="000000" w:themeColor="text1"/>
        <w:spacing w:val="-3"/>
        <w:sz w:val="22"/>
        <w:szCs w:val="18"/>
      </w:rPr>
      <w:fldChar w:fldCharType="begin"/>
    </w:r>
    <w:r w:rsidRPr="00211B45">
      <w:rPr>
        <w:rFonts w:ascii="Calibri" w:hAnsi="Calibri" w:cs="Calibri"/>
        <w:color w:val="000000" w:themeColor="text1"/>
        <w:spacing w:val="-3"/>
        <w:sz w:val="22"/>
        <w:szCs w:val="18"/>
      </w:rPr>
      <w:instrText xml:space="preserve"> REF BidTitle \h </w:instrText>
    </w:r>
    <w:r w:rsidRPr="00211B45">
      <w:rPr>
        <w:rFonts w:ascii="Calibri" w:hAnsi="Calibri" w:cs="Calibri"/>
        <w:color w:val="000000" w:themeColor="text1"/>
        <w:spacing w:val="-3"/>
        <w:sz w:val="22"/>
        <w:szCs w:val="18"/>
      </w:rPr>
    </w:r>
    <w:r w:rsidRPr="00211B45">
      <w:rPr>
        <w:rFonts w:ascii="Calibri" w:hAnsi="Calibri" w:cs="Calibri"/>
        <w:color w:val="000000" w:themeColor="text1"/>
        <w:spacing w:val="-3"/>
        <w:sz w:val="22"/>
        <w:szCs w:val="18"/>
      </w:rPr>
      <w:fldChar w:fldCharType="end"/>
    </w:r>
    <w:r w:rsidR="00211B45" w:rsidRPr="00211B45">
      <w:rPr>
        <w:rFonts w:ascii="Calibri" w:hAnsi="Calibri" w:cs="Calibri"/>
        <w:color w:val="000000" w:themeColor="text1"/>
        <w:spacing w:val="-3"/>
        <w:sz w:val="22"/>
        <w:szCs w:val="18"/>
      </w:rPr>
      <w:t>Religious Services Program</w:t>
    </w:r>
  </w:p>
  <w:p w14:paraId="49AD3EF3" w14:textId="77777777" w:rsidR="00FC2D1E" w:rsidRPr="00A85450" w:rsidRDefault="00FC2D1E" w:rsidP="002A42B5">
    <w:pPr>
      <w:pStyle w:val="Footer"/>
      <w:tabs>
        <w:tab w:val="clear" w:pos="4320"/>
        <w:tab w:val="clear" w:pos="8640"/>
        <w:tab w:val="right" w:pos="10440"/>
      </w:tabs>
      <w:rPr>
        <w:rFonts w:ascii="Calibri" w:hAnsi="Calibri" w:cs="Calibri"/>
        <w:sz w:val="10"/>
      </w:rPr>
    </w:pPr>
  </w:p>
  <w:p w14:paraId="1654DDE6" w14:textId="77777777" w:rsidR="00FC2D1E" w:rsidRDefault="00FC2D1E" w:rsidP="002A42B5">
    <w:pPr>
      <w:pStyle w:val="Footer"/>
      <w:pBdr>
        <w:top w:val="single" w:sz="6" w:space="1" w:color="auto"/>
      </w:pBdr>
      <w:tabs>
        <w:tab w:val="clear" w:pos="4320"/>
        <w:tab w:val="center" w:pos="5130"/>
      </w:tabs>
      <w:rPr>
        <w:sz w:val="10"/>
      </w:rPr>
    </w:pPr>
  </w:p>
  <w:p w14:paraId="50D1906D" w14:textId="77777777" w:rsidR="00FC2D1E" w:rsidRDefault="00FC2D1E" w:rsidP="002A42B5">
    <w:pPr>
      <w:pStyle w:val="Footer"/>
      <w:pBdr>
        <w:top w:val="single" w:sz="6" w:space="1" w:color="auto"/>
      </w:pBdr>
      <w:tabs>
        <w:tab w:val="clear" w:pos="4320"/>
        <w:tab w:val="center" w:pos="5130"/>
      </w:tabs>
      <w:rPr>
        <w:sz w:val="1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A9B4A7" w14:textId="7DDE0A0B" w:rsidR="00B90722" w:rsidRPr="0037163A" w:rsidRDefault="00B90722" w:rsidP="00073BE7">
    <w:pPr>
      <w:pStyle w:val="RFP-QHeader1"/>
      <w:jc w:val="left"/>
      <w:rPr>
        <w:rFonts w:ascii="Avenir Next LT Pro" w:hAnsi="Avenir Next LT Pro"/>
        <w:color w:val="7030A0"/>
        <w:sz w:val="16"/>
        <w:szCs w:val="16"/>
      </w:rPr>
    </w:pPr>
    <w:r w:rsidRPr="0037163A">
      <w:rPr>
        <w:rFonts w:ascii="Avenir Next LT Pro" w:hAnsi="Avenir Next LT Pro"/>
        <w:noProof/>
        <w:color w:val="7030A0"/>
        <w:spacing w:val="60"/>
        <w:sz w:val="44"/>
        <w:szCs w:val="32"/>
        <w:highlight w:val="yellow"/>
      </w:rPr>
      <w:drawing>
        <wp:anchor distT="0" distB="0" distL="114300" distR="114300" simplePos="0" relativeHeight="251658242" behindDoc="1" locked="0" layoutInCell="1" allowOverlap="1" wp14:anchorId="719A8EFA" wp14:editId="58F6AED5">
          <wp:simplePos x="0" y="0"/>
          <wp:positionH relativeFrom="margin">
            <wp:align>left</wp:align>
          </wp:positionH>
          <wp:positionV relativeFrom="paragraph">
            <wp:posOffset>-151075</wp:posOffset>
          </wp:positionV>
          <wp:extent cx="699715" cy="699715"/>
          <wp:effectExtent l="0" t="0" r="5715" b="5715"/>
          <wp:wrapNone/>
          <wp:docPr id="1822589010" name="Picture 1822589010"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01684" cy="701684"/>
                  </a:xfrm>
                  <a:prstGeom prst="rect">
                    <a:avLst/>
                  </a:prstGeom>
                </pic:spPr>
              </pic:pic>
            </a:graphicData>
          </a:graphic>
          <wp14:sizeRelH relativeFrom="margin">
            <wp14:pctWidth>0</wp14:pctWidth>
          </wp14:sizeRelH>
          <wp14:sizeRelV relativeFrom="margin">
            <wp14:pctHeight>0</wp14:pctHeight>
          </wp14:sizeRelV>
        </wp:anchor>
      </w:drawing>
    </w:r>
    <w:bookmarkStart w:id="115" w:name="_Hlk115718255"/>
  </w:p>
  <w:bookmarkEnd w:id="115"/>
  <w:p w14:paraId="0084616F" w14:textId="5F3A6A1A" w:rsidR="00B90722" w:rsidRDefault="00073BE7">
    <w:pPr>
      <w:pStyle w:val="Header"/>
    </w:pPr>
    <w:r>
      <w:rPr>
        <w:noProof/>
      </w:rPr>
      <w:drawing>
        <wp:anchor distT="0" distB="0" distL="114300" distR="114300" simplePos="0" relativeHeight="251658241" behindDoc="1" locked="0" layoutInCell="0" allowOverlap="1" wp14:anchorId="500333EC" wp14:editId="48938AA3">
          <wp:simplePos x="0" y="0"/>
          <wp:positionH relativeFrom="margin">
            <wp:align>center</wp:align>
          </wp:positionH>
          <wp:positionV relativeFrom="margin">
            <wp:align>center</wp:align>
          </wp:positionV>
          <wp:extent cx="4057650" cy="4057650"/>
          <wp:effectExtent l="0" t="0" r="0" b="0"/>
          <wp:wrapNone/>
          <wp:docPr id="1340666281" name="Picture 1340666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7"/>
                  <pic:cNvPicPr>
                    <a:picLocks noChangeAspect="1" noChangeArrowheads="1"/>
                  </pic:cNvPicPr>
                </pic:nvPicPr>
                <pic:blipFill>
                  <a:blip r:embed="rId2">
                    <a:lum bright="70000" contrast="-70000"/>
                    <a:extLst>
                      <a:ext uri="{28A0092B-C50C-407E-A947-70E740481C1C}">
                        <a14:useLocalDpi xmlns:a14="http://schemas.microsoft.com/office/drawing/2010/main" val="0"/>
                      </a:ext>
                    </a:extLst>
                  </a:blip>
                  <a:srcRect/>
                  <a:stretch>
                    <a:fillRect/>
                  </a:stretch>
                </pic:blipFill>
                <pic:spPr bwMode="auto">
                  <a:xfrm>
                    <a:off x="0" y="0"/>
                    <a:ext cx="4057650" cy="405765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73E8A" w14:textId="67A939A9" w:rsidR="004D05F2" w:rsidRPr="000A03E2" w:rsidRDefault="003576A8" w:rsidP="000A03E2">
    <w:pPr>
      <w:pStyle w:val="Header"/>
    </w:pPr>
    <w:r w:rsidRPr="0037163A">
      <w:rPr>
        <w:rFonts w:ascii="Avenir Next LT Pro" w:hAnsi="Avenir Next LT Pro"/>
        <w:noProof/>
        <w:color w:val="7030A0"/>
        <w:spacing w:val="60"/>
        <w:sz w:val="44"/>
        <w:szCs w:val="32"/>
        <w:highlight w:val="yellow"/>
      </w:rPr>
      <w:drawing>
        <wp:anchor distT="0" distB="0" distL="114300" distR="114300" simplePos="0" relativeHeight="251658243" behindDoc="1" locked="0" layoutInCell="1" allowOverlap="1" wp14:anchorId="62160885" wp14:editId="0251C763">
          <wp:simplePos x="0" y="0"/>
          <wp:positionH relativeFrom="margin">
            <wp:posOffset>0</wp:posOffset>
          </wp:positionH>
          <wp:positionV relativeFrom="paragraph">
            <wp:posOffset>-92075</wp:posOffset>
          </wp:positionV>
          <wp:extent cx="731520" cy="731520"/>
          <wp:effectExtent l="0" t="0" r="0" b="0"/>
          <wp:wrapNone/>
          <wp:docPr id="1440458661" name="Picture 1440458661"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31520" cy="73152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18B57A" w14:textId="4258B04F" w:rsidR="0055688B" w:rsidRPr="0037163A" w:rsidRDefault="0055688B" w:rsidP="0055688B">
    <w:pPr>
      <w:pStyle w:val="RFP-QHeader1"/>
      <w:rPr>
        <w:rFonts w:ascii="Avenir Next LT Pro" w:hAnsi="Avenir Next LT Pro"/>
        <w:color w:val="7030A0"/>
        <w:sz w:val="16"/>
        <w:szCs w:val="16"/>
      </w:rPr>
    </w:pPr>
    <w:r w:rsidRPr="0037163A">
      <w:rPr>
        <w:rFonts w:ascii="Avenir Next LT Pro" w:hAnsi="Avenir Next LT Pro"/>
        <w:noProof/>
        <w:color w:val="7030A0"/>
        <w:spacing w:val="60"/>
        <w:sz w:val="44"/>
        <w:szCs w:val="32"/>
        <w:highlight w:val="yellow"/>
      </w:rPr>
      <w:drawing>
        <wp:anchor distT="0" distB="0" distL="114300" distR="114300" simplePos="0" relativeHeight="251658240" behindDoc="1" locked="0" layoutInCell="1" allowOverlap="1" wp14:anchorId="79FF675B" wp14:editId="6AE529C6">
          <wp:simplePos x="0" y="0"/>
          <wp:positionH relativeFrom="margin">
            <wp:align>left</wp:align>
          </wp:positionH>
          <wp:positionV relativeFrom="paragraph">
            <wp:posOffset>-35892</wp:posOffset>
          </wp:positionV>
          <wp:extent cx="731520" cy="731520"/>
          <wp:effectExtent l="0" t="0" r="0" b="0"/>
          <wp:wrapNone/>
          <wp:docPr id="1043841444" name="Picture 1043841444" descr="A picture containing text, sig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 outdoor&#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31520" cy="731520"/>
                  </a:xfrm>
                  <a:prstGeom prst="rect">
                    <a:avLst/>
                  </a:prstGeom>
                </pic:spPr>
              </pic:pic>
            </a:graphicData>
          </a:graphic>
          <wp14:sizeRelH relativeFrom="margin">
            <wp14:pctWidth>0</wp14:pctWidth>
          </wp14:sizeRelH>
          <wp14:sizeRelV relativeFrom="margin">
            <wp14:pctHeight>0</wp14:pctHeight>
          </wp14:sizeRelV>
        </wp:anchor>
      </w:drawing>
    </w:r>
  </w:p>
  <w:p w14:paraId="6BF6E6C1" w14:textId="49B091D9" w:rsidR="0055688B" w:rsidRDefault="0055688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6B0CA9" w14:textId="78782286" w:rsidR="003576A8" w:rsidRPr="000A03E2" w:rsidRDefault="003576A8" w:rsidP="000A03E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028523" w14:textId="0EE77FA6" w:rsidR="00F8608C" w:rsidRPr="0037163A" w:rsidRDefault="00F8608C" w:rsidP="0055688B">
    <w:pPr>
      <w:pStyle w:val="RFP-QHeader1"/>
      <w:rPr>
        <w:rFonts w:ascii="Avenir Next LT Pro" w:hAnsi="Avenir Next LT Pro"/>
        <w:color w:val="7030A0"/>
        <w:sz w:val="16"/>
        <w:szCs w:val="16"/>
      </w:rPr>
    </w:pPr>
  </w:p>
  <w:p w14:paraId="1BBA48BD" w14:textId="77777777" w:rsidR="00F8608C" w:rsidRDefault="00F8608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14427A" w14:textId="3F180A7A" w:rsidR="00F8608C" w:rsidRPr="0037163A" w:rsidRDefault="00F8608C" w:rsidP="0055688B">
    <w:pPr>
      <w:pStyle w:val="RFP-QHeader1"/>
      <w:rPr>
        <w:rFonts w:ascii="Avenir Next LT Pro" w:hAnsi="Avenir Next LT Pro"/>
        <w:color w:val="7030A0"/>
        <w:sz w:val="16"/>
        <w:szCs w:val="16"/>
      </w:rPr>
    </w:pPr>
  </w:p>
  <w:p w14:paraId="0D47508A" w14:textId="77777777" w:rsidR="00871D34" w:rsidRDefault="00871D34">
    <w:pPr>
      <w:pStyle w:val="Header"/>
    </w:pPr>
  </w:p>
  <w:p w14:paraId="030F4D47" w14:textId="77777777" w:rsidR="00850D93" w:rsidRDefault="00850D9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22"/>
    <w:multiLevelType w:val="multilevel"/>
    <w:tmpl w:val="00000000"/>
    <w:lvl w:ilvl="0">
      <w:start w:val="1"/>
      <w:numFmt w:val="upperLetter"/>
      <w:pStyle w:val="Level1"/>
      <w:lvlText w:val="%1."/>
      <w:lvlJc w:val="left"/>
      <w:pPr>
        <w:tabs>
          <w:tab w:val="num" w:pos="1260"/>
        </w:tabs>
        <w:ind w:left="1260" w:hanging="540"/>
      </w:pPr>
    </w:lvl>
    <w:lvl w:ilvl="1">
      <w:start w:val="1"/>
      <w:numFmt w:val="upperLetter"/>
      <w:lvlText w:val="%2"/>
      <w:lvlJc w:val="left"/>
    </w:lvl>
    <w:lvl w:ilvl="2">
      <w:start w:val="1"/>
      <w:numFmt w:val="upperLetter"/>
      <w:lvlText w:val="%3"/>
      <w:lvlJc w:val="left"/>
    </w:lvl>
    <w:lvl w:ilvl="3">
      <w:start w:val="1"/>
      <w:numFmt w:val="upperLetter"/>
      <w:lvlText w:val="%4"/>
      <w:lvlJc w:val="left"/>
    </w:lvl>
    <w:lvl w:ilvl="4">
      <w:start w:val="1"/>
      <w:numFmt w:val="upperLetter"/>
      <w:lvlText w:val="%5"/>
      <w:lvlJc w:val="left"/>
    </w:lvl>
    <w:lvl w:ilvl="5">
      <w:start w:val="1"/>
      <w:numFmt w:val="upperLetter"/>
      <w:lvlText w:val="%6"/>
      <w:lvlJc w:val="left"/>
    </w:lvl>
    <w:lvl w:ilvl="6">
      <w:start w:val="1"/>
      <w:numFmt w:val="upperLetter"/>
      <w:lvlText w:val="%7"/>
      <w:lvlJc w:val="left"/>
    </w:lvl>
    <w:lvl w:ilvl="7">
      <w:start w:val="1"/>
      <w:numFmt w:val="upperLetter"/>
      <w:lvlText w:val="%8"/>
      <w:lvlJc w:val="left"/>
    </w:lvl>
    <w:lvl w:ilvl="8">
      <w:numFmt w:val="decimal"/>
      <w:lvlText w:val=""/>
      <w:lvlJc w:val="left"/>
    </w:lvl>
  </w:abstractNum>
  <w:abstractNum w:abstractNumId="1" w15:restartNumberingAfterBreak="0">
    <w:nsid w:val="00CF460C"/>
    <w:multiLevelType w:val="multilevel"/>
    <w:tmpl w:val="A41C767C"/>
    <w:lvl w:ilvl="0">
      <w:start w:val="1"/>
      <w:numFmt w:val="upperLetter"/>
      <w:lvlText w:val="%1."/>
      <w:lvlJc w:val="left"/>
      <w:pPr>
        <w:tabs>
          <w:tab w:val="num" w:pos="1440"/>
        </w:tabs>
        <w:ind w:left="1440" w:hanging="720"/>
      </w:pPr>
      <w:rPr>
        <w:rFonts w:hint="default"/>
        <w:i w:val="0"/>
        <w:color w:val="auto"/>
      </w:rPr>
    </w:lvl>
    <w:lvl w:ilvl="1">
      <w:start w:val="1"/>
      <w:numFmt w:val="decimal"/>
      <w:lvlRestart w:val="0"/>
      <w:pStyle w:val="ContractsTeam"/>
      <w:lvlText w:val="%2."/>
      <w:lvlJc w:val="left"/>
      <w:pPr>
        <w:tabs>
          <w:tab w:val="num" w:pos="2160"/>
        </w:tabs>
        <w:ind w:left="2160" w:hanging="720"/>
      </w:pPr>
      <w:rPr>
        <w:rFonts w:hint="default"/>
      </w:rPr>
    </w:lvl>
    <w:lvl w:ilvl="2">
      <w:start w:val="1"/>
      <w:numFmt w:val="lowerLetter"/>
      <w:lvlRestart w:val="0"/>
      <w:lvlText w:val="%3."/>
      <w:lvlJc w:val="left"/>
      <w:pPr>
        <w:tabs>
          <w:tab w:val="num" w:pos="2970"/>
        </w:tabs>
        <w:ind w:left="2970" w:hanging="720"/>
      </w:pPr>
      <w:rPr>
        <w:rFonts w:hint="default"/>
        <w:i w:val="0"/>
        <w:color w:val="auto"/>
      </w:rPr>
    </w:lvl>
    <w:lvl w:ilvl="3">
      <w:start w:val="1"/>
      <w:numFmt w:val="decimal"/>
      <w:lvlRestart w:val="0"/>
      <w:lvlText w:val="%4)"/>
      <w:lvlJc w:val="left"/>
      <w:pPr>
        <w:tabs>
          <w:tab w:val="num" w:pos="3600"/>
        </w:tabs>
        <w:ind w:left="3600" w:hanging="720"/>
      </w:pPr>
      <w:rPr>
        <w:rFonts w:hint="default"/>
        <w:i w:val="0"/>
        <w:color w:val="auto"/>
      </w:rPr>
    </w:lvl>
    <w:lvl w:ilvl="4">
      <w:start w:val="1"/>
      <w:numFmt w:val="lowerLetter"/>
      <w:lvlText w:val="(%5)"/>
      <w:lvlJc w:val="left"/>
      <w:pPr>
        <w:tabs>
          <w:tab w:val="num" w:pos="4320"/>
        </w:tabs>
        <w:ind w:left="4320" w:hanging="720"/>
      </w:pPr>
      <w:rPr>
        <w:rFonts w:hint="default"/>
      </w:rPr>
    </w:lvl>
    <w:lvl w:ilvl="5">
      <w:start w:val="1"/>
      <w:numFmt w:val="lowerRoman"/>
      <w:lvlText w:val="%6."/>
      <w:lvlJc w:val="left"/>
      <w:pPr>
        <w:tabs>
          <w:tab w:val="num" w:pos="5040"/>
        </w:tabs>
        <w:ind w:left="5040" w:hanging="720"/>
      </w:pPr>
      <w:rPr>
        <w:rFonts w:hint="default"/>
      </w:rPr>
    </w:lvl>
    <w:lvl w:ilvl="6">
      <w:start w:val="1"/>
      <w:numFmt w:val="bullet"/>
      <w:lvlText w:val=""/>
      <w:lvlJc w:val="left"/>
      <w:pPr>
        <w:tabs>
          <w:tab w:val="num" w:pos="5760"/>
        </w:tabs>
        <w:ind w:left="5760" w:hanging="720"/>
      </w:pPr>
      <w:rPr>
        <w:rFonts w:ascii="Symbol" w:hAnsi="Symbol" w:hint="default"/>
      </w:rPr>
    </w:lvl>
    <w:lvl w:ilvl="7">
      <w:start w:val="1"/>
      <w:numFmt w:val="bullet"/>
      <w:lvlText w:val=""/>
      <w:lvlJc w:val="left"/>
      <w:pPr>
        <w:tabs>
          <w:tab w:val="num" w:pos="6480"/>
        </w:tabs>
        <w:ind w:left="6480" w:hanging="720"/>
      </w:pPr>
      <w:rPr>
        <w:rFonts w:ascii="Symbol" w:hAnsi="Symbol" w:hint="default"/>
      </w:rPr>
    </w:lvl>
    <w:lvl w:ilvl="8">
      <w:start w:val="1"/>
      <w:numFmt w:val="bullet"/>
      <w:lvlText w:val=""/>
      <w:lvlJc w:val="left"/>
      <w:pPr>
        <w:tabs>
          <w:tab w:val="num" w:pos="7200"/>
        </w:tabs>
        <w:ind w:left="7200" w:hanging="720"/>
      </w:pPr>
      <w:rPr>
        <w:rFonts w:ascii="Symbol" w:hAnsi="Symbol" w:hint="default"/>
        <w:sz w:val="28"/>
      </w:rPr>
    </w:lvl>
  </w:abstractNum>
  <w:abstractNum w:abstractNumId="2" w15:restartNumberingAfterBreak="0">
    <w:nsid w:val="0B8E01F2"/>
    <w:multiLevelType w:val="hybridMultilevel"/>
    <w:tmpl w:val="762879B2"/>
    <w:lvl w:ilvl="0" w:tplc="4EF80E5C">
      <w:start w:val="8"/>
      <w:numFmt w:val="upperLetter"/>
      <w:lvlText w:val="%1."/>
      <w:lvlJc w:val="left"/>
      <w:pPr>
        <w:ind w:left="1760" w:hanging="720"/>
      </w:pPr>
      <w:rPr>
        <w:rFonts w:ascii="Calibri" w:eastAsia="Calibri" w:hAnsi="Calibri" w:cs="Calibri" w:hint="default"/>
        <w:b w:val="0"/>
        <w:bCs w:val="0"/>
        <w:i w:val="0"/>
        <w:iCs w:val="0"/>
        <w:spacing w:val="-1"/>
        <w:w w:val="100"/>
        <w:sz w:val="24"/>
        <w:szCs w:val="24"/>
        <w:lang w:val="en-US" w:eastAsia="en-US" w:bidi="ar-SA"/>
      </w:rPr>
    </w:lvl>
    <w:lvl w:ilvl="1" w:tplc="3D9E612C">
      <w:start w:val="1"/>
      <w:numFmt w:val="upperRoman"/>
      <w:lvlText w:val="%2."/>
      <w:lvlJc w:val="left"/>
      <w:pPr>
        <w:ind w:left="1760" w:hanging="720"/>
      </w:pPr>
      <w:rPr>
        <w:rFonts w:ascii="Calibri" w:eastAsia="Calibri" w:hAnsi="Calibri" w:cs="Calibri" w:hint="default"/>
        <w:b w:val="0"/>
        <w:bCs w:val="0"/>
        <w:i w:val="0"/>
        <w:iCs w:val="0"/>
        <w:spacing w:val="-1"/>
        <w:w w:val="100"/>
        <w:sz w:val="24"/>
        <w:szCs w:val="24"/>
        <w:lang w:val="en-US" w:eastAsia="en-US" w:bidi="ar-SA"/>
      </w:rPr>
    </w:lvl>
    <w:lvl w:ilvl="2" w:tplc="468CE6EA">
      <w:start w:val="1"/>
      <w:numFmt w:val="upperLetter"/>
      <w:lvlText w:val="%3."/>
      <w:lvlJc w:val="left"/>
      <w:pPr>
        <w:ind w:left="2480" w:hanging="720"/>
        <w:jc w:val="right"/>
      </w:pPr>
      <w:rPr>
        <w:rFonts w:ascii="Calibri" w:eastAsia="Calibri" w:hAnsi="Calibri" w:cs="Calibri" w:hint="default"/>
        <w:b w:val="0"/>
        <w:bCs w:val="0"/>
        <w:i w:val="0"/>
        <w:iCs w:val="0"/>
        <w:spacing w:val="0"/>
        <w:w w:val="100"/>
        <w:sz w:val="24"/>
        <w:szCs w:val="24"/>
        <w:lang w:val="en-US" w:eastAsia="en-US" w:bidi="ar-SA"/>
      </w:rPr>
    </w:lvl>
    <w:lvl w:ilvl="3" w:tplc="48AC53FA">
      <w:start w:val="1"/>
      <w:numFmt w:val="decimal"/>
      <w:lvlText w:val="%4."/>
      <w:lvlJc w:val="left"/>
      <w:pPr>
        <w:ind w:left="2480" w:hanging="720"/>
      </w:pPr>
      <w:rPr>
        <w:rFonts w:asciiTheme="minorHAnsi" w:eastAsia="Times New Roman" w:hAnsiTheme="minorHAnsi" w:cstheme="minorHAnsi"/>
        <w:b w:val="0"/>
        <w:bCs w:val="0"/>
        <w:i w:val="0"/>
        <w:iCs w:val="0"/>
        <w:spacing w:val="-1"/>
        <w:w w:val="100"/>
        <w:sz w:val="24"/>
        <w:szCs w:val="24"/>
        <w:lang w:val="en-US" w:eastAsia="en-US" w:bidi="ar-SA"/>
      </w:rPr>
    </w:lvl>
    <w:lvl w:ilvl="4" w:tplc="8C3A3088">
      <w:numFmt w:val="bullet"/>
      <w:lvlText w:val="•"/>
      <w:lvlJc w:val="left"/>
      <w:pPr>
        <w:ind w:left="5226" w:hanging="720"/>
      </w:pPr>
      <w:rPr>
        <w:rFonts w:hint="default"/>
        <w:lang w:val="en-US" w:eastAsia="en-US" w:bidi="ar-SA"/>
      </w:rPr>
    </w:lvl>
    <w:lvl w:ilvl="5" w:tplc="21AAE99C">
      <w:numFmt w:val="bullet"/>
      <w:lvlText w:val="•"/>
      <w:lvlJc w:val="left"/>
      <w:pPr>
        <w:ind w:left="6142" w:hanging="720"/>
      </w:pPr>
      <w:rPr>
        <w:rFonts w:hint="default"/>
        <w:lang w:val="en-US" w:eastAsia="en-US" w:bidi="ar-SA"/>
      </w:rPr>
    </w:lvl>
    <w:lvl w:ilvl="6" w:tplc="ADFE555E">
      <w:numFmt w:val="bullet"/>
      <w:lvlText w:val="•"/>
      <w:lvlJc w:val="left"/>
      <w:pPr>
        <w:ind w:left="7057" w:hanging="720"/>
      </w:pPr>
      <w:rPr>
        <w:rFonts w:hint="default"/>
        <w:lang w:val="en-US" w:eastAsia="en-US" w:bidi="ar-SA"/>
      </w:rPr>
    </w:lvl>
    <w:lvl w:ilvl="7" w:tplc="77D6D5CA">
      <w:numFmt w:val="bullet"/>
      <w:lvlText w:val="•"/>
      <w:lvlJc w:val="left"/>
      <w:pPr>
        <w:ind w:left="7973" w:hanging="720"/>
      </w:pPr>
      <w:rPr>
        <w:rFonts w:hint="default"/>
        <w:lang w:val="en-US" w:eastAsia="en-US" w:bidi="ar-SA"/>
      </w:rPr>
    </w:lvl>
    <w:lvl w:ilvl="8" w:tplc="662885A4">
      <w:numFmt w:val="bullet"/>
      <w:lvlText w:val="•"/>
      <w:lvlJc w:val="left"/>
      <w:pPr>
        <w:ind w:left="8888" w:hanging="720"/>
      </w:pPr>
      <w:rPr>
        <w:rFonts w:hint="default"/>
        <w:lang w:val="en-US" w:eastAsia="en-US" w:bidi="ar-SA"/>
      </w:rPr>
    </w:lvl>
  </w:abstractNum>
  <w:abstractNum w:abstractNumId="3" w15:restartNumberingAfterBreak="0">
    <w:nsid w:val="0BA44FA3"/>
    <w:multiLevelType w:val="hybridMultilevel"/>
    <w:tmpl w:val="B418A776"/>
    <w:lvl w:ilvl="0" w:tplc="0A9C8504">
      <w:start w:val="1"/>
      <w:numFmt w:val="upperLetter"/>
      <w:lvlText w:val="%1."/>
      <w:lvlJc w:val="left"/>
      <w:pPr>
        <w:ind w:left="720" w:hanging="360"/>
      </w:pPr>
      <w:rPr>
        <w:rFonts w:hint="default"/>
        <w:b w:val="0"/>
        <w:bCs/>
        <w:i w:val="0"/>
        <w:color w:val="auto"/>
        <w:sz w:val="24"/>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DE41CEE"/>
    <w:multiLevelType w:val="multilevel"/>
    <w:tmpl w:val="6978C270"/>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22"/>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140A7854"/>
    <w:multiLevelType w:val="hybridMultilevel"/>
    <w:tmpl w:val="8B0E380C"/>
    <w:lvl w:ilvl="0" w:tplc="5AE6A8A6">
      <w:start w:val="1"/>
      <w:numFmt w:val="lowerLetter"/>
      <w:lvlText w:val="%1."/>
      <w:lvlJc w:val="left"/>
      <w:pPr>
        <w:ind w:left="720" w:hanging="360"/>
      </w:pPr>
      <w:rPr>
        <w:b w:val="0"/>
        <w:bCs w:val="0"/>
      </w:rPr>
    </w:lvl>
    <w:lvl w:ilvl="1" w:tplc="A31A9512">
      <w:start w:val="1"/>
      <w:numFmt w:val="lowerLetter"/>
      <w:lvlText w:val="%2."/>
      <w:lvlJc w:val="left"/>
      <w:pPr>
        <w:ind w:left="1440" w:hanging="360"/>
      </w:pPr>
      <w:rPr>
        <w:sz w:val="24"/>
        <w:szCs w:val="24"/>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419380E"/>
    <w:multiLevelType w:val="hybridMultilevel"/>
    <w:tmpl w:val="493E5BF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F2DC894C">
      <w:start w:val="1"/>
      <w:numFmt w:val="decimal"/>
      <w:lvlText w:val="%7."/>
      <w:lvlJc w:val="left"/>
      <w:pPr>
        <w:ind w:left="5040" w:hanging="360"/>
      </w:pPr>
      <w:rPr>
        <w:rFonts w:hint="default"/>
      </w:r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45D717F"/>
    <w:multiLevelType w:val="hybridMultilevel"/>
    <w:tmpl w:val="A726CD88"/>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15:restartNumberingAfterBreak="0">
    <w:nsid w:val="19C01DD9"/>
    <w:multiLevelType w:val="hybridMultilevel"/>
    <w:tmpl w:val="DA3481C6"/>
    <w:lvl w:ilvl="0" w:tplc="FFFFFFFF">
      <w:start w:val="1"/>
      <w:numFmt w:val="lowerLetter"/>
      <w:lvlText w:val="%1."/>
      <w:lvlJc w:val="left"/>
      <w:pPr>
        <w:ind w:left="2880" w:hanging="360"/>
      </w:pPr>
    </w:lvl>
    <w:lvl w:ilvl="1" w:tplc="FFFFFFFF" w:tentative="1">
      <w:start w:val="1"/>
      <w:numFmt w:val="lowerLetter"/>
      <w:lvlText w:val="%2."/>
      <w:lvlJc w:val="left"/>
      <w:pPr>
        <w:ind w:left="3600" w:hanging="360"/>
      </w:pPr>
    </w:lvl>
    <w:lvl w:ilvl="2" w:tplc="FFFFFFFF" w:tentative="1">
      <w:start w:val="1"/>
      <w:numFmt w:val="lowerRoman"/>
      <w:lvlText w:val="%3."/>
      <w:lvlJc w:val="right"/>
      <w:pPr>
        <w:ind w:left="4320" w:hanging="180"/>
      </w:pPr>
    </w:lvl>
    <w:lvl w:ilvl="3" w:tplc="FFFFFFFF" w:tentative="1">
      <w:start w:val="1"/>
      <w:numFmt w:val="decimal"/>
      <w:lvlText w:val="%4."/>
      <w:lvlJc w:val="left"/>
      <w:pPr>
        <w:ind w:left="5040" w:hanging="360"/>
      </w:pPr>
    </w:lvl>
    <w:lvl w:ilvl="4" w:tplc="FFFFFFFF" w:tentative="1">
      <w:start w:val="1"/>
      <w:numFmt w:val="lowerLetter"/>
      <w:lvlText w:val="%5."/>
      <w:lvlJc w:val="left"/>
      <w:pPr>
        <w:ind w:left="5760" w:hanging="360"/>
      </w:pPr>
    </w:lvl>
    <w:lvl w:ilvl="5" w:tplc="FFFFFFFF" w:tentative="1">
      <w:start w:val="1"/>
      <w:numFmt w:val="lowerRoman"/>
      <w:lvlText w:val="%6."/>
      <w:lvlJc w:val="right"/>
      <w:pPr>
        <w:ind w:left="6480" w:hanging="180"/>
      </w:pPr>
    </w:lvl>
    <w:lvl w:ilvl="6" w:tplc="FFFFFFFF" w:tentative="1">
      <w:start w:val="1"/>
      <w:numFmt w:val="decimal"/>
      <w:lvlText w:val="%7."/>
      <w:lvlJc w:val="left"/>
      <w:pPr>
        <w:ind w:left="7200" w:hanging="360"/>
      </w:pPr>
    </w:lvl>
    <w:lvl w:ilvl="7" w:tplc="FFFFFFFF" w:tentative="1">
      <w:start w:val="1"/>
      <w:numFmt w:val="lowerLetter"/>
      <w:lvlText w:val="%8."/>
      <w:lvlJc w:val="left"/>
      <w:pPr>
        <w:ind w:left="7920" w:hanging="360"/>
      </w:pPr>
    </w:lvl>
    <w:lvl w:ilvl="8" w:tplc="FFFFFFFF" w:tentative="1">
      <w:start w:val="1"/>
      <w:numFmt w:val="lowerRoman"/>
      <w:lvlText w:val="%9."/>
      <w:lvlJc w:val="right"/>
      <w:pPr>
        <w:ind w:left="8640" w:hanging="180"/>
      </w:pPr>
    </w:lvl>
  </w:abstractNum>
  <w:abstractNum w:abstractNumId="9" w15:restartNumberingAfterBreak="0">
    <w:nsid w:val="1A887BD3"/>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F81423D"/>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69271A4"/>
    <w:multiLevelType w:val="hybridMultilevel"/>
    <w:tmpl w:val="B120A2EE"/>
    <w:lvl w:ilvl="0" w:tplc="FFFFFFFF">
      <w:start w:val="1"/>
      <w:numFmt w:val="decimal"/>
      <w:lvlText w:val="%1."/>
      <w:lvlJc w:val="left"/>
      <w:pPr>
        <w:ind w:left="720" w:hanging="360"/>
      </w:pPr>
      <w:rPr>
        <w:rFonts w:hint="default"/>
        <w:b w:val="0"/>
        <w:strike w:val="0"/>
        <w:szCs w:val="26"/>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26B81FA4"/>
    <w:multiLevelType w:val="hybridMultilevel"/>
    <w:tmpl w:val="067AB9C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F174F01"/>
    <w:multiLevelType w:val="hybridMultilevel"/>
    <w:tmpl w:val="5E9C0E7C"/>
    <w:lvl w:ilvl="0" w:tplc="1E167FA4">
      <w:start w:val="1"/>
      <w:numFmt w:val="decimal"/>
      <w:lvlText w:val="%1."/>
      <w:lvlJc w:val="left"/>
      <w:pPr>
        <w:ind w:left="2480" w:hanging="720"/>
      </w:pPr>
      <w:rPr>
        <w:rFonts w:ascii="Calibri" w:eastAsia="Calibri" w:hAnsi="Calibri" w:cs="Calibri" w:hint="default"/>
        <w:b w:val="0"/>
        <w:bCs w:val="0"/>
        <w:i w:val="0"/>
        <w:iCs w:val="0"/>
        <w:spacing w:val="0"/>
        <w:w w:val="100"/>
        <w:sz w:val="24"/>
        <w:szCs w:val="24"/>
        <w:lang w:val="en-US" w:eastAsia="en-US" w:bidi="ar-SA"/>
      </w:rPr>
    </w:lvl>
    <w:lvl w:ilvl="1" w:tplc="48541366">
      <w:start w:val="1"/>
      <w:numFmt w:val="lowerLetter"/>
      <w:lvlText w:val="%2."/>
      <w:lvlJc w:val="left"/>
      <w:pPr>
        <w:ind w:left="3201" w:hanging="721"/>
      </w:pPr>
      <w:rPr>
        <w:rFonts w:ascii="Calibri" w:eastAsia="Calibri" w:hAnsi="Calibri" w:cs="Calibri" w:hint="default"/>
        <w:b w:val="0"/>
        <w:bCs w:val="0"/>
        <w:i w:val="0"/>
        <w:iCs w:val="0"/>
        <w:spacing w:val="0"/>
        <w:w w:val="100"/>
        <w:sz w:val="24"/>
        <w:szCs w:val="24"/>
        <w:lang w:val="en-US" w:eastAsia="en-US" w:bidi="ar-SA"/>
      </w:rPr>
    </w:lvl>
    <w:lvl w:ilvl="2" w:tplc="AAC275D4">
      <w:numFmt w:val="bullet"/>
      <w:lvlText w:val="•"/>
      <w:lvlJc w:val="left"/>
      <w:pPr>
        <w:ind w:left="4035" w:hanging="721"/>
      </w:pPr>
      <w:rPr>
        <w:rFonts w:hint="default"/>
        <w:lang w:val="en-US" w:eastAsia="en-US" w:bidi="ar-SA"/>
      </w:rPr>
    </w:lvl>
    <w:lvl w:ilvl="3" w:tplc="AAEE1D00">
      <w:numFmt w:val="bullet"/>
      <w:lvlText w:val="•"/>
      <w:lvlJc w:val="left"/>
      <w:pPr>
        <w:ind w:left="4871" w:hanging="721"/>
      </w:pPr>
      <w:rPr>
        <w:rFonts w:hint="default"/>
        <w:lang w:val="en-US" w:eastAsia="en-US" w:bidi="ar-SA"/>
      </w:rPr>
    </w:lvl>
    <w:lvl w:ilvl="4" w:tplc="FDF8C7C4">
      <w:numFmt w:val="bullet"/>
      <w:lvlText w:val="•"/>
      <w:lvlJc w:val="left"/>
      <w:pPr>
        <w:ind w:left="5706" w:hanging="721"/>
      </w:pPr>
      <w:rPr>
        <w:rFonts w:hint="default"/>
        <w:lang w:val="en-US" w:eastAsia="en-US" w:bidi="ar-SA"/>
      </w:rPr>
    </w:lvl>
    <w:lvl w:ilvl="5" w:tplc="57B083B0">
      <w:numFmt w:val="bullet"/>
      <w:lvlText w:val="•"/>
      <w:lvlJc w:val="left"/>
      <w:pPr>
        <w:ind w:left="6542" w:hanging="721"/>
      </w:pPr>
      <w:rPr>
        <w:rFonts w:hint="default"/>
        <w:lang w:val="en-US" w:eastAsia="en-US" w:bidi="ar-SA"/>
      </w:rPr>
    </w:lvl>
    <w:lvl w:ilvl="6" w:tplc="923C96A6">
      <w:numFmt w:val="bullet"/>
      <w:lvlText w:val="•"/>
      <w:lvlJc w:val="left"/>
      <w:pPr>
        <w:ind w:left="7377" w:hanging="721"/>
      </w:pPr>
      <w:rPr>
        <w:rFonts w:hint="default"/>
        <w:lang w:val="en-US" w:eastAsia="en-US" w:bidi="ar-SA"/>
      </w:rPr>
    </w:lvl>
    <w:lvl w:ilvl="7" w:tplc="E4E004A4">
      <w:numFmt w:val="bullet"/>
      <w:lvlText w:val="•"/>
      <w:lvlJc w:val="left"/>
      <w:pPr>
        <w:ind w:left="8213" w:hanging="721"/>
      </w:pPr>
      <w:rPr>
        <w:rFonts w:hint="default"/>
        <w:lang w:val="en-US" w:eastAsia="en-US" w:bidi="ar-SA"/>
      </w:rPr>
    </w:lvl>
    <w:lvl w:ilvl="8" w:tplc="63AE7AAA">
      <w:numFmt w:val="bullet"/>
      <w:lvlText w:val="•"/>
      <w:lvlJc w:val="left"/>
      <w:pPr>
        <w:ind w:left="9048" w:hanging="721"/>
      </w:pPr>
      <w:rPr>
        <w:rFonts w:hint="default"/>
        <w:lang w:val="en-US" w:eastAsia="en-US" w:bidi="ar-SA"/>
      </w:rPr>
    </w:lvl>
  </w:abstractNum>
  <w:abstractNum w:abstractNumId="14" w15:restartNumberingAfterBreak="0">
    <w:nsid w:val="303C3155"/>
    <w:multiLevelType w:val="hybridMultilevel"/>
    <w:tmpl w:val="6A580808"/>
    <w:lvl w:ilvl="0" w:tplc="A096195E">
      <w:start w:val="1"/>
      <w:numFmt w:val="bullet"/>
      <w:lvlText w:val=""/>
      <w:lvlJc w:val="left"/>
      <w:pPr>
        <w:ind w:left="720" w:hanging="360"/>
      </w:pPr>
      <w:rPr>
        <w:rFonts w:ascii="Wingdings" w:hAnsi="Wingdings"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3643567"/>
    <w:multiLevelType w:val="hybridMultilevel"/>
    <w:tmpl w:val="4E06B7A0"/>
    <w:lvl w:ilvl="0" w:tplc="2410DCCC">
      <w:start w:val="1"/>
      <w:numFmt w:val="decimal"/>
      <w:lvlText w:val="%1."/>
      <w:lvlJc w:val="left"/>
      <w:pPr>
        <w:ind w:left="720" w:hanging="360"/>
      </w:pPr>
      <w:rPr>
        <w:rFonts w:asciiTheme="minorHAnsi" w:eastAsia="Times New Roman" w:hAnsiTheme="minorHAnsi" w:cstheme="minorHAnsi"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67F6C3E"/>
    <w:multiLevelType w:val="hybridMultilevel"/>
    <w:tmpl w:val="3D58A9A2"/>
    <w:lvl w:ilvl="0" w:tplc="0409000F">
      <w:start w:val="1"/>
      <w:numFmt w:val="decimal"/>
      <w:lvlText w:val="%1."/>
      <w:lvlJc w:val="left"/>
      <w:pPr>
        <w:ind w:left="2160" w:hanging="360"/>
      </w:pPr>
    </w:lvl>
    <w:lvl w:ilvl="1" w:tplc="04090019">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7" w15:restartNumberingAfterBreak="0">
    <w:nsid w:val="3B4D3CFE"/>
    <w:multiLevelType w:val="hybridMultilevel"/>
    <w:tmpl w:val="33AE0F4C"/>
    <w:lvl w:ilvl="0" w:tplc="02F0FF52">
      <w:start w:val="4"/>
      <w:numFmt w:val="lowerLetter"/>
      <w:lvlText w:val="%1."/>
      <w:lvlJc w:val="left"/>
      <w:pPr>
        <w:ind w:left="28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C2B7F1B"/>
    <w:multiLevelType w:val="hybridMultilevel"/>
    <w:tmpl w:val="A726CD88"/>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 w15:restartNumberingAfterBreak="0">
    <w:nsid w:val="40C3280C"/>
    <w:multiLevelType w:val="hybridMultilevel"/>
    <w:tmpl w:val="193EE5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47868C3"/>
    <w:multiLevelType w:val="multilevel"/>
    <w:tmpl w:val="8A740E3C"/>
    <w:lvl w:ilvl="0">
      <w:start w:val="1"/>
      <w:numFmt w:val="decimal"/>
      <w:lvlText w:val="%1."/>
      <w:lvlJc w:val="left"/>
      <w:pPr>
        <w:ind w:left="720" w:hanging="720"/>
      </w:pPr>
      <w:rPr>
        <w:rFonts w:hint="default"/>
        <w:b w:val="0"/>
        <w:i w:val="0"/>
        <w:caps/>
        <w:strike w:val="0"/>
        <w:dstrike w:val="0"/>
        <w:vanish w:val="0"/>
        <w:color w:val="auto"/>
        <w:kern w:val="0"/>
        <w:sz w:val="24"/>
        <w:szCs w:val="24"/>
        <w:u w:val="none"/>
        <w:vertAlign w:val="baseline"/>
      </w:rPr>
    </w:lvl>
    <w:lvl w:ilvl="1">
      <w:start w:val="1"/>
      <w:numFmt w:val="upperLetter"/>
      <w:lvlRestart w:val="0"/>
      <w:lvlText w:val="%2."/>
      <w:lvlJc w:val="left"/>
      <w:pPr>
        <w:ind w:left="1440" w:hanging="720"/>
      </w:pPr>
      <w:rPr>
        <w:rFonts w:ascii="Times New Roman" w:hAnsi="Times New Roman" w:hint="default"/>
        <w:b w:val="0"/>
        <w:i w:val="0"/>
        <w:caps w:val="0"/>
        <w:strike w:val="0"/>
        <w:dstrike w:val="0"/>
        <w:vanish w:val="0"/>
        <w:color w:val="000000"/>
        <w:kern w:val="0"/>
        <w:sz w:val="26"/>
        <w:u w:val="none"/>
        <w:vertAlign w:val="baseline"/>
      </w:rPr>
    </w:lvl>
    <w:lvl w:ilvl="2">
      <w:start w:val="1"/>
      <w:numFmt w:val="decimal"/>
      <w:lvlText w:val="%3."/>
      <w:lvlJc w:val="left"/>
      <w:pPr>
        <w:tabs>
          <w:tab w:val="num" w:pos="1440"/>
        </w:tabs>
        <w:ind w:left="2160" w:hanging="720"/>
      </w:pPr>
      <w:rPr>
        <w:rFonts w:ascii="Times New Roman" w:hAnsi="Times New Roman"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ascii="Times New Roman" w:hAnsi="Times New Roman" w:hint="default"/>
        <w:b w:val="0"/>
        <w:i w:val="0"/>
        <w:caps w:val="0"/>
        <w:strike w:val="0"/>
        <w:dstrike w:val="0"/>
        <w:vanish w:val="0"/>
        <w:color w:val="000000"/>
        <w:kern w:val="0"/>
        <w:sz w:val="26"/>
        <w:u w:val="none"/>
        <w:vertAlign w:val="baseline"/>
      </w:rPr>
    </w:lvl>
    <w:lvl w:ilvl="4">
      <w:start w:val="1"/>
      <w:numFmt w:val="decimal"/>
      <w:lvlText w:val="(%5)"/>
      <w:lvlJc w:val="left"/>
      <w:pPr>
        <w:tabs>
          <w:tab w:val="num" w:pos="2880"/>
        </w:tabs>
        <w:ind w:left="3600" w:hanging="720"/>
      </w:pPr>
      <w:rPr>
        <w:rFonts w:ascii="Times New Roman" w:hAnsi="Times New Roman"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Times New Roman" w:hAnsi="Times New Roman"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Times New Roman" w:hAnsi="Times New Roman"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4533682E"/>
    <w:multiLevelType w:val="multilevel"/>
    <w:tmpl w:val="4178F6E6"/>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18"/>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46462F1E"/>
    <w:multiLevelType w:val="hybridMultilevel"/>
    <w:tmpl w:val="A9546EBC"/>
    <w:lvl w:ilvl="0" w:tplc="4328D650">
      <w:start w:val="1"/>
      <w:numFmt w:val="lowerLetter"/>
      <w:lvlText w:val="%1."/>
      <w:lvlJc w:val="left"/>
      <w:pPr>
        <w:ind w:left="28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7E975DC"/>
    <w:multiLevelType w:val="multilevel"/>
    <w:tmpl w:val="DA3AA12E"/>
    <w:lvl w:ilvl="0">
      <w:start w:val="2"/>
      <w:numFmt w:val="upperRoman"/>
      <w:lvlText w:val="%1."/>
      <w:lvlJc w:val="left"/>
      <w:pPr>
        <w:ind w:left="720" w:hanging="720"/>
      </w:pPr>
      <w:rPr>
        <w:rFonts w:ascii="Times New Roman" w:hAnsi="Times New Roman" w:cs="Times New Roman" w:hint="default"/>
        <w:b/>
        <w:i w:val="0"/>
        <w:caps/>
        <w:strike w:val="0"/>
        <w:dstrike w:val="0"/>
        <w:vanish w:val="0"/>
        <w:color w:val="auto"/>
        <w:kern w:val="0"/>
        <w:sz w:val="26"/>
        <w:szCs w:val="26"/>
        <w:u w:val="none"/>
        <w:vertAlign w:val="baseline"/>
      </w:rPr>
    </w:lvl>
    <w:lvl w:ilvl="1">
      <w:start w:val="3"/>
      <w:numFmt w:val="upperLetter"/>
      <w:lvlRestart w:val="0"/>
      <w:lvlText w:val="%2."/>
      <w:lvlJc w:val="left"/>
      <w:pPr>
        <w:ind w:left="1440" w:hanging="720"/>
      </w:pPr>
      <w:rPr>
        <w:rFonts w:ascii="Times New Roman" w:hAnsi="Times New Roman" w:cs="Times New Roman" w:hint="default"/>
        <w:b w:val="0"/>
        <w:i w:val="0"/>
        <w:caps w:val="0"/>
        <w:strike w:val="0"/>
        <w:dstrike w:val="0"/>
        <w:vanish w:val="0"/>
        <w:color w:val="000000"/>
        <w:kern w:val="0"/>
        <w:sz w:val="26"/>
        <w:szCs w:val="26"/>
        <w:u w:val="none"/>
        <w:vertAlign w:val="baseline"/>
      </w:rPr>
    </w:lvl>
    <w:lvl w:ilvl="2">
      <w:start w:val="1"/>
      <w:numFmt w:val="decimal"/>
      <w:lvlText w:val="%3."/>
      <w:lvlJc w:val="left"/>
      <w:pPr>
        <w:tabs>
          <w:tab w:val="num" w:pos="1440"/>
        </w:tabs>
        <w:ind w:left="2160" w:hanging="720"/>
      </w:pPr>
      <w:rPr>
        <w:rFonts w:ascii="Times New Roman" w:hAnsi="Times New Roman" w:cs="Times New Roman"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ascii="Times New Roman" w:hAnsi="Times New Roman" w:cs="Times New Roman" w:hint="default"/>
        <w:b w:val="0"/>
        <w:i w:val="0"/>
        <w:caps w:val="0"/>
        <w:strike w:val="0"/>
        <w:dstrike w:val="0"/>
        <w:vanish w:val="0"/>
        <w:color w:val="000000"/>
        <w:kern w:val="0"/>
        <w:sz w:val="26"/>
        <w:u w:val="none"/>
        <w:vertAlign w:val="baseline"/>
      </w:rPr>
    </w:lvl>
    <w:lvl w:ilvl="4">
      <w:start w:val="1"/>
      <w:numFmt w:val="decimal"/>
      <w:lvlText w:val="(%5)"/>
      <w:lvlJc w:val="left"/>
      <w:pPr>
        <w:tabs>
          <w:tab w:val="num" w:pos="2880"/>
        </w:tabs>
        <w:ind w:left="3600" w:hanging="720"/>
      </w:pPr>
      <w:rPr>
        <w:rFonts w:ascii="Calibri" w:eastAsia="Times New Roman" w:hAnsi="Calibri" w:cs="Times New Roman" w:hint="default"/>
        <w:b w:val="0"/>
        <w:i w:val="0"/>
        <w:caps w:val="0"/>
        <w:strike w:val="0"/>
        <w:dstrike w:val="0"/>
        <w:vanish w:val="0"/>
        <w:color w:val="000000"/>
        <w:kern w:val="0"/>
        <w:sz w:val="24"/>
        <w:szCs w:val="22"/>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4916250D"/>
    <w:multiLevelType w:val="hybridMultilevel"/>
    <w:tmpl w:val="D5887FA8"/>
    <w:lvl w:ilvl="0" w:tplc="E786A36C">
      <w:start w:val="1"/>
      <w:numFmt w:val="lowerLetter"/>
      <w:lvlText w:val="%1."/>
      <w:lvlJc w:val="left"/>
      <w:pPr>
        <w:ind w:left="1800" w:hanging="360"/>
      </w:pPr>
      <w:rPr>
        <w:sz w:val="24"/>
        <w:szCs w:val="24"/>
      </w:rPr>
    </w:lvl>
    <w:lvl w:ilvl="1" w:tplc="FFFFFFFF">
      <w:start w:val="1"/>
      <w:numFmt w:val="lowerLetter"/>
      <w:lvlText w:val="%2."/>
      <w:lvlJc w:val="left"/>
      <w:pPr>
        <w:ind w:left="2520" w:hanging="360"/>
      </w:pPr>
    </w:lvl>
    <w:lvl w:ilvl="2" w:tplc="FFFFFFFF" w:tentative="1">
      <w:start w:val="1"/>
      <w:numFmt w:val="lowerRoman"/>
      <w:lvlText w:val="%3."/>
      <w:lvlJc w:val="right"/>
      <w:pPr>
        <w:ind w:left="3240" w:hanging="180"/>
      </w:pPr>
    </w:lvl>
    <w:lvl w:ilvl="3" w:tplc="FFFFFFFF" w:tentative="1">
      <w:start w:val="1"/>
      <w:numFmt w:val="decimal"/>
      <w:lvlText w:val="%4."/>
      <w:lvlJc w:val="left"/>
      <w:pPr>
        <w:ind w:left="3960" w:hanging="360"/>
      </w:pPr>
    </w:lvl>
    <w:lvl w:ilvl="4" w:tplc="FFFFFFFF" w:tentative="1">
      <w:start w:val="1"/>
      <w:numFmt w:val="lowerLetter"/>
      <w:lvlText w:val="%5."/>
      <w:lvlJc w:val="left"/>
      <w:pPr>
        <w:ind w:left="4680" w:hanging="360"/>
      </w:pPr>
    </w:lvl>
    <w:lvl w:ilvl="5" w:tplc="FFFFFFFF" w:tentative="1">
      <w:start w:val="1"/>
      <w:numFmt w:val="lowerRoman"/>
      <w:lvlText w:val="%6."/>
      <w:lvlJc w:val="right"/>
      <w:pPr>
        <w:ind w:left="5400" w:hanging="180"/>
      </w:pPr>
    </w:lvl>
    <w:lvl w:ilvl="6" w:tplc="FFFFFFFF" w:tentative="1">
      <w:start w:val="1"/>
      <w:numFmt w:val="decimal"/>
      <w:lvlText w:val="%7."/>
      <w:lvlJc w:val="left"/>
      <w:pPr>
        <w:ind w:left="6120" w:hanging="360"/>
      </w:pPr>
    </w:lvl>
    <w:lvl w:ilvl="7" w:tplc="FFFFFFFF" w:tentative="1">
      <w:start w:val="1"/>
      <w:numFmt w:val="lowerLetter"/>
      <w:lvlText w:val="%8."/>
      <w:lvlJc w:val="left"/>
      <w:pPr>
        <w:ind w:left="6840" w:hanging="360"/>
      </w:pPr>
    </w:lvl>
    <w:lvl w:ilvl="8" w:tplc="FFFFFFFF" w:tentative="1">
      <w:start w:val="1"/>
      <w:numFmt w:val="lowerRoman"/>
      <w:lvlText w:val="%9."/>
      <w:lvlJc w:val="right"/>
      <w:pPr>
        <w:ind w:left="7560" w:hanging="180"/>
      </w:pPr>
    </w:lvl>
  </w:abstractNum>
  <w:abstractNum w:abstractNumId="25" w15:restartNumberingAfterBreak="0">
    <w:nsid w:val="4C2C026D"/>
    <w:multiLevelType w:val="multilevel"/>
    <w:tmpl w:val="F1642256"/>
    <w:lvl w:ilvl="0">
      <w:start w:val="1"/>
      <w:numFmt w:val="upperRoman"/>
      <w:pStyle w:val="Heading1"/>
      <w:lvlText w:val="%1."/>
      <w:lvlJc w:val="left"/>
      <w:pPr>
        <w:ind w:left="720" w:hanging="720"/>
      </w:pPr>
      <w:rPr>
        <w:rFonts w:ascii="Calibri" w:hAnsi="Calibri" w:cs="Calibri" w:hint="default"/>
        <w:b/>
        <w:i w:val="0"/>
        <w:caps/>
        <w:strike w:val="0"/>
        <w:dstrike w:val="0"/>
        <w:vanish w:val="0"/>
        <w:color w:val="auto"/>
        <w:kern w:val="0"/>
        <w:sz w:val="24"/>
        <w:szCs w:val="24"/>
        <w:u w:val="none"/>
        <w:vertAlign w:val="baseline"/>
      </w:rPr>
    </w:lvl>
    <w:lvl w:ilvl="1">
      <w:start w:val="1"/>
      <w:numFmt w:val="upperLetter"/>
      <w:lvlRestart w:val="0"/>
      <w:pStyle w:val="Heading2"/>
      <w:lvlText w:val="%2."/>
      <w:lvlJc w:val="left"/>
      <w:pPr>
        <w:ind w:left="1440" w:hanging="720"/>
      </w:pPr>
      <w:rPr>
        <w:rFonts w:ascii="Calibri" w:hAnsi="Calibri" w:cs="Calibri" w:hint="default"/>
        <w:b w:val="0"/>
        <w:i w:val="0"/>
        <w:caps w:val="0"/>
        <w:strike w:val="0"/>
        <w:dstrike w:val="0"/>
        <w:vanish w:val="0"/>
        <w:color w:val="000000"/>
        <w:kern w:val="0"/>
        <w:sz w:val="24"/>
        <w:szCs w:val="24"/>
        <w:u w:val="none"/>
        <w:vertAlign w:val="baseline"/>
      </w:rPr>
    </w:lvl>
    <w:lvl w:ilvl="2">
      <w:start w:val="1"/>
      <w:numFmt w:val="decimal"/>
      <w:pStyle w:val="Item1"/>
      <w:lvlText w:val="%3."/>
      <w:lvlJc w:val="left"/>
      <w:pPr>
        <w:tabs>
          <w:tab w:val="num" w:pos="1440"/>
        </w:tabs>
        <w:ind w:left="2160" w:hanging="720"/>
      </w:pPr>
      <w:rPr>
        <w:rFonts w:ascii="Calibri" w:hAnsi="Calibri" w:cs="Calibri" w:hint="default"/>
        <w:b w:val="0"/>
        <w:i w:val="0"/>
        <w:caps w:val="0"/>
        <w:strike w:val="0"/>
        <w:dstrike w:val="0"/>
        <w:vanish w:val="0"/>
        <w:color w:val="auto"/>
        <w:kern w:val="0"/>
        <w:sz w:val="24"/>
        <w:vertAlign w:val="baseline"/>
      </w:rPr>
    </w:lvl>
    <w:lvl w:ilvl="3">
      <w:start w:val="1"/>
      <w:numFmt w:val="lowerLetter"/>
      <w:pStyle w:val="Itema"/>
      <w:lvlText w:val="%4."/>
      <w:lvlJc w:val="left"/>
      <w:pPr>
        <w:tabs>
          <w:tab w:val="num" w:pos="2160"/>
        </w:tabs>
        <w:ind w:left="2880" w:hanging="720"/>
      </w:pPr>
      <w:rPr>
        <w:rFonts w:ascii="Calibri" w:hAnsi="Calibri" w:hint="default"/>
        <w:b w:val="0"/>
        <w:i w:val="0"/>
        <w:caps w:val="0"/>
        <w:strike w:val="0"/>
        <w:dstrike w:val="0"/>
        <w:vanish w:val="0"/>
        <w:color w:val="000000"/>
        <w:kern w:val="0"/>
        <w:sz w:val="24"/>
        <w:szCs w:val="18"/>
        <w:u w:val="none"/>
        <w:vertAlign w:val="baseline"/>
      </w:rPr>
    </w:lvl>
    <w:lvl w:ilvl="4">
      <w:start w:val="1"/>
      <w:numFmt w:val="decimal"/>
      <w:pStyle w:val="Item10"/>
      <w:lvlText w:val="(%5)"/>
      <w:lvlJc w:val="left"/>
      <w:pPr>
        <w:tabs>
          <w:tab w:val="num" w:pos="2880"/>
        </w:tabs>
        <w:ind w:left="3600" w:hanging="720"/>
      </w:pPr>
      <w:rPr>
        <w:rFonts w:ascii="Calibri" w:hAnsi="Calibri" w:hint="default"/>
        <w:b w:val="0"/>
        <w:i w:val="0"/>
        <w:caps w:val="0"/>
        <w:strike w:val="0"/>
        <w:dstrike w:val="0"/>
        <w:vanish w:val="0"/>
        <w:color w:val="000000"/>
        <w:kern w:val="0"/>
        <w:sz w:val="24"/>
        <w:szCs w:val="24"/>
        <w:u w:val="none"/>
        <w:vertAlign w:val="baseline"/>
      </w:rPr>
    </w:lvl>
    <w:lvl w:ilvl="5">
      <w:start w:val="1"/>
      <w:numFmt w:val="lowerLetter"/>
      <w:pStyle w:val="Itema0"/>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pStyle w:val="Itemi"/>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EE61D9F"/>
    <w:multiLevelType w:val="singleLevel"/>
    <w:tmpl w:val="A48CF91E"/>
    <w:lvl w:ilvl="0">
      <w:start w:val="1"/>
      <w:numFmt w:val="bullet"/>
      <w:lvlText w:val="–"/>
      <w:lvlJc w:val="left"/>
      <w:pPr>
        <w:tabs>
          <w:tab w:val="num" w:pos="420"/>
        </w:tabs>
        <w:ind w:left="420" w:hanging="360"/>
      </w:pPr>
      <w:rPr>
        <w:rFonts w:ascii="Times New Roman" w:hAnsi="Times New Roman" w:hint="default"/>
      </w:rPr>
    </w:lvl>
  </w:abstractNum>
  <w:abstractNum w:abstractNumId="27" w15:restartNumberingAfterBreak="0">
    <w:nsid w:val="4F360891"/>
    <w:multiLevelType w:val="hybridMultilevel"/>
    <w:tmpl w:val="775A5CAC"/>
    <w:lvl w:ilvl="0" w:tplc="9C88A2EA">
      <w:start w:val="1"/>
      <w:numFmt w:val="decimal"/>
      <w:lvlText w:val="(%1)"/>
      <w:lvlJc w:val="left"/>
      <w:pPr>
        <w:ind w:left="3960" w:hanging="360"/>
      </w:pPr>
      <w:rPr>
        <w:rFonts w:asciiTheme="minorHAnsi" w:hAnsiTheme="minorHAnsi" w:cstheme="minorHAnsi" w:hint="default"/>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2DA4C75"/>
    <w:multiLevelType w:val="singleLevel"/>
    <w:tmpl w:val="A48CF91E"/>
    <w:lvl w:ilvl="0">
      <w:start w:val="1"/>
      <w:numFmt w:val="bullet"/>
      <w:lvlText w:val="–"/>
      <w:lvlJc w:val="left"/>
      <w:pPr>
        <w:tabs>
          <w:tab w:val="num" w:pos="420"/>
        </w:tabs>
        <w:ind w:left="420" w:hanging="360"/>
      </w:pPr>
      <w:rPr>
        <w:rFonts w:ascii="Times New Roman" w:hAnsi="Times New Roman" w:hint="default"/>
      </w:rPr>
    </w:lvl>
  </w:abstractNum>
  <w:abstractNum w:abstractNumId="29" w15:restartNumberingAfterBreak="0">
    <w:nsid w:val="552C305D"/>
    <w:multiLevelType w:val="hybridMultilevel"/>
    <w:tmpl w:val="2EBA119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6EA16A2"/>
    <w:multiLevelType w:val="hybridMultilevel"/>
    <w:tmpl w:val="E102BF0A"/>
    <w:lvl w:ilvl="0" w:tplc="A59A95B0">
      <w:start w:val="1"/>
      <w:numFmt w:val="decimal"/>
      <w:lvlText w:val="(%1)"/>
      <w:lvlJc w:val="left"/>
      <w:pPr>
        <w:ind w:left="3600" w:hanging="360"/>
      </w:pPr>
      <w:rPr>
        <w:rFonts w:hint="default"/>
      </w:rPr>
    </w:lvl>
    <w:lvl w:ilvl="1" w:tplc="FFFFFFFF" w:tentative="1">
      <w:start w:val="1"/>
      <w:numFmt w:val="bullet"/>
      <w:lvlText w:val="o"/>
      <w:lvlJc w:val="left"/>
      <w:pPr>
        <w:ind w:left="4320" w:hanging="360"/>
      </w:pPr>
      <w:rPr>
        <w:rFonts w:ascii="Courier New" w:hAnsi="Courier New" w:cs="Courier New" w:hint="default"/>
      </w:rPr>
    </w:lvl>
    <w:lvl w:ilvl="2" w:tplc="FFFFFFFF" w:tentative="1">
      <w:start w:val="1"/>
      <w:numFmt w:val="bullet"/>
      <w:lvlText w:val=""/>
      <w:lvlJc w:val="left"/>
      <w:pPr>
        <w:ind w:left="5040" w:hanging="360"/>
      </w:pPr>
      <w:rPr>
        <w:rFonts w:ascii="Wingdings" w:hAnsi="Wingdings" w:hint="default"/>
      </w:rPr>
    </w:lvl>
    <w:lvl w:ilvl="3" w:tplc="FFFFFFFF" w:tentative="1">
      <w:start w:val="1"/>
      <w:numFmt w:val="bullet"/>
      <w:lvlText w:val=""/>
      <w:lvlJc w:val="left"/>
      <w:pPr>
        <w:ind w:left="5760" w:hanging="360"/>
      </w:pPr>
      <w:rPr>
        <w:rFonts w:ascii="Symbol" w:hAnsi="Symbol" w:hint="default"/>
      </w:rPr>
    </w:lvl>
    <w:lvl w:ilvl="4" w:tplc="FFFFFFFF" w:tentative="1">
      <w:start w:val="1"/>
      <w:numFmt w:val="bullet"/>
      <w:lvlText w:val="o"/>
      <w:lvlJc w:val="left"/>
      <w:pPr>
        <w:ind w:left="6480" w:hanging="360"/>
      </w:pPr>
      <w:rPr>
        <w:rFonts w:ascii="Courier New" w:hAnsi="Courier New" w:cs="Courier New" w:hint="default"/>
      </w:rPr>
    </w:lvl>
    <w:lvl w:ilvl="5" w:tplc="FFFFFFFF" w:tentative="1">
      <w:start w:val="1"/>
      <w:numFmt w:val="bullet"/>
      <w:lvlText w:val=""/>
      <w:lvlJc w:val="left"/>
      <w:pPr>
        <w:ind w:left="7200" w:hanging="360"/>
      </w:pPr>
      <w:rPr>
        <w:rFonts w:ascii="Wingdings" w:hAnsi="Wingdings" w:hint="default"/>
      </w:rPr>
    </w:lvl>
    <w:lvl w:ilvl="6" w:tplc="FFFFFFFF" w:tentative="1">
      <w:start w:val="1"/>
      <w:numFmt w:val="bullet"/>
      <w:lvlText w:val=""/>
      <w:lvlJc w:val="left"/>
      <w:pPr>
        <w:ind w:left="7920" w:hanging="360"/>
      </w:pPr>
      <w:rPr>
        <w:rFonts w:ascii="Symbol" w:hAnsi="Symbol" w:hint="default"/>
      </w:rPr>
    </w:lvl>
    <w:lvl w:ilvl="7" w:tplc="FFFFFFFF" w:tentative="1">
      <w:start w:val="1"/>
      <w:numFmt w:val="bullet"/>
      <w:lvlText w:val="o"/>
      <w:lvlJc w:val="left"/>
      <w:pPr>
        <w:ind w:left="8640" w:hanging="360"/>
      </w:pPr>
      <w:rPr>
        <w:rFonts w:ascii="Courier New" w:hAnsi="Courier New" w:cs="Courier New" w:hint="default"/>
      </w:rPr>
    </w:lvl>
    <w:lvl w:ilvl="8" w:tplc="FFFFFFFF" w:tentative="1">
      <w:start w:val="1"/>
      <w:numFmt w:val="bullet"/>
      <w:lvlText w:val=""/>
      <w:lvlJc w:val="left"/>
      <w:pPr>
        <w:ind w:left="9360" w:hanging="360"/>
      </w:pPr>
      <w:rPr>
        <w:rFonts w:ascii="Wingdings" w:hAnsi="Wingdings" w:hint="default"/>
      </w:rPr>
    </w:lvl>
  </w:abstractNum>
  <w:abstractNum w:abstractNumId="31" w15:restartNumberingAfterBreak="0">
    <w:nsid w:val="58661151"/>
    <w:multiLevelType w:val="hybridMultilevel"/>
    <w:tmpl w:val="E300F54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5AE723EF"/>
    <w:multiLevelType w:val="multilevel"/>
    <w:tmpl w:val="EED04C76"/>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szCs w:val="18"/>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5D490FC4"/>
    <w:multiLevelType w:val="hybridMultilevel"/>
    <w:tmpl w:val="25B62200"/>
    <w:lvl w:ilvl="0" w:tplc="04090005">
      <w:start w:val="1"/>
      <w:numFmt w:val="bullet"/>
      <w:lvlText w:val=""/>
      <w:lvlJc w:val="left"/>
      <w:pPr>
        <w:tabs>
          <w:tab w:val="num" w:pos="2160"/>
        </w:tabs>
        <w:ind w:left="2160" w:hanging="360"/>
      </w:pPr>
      <w:rPr>
        <w:rFonts w:ascii="Wingdings" w:hAnsi="Wingdings" w:hint="default"/>
      </w:rPr>
    </w:lvl>
    <w:lvl w:ilvl="1" w:tplc="04090003">
      <w:start w:val="1"/>
      <w:numFmt w:val="bullet"/>
      <w:lvlText w:val="o"/>
      <w:lvlJc w:val="left"/>
      <w:pPr>
        <w:tabs>
          <w:tab w:val="num" w:pos="2880"/>
        </w:tabs>
        <w:ind w:left="2880" w:hanging="360"/>
      </w:pPr>
      <w:rPr>
        <w:rFonts w:ascii="Courier New" w:hAnsi="Courier New" w:cs="Courier New" w:hint="default"/>
      </w:rPr>
    </w:lvl>
    <w:lvl w:ilvl="2" w:tplc="04090005">
      <w:start w:val="1"/>
      <w:numFmt w:val="bullet"/>
      <w:lvlText w:val=""/>
      <w:lvlJc w:val="left"/>
      <w:pPr>
        <w:tabs>
          <w:tab w:val="num" w:pos="3600"/>
        </w:tabs>
        <w:ind w:left="3600" w:hanging="360"/>
      </w:pPr>
      <w:rPr>
        <w:rFonts w:ascii="Wingdings" w:hAnsi="Wingdings" w:hint="default"/>
      </w:rPr>
    </w:lvl>
    <w:lvl w:ilvl="3" w:tplc="04090001">
      <w:start w:val="1"/>
      <w:numFmt w:val="bullet"/>
      <w:lvlText w:val=""/>
      <w:lvlJc w:val="left"/>
      <w:pPr>
        <w:tabs>
          <w:tab w:val="num" w:pos="4320"/>
        </w:tabs>
        <w:ind w:left="4320" w:hanging="360"/>
      </w:pPr>
      <w:rPr>
        <w:rFonts w:ascii="Symbol" w:hAnsi="Symbol" w:hint="default"/>
      </w:rPr>
    </w:lvl>
    <w:lvl w:ilvl="4" w:tplc="04090003">
      <w:start w:val="1"/>
      <w:numFmt w:val="bullet"/>
      <w:lvlText w:val="o"/>
      <w:lvlJc w:val="left"/>
      <w:pPr>
        <w:tabs>
          <w:tab w:val="num" w:pos="5040"/>
        </w:tabs>
        <w:ind w:left="5040" w:hanging="360"/>
      </w:pPr>
      <w:rPr>
        <w:rFonts w:ascii="Courier New" w:hAnsi="Courier New" w:cs="Courier New" w:hint="default"/>
      </w:rPr>
    </w:lvl>
    <w:lvl w:ilvl="5" w:tplc="04090005">
      <w:start w:val="1"/>
      <w:numFmt w:val="bullet"/>
      <w:lvlText w:val=""/>
      <w:lvlJc w:val="left"/>
      <w:pPr>
        <w:tabs>
          <w:tab w:val="num" w:pos="5760"/>
        </w:tabs>
        <w:ind w:left="5760" w:hanging="360"/>
      </w:pPr>
      <w:rPr>
        <w:rFonts w:ascii="Wingdings" w:hAnsi="Wingdings" w:hint="default"/>
      </w:rPr>
    </w:lvl>
    <w:lvl w:ilvl="6" w:tplc="04090001">
      <w:start w:val="1"/>
      <w:numFmt w:val="bullet"/>
      <w:lvlText w:val=""/>
      <w:lvlJc w:val="left"/>
      <w:pPr>
        <w:tabs>
          <w:tab w:val="num" w:pos="6480"/>
        </w:tabs>
        <w:ind w:left="6480" w:hanging="360"/>
      </w:pPr>
      <w:rPr>
        <w:rFonts w:ascii="Symbol" w:hAnsi="Symbol" w:hint="default"/>
      </w:rPr>
    </w:lvl>
    <w:lvl w:ilvl="7" w:tplc="04090003">
      <w:start w:val="1"/>
      <w:numFmt w:val="bullet"/>
      <w:lvlText w:val="o"/>
      <w:lvlJc w:val="left"/>
      <w:pPr>
        <w:tabs>
          <w:tab w:val="num" w:pos="7200"/>
        </w:tabs>
        <w:ind w:left="7200" w:hanging="360"/>
      </w:pPr>
      <w:rPr>
        <w:rFonts w:ascii="Courier New" w:hAnsi="Courier New" w:cs="Courier New" w:hint="default"/>
      </w:rPr>
    </w:lvl>
    <w:lvl w:ilvl="8" w:tplc="04090005">
      <w:start w:val="1"/>
      <w:numFmt w:val="bullet"/>
      <w:lvlText w:val=""/>
      <w:lvlJc w:val="left"/>
      <w:pPr>
        <w:tabs>
          <w:tab w:val="num" w:pos="7920"/>
        </w:tabs>
        <w:ind w:left="7920" w:hanging="360"/>
      </w:pPr>
      <w:rPr>
        <w:rFonts w:ascii="Wingdings" w:hAnsi="Wingdings" w:hint="default"/>
      </w:rPr>
    </w:lvl>
  </w:abstractNum>
  <w:abstractNum w:abstractNumId="34" w15:restartNumberingAfterBreak="0">
    <w:nsid w:val="5E90153F"/>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5F52119F"/>
    <w:multiLevelType w:val="hybridMultilevel"/>
    <w:tmpl w:val="B120A2EE"/>
    <w:lvl w:ilvl="0" w:tplc="FFFFFFFF">
      <w:start w:val="1"/>
      <w:numFmt w:val="decimal"/>
      <w:lvlText w:val="%1."/>
      <w:lvlJc w:val="left"/>
      <w:pPr>
        <w:ind w:left="720" w:hanging="360"/>
      </w:pPr>
      <w:rPr>
        <w:rFonts w:hint="default"/>
        <w:b w:val="0"/>
        <w:strike w:val="0"/>
        <w:szCs w:val="26"/>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4624BD4"/>
    <w:multiLevelType w:val="hybridMultilevel"/>
    <w:tmpl w:val="9ED61B48"/>
    <w:lvl w:ilvl="0" w:tplc="1E589634">
      <w:start w:val="1"/>
      <w:numFmt w:val="decimal"/>
      <w:lvlText w:val="%1."/>
      <w:lvlJc w:val="left"/>
      <w:pPr>
        <w:ind w:left="2480" w:hanging="720"/>
      </w:pPr>
      <w:rPr>
        <w:rFonts w:ascii="Calibri" w:eastAsia="Calibri" w:hAnsi="Calibri" w:cs="Calibri" w:hint="default"/>
        <w:b w:val="0"/>
        <w:bCs w:val="0"/>
        <w:i w:val="0"/>
        <w:iCs w:val="0"/>
        <w:spacing w:val="0"/>
        <w:w w:val="100"/>
        <w:sz w:val="24"/>
        <w:szCs w:val="24"/>
        <w:lang w:val="en-US" w:eastAsia="en-US" w:bidi="ar-SA"/>
      </w:rPr>
    </w:lvl>
    <w:lvl w:ilvl="1" w:tplc="B4466996">
      <w:start w:val="1"/>
      <w:numFmt w:val="lowerLetter"/>
      <w:lvlText w:val="%2."/>
      <w:lvlJc w:val="left"/>
      <w:pPr>
        <w:ind w:left="3201" w:hanging="721"/>
      </w:pPr>
      <w:rPr>
        <w:rFonts w:ascii="Calibri" w:eastAsia="Calibri" w:hAnsi="Calibri" w:cs="Calibri" w:hint="default"/>
        <w:b w:val="0"/>
        <w:bCs w:val="0"/>
        <w:i w:val="0"/>
        <w:iCs w:val="0"/>
        <w:spacing w:val="0"/>
        <w:w w:val="100"/>
        <w:sz w:val="24"/>
        <w:szCs w:val="24"/>
        <w:lang w:val="en-US" w:eastAsia="en-US" w:bidi="ar-SA"/>
      </w:rPr>
    </w:lvl>
    <w:lvl w:ilvl="2" w:tplc="33DE3A64">
      <w:numFmt w:val="bullet"/>
      <w:lvlText w:val="•"/>
      <w:lvlJc w:val="left"/>
      <w:pPr>
        <w:ind w:left="4035" w:hanging="721"/>
      </w:pPr>
      <w:rPr>
        <w:rFonts w:hint="default"/>
        <w:lang w:val="en-US" w:eastAsia="en-US" w:bidi="ar-SA"/>
      </w:rPr>
    </w:lvl>
    <w:lvl w:ilvl="3" w:tplc="57DABC56">
      <w:numFmt w:val="bullet"/>
      <w:lvlText w:val="•"/>
      <w:lvlJc w:val="left"/>
      <w:pPr>
        <w:ind w:left="4871" w:hanging="721"/>
      </w:pPr>
      <w:rPr>
        <w:rFonts w:hint="default"/>
        <w:lang w:val="en-US" w:eastAsia="en-US" w:bidi="ar-SA"/>
      </w:rPr>
    </w:lvl>
    <w:lvl w:ilvl="4" w:tplc="DFEAD01E">
      <w:numFmt w:val="bullet"/>
      <w:lvlText w:val="•"/>
      <w:lvlJc w:val="left"/>
      <w:pPr>
        <w:ind w:left="5706" w:hanging="721"/>
      </w:pPr>
      <w:rPr>
        <w:rFonts w:hint="default"/>
        <w:lang w:val="en-US" w:eastAsia="en-US" w:bidi="ar-SA"/>
      </w:rPr>
    </w:lvl>
    <w:lvl w:ilvl="5" w:tplc="B4D496BE">
      <w:numFmt w:val="bullet"/>
      <w:lvlText w:val="•"/>
      <w:lvlJc w:val="left"/>
      <w:pPr>
        <w:ind w:left="6542" w:hanging="721"/>
      </w:pPr>
      <w:rPr>
        <w:rFonts w:hint="default"/>
        <w:lang w:val="en-US" w:eastAsia="en-US" w:bidi="ar-SA"/>
      </w:rPr>
    </w:lvl>
    <w:lvl w:ilvl="6" w:tplc="771E3BB2">
      <w:numFmt w:val="bullet"/>
      <w:lvlText w:val="•"/>
      <w:lvlJc w:val="left"/>
      <w:pPr>
        <w:ind w:left="7377" w:hanging="721"/>
      </w:pPr>
      <w:rPr>
        <w:rFonts w:hint="default"/>
        <w:lang w:val="en-US" w:eastAsia="en-US" w:bidi="ar-SA"/>
      </w:rPr>
    </w:lvl>
    <w:lvl w:ilvl="7" w:tplc="6596A496">
      <w:numFmt w:val="bullet"/>
      <w:lvlText w:val="•"/>
      <w:lvlJc w:val="left"/>
      <w:pPr>
        <w:ind w:left="8213" w:hanging="721"/>
      </w:pPr>
      <w:rPr>
        <w:rFonts w:hint="default"/>
        <w:lang w:val="en-US" w:eastAsia="en-US" w:bidi="ar-SA"/>
      </w:rPr>
    </w:lvl>
    <w:lvl w:ilvl="8" w:tplc="A4EC5A8C">
      <w:numFmt w:val="bullet"/>
      <w:lvlText w:val="•"/>
      <w:lvlJc w:val="left"/>
      <w:pPr>
        <w:ind w:left="9048" w:hanging="721"/>
      </w:pPr>
      <w:rPr>
        <w:rFonts w:hint="default"/>
        <w:lang w:val="en-US" w:eastAsia="en-US" w:bidi="ar-SA"/>
      </w:rPr>
    </w:lvl>
  </w:abstractNum>
  <w:abstractNum w:abstractNumId="37" w15:restartNumberingAfterBreak="0">
    <w:nsid w:val="65401071"/>
    <w:multiLevelType w:val="hybridMultilevel"/>
    <w:tmpl w:val="B120A2EE"/>
    <w:lvl w:ilvl="0" w:tplc="03FC396E">
      <w:start w:val="1"/>
      <w:numFmt w:val="decimal"/>
      <w:lvlText w:val="%1."/>
      <w:lvlJc w:val="left"/>
      <w:pPr>
        <w:ind w:left="720" w:hanging="360"/>
      </w:pPr>
      <w:rPr>
        <w:rFonts w:hint="default"/>
        <w:b w:val="0"/>
        <w:strike w:val="0"/>
        <w:szCs w:val="2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5EF4420"/>
    <w:multiLevelType w:val="singleLevel"/>
    <w:tmpl w:val="0409000F"/>
    <w:lvl w:ilvl="0">
      <w:start w:val="1"/>
      <w:numFmt w:val="decimal"/>
      <w:lvlText w:val="%1."/>
      <w:lvlJc w:val="left"/>
      <w:pPr>
        <w:tabs>
          <w:tab w:val="num" w:pos="360"/>
        </w:tabs>
        <w:ind w:left="360" w:hanging="360"/>
      </w:pPr>
    </w:lvl>
  </w:abstractNum>
  <w:abstractNum w:abstractNumId="39" w15:restartNumberingAfterBreak="0">
    <w:nsid w:val="6D3D000A"/>
    <w:multiLevelType w:val="hybridMultilevel"/>
    <w:tmpl w:val="DA3481C6"/>
    <w:lvl w:ilvl="0" w:tplc="0CEE40D2">
      <w:start w:val="1"/>
      <w:numFmt w:val="lowerLetter"/>
      <w:lvlText w:val="%1."/>
      <w:lvlJc w:val="left"/>
      <w:pPr>
        <w:ind w:left="2880" w:hanging="360"/>
      </w:p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40" w15:restartNumberingAfterBreak="0">
    <w:nsid w:val="74EB3943"/>
    <w:multiLevelType w:val="multilevel"/>
    <w:tmpl w:val="4D7884A4"/>
    <w:lvl w:ilvl="0">
      <w:start w:val="1"/>
      <w:numFmt w:val="decimal"/>
      <w:lvlText w:val="%1."/>
      <w:lvlJc w:val="left"/>
      <w:pPr>
        <w:tabs>
          <w:tab w:val="num" w:pos="1080"/>
        </w:tabs>
        <w:ind w:left="1080" w:hanging="720"/>
      </w:pPr>
      <w:rPr>
        <w:rFonts w:hint="default"/>
      </w:rPr>
    </w:lvl>
    <w:lvl w:ilvl="1">
      <w:start w:val="1"/>
      <w:numFmt w:val="bullet"/>
      <w:lvlText w:val=""/>
      <w:lvlJc w:val="left"/>
      <w:pPr>
        <w:tabs>
          <w:tab w:val="num" w:pos="1800"/>
        </w:tabs>
        <w:ind w:left="1800" w:hanging="720"/>
      </w:pPr>
      <w:rPr>
        <w:rFonts w:ascii="Wingdings" w:hAnsi="Wingdings" w:hint="default"/>
      </w:rPr>
    </w:lvl>
    <w:lvl w:ilvl="2">
      <w:start w:val="1"/>
      <w:numFmt w:val="decimal"/>
      <w:lvlText w:val="(%3)"/>
      <w:lvlJc w:val="left"/>
      <w:pPr>
        <w:tabs>
          <w:tab w:val="num" w:pos="2520"/>
        </w:tabs>
        <w:ind w:left="2520" w:hanging="720"/>
      </w:pPr>
      <w:rPr>
        <w:rFonts w:hint="default"/>
      </w:rPr>
    </w:lvl>
    <w:lvl w:ilvl="3">
      <w:start w:val="1"/>
      <w:numFmt w:val="decimal"/>
      <w:lvlText w:val="(%4)"/>
      <w:lvlJc w:val="left"/>
      <w:pPr>
        <w:tabs>
          <w:tab w:val="num" w:pos="180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41" w15:restartNumberingAfterBreak="0">
    <w:nsid w:val="77F53F68"/>
    <w:multiLevelType w:val="multilevel"/>
    <w:tmpl w:val="54F21CCC"/>
    <w:lvl w:ilvl="0">
      <w:start w:val="1"/>
      <w:numFmt w:val="upperRoman"/>
      <w:lvlText w:val="%1."/>
      <w:lvlJc w:val="left"/>
      <w:pPr>
        <w:ind w:left="720" w:hanging="720"/>
      </w:pPr>
      <w:rPr>
        <w:rFonts w:ascii="Calibri" w:hAnsi="Calibri" w:cs="Calibri" w:hint="default"/>
        <w:b/>
        <w:i w:val="0"/>
        <w:caps/>
        <w:strike w:val="0"/>
        <w:dstrike w:val="0"/>
        <w:vanish w:val="0"/>
        <w:color w:val="auto"/>
        <w:kern w:val="0"/>
        <w:sz w:val="30"/>
        <w:szCs w:val="30"/>
        <w:u w:val="none"/>
        <w:vertAlign w:val="baseline"/>
      </w:rPr>
    </w:lvl>
    <w:lvl w:ilvl="1">
      <w:start w:val="1"/>
      <w:numFmt w:val="upperLetter"/>
      <w:lvlRestart w:val="0"/>
      <w:lvlText w:val="%2."/>
      <w:lvlJc w:val="left"/>
      <w:pPr>
        <w:ind w:left="1440" w:hanging="720"/>
      </w:pPr>
      <w:rPr>
        <w:rFonts w:ascii="Calibri" w:hAnsi="Calibri" w:cs="Calibri" w:hint="default"/>
        <w:b w:val="0"/>
        <w:i w:val="0"/>
        <w:caps w:val="0"/>
        <w:strike w:val="0"/>
        <w:dstrike w:val="0"/>
        <w:vanish w:val="0"/>
        <w:color w:val="000000"/>
        <w:kern w:val="0"/>
        <w:sz w:val="28"/>
        <w:szCs w:val="28"/>
        <w:u w:val="none"/>
        <w:vertAlign w:val="baseline"/>
      </w:rPr>
    </w:lvl>
    <w:lvl w:ilvl="2">
      <w:start w:val="1"/>
      <w:numFmt w:val="decimal"/>
      <w:lvlText w:val="%3."/>
      <w:lvlJc w:val="left"/>
      <w:pPr>
        <w:tabs>
          <w:tab w:val="num" w:pos="1440"/>
        </w:tabs>
        <w:ind w:left="2160" w:hanging="720"/>
      </w:pPr>
      <w:rPr>
        <w:rFonts w:ascii="Calibri" w:hAnsi="Calibri" w:cs="Calibri" w:hint="default"/>
        <w:b w:val="0"/>
        <w:i w:val="0"/>
        <w:caps w:val="0"/>
        <w:strike w:val="0"/>
        <w:dstrike w:val="0"/>
        <w:vanish w:val="0"/>
        <w:color w:val="auto"/>
        <w:kern w:val="0"/>
        <w:sz w:val="26"/>
        <w:vertAlign w:val="baseline"/>
      </w:rPr>
    </w:lvl>
    <w:lvl w:ilvl="3">
      <w:start w:val="1"/>
      <w:numFmt w:val="lowerLetter"/>
      <w:lvlText w:val="%4."/>
      <w:lvlJc w:val="left"/>
      <w:pPr>
        <w:tabs>
          <w:tab w:val="num" w:pos="2160"/>
        </w:tabs>
        <w:ind w:left="2880" w:hanging="720"/>
      </w:pPr>
      <w:rPr>
        <w:rFonts w:hint="default"/>
        <w:b w:val="0"/>
        <w:i w:val="0"/>
        <w:caps w:val="0"/>
        <w:strike w:val="0"/>
        <w:dstrike w:val="0"/>
        <w:vanish w:val="0"/>
        <w:color w:val="000000"/>
        <w:kern w:val="0"/>
        <w:sz w:val="24"/>
        <w:u w:val="none"/>
        <w:vertAlign w:val="baseline"/>
      </w:rPr>
    </w:lvl>
    <w:lvl w:ilvl="4">
      <w:start w:val="1"/>
      <w:numFmt w:val="decimal"/>
      <w:lvlText w:val="(%5)"/>
      <w:lvlJc w:val="left"/>
      <w:pPr>
        <w:tabs>
          <w:tab w:val="num" w:pos="2880"/>
        </w:tabs>
        <w:ind w:left="3600" w:hanging="720"/>
      </w:pPr>
      <w:rPr>
        <w:rFonts w:ascii="Calibri" w:hAnsi="Calibri" w:hint="default"/>
        <w:b w:val="0"/>
        <w:i w:val="0"/>
        <w:caps w:val="0"/>
        <w:strike w:val="0"/>
        <w:dstrike w:val="0"/>
        <w:vanish w:val="0"/>
        <w:color w:val="000000"/>
        <w:kern w:val="0"/>
        <w:sz w:val="26"/>
        <w:u w:val="none"/>
        <w:vertAlign w:val="baseline"/>
      </w:rPr>
    </w:lvl>
    <w:lvl w:ilvl="5">
      <w:start w:val="1"/>
      <w:numFmt w:val="lowerLetter"/>
      <w:lvlText w:val="(%6)"/>
      <w:lvlJc w:val="left"/>
      <w:pPr>
        <w:ind w:left="4320" w:hanging="720"/>
      </w:pPr>
      <w:rPr>
        <w:rFonts w:ascii="Calibri" w:hAnsi="Calibri" w:hint="default"/>
        <w:b w:val="0"/>
        <w:i w:val="0"/>
        <w:caps w:val="0"/>
        <w:strike w:val="0"/>
        <w:dstrike w:val="0"/>
        <w:vanish w:val="0"/>
        <w:color w:val="000000"/>
        <w:kern w:val="0"/>
        <w:sz w:val="26"/>
        <w:u w:val="none"/>
        <w:vertAlign w:val="baseline"/>
      </w:rPr>
    </w:lvl>
    <w:lvl w:ilvl="6">
      <w:start w:val="1"/>
      <w:numFmt w:val="lowerRoman"/>
      <w:lvlText w:val="%7."/>
      <w:lvlJc w:val="left"/>
      <w:pPr>
        <w:tabs>
          <w:tab w:val="num" w:pos="4320"/>
        </w:tabs>
        <w:ind w:left="5040" w:hanging="720"/>
      </w:pPr>
      <w:rPr>
        <w:rFonts w:ascii="Calibri" w:hAnsi="Calibri" w:hint="default"/>
        <w:b w:val="0"/>
        <w:i w:val="0"/>
        <w:caps w:val="0"/>
        <w:strike w:val="0"/>
        <w:dstrike w:val="0"/>
        <w:vanish w:val="0"/>
        <w:color w:val="000000"/>
        <w:kern w:val="0"/>
        <w:sz w:val="26"/>
        <w:vertAlign w:val="baseline"/>
      </w:rPr>
    </w:lvl>
    <w:lvl w:ilvl="7">
      <w:start w:val="1"/>
      <w:numFmt w:val="lowerLetter"/>
      <w:lvlRestart w:val="0"/>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2" w15:restartNumberingAfterBreak="0">
    <w:nsid w:val="783A1EF5"/>
    <w:multiLevelType w:val="hybridMultilevel"/>
    <w:tmpl w:val="493E5BF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rPr>
        <w:rFonts w:hint="default"/>
      </w:r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3" w15:restartNumberingAfterBreak="0">
    <w:nsid w:val="78523BF6"/>
    <w:multiLevelType w:val="hybridMultilevel"/>
    <w:tmpl w:val="13BC72E4"/>
    <w:lvl w:ilvl="0" w:tplc="50F6608A">
      <w:start w:val="1"/>
      <w:numFmt w:val="decimal"/>
      <w:lvlText w:val="(%1)"/>
      <w:lvlJc w:val="right"/>
      <w:pPr>
        <w:ind w:left="720" w:hanging="360"/>
      </w:pPr>
      <w:rPr>
        <w:rFonts w:hint="default"/>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78BD4233"/>
    <w:multiLevelType w:val="hybridMultilevel"/>
    <w:tmpl w:val="D38E9A92"/>
    <w:lvl w:ilvl="0" w:tplc="05DCE2ED">
      <w:start w:val="1"/>
      <w:numFmt w:val="decimal"/>
      <w:lvlText w:val="(%1)"/>
      <w:lvlJc w:val="left"/>
      <w:pPr>
        <w:ind w:left="864" w:hanging="360"/>
      </w:pPr>
      <w:rPr>
        <w:rFonts w:cs="Times New Roman"/>
        <w:snapToGrid/>
        <w:sz w:val="22"/>
        <w:szCs w:val="22"/>
      </w:rPr>
    </w:lvl>
    <w:lvl w:ilvl="1" w:tplc="04090019" w:tentative="1">
      <w:start w:val="1"/>
      <w:numFmt w:val="lowerLetter"/>
      <w:lvlText w:val="%2."/>
      <w:lvlJc w:val="left"/>
      <w:pPr>
        <w:ind w:left="1584" w:hanging="360"/>
      </w:pPr>
    </w:lvl>
    <w:lvl w:ilvl="2" w:tplc="0409001B" w:tentative="1">
      <w:start w:val="1"/>
      <w:numFmt w:val="lowerRoman"/>
      <w:lvlText w:val="%3."/>
      <w:lvlJc w:val="right"/>
      <w:pPr>
        <w:ind w:left="2304" w:hanging="180"/>
      </w:pPr>
    </w:lvl>
    <w:lvl w:ilvl="3" w:tplc="0409000F" w:tentative="1">
      <w:start w:val="1"/>
      <w:numFmt w:val="decimal"/>
      <w:lvlText w:val="%4."/>
      <w:lvlJc w:val="left"/>
      <w:pPr>
        <w:ind w:left="3024" w:hanging="360"/>
      </w:pPr>
    </w:lvl>
    <w:lvl w:ilvl="4" w:tplc="04090019" w:tentative="1">
      <w:start w:val="1"/>
      <w:numFmt w:val="lowerLetter"/>
      <w:lvlText w:val="%5."/>
      <w:lvlJc w:val="left"/>
      <w:pPr>
        <w:ind w:left="3744" w:hanging="360"/>
      </w:pPr>
    </w:lvl>
    <w:lvl w:ilvl="5" w:tplc="0409001B" w:tentative="1">
      <w:start w:val="1"/>
      <w:numFmt w:val="lowerRoman"/>
      <w:lvlText w:val="%6."/>
      <w:lvlJc w:val="right"/>
      <w:pPr>
        <w:ind w:left="4464" w:hanging="180"/>
      </w:pPr>
    </w:lvl>
    <w:lvl w:ilvl="6" w:tplc="0409000F" w:tentative="1">
      <w:start w:val="1"/>
      <w:numFmt w:val="decimal"/>
      <w:lvlText w:val="%7."/>
      <w:lvlJc w:val="left"/>
      <w:pPr>
        <w:ind w:left="5184" w:hanging="360"/>
      </w:pPr>
    </w:lvl>
    <w:lvl w:ilvl="7" w:tplc="04090019" w:tentative="1">
      <w:start w:val="1"/>
      <w:numFmt w:val="lowerLetter"/>
      <w:lvlText w:val="%8."/>
      <w:lvlJc w:val="left"/>
      <w:pPr>
        <w:ind w:left="5904" w:hanging="360"/>
      </w:pPr>
    </w:lvl>
    <w:lvl w:ilvl="8" w:tplc="0409001B" w:tentative="1">
      <w:start w:val="1"/>
      <w:numFmt w:val="lowerRoman"/>
      <w:lvlText w:val="%9."/>
      <w:lvlJc w:val="right"/>
      <w:pPr>
        <w:ind w:left="6624" w:hanging="180"/>
      </w:pPr>
    </w:lvl>
  </w:abstractNum>
  <w:num w:numId="1" w16cid:durableId="1207644001">
    <w:abstractNumId w:val="0"/>
    <w:lvlOverride w:ilvl="0">
      <w:startOverride w:val="11"/>
      <w:lvl w:ilvl="0">
        <w:start w:val="11"/>
        <w:numFmt w:val="decimal"/>
        <w:pStyle w:val="Level1"/>
        <w:lvlText w:val="%1."/>
        <w:lvlJc w:val="left"/>
      </w:lvl>
    </w:lvlOverride>
    <w:lvlOverride w:ilvl="1">
      <w:startOverride w:val="1"/>
      <w:lvl w:ilvl="1">
        <w:start w:val="1"/>
        <w:numFmt w:val="decimal"/>
        <w:lvlText w:val="%2"/>
        <w:lvlJc w:val="left"/>
      </w:lvl>
    </w:lvlOverride>
    <w:lvlOverride w:ilvl="2">
      <w:startOverride w:val="1"/>
      <w:lvl w:ilvl="2">
        <w:start w:val="1"/>
        <w:numFmt w:val="decimal"/>
        <w:lvlText w:val="%3"/>
        <w:lvlJc w:val="left"/>
      </w:lvl>
    </w:lvlOverride>
    <w:lvlOverride w:ilvl="3">
      <w:startOverride w:val="1"/>
      <w:lvl w:ilvl="3">
        <w:start w:val="1"/>
        <w:numFmt w:val="decimal"/>
        <w:lvlText w:val="%4"/>
        <w:lvlJc w:val="left"/>
      </w:lvl>
    </w:lvlOverride>
    <w:lvlOverride w:ilvl="4">
      <w:startOverride w:val="1"/>
      <w:lvl w:ilvl="4">
        <w:start w:val="1"/>
        <w:numFmt w:val="decimal"/>
        <w:lvlText w:val="%5"/>
        <w:lvlJc w:val="left"/>
      </w:lvl>
    </w:lvlOverride>
    <w:lvlOverride w:ilvl="5">
      <w:startOverride w:val="1"/>
      <w:lvl w:ilvl="5">
        <w:start w:val="1"/>
        <w:numFmt w:val="decimal"/>
        <w:lvlText w:val="%6"/>
        <w:lvlJc w:val="left"/>
      </w:lvl>
    </w:lvlOverride>
    <w:lvlOverride w:ilvl="6">
      <w:startOverride w:val="1"/>
      <w:lvl w:ilvl="6">
        <w:start w:val="1"/>
        <w:numFmt w:val="decimal"/>
        <w:lvlText w:val="%7"/>
        <w:lvlJc w:val="left"/>
      </w:lvl>
    </w:lvlOverride>
    <w:lvlOverride w:ilvl="7">
      <w:startOverride w:val="1"/>
      <w:lvl w:ilvl="7">
        <w:start w:val="1"/>
        <w:numFmt w:val="decimal"/>
        <w:lvlText w:val="%8"/>
        <w:lvlJc w:val="left"/>
      </w:lvl>
    </w:lvlOverride>
  </w:num>
  <w:num w:numId="2" w16cid:durableId="189102673">
    <w:abstractNumId w:val="1"/>
  </w:num>
  <w:num w:numId="3" w16cid:durableId="983850849">
    <w:abstractNumId w:val="34"/>
  </w:num>
  <w:num w:numId="4" w16cid:durableId="328486137">
    <w:abstractNumId w:val="9"/>
  </w:num>
  <w:num w:numId="5" w16cid:durableId="1187139056">
    <w:abstractNumId w:val="10"/>
  </w:num>
  <w:num w:numId="6" w16cid:durableId="757793080">
    <w:abstractNumId w:val="37"/>
  </w:num>
  <w:num w:numId="7" w16cid:durableId="1832284194">
    <w:abstractNumId w:val="40"/>
  </w:num>
  <w:num w:numId="8" w16cid:durableId="875041554">
    <w:abstractNumId w:val="20"/>
  </w:num>
  <w:num w:numId="9" w16cid:durableId="1066218428">
    <w:abstractNumId w:val="3"/>
  </w:num>
  <w:num w:numId="10" w16cid:durableId="1718166089">
    <w:abstractNumId w:val="12"/>
  </w:num>
  <w:num w:numId="11" w16cid:durableId="589390041">
    <w:abstractNumId w:val="7"/>
  </w:num>
  <w:num w:numId="12" w16cid:durableId="134613030">
    <w:abstractNumId w:val="18"/>
  </w:num>
  <w:num w:numId="13" w16cid:durableId="1517116435">
    <w:abstractNumId w:val="29"/>
  </w:num>
  <w:num w:numId="14" w16cid:durableId="1783768693">
    <w:abstractNumId w:val="14"/>
  </w:num>
  <w:num w:numId="15" w16cid:durableId="705910248">
    <w:abstractNumId w:val="25"/>
  </w:num>
  <w:num w:numId="16" w16cid:durableId="255406553">
    <w:abstractNumId w:val="6"/>
  </w:num>
  <w:num w:numId="17" w16cid:durableId="819736560">
    <w:abstractNumId w:val="4"/>
  </w:num>
  <w:num w:numId="18" w16cid:durableId="1696803928">
    <w:abstractNumId w:val="41"/>
  </w:num>
  <w:num w:numId="19" w16cid:durableId="764425953">
    <w:abstractNumId w:val="17"/>
  </w:num>
  <w:num w:numId="20" w16cid:durableId="1716657097">
    <w:abstractNumId w:val="32"/>
  </w:num>
  <w:num w:numId="21" w16cid:durableId="246813514">
    <w:abstractNumId w:val="21"/>
  </w:num>
  <w:num w:numId="22" w16cid:durableId="719979944">
    <w:abstractNumId w:val="39"/>
  </w:num>
  <w:num w:numId="23" w16cid:durableId="2124960938">
    <w:abstractNumId w:val="31"/>
  </w:num>
  <w:num w:numId="24" w16cid:durableId="1001393866">
    <w:abstractNumId w:val="30"/>
  </w:num>
  <w:num w:numId="25" w16cid:durableId="1816599830">
    <w:abstractNumId w:val="5"/>
  </w:num>
  <w:num w:numId="26" w16cid:durableId="638808813">
    <w:abstractNumId w:val="22"/>
  </w:num>
  <w:num w:numId="27" w16cid:durableId="405422605">
    <w:abstractNumId w:val="25"/>
    <w:lvlOverride w:ilvl="0">
      <w:startOverride w:val="3"/>
    </w:lvlOverride>
    <w:lvlOverride w:ilvl="1">
      <w:startOverride w:val="24"/>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689091829">
    <w:abstractNumId w:val="42"/>
  </w:num>
  <w:num w:numId="29" w16cid:durableId="1069381863">
    <w:abstractNumId w:val="19"/>
  </w:num>
  <w:num w:numId="30" w16cid:durableId="67308819">
    <w:abstractNumId w:val="16"/>
  </w:num>
  <w:num w:numId="31" w16cid:durableId="63101293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555509671">
    <w:abstractNumId w:val="24"/>
  </w:num>
  <w:num w:numId="33" w16cid:durableId="1501460539">
    <w:abstractNumId w:val="27"/>
  </w:num>
  <w:num w:numId="34" w16cid:durableId="598179636">
    <w:abstractNumId w:val="33"/>
  </w:num>
  <w:num w:numId="35" w16cid:durableId="1098404953">
    <w:abstractNumId w:val="8"/>
  </w:num>
  <w:num w:numId="36" w16cid:durableId="634943038">
    <w:abstractNumId w:val="44"/>
  </w:num>
  <w:num w:numId="37" w16cid:durableId="477648013">
    <w:abstractNumId w:val="23"/>
  </w:num>
  <w:num w:numId="38" w16cid:durableId="2127694911">
    <w:abstractNumId w:val="43"/>
  </w:num>
  <w:num w:numId="39" w16cid:durableId="502939149">
    <w:abstractNumId w:val="2"/>
  </w:num>
  <w:num w:numId="40" w16cid:durableId="1927885166">
    <w:abstractNumId w:val="36"/>
  </w:num>
  <w:num w:numId="41" w16cid:durableId="1560937771">
    <w:abstractNumId w:val="15"/>
  </w:num>
  <w:num w:numId="42" w16cid:durableId="1091731116">
    <w:abstractNumId w:val="25"/>
    <w:lvlOverride w:ilvl="0">
      <w:startOverride w:val="1"/>
    </w:lvlOverride>
    <w:lvlOverride w:ilvl="1">
      <w:startOverride w:val="9"/>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482892956">
    <w:abstractNumId w:val="13"/>
  </w:num>
  <w:num w:numId="44" w16cid:durableId="2071881414">
    <w:abstractNumId w:val="11"/>
  </w:num>
  <w:num w:numId="45" w16cid:durableId="923297379">
    <w:abstractNumId w:val="35"/>
  </w:num>
  <w:num w:numId="46" w16cid:durableId="131040695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878203152">
    <w:abstractNumId w:val="28"/>
  </w:num>
  <w:num w:numId="48" w16cid:durableId="161312551">
    <w:abstractNumId w:val="38"/>
  </w:num>
  <w:num w:numId="49" w16cid:durableId="1455051698">
    <w:abstractNumId w:val="26"/>
  </w:num>
  <w:num w:numId="50" w16cid:durableId="1484664687">
    <w:abstractNumId w:val="38"/>
    <w:lvlOverride w:ilvl="0">
      <w:startOverride w:val="1"/>
    </w:lvlOverride>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TQ3MzMxNjI2MbS0NDNS0lEKTi0uzszPAymwsKgFAEp1NHYtAAAA"/>
  </w:docVars>
  <w:rsids>
    <w:rsidRoot w:val="00A44F60"/>
    <w:rsid w:val="000014C8"/>
    <w:rsid w:val="00001653"/>
    <w:rsid w:val="00001B92"/>
    <w:rsid w:val="00001D68"/>
    <w:rsid w:val="0000216C"/>
    <w:rsid w:val="000027EB"/>
    <w:rsid w:val="0000383D"/>
    <w:rsid w:val="00003B4D"/>
    <w:rsid w:val="00003D08"/>
    <w:rsid w:val="0000474B"/>
    <w:rsid w:val="00004DD8"/>
    <w:rsid w:val="00005CB8"/>
    <w:rsid w:val="00006059"/>
    <w:rsid w:val="000060A5"/>
    <w:rsid w:val="00006C34"/>
    <w:rsid w:val="00006ED4"/>
    <w:rsid w:val="0000735A"/>
    <w:rsid w:val="00007688"/>
    <w:rsid w:val="0000793D"/>
    <w:rsid w:val="00010516"/>
    <w:rsid w:val="00011821"/>
    <w:rsid w:val="00011D5C"/>
    <w:rsid w:val="00013283"/>
    <w:rsid w:val="00013C76"/>
    <w:rsid w:val="0001449B"/>
    <w:rsid w:val="00014855"/>
    <w:rsid w:val="000156FD"/>
    <w:rsid w:val="000158EF"/>
    <w:rsid w:val="00015E6F"/>
    <w:rsid w:val="00016E1C"/>
    <w:rsid w:val="00016FB6"/>
    <w:rsid w:val="00017184"/>
    <w:rsid w:val="00020FA7"/>
    <w:rsid w:val="00021232"/>
    <w:rsid w:val="00021376"/>
    <w:rsid w:val="00022798"/>
    <w:rsid w:val="00024521"/>
    <w:rsid w:val="00024DD7"/>
    <w:rsid w:val="00024EC1"/>
    <w:rsid w:val="00026555"/>
    <w:rsid w:val="00027007"/>
    <w:rsid w:val="000278E0"/>
    <w:rsid w:val="000279F4"/>
    <w:rsid w:val="00030A6F"/>
    <w:rsid w:val="00031AC5"/>
    <w:rsid w:val="0003357F"/>
    <w:rsid w:val="00033E5E"/>
    <w:rsid w:val="00034B32"/>
    <w:rsid w:val="000352A4"/>
    <w:rsid w:val="00035F4D"/>
    <w:rsid w:val="000363F4"/>
    <w:rsid w:val="00037DA9"/>
    <w:rsid w:val="00040594"/>
    <w:rsid w:val="00040645"/>
    <w:rsid w:val="000423E6"/>
    <w:rsid w:val="00042438"/>
    <w:rsid w:val="000432AA"/>
    <w:rsid w:val="000433E4"/>
    <w:rsid w:val="00044295"/>
    <w:rsid w:val="000442CA"/>
    <w:rsid w:val="00044D4A"/>
    <w:rsid w:val="0004564D"/>
    <w:rsid w:val="000458B8"/>
    <w:rsid w:val="000460D7"/>
    <w:rsid w:val="00046A22"/>
    <w:rsid w:val="0004765D"/>
    <w:rsid w:val="000502C8"/>
    <w:rsid w:val="000509F0"/>
    <w:rsid w:val="000510ED"/>
    <w:rsid w:val="000531EA"/>
    <w:rsid w:val="000548D3"/>
    <w:rsid w:val="000569D7"/>
    <w:rsid w:val="00057842"/>
    <w:rsid w:val="000601E1"/>
    <w:rsid w:val="00060E77"/>
    <w:rsid w:val="00061D5A"/>
    <w:rsid w:val="00061F48"/>
    <w:rsid w:val="00062811"/>
    <w:rsid w:val="00062A1E"/>
    <w:rsid w:val="00062A88"/>
    <w:rsid w:val="00063231"/>
    <w:rsid w:val="00063D63"/>
    <w:rsid w:val="00063E8C"/>
    <w:rsid w:val="00064820"/>
    <w:rsid w:val="00065521"/>
    <w:rsid w:val="000664F5"/>
    <w:rsid w:val="000670A2"/>
    <w:rsid w:val="00067824"/>
    <w:rsid w:val="0007092C"/>
    <w:rsid w:val="00070D99"/>
    <w:rsid w:val="00071217"/>
    <w:rsid w:val="0007148C"/>
    <w:rsid w:val="00071570"/>
    <w:rsid w:val="000723B0"/>
    <w:rsid w:val="00072724"/>
    <w:rsid w:val="00073322"/>
    <w:rsid w:val="00073990"/>
    <w:rsid w:val="00073BE7"/>
    <w:rsid w:val="00075E0D"/>
    <w:rsid w:val="00077451"/>
    <w:rsid w:val="00077785"/>
    <w:rsid w:val="00077CD5"/>
    <w:rsid w:val="0008060F"/>
    <w:rsid w:val="00080CA9"/>
    <w:rsid w:val="00080E65"/>
    <w:rsid w:val="000824D6"/>
    <w:rsid w:val="00082C51"/>
    <w:rsid w:val="000834B2"/>
    <w:rsid w:val="000841D3"/>
    <w:rsid w:val="00084740"/>
    <w:rsid w:val="000848F9"/>
    <w:rsid w:val="00085AAE"/>
    <w:rsid w:val="00087F66"/>
    <w:rsid w:val="00090742"/>
    <w:rsid w:val="00090A58"/>
    <w:rsid w:val="00091C92"/>
    <w:rsid w:val="0009215F"/>
    <w:rsid w:val="00092399"/>
    <w:rsid w:val="00092FE2"/>
    <w:rsid w:val="0009327A"/>
    <w:rsid w:val="0009598D"/>
    <w:rsid w:val="00096053"/>
    <w:rsid w:val="0009674A"/>
    <w:rsid w:val="000969CB"/>
    <w:rsid w:val="00096AA3"/>
    <w:rsid w:val="00097BC8"/>
    <w:rsid w:val="00097D1C"/>
    <w:rsid w:val="000A03E2"/>
    <w:rsid w:val="000A0537"/>
    <w:rsid w:val="000A1012"/>
    <w:rsid w:val="000A214A"/>
    <w:rsid w:val="000A3BF6"/>
    <w:rsid w:val="000A3C82"/>
    <w:rsid w:val="000A5807"/>
    <w:rsid w:val="000A5854"/>
    <w:rsid w:val="000A5FD0"/>
    <w:rsid w:val="000A610C"/>
    <w:rsid w:val="000A67F7"/>
    <w:rsid w:val="000A799A"/>
    <w:rsid w:val="000A7DAF"/>
    <w:rsid w:val="000B01A6"/>
    <w:rsid w:val="000B14F4"/>
    <w:rsid w:val="000B2498"/>
    <w:rsid w:val="000B2EA5"/>
    <w:rsid w:val="000B3F42"/>
    <w:rsid w:val="000B4A2E"/>
    <w:rsid w:val="000B5396"/>
    <w:rsid w:val="000B555F"/>
    <w:rsid w:val="000B5E5F"/>
    <w:rsid w:val="000B61A0"/>
    <w:rsid w:val="000B62B6"/>
    <w:rsid w:val="000B7206"/>
    <w:rsid w:val="000B73D0"/>
    <w:rsid w:val="000B7BD4"/>
    <w:rsid w:val="000C17C3"/>
    <w:rsid w:val="000C2584"/>
    <w:rsid w:val="000C2C22"/>
    <w:rsid w:val="000C3729"/>
    <w:rsid w:val="000C4399"/>
    <w:rsid w:val="000C6F9E"/>
    <w:rsid w:val="000D01A7"/>
    <w:rsid w:val="000D0D04"/>
    <w:rsid w:val="000D308A"/>
    <w:rsid w:val="000D3F31"/>
    <w:rsid w:val="000D4620"/>
    <w:rsid w:val="000D517C"/>
    <w:rsid w:val="000D5618"/>
    <w:rsid w:val="000D7E71"/>
    <w:rsid w:val="000E16B4"/>
    <w:rsid w:val="000E25B1"/>
    <w:rsid w:val="000E2802"/>
    <w:rsid w:val="000E322E"/>
    <w:rsid w:val="000E326B"/>
    <w:rsid w:val="000E426B"/>
    <w:rsid w:val="000E5B37"/>
    <w:rsid w:val="000E7B05"/>
    <w:rsid w:val="000F040F"/>
    <w:rsid w:val="000F0FC4"/>
    <w:rsid w:val="000F1379"/>
    <w:rsid w:val="000F1717"/>
    <w:rsid w:val="000F1AD1"/>
    <w:rsid w:val="000F2958"/>
    <w:rsid w:val="000F3633"/>
    <w:rsid w:val="000F3FCD"/>
    <w:rsid w:val="000F4BF4"/>
    <w:rsid w:val="000F4FCA"/>
    <w:rsid w:val="000F5172"/>
    <w:rsid w:val="000F52CE"/>
    <w:rsid w:val="000F6ABB"/>
    <w:rsid w:val="000F6D90"/>
    <w:rsid w:val="000F7019"/>
    <w:rsid w:val="000F7171"/>
    <w:rsid w:val="000F79FE"/>
    <w:rsid w:val="0010034E"/>
    <w:rsid w:val="00100546"/>
    <w:rsid w:val="00102800"/>
    <w:rsid w:val="00102E64"/>
    <w:rsid w:val="00103831"/>
    <w:rsid w:val="00104F5B"/>
    <w:rsid w:val="001053A0"/>
    <w:rsid w:val="00105F87"/>
    <w:rsid w:val="00107051"/>
    <w:rsid w:val="00107AAD"/>
    <w:rsid w:val="00110070"/>
    <w:rsid w:val="00111AAE"/>
    <w:rsid w:val="00111D40"/>
    <w:rsid w:val="00111F96"/>
    <w:rsid w:val="00112390"/>
    <w:rsid w:val="00113947"/>
    <w:rsid w:val="0011421B"/>
    <w:rsid w:val="0011454A"/>
    <w:rsid w:val="001149E5"/>
    <w:rsid w:val="00115496"/>
    <w:rsid w:val="001165A1"/>
    <w:rsid w:val="00117325"/>
    <w:rsid w:val="001174DC"/>
    <w:rsid w:val="001176F7"/>
    <w:rsid w:val="00117EA2"/>
    <w:rsid w:val="00120291"/>
    <w:rsid w:val="001209F7"/>
    <w:rsid w:val="001210FC"/>
    <w:rsid w:val="0012128F"/>
    <w:rsid w:val="001215F1"/>
    <w:rsid w:val="00121DEB"/>
    <w:rsid w:val="00121E47"/>
    <w:rsid w:val="00122061"/>
    <w:rsid w:val="00122F05"/>
    <w:rsid w:val="00122F72"/>
    <w:rsid w:val="001234B2"/>
    <w:rsid w:val="0012434A"/>
    <w:rsid w:val="00124967"/>
    <w:rsid w:val="00125224"/>
    <w:rsid w:val="0012539B"/>
    <w:rsid w:val="00125498"/>
    <w:rsid w:val="00126125"/>
    <w:rsid w:val="00126913"/>
    <w:rsid w:val="00127315"/>
    <w:rsid w:val="00130E2C"/>
    <w:rsid w:val="00130F5F"/>
    <w:rsid w:val="00131558"/>
    <w:rsid w:val="0013176C"/>
    <w:rsid w:val="00133FC5"/>
    <w:rsid w:val="00134D08"/>
    <w:rsid w:val="00134E07"/>
    <w:rsid w:val="00134FFA"/>
    <w:rsid w:val="001365AF"/>
    <w:rsid w:val="00140AF5"/>
    <w:rsid w:val="00140B30"/>
    <w:rsid w:val="00141E70"/>
    <w:rsid w:val="00142BC2"/>
    <w:rsid w:val="0014344E"/>
    <w:rsid w:val="00143B72"/>
    <w:rsid w:val="00145112"/>
    <w:rsid w:val="00145AA6"/>
    <w:rsid w:val="00146586"/>
    <w:rsid w:val="001465A9"/>
    <w:rsid w:val="00147B8C"/>
    <w:rsid w:val="00147EAE"/>
    <w:rsid w:val="00153328"/>
    <w:rsid w:val="00153732"/>
    <w:rsid w:val="00153764"/>
    <w:rsid w:val="00153CD2"/>
    <w:rsid w:val="001544B2"/>
    <w:rsid w:val="0015469C"/>
    <w:rsid w:val="00154FCE"/>
    <w:rsid w:val="001553B4"/>
    <w:rsid w:val="00155FA3"/>
    <w:rsid w:val="00156239"/>
    <w:rsid w:val="00156FE5"/>
    <w:rsid w:val="00157A00"/>
    <w:rsid w:val="00157F08"/>
    <w:rsid w:val="00160C1B"/>
    <w:rsid w:val="00160D4B"/>
    <w:rsid w:val="00160E36"/>
    <w:rsid w:val="00161783"/>
    <w:rsid w:val="00161F0A"/>
    <w:rsid w:val="00162985"/>
    <w:rsid w:val="00163863"/>
    <w:rsid w:val="0016487B"/>
    <w:rsid w:val="001659F6"/>
    <w:rsid w:val="00165BD4"/>
    <w:rsid w:val="00165C83"/>
    <w:rsid w:val="001661B3"/>
    <w:rsid w:val="00166485"/>
    <w:rsid w:val="00167078"/>
    <w:rsid w:val="001674C4"/>
    <w:rsid w:val="00167512"/>
    <w:rsid w:val="00167539"/>
    <w:rsid w:val="0016799A"/>
    <w:rsid w:val="00167B5D"/>
    <w:rsid w:val="0017032C"/>
    <w:rsid w:val="00171069"/>
    <w:rsid w:val="0017129D"/>
    <w:rsid w:val="00171A8D"/>
    <w:rsid w:val="001723CC"/>
    <w:rsid w:val="00172B64"/>
    <w:rsid w:val="00174358"/>
    <w:rsid w:val="00175282"/>
    <w:rsid w:val="001753F8"/>
    <w:rsid w:val="00175C5A"/>
    <w:rsid w:val="00176B0F"/>
    <w:rsid w:val="00176BD5"/>
    <w:rsid w:val="00180862"/>
    <w:rsid w:val="00180A20"/>
    <w:rsid w:val="001810AF"/>
    <w:rsid w:val="0018176F"/>
    <w:rsid w:val="00181867"/>
    <w:rsid w:val="00181F46"/>
    <w:rsid w:val="001821C6"/>
    <w:rsid w:val="0018302D"/>
    <w:rsid w:val="0018381F"/>
    <w:rsid w:val="00183B36"/>
    <w:rsid w:val="00183CB7"/>
    <w:rsid w:val="00184021"/>
    <w:rsid w:val="00184923"/>
    <w:rsid w:val="00184BF9"/>
    <w:rsid w:val="00184D3E"/>
    <w:rsid w:val="00185D70"/>
    <w:rsid w:val="00185DF8"/>
    <w:rsid w:val="00185F05"/>
    <w:rsid w:val="00187B38"/>
    <w:rsid w:val="00187FAC"/>
    <w:rsid w:val="00190795"/>
    <w:rsid w:val="001912C9"/>
    <w:rsid w:val="0019211B"/>
    <w:rsid w:val="0019262F"/>
    <w:rsid w:val="00192BEC"/>
    <w:rsid w:val="00193110"/>
    <w:rsid w:val="00193C60"/>
    <w:rsid w:val="00193F1D"/>
    <w:rsid w:val="00194847"/>
    <w:rsid w:val="0019506F"/>
    <w:rsid w:val="0019697B"/>
    <w:rsid w:val="001969B2"/>
    <w:rsid w:val="00197301"/>
    <w:rsid w:val="001A1517"/>
    <w:rsid w:val="001A3959"/>
    <w:rsid w:val="001A3D4E"/>
    <w:rsid w:val="001A41D6"/>
    <w:rsid w:val="001A4929"/>
    <w:rsid w:val="001A5516"/>
    <w:rsid w:val="001A5885"/>
    <w:rsid w:val="001A58CA"/>
    <w:rsid w:val="001A6155"/>
    <w:rsid w:val="001A6933"/>
    <w:rsid w:val="001A6DBF"/>
    <w:rsid w:val="001A768A"/>
    <w:rsid w:val="001A7C9C"/>
    <w:rsid w:val="001B040A"/>
    <w:rsid w:val="001B0704"/>
    <w:rsid w:val="001B0F82"/>
    <w:rsid w:val="001B1B49"/>
    <w:rsid w:val="001B1B4E"/>
    <w:rsid w:val="001B1D07"/>
    <w:rsid w:val="001B1ECE"/>
    <w:rsid w:val="001B33D9"/>
    <w:rsid w:val="001B36DA"/>
    <w:rsid w:val="001B455E"/>
    <w:rsid w:val="001B4589"/>
    <w:rsid w:val="001B4706"/>
    <w:rsid w:val="001B55F1"/>
    <w:rsid w:val="001B6305"/>
    <w:rsid w:val="001B7118"/>
    <w:rsid w:val="001B7488"/>
    <w:rsid w:val="001C0410"/>
    <w:rsid w:val="001C134E"/>
    <w:rsid w:val="001C24C2"/>
    <w:rsid w:val="001C3D29"/>
    <w:rsid w:val="001C3F6D"/>
    <w:rsid w:val="001C604C"/>
    <w:rsid w:val="001C6094"/>
    <w:rsid w:val="001C61C6"/>
    <w:rsid w:val="001C73AB"/>
    <w:rsid w:val="001C7755"/>
    <w:rsid w:val="001C77EC"/>
    <w:rsid w:val="001D04D6"/>
    <w:rsid w:val="001D1E72"/>
    <w:rsid w:val="001D2CBD"/>
    <w:rsid w:val="001D3A76"/>
    <w:rsid w:val="001D3CD5"/>
    <w:rsid w:val="001D40EF"/>
    <w:rsid w:val="001D5B04"/>
    <w:rsid w:val="001D60CE"/>
    <w:rsid w:val="001D6AD3"/>
    <w:rsid w:val="001D6BC3"/>
    <w:rsid w:val="001D7312"/>
    <w:rsid w:val="001D7C0F"/>
    <w:rsid w:val="001E0A61"/>
    <w:rsid w:val="001E0FB6"/>
    <w:rsid w:val="001E11B9"/>
    <w:rsid w:val="001E26F5"/>
    <w:rsid w:val="001E2BE4"/>
    <w:rsid w:val="001E33B4"/>
    <w:rsid w:val="001E3ABC"/>
    <w:rsid w:val="001E6594"/>
    <w:rsid w:val="001E6957"/>
    <w:rsid w:val="001E6A87"/>
    <w:rsid w:val="001E7711"/>
    <w:rsid w:val="001F2EE1"/>
    <w:rsid w:val="001F3C14"/>
    <w:rsid w:val="001F4100"/>
    <w:rsid w:val="001F5EE0"/>
    <w:rsid w:val="001F60E7"/>
    <w:rsid w:val="001F6EFD"/>
    <w:rsid w:val="001F7476"/>
    <w:rsid w:val="001F767D"/>
    <w:rsid w:val="001F7A78"/>
    <w:rsid w:val="001F7D41"/>
    <w:rsid w:val="001F7D6F"/>
    <w:rsid w:val="00200A33"/>
    <w:rsid w:val="00200ADC"/>
    <w:rsid w:val="0020216D"/>
    <w:rsid w:val="002032F7"/>
    <w:rsid w:val="00203626"/>
    <w:rsid w:val="00203E57"/>
    <w:rsid w:val="00204C4C"/>
    <w:rsid w:val="00205EC2"/>
    <w:rsid w:val="002061F8"/>
    <w:rsid w:val="00206AF1"/>
    <w:rsid w:val="00206D35"/>
    <w:rsid w:val="00207BD4"/>
    <w:rsid w:val="0021082C"/>
    <w:rsid w:val="00210A64"/>
    <w:rsid w:val="00211B45"/>
    <w:rsid w:val="002122D9"/>
    <w:rsid w:val="00212E24"/>
    <w:rsid w:val="002130CB"/>
    <w:rsid w:val="00213163"/>
    <w:rsid w:val="00213F0B"/>
    <w:rsid w:val="00214A4B"/>
    <w:rsid w:val="00215807"/>
    <w:rsid w:val="002168AC"/>
    <w:rsid w:val="00217FD8"/>
    <w:rsid w:val="00221189"/>
    <w:rsid w:val="00221753"/>
    <w:rsid w:val="00221D71"/>
    <w:rsid w:val="00222094"/>
    <w:rsid w:val="00222715"/>
    <w:rsid w:val="00222E88"/>
    <w:rsid w:val="00222EA5"/>
    <w:rsid w:val="002255DA"/>
    <w:rsid w:val="00225610"/>
    <w:rsid w:val="0022652C"/>
    <w:rsid w:val="00226729"/>
    <w:rsid w:val="00226D2A"/>
    <w:rsid w:val="00226DA1"/>
    <w:rsid w:val="002270A9"/>
    <w:rsid w:val="00227243"/>
    <w:rsid w:val="0022789B"/>
    <w:rsid w:val="0023119D"/>
    <w:rsid w:val="0023127A"/>
    <w:rsid w:val="002316BB"/>
    <w:rsid w:val="002325B5"/>
    <w:rsid w:val="00233518"/>
    <w:rsid w:val="002336B5"/>
    <w:rsid w:val="00234427"/>
    <w:rsid w:val="0023476D"/>
    <w:rsid w:val="00236CB7"/>
    <w:rsid w:val="002375FF"/>
    <w:rsid w:val="0024036E"/>
    <w:rsid w:val="00241260"/>
    <w:rsid w:val="002433A9"/>
    <w:rsid w:val="002435D4"/>
    <w:rsid w:val="00243B25"/>
    <w:rsid w:val="00244273"/>
    <w:rsid w:val="00245DE1"/>
    <w:rsid w:val="00246AF3"/>
    <w:rsid w:val="00247471"/>
    <w:rsid w:val="00247B71"/>
    <w:rsid w:val="00250612"/>
    <w:rsid w:val="002515FB"/>
    <w:rsid w:val="00251A4B"/>
    <w:rsid w:val="00251E19"/>
    <w:rsid w:val="002548C4"/>
    <w:rsid w:val="00255B8E"/>
    <w:rsid w:val="00255D3C"/>
    <w:rsid w:val="0025693F"/>
    <w:rsid w:val="00262A80"/>
    <w:rsid w:val="00262F8B"/>
    <w:rsid w:val="00263ED0"/>
    <w:rsid w:val="00264CB1"/>
    <w:rsid w:val="00264FDF"/>
    <w:rsid w:val="00265DDF"/>
    <w:rsid w:val="00266288"/>
    <w:rsid w:val="002669A4"/>
    <w:rsid w:val="00266DFB"/>
    <w:rsid w:val="00271174"/>
    <w:rsid w:val="00271DA7"/>
    <w:rsid w:val="00272687"/>
    <w:rsid w:val="00272A5C"/>
    <w:rsid w:val="00274F3C"/>
    <w:rsid w:val="002756F6"/>
    <w:rsid w:val="002802E5"/>
    <w:rsid w:val="00281336"/>
    <w:rsid w:val="002832ED"/>
    <w:rsid w:val="002838EC"/>
    <w:rsid w:val="00283EB9"/>
    <w:rsid w:val="0028419F"/>
    <w:rsid w:val="00284DEB"/>
    <w:rsid w:val="0028527D"/>
    <w:rsid w:val="00285E4F"/>
    <w:rsid w:val="00287BD3"/>
    <w:rsid w:val="00292B2D"/>
    <w:rsid w:val="00292F86"/>
    <w:rsid w:val="00292FA3"/>
    <w:rsid w:val="002939DA"/>
    <w:rsid w:val="00293A11"/>
    <w:rsid w:val="002941E8"/>
    <w:rsid w:val="00294416"/>
    <w:rsid w:val="002947DC"/>
    <w:rsid w:val="00296B8A"/>
    <w:rsid w:val="00296ED2"/>
    <w:rsid w:val="002A1F24"/>
    <w:rsid w:val="002A2275"/>
    <w:rsid w:val="002A23D2"/>
    <w:rsid w:val="002A2CD3"/>
    <w:rsid w:val="002A3C02"/>
    <w:rsid w:val="002A42B5"/>
    <w:rsid w:val="002A47DF"/>
    <w:rsid w:val="002A5EC7"/>
    <w:rsid w:val="002A6851"/>
    <w:rsid w:val="002A7154"/>
    <w:rsid w:val="002A75B7"/>
    <w:rsid w:val="002A79E5"/>
    <w:rsid w:val="002A7B46"/>
    <w:rsid w:val="002A7F97"/>
    <w:rsid w:val="002B0565"/>
    <w:rsid w:val="002B12D5"/>
    <w:rsid w:val="002B141F"/>
    <w:rsid w:val="002B1E6A"/>
    <w:rsid w:val="002B31A2"/>
    <w:rsid w:val="002B348A"/>
    <w:rsid w:val="002B469C"/>
    <w:rsid w:val="002B482F"/>
    <w:rsid w:val="002B4D87"/>
    <w:rsid w:val="002B6A74"/>
    <w:rsid w:val="002C069F"/>
    <w:rsid w:val="002C07C9"/>
    <w:rsid w:val="002C1BD5"/>
    <w:rsid w:val="002C2AD1"/>
    <w:rsid w:val="002C2B73"/>
    <w:rsid w:val="002C3232"/>
    <w:rsid w:val="002C348B"/>
    <w:rsid w:val="002C35B9"/>
    <w:rsid w:val="002C41F9"/>
    <w:rsid w:val="002C44FB"/>
    <w:rsid w:val="002C4CA2"/>
    <w:rsid w:val="002C5DFD"/>
    <w:rsid w:val="002C687F"/>
    <w:rsid w:val="002C7083"/>
    <w:rsid w:val="002D21D1"/>
    <w:rsid w:val="002D2E9B"/>
    <w:rsid w:val="002D355A"/>
    <w:rsid w:val="002D36D0"/>
    <w:rsid w:val="002D4A32"/>
    <w:rsid w:val="002D593D"/>
    <w:rsid w:val="002D6331"/>
    <w:rsid w:val="002D6D1B"/>
    <w:rsid w:val="002D6D24"/>
    <w:rsid w:val="002D6F52"/>
    <w:rsid w:val="002D7454"/>
    <w:rsid w:val="002D75F1"/>
    <w:rsid w:val="002D7DC9"/>
    <w:rsid w:val="002E1C46"/>
    <w:rsid w:val="002E2467"/>
    <w:rsid w:val="002E2551"/>
    <w:rsid w:val="002E2AA3"/>
    <w:rsid w:val="002E36C5"/>
    <w:rsid w:val="002E3946"/>
    <w:rsid w:val="002E4C33"/>
    <w:rsid w:val="002E5249"/>
    <w:rsid w:val="002E5B94"/>
    <w:rsid w:val="002E6371"/>
    <w:rsid w:val="002E7148"/>
    <w:rsid w:val="002E7239"/>
    <w:rsid w:val="002F03BD"/>
    <w:rsid w:val="002F0CB2"/>
    <w:rsid w:val="002F1647"/>
    <w:rsid w:val="002F19BC"/>
    <w:rsid w:val="002F1E4B"/>
    <w:rsid w:val="002F3E3A"/>
    <w:rsid w:val="002F4CB7"/>
    <w:rsid w:val="002F52C6"/>
    <w:rsid w:val="002F5EAC"/>
    <w:rsid w:val="002F6313"/>
    <w:rsid w:val="002F697D"/>
    <w:rsid w:val="002F74DA"/>
    <w:rsid w:val="003013B4"/>
    <w:rsid w:val="003021E8"/>
    <w:rsid w:val="00302EF4"/>
    <w:rsid w:val="00303AD6"/>
    <w:rsid w:val="00303E45"/>
    <w:rsid w:val="003049D2"/>
    <w:rsid w:val="00305020"/>
    <w:rsid w:val="003051E6"/>
    <w:rsid w:val="00306487"/>
    <w:rsid w:val="00307C45"/>
    <w:rsid w:val="00310523"/>
    <w:rsid w:val="00310AE2"/>
    <w:rsid w:val="00311028"/>
    <w:rsid w:val="00312C59"/>
    <w:rsid w:val="00313790"/>
    <w:rsid w:val="00313A37"/>
    <w:rsid w:val="00314CAD"/>
    <w:rsid w:val="00316B1C"/>
    <w:rsid w:val="00316DD0"/>
    <w:rsid w:val="00317103"/>
    <w:rsid w:val="0031759C"/>
    <w:rsid w:val="00317654"/>
    <w:rsid w:val="00320378"/>
    <w:rsid w:val="003209B0"/>
    <w:rsid w:val="00321901"/>
    <w:rsid w:val="00321E9D"/>
    <w:rsid w:val="00323318"/>
    <w:rsid w:val="003245F0"/>
    <w:rsid w:val="00324F0B"/>
    <w:rsid w:val="003255FA"/>
    <w:rsid w:val="00326EF0"/>
    <w:rsid w:val="00327021"/>
    <w:rsid w:val="0033034B"/>
    <w:rsid w:val="0033079C"/>
    <w:rsid w:val="00331125"/>
    <w:rsid w:val="00331510"/>
    <w:rsid w:val="00331F6F"/>
    <w:rsid w:val="00332BA9"/>
    <w:rsid w:val="00332BC7"/>
    <w:rsid w:val="00333101"/>
    <w:rsid w:val="003339BE"/>
    <w:rsid w:val="00333A84"/>
    <w:rsid w:val="0033606A"/>
    <w:rsid w:val="003365FB"/>
    <w:rsid w:val="00336FD1"/>
    <w:rsid w:val="0034049B"/>
    <w:rsid w:val="00340D50"/>
    <w:rsid w:val="00343A7A"/>
    <w:rsid w:val="00344D69"/>
    <w:rsid w:val="00344EF4"/>
    <w:rsid w:val="00347A84"/>
    <w:rsid w:val="00347B39"/>
    <w:rsid w:val="00347D7C"/>
    <w:rsid w:val="003512EB"/>
    <w:rsid w:val="0035143C"/>
    <w:rsid w:val="00351B4C"/>
    <w:rsid w:val="00351F4A"/>
    <w:rsid w:val="003533DB"/>
    <w:rsid w:val="0035352E"/>
    <w:rsid w:val="00353FF1"/>
    <w:rsid w:val="0035453C"/>
    <w:rsid w:val="003546B9"/>
    <w:rsid w:val="00354706"/>
    <w:rsid w:val="003548D8"/>
    <w:rsid w:val="00356E69"/>
    <w:rsid w:val="003576A8"/>
    <w:rsid w:val="00357A5C"/>
    <w:rsid w:val="003604EC"/>
    <w:rsid w:val="003609BC"/>
    <w:rsid w:val="003609ED"/>
    <w:rsid w:val="0036135F"/>
    <w:rsid w:val="003624B1"/>
    <w:rsid w:val="00362ABC"/>
    <w:rsid w:val="00362C0D"/>
    <w:rsid w:val="00362FFD"/>
    <w:rsid w:val="0036312C"/>
    <w:rsid w:val="00363330"/>
    <w:rsid w:val="003636EF"/>
    <w:rsid w:val="00364720"/>
    <w:rsid w:val="003664FA"/>
    <w:rsid w:val="00366ABD"/>
    <w:rsid w:val="003701D0"/>
    <w:rsid w:val="00370229"/>
    <w:rsid w:val="00370BD9"/>
    <w:rsid w:val="00371B9A"/>
    <w:rsid w:val="00373AF2"/>
    <w:rsid w:val="00373C09"/>
    <w:rsid w:val="0037417C"/>
    <w:rsid w:val="00375A07"/>
    <w:rsid w:val="003804A0"/>
    <w:rsid w:val="00380633"/>
    <w:rsid w:val="003814A8"/>
    <w:rsid w:val="00382F3D"/>
    <w:rsid w:val="00383B1A"/>
    <w:rsid w:val="00383E6F"/>
    <w:rsid w:val="00384193"/>
    <w:rsid w:val="003850A1"/>
    <w:rsid w:val="00385679"/>
    <w:rsid w:val="00385969"/>
    <w:rsid w:val="00385F07"/>
    <w:rsid w:val="00385F4E"/>
    <w:rsid w:val="003872E9"/>
    <w:rsid w:val="00390D76"/>
    <w:rsid w:val="0039139E"/>
    <w:rsid w:val="00391D8D"/>
    <w:rsid w:val="003924F0"/>
    <w:rsid w:val="003930ED"/>
    <w:rsid w:val="00393CFB"/>
    <w:rsid w:val="00394041"/>
    <w:rsid w:val="0039413C"/>
    <w:rsid w:val="00394393"/>
    <w:rsid w:val="00394940"/>
    <w:rsid w:val="00394C6E"/>
    <w:rsid w:val="0039766A"/>
    <w:rsid w:val="003A18A7"/>
    <w:rsid w:val="003A1E70"/>
    <w:rsid w:val="003A2715"/>
    <w:rsid w:val="003A2ECC"/>
    <w:rsid w:val="003A2F09"/>
    <w:rsid w:val="003A2FCD"/>
    <w:rsid w:val="003A480A"/>
    <w:rsid w:val="003A480B"/>
    <w:rsid w:val="003A483F"/>
    <w:rsid w:val="003A4DFF"/>
    <w:rsid w:val="003A50B3"/>
    <w:rsid w:val="003A66F3"/>
    <w:rsid w:val="003A6C66"/>
    <w:rsid w:val="003A7FD7"/>
    <w:rsid w:val="003B1CFC"/>
    <w:rsid w:val="003B209F"/>
    <w:rsid w:val="003B220F"/>
    <w:rsid w:val="003B25AE"/>
    <w:rsid w:val="003B2C65"/>
    <w:rsid w:val="003B3869"/>
    <w:rsid w:val="003B3C7A"/>
    <w:rsid w:val="003B4E87"/>
    <w:rsid w:val="003B54D1"/>
    <w:rsid w:val="003B563B"/>
    <w:rsid w:val="003B62F3"/>
    <w:rsid w:val="003B65BF"/>
    <w:rsid w:val="003B6A4B"/>
    <w:rsid w:val="003B6B53"/>
    <w:rsid w:val="003B7011"/>
    <w:rsid w:val="003B710D"/>
    <w:rsid w:val="003B7135"/>
    <w:rsid w:val="003B7A15"/>
    <w:rsid w:val="003C00D7"/>
    <w:rsid w:val="003C08B0"/>
    <w:rsid w:val="003C1685"/>
    <w:rsid w:val="003C1F4F"/>
    <w:rsid w:val="003C274E"/>
    <w:rsid w:val="003C2D69"/>
    <w:rsid w:val="003C37EB"/>
    <w:rsid w:val="003C3FA7"/>
    <w:rsid w:val="003C4B84"/>
    <w:rsid w:val="003C50ED"/>
    <w:rsid w:val="003C69A2"/>
    <w:rsid w:val="003D07F6"/>
    <w:rsid w:val="003D0825"/>
    <w:rsid w:val="003D11E9"/>
    <w:rsid w:val="003D15CC"/>
    <w:rsid w:val="003D23A9"/>
    <w:rsid w:val="003D29B8"/>
    <w:rsid w:val="003D3218"/>
    <w:rsid w:val="003D35D9"/>
    <w:rsid w:val="003D3717"/>
    <w:rsid w:val="003D3E5A"/>
    <w:rsid w:val="003D40BB"/>
    <w:rsid w:val="003D4B11"/>
    <w:rsid w:val="003D4E0B"/>
    <w:rsid w:val="003D55A4"/>
    <w:rsid w:val="003D57A5"/>
    <w:rsid w:val="003D6005"/>
    <w:rsid w:val="003D68BD"/>
    <w:rsid w:val="003D797E"/>
    <w:rsid w:val="003D7C75"/>
    <w:rsid w:val="003E0761"/>
    <w:rsid w:val="003E0E2F"/>
    <w:rsid w:val="003E2833"/>
    <w:rsid w:val="003E46D3"/>
    <w:rsid w:val="003E5D13"/>
    <w:rsid w:val="003E7112"/>
    <w:rsid w:val="003E78AC"/>
    <w:rsid w:val="003E7BD4"/>
    <w:rsid w:val="003F2D71"/>
    <w:rsid w:val="003F443A"/>
    <w:rsid w:val="003F4A72"/>
    <w:rsid w:val="003F5966"/>
    <w:rsid w:val="003F61C4"/>
    <w:rsid w:val="003F654D"/>
    <w:rsid w:val="003F6B37"/>
    <w:rsid w:val="003F7281"/>
    <w:rsid w:val="003F7C72"/>
    <w:rsid w:val="00401F94"/>
    <w:rsid w:val="00402477"/>
    <w:rsid w:val="00403A40"/>
    <w:rsid w:val="0040447F"/>
    <w:rsid w:val="0040582E"/>
    <w:rsid w:val="00406213"/>
    <w:rsid w:val="00406DAC"/>
    <w:rsid w:val="00406FD5"/>
    <w:rsid w:val="0040752C"/>
    <w:rsid w:val="00412086"/>
    <w:rsid w:val="00413D76"/>
    <w:rsid w:val="0041432E"/>
    <w:rsid w:val="00414351"/>
    <w:rsid w:val="004147E3"/>
    <w:rsid w:val="0041587C"/>
    <w:rsid w:val="004170F4"/>
    <w:rsid w:val="004204B6"/>
    <w:rsid w:val="0042161D"/>
    <w:rsid w:val="004233BB"/>
    <w:rsid w:val="004233E6"/>
    <w:rsid w:val="0042347D"/>
    <w:rsid w:val="00423C0A"/>
    <w:rsid w:val="004245C2"/>
    <w:rsid w:val="004249B5"/>
    <w:rsid w:val="00426566"/>
    <w:rsid w:val="00426D49"/>
    <w:rsid w:val="00426DA0"/>
    <w:rsid w:val="00427F96"/>
    <w:rsid w:val="004315A6"/>
    <w:rsid w:val="004326A4"/>
    <w:rsid w:val="004326E5"/>
    <w:rsid w:val="00432849"/>
    <w:rsid w:val="00432928"/>
    <w:rsid w:val="004349DD"/>
    <w:rsid w:val="00434C4A"/>
    <w:rsid w:val="00434EC8"/>
    <w:rsid w:val="00435202"/>
    <w:rsid w:val="004353DC"/>
    <w:rsid w:val="00436489"/>
    <w:rsid w:val="004366CC"/>
    <w:rsid w:val="004367A3"/>
    <w:rsid w:val="00440F03"/>
    <w:rsid w:val="004428BD"/>
    <w:rsid w:val="00442D70"/>
    <w:rsid w:val="0044367A"/>
    <w:rsid w:val="00443B21"/>
    <w:rsid w:val="004443BC"/>
    <w:rsid w:val="004448A7"/>
    <w:rsid w:val="004453AF"/>
    <w:rsid w:val="004458E3"/>
    <w:rsid w:val="00445BAB"/>
    <w:rsid w:val="00445C5D"/>
    <w:rsid w:val="0044624E"/>
    <w:rsid w:val="00450F71"/>
    <w:rsid w:val="0045129E"/>
    <w:rsid w:val="004515AC"/>
    <w:rsid w:val="004516E7"/>
    <w:rsid w:val="004517EB"/>
    <w:rsid w:val="004521A7"/>
    <w:rsid w:val="004532E2"/>
    <w:rsid w:val="004546F3"/>
    <w:rsid w:val="004555E5"/>
    <w:rsid w:val="004556F7"/>
    <w:rsid w:val="00455827"/>
    <w:rsid w:val="00456C48"/>
    <w:rsid w:val="004574E4"/>
    <w:rsid w:val="00457C41"/>
    <w:rsid w:val="004602DD"/>
    <w:rsid w:val="00460793"/>
    <w:rsid w:val="004617D7"/>
    <w:rsid w:val="00461B5E"/>
    <w:rsid w:val="004625F8"/>
    <w:rsid w:val="0046270F"/>
    <w:rsid w:val="00463122"/>
    <w:rsid w:val="00463730"/>
    <w:rsid w:val="00464BE7"/>
    <w:rsid w:val="00465851"/>
    <w:rsid w:val="00467F10"/>
    <w:rsid w:val="0047027B"/>
    <w:rsid w:val="00471608"/>
    <w:rsid w:val="00471B19"/>
    <w:rsid w:val="00471DDF"/>
    <w:rsid w:val="00472219"/>
    <w:rsid w:val="00472F15"/>
    <w:rsid w:val="00472F4B"/>
    <w:rsid w:val="00473BB7"/>
    <w:rsid w:val="00474240"/>
    <w:rsid w:val="00474449"/>
    <w:rsid w:val="0047799A"/>
    <w:rsid w:val="00477F8D"/>
    <w:rsid w:val="00480774"/>
    <w:rsid w:val="00480B8E"/>
    <w:rsid w:val="00480CFF"/>
    <w:rsid w:val="00481543"/>
    <w:rsid w:val="00481C2E"/>
    <w:rsid w:val="00481EA4"/>
    <w:rsid w:val="00482612"/>
    <w:rsid w:val="00482E3A"/>
    <w:rsid w:val="00483CA4"/>
    <w:rsid w:val="0048404C"/>
    <w:rsid w:val="0048484E"/>
    <w:rsid w:val="004859EB"/>
    <w:rsid w:val="00485ABD"/>
    <w:rsid w:val="004876B6"/>
    <w:rsid w:val="004903C4"/>
    <w:rsid w:val="004910E2"/>
    <w:rsid w:val="0049159B"/>
    <w:rsid w:val="00492D1F"/>
    <w:rsid w:val="004933CF"/>
    <w:rsid w:val="00495421"/>
    <w:rsid w:val="004960E9"/>
    <w:rsid w:val="00496F21"/>
    <w:rsid w:val="00497113"/>
    <w:rsid w:val="004976DA"/>
    <w:rsid w:val="00497823"/>
    <w:rsid w:val="004A01EE"/>
    <w:rsid w:val="004A17FF"/>
    <w:rsid w:val="004A19B4"/>
    <w:rsid w:val="004A1CC8"/>
    <w:rsid w:val="004A2B3B"/>
    <w:rsid w:val="004A3DF7"/>
    <w:rsid w:val="004A4163"/>
    <w:rsid w:val="004A41C3"/>
    <w:rsid w:val="004A6B8A"/>
    <w:rsid w:val="004A6C46"/>
    <w:rsid w:val="004A6F19"/>
    <w:rsid w:val="004B0027"/>
    <w:rsid w:val="004B0089"/>
    <w:rsid w:val="004B025A"/>
    <w:rsid w:val="004B192E"/>
    <w:rsid w:val="004B3AA7"/>
    <w:rsid w:val="004B515F"/>
    <w:rsid w:val="004B523A"/>
    <w:rsid w:val="004B59F4"/>
    <w:rsid w:val="004B5D87"/>
    <w:rsid w:val="004B5EAA"/>
    <w:rsid w:val="004B5FD0"/>
    <w:rsid w:val="004B64C5"/>
    <w:rsid w:val="004B66A3"/>
    <w:rsid w:val="004B6B39"/>
    <w:rsid w:val="004B735B"/>
    <w:rsid w:val="004B7849"/>
    <w:rsid w:val="004B7CD0"/>
    <w:rsid w:val="004B7D50"/>
    <w:rsid w:val="004C07AB"/>
    <w:rsid w:val="004C0A7C"/>
    <w:rsid w:val="004C25B5"/>
    <w:rsid w:val="004C264E"/>
    <w:rsid w:val="004C2A97"/>
    <w:rsid w:val="004C327C"/>
    <w:rsid w:val="004C486D"/>
    <w:rsid w:val="004C5D6D"/>
    <w:rsid w:val="004C5E6F"/>
    <w:rsid w:val="004C60BC"/>
    <w:rsid w:val="004C670E"/>
    <w:rsid w:val="004C6D63"/>
    <w:rsid w:val="004D05F2"/>
    <w:rsid w:val="004D1707"/>
    <w:rsid w:val="004D1AFF"/>
    <w:rsid w:val="004D267E"/>
    <w:rsid w:val="004D2816"/>
    <w:rsid w:val="004D3618"/>
    <w:rsid w:val="004D397E"/>
    <w:rsid w:val="004D3AC1"/>
    <w:rsid w:val="004D6204"/>
    <w:rsid w:val="004D7232"/>
    <w:rsid w:val="004D79FB"/>
    <w:rsid w:val="004E018E"/>
    <w:rsid w:val="004E2F90"/>
    <w:rsid w:val="004E370F"/>
    <w:rsid w:val="004E3721"/>
    <w:rsid w:val="004E4556"/>
    <w:rsid w:val="004E5328"/>
    <w:rsid w:val="004E6261"/>
    <w:rsid w:val="004E6845"/>
    <w:rsid w:val="004F0890"/>
    <w:rsid w:val="004F0BDB"/>
    <w:rsid w:val="004F1259"/>
    <w:rsid w:val="004F32A3"/>
    <w:rsid w:val="004F3A18"/>
    <w:rsid w:val="004F3BAF"/>
    <w:rsid w:val="004F58AC"/>
    <w:rsid w:val="004F5941"/>
    <w:rsid w:val="004F6901"/>
    <w:rsid w:val="004F69EC"/>
    <w:rsid w:val="004F6C75"/>
    <w:rsid w:val="004F793F"/>
    <w:rsid w:val="004F7FD4"/>
    <w:rsid w:val="00500006"/>
    <w:rsid w:val="00500FD1"/>
    <w:rsid w:val="00502F3B"/>
    <w:rsid w:val="00502F47"/>
    <w:rsid w:val="00504694"/>
    <w:rsid w:val="00504D4D"/>
    <w:rsid w:val="00505246"/>
    <w:rsid w:val="005052F9"/>
    <w:rsid w:val="005057F1"/>
    <w:rsid w:val="00505CDC"/>
    <w:rsid w:val="00505DF0"/>
    <w:rsid w:val="00505FCE"/>
    <w:rsid w:val="005067B5"/>
    <w:rsid w:val="00506C84"/>
    <w:rsid w:val="00507472"/>
    <w:rsid w:val="00507E38"/>
    <w:rsid w:val="005100C1"/>
    <w:rsid w:val="00511A3B"/>
    <w:rsid w:val="00513195"/>
    <w:rsid w:val="005132DC"/>
    <w:rsid w:val="00513A65"/>
    <w:rsid w:val="00513D74"/>
    <w:rsid w:val="00514CA6"/>
    <w:rsid w:val="00514E87"/>
    <w:rsid w:val="00517613"/>
    <w:rsid w:val="00520D75"/>
    <w:rsid w:val="005218A7"/>
    <w:rsid w:val="00523061"/>
    <w:rsid w:val="00524489"/>
    <w:rsid w:val="0052674E"/>
    <w:rsid w:val="00526B6A"/>
    <w:rsid w:val="005271F7"/>
    <w:rsid w:val="00530490"/>
    <w:rsid w:val="00530828"/>
    <w:rsid w:val="00530908"/>
    <w:rsid w:val="00531EB9"/>
    <w:rsid w:val="0053280E"/>
    <w:rsid w:val="00534353"/>
    <w:rsid w:val="005344FB"/>
    <w:rsid w:val="0053493B"/>
    <w:rsid w:val="0053568F"/>
    <w:rsid w:val="005419F2"/>
    <w:rsid w:val="00542C64"/>
    <w:rsid w:val="005442CC"/>
    <w:rsid w:val="00544A43"/>
    <w:rsid w:val="00544BE8"/>
    <w:rsid w:val="005455BD"/>
    <w:rsid w:val="005471C9"/>
    <w:rsid w:val="00547637"/>
    <w:rsid w:val="00551B15"/>
    <w:rsid w:val="00551BCC"/>
    <w:rsid w:val="00551CF3"/>
    <w:rsid w:val="00552953"/>
    <w:rsid w:val="00552B44"/>
    <w:rsid w:val="0055307C"/>
    <w:rsid w:val="00554195"/>
    <w:rsid w:val="00554303"/>
    <w:rsid w:val="0055430C"/>
    <w:rsid w:val="00554A30"/>
    <w:rsid w:val="00555669"/>
    <w:rsid w:val="00555781"/>
    <w:rsid w:val="00555FF4"/>
    <w:rsid w:val="00556054"/>
    <w:rsid w:val="0055688B"/>
    <w:rsid w:val="00556C41"/>
    <w:rsid w:val="00557262"/>
    <w:rsid w:val="00557278"/>
    <w:rsid w:val="00557BA8"/>
    <w:rsid w:val="00557C91"/>
    <w:rsid w:val="00557D31"/>
    <w:rsid w:val="005607C8"/>
    <w:rsid w:val="00562607"/>
    <w:rsid w:val="005627A8"/>
    <w:rsid w:val="00562B34"/>
    <w:rsid w:val="00563A44"/>
    <w:rsid w:val="00563EB3"/>
    <w:rsid w:val="00563F02"/>
    <w:rsid w:val="0056400D"/>
    <w:rsid w:val="00565B32"/>
    <w:rsid w:val="00565FF2"/>
    <w:rsid w:val="0056767A"/>
    <w:rsid w:val="00570233"/>
    <w:rsid w:val="005706C4"/>
    <w:rsid w:val="00570DE1"/>
    <w:rsid w:val="00570E95"/>
    <w:rsid w:val="005711F8"/>
    <w:rsid w:val="0057185F"/>
    <w:rsid w:val="00572CDF"/>
    <w:rsid w:val="00574015"/>
    <w:rsid w:val="00574844"/>
    <w:rsid w:val="00574A6F"/>
    <w:rsid w:val="00574F92"/>
    <w:rsid w:val="00575F74"/>
    <w:rsid w:val="005779E4"/>
    <w:rsid w:val="005779EB"/>
    <w:rsid w:val="00577BD5"/>
    <w:rsid w:val="00577FC7"/>
    <w:rsid w:val="00581976"/>
    <w:rsid w:val="00581BF8"/>
    <w:rsid w:val="00582083"/>
    <w:rsid w:val="00582386"/>
    <w:rsid w:val="005824F1"/>
    <w:rsid w:val="00582A6B"/>
    <w:rsid w:val="00582A9D"/>
    <w:rsid w:val="005839BB"/>
    <w:rsid w:val="00584D31"/>
    <w:rsid w:val="0058653D"/>
    <w:rsid w:val="005865F7"/>
    <w:rsid w:val="00587303"/>
    <w:rsid w:val="0058733C"/>
    <w:rsid w:val="00587DCD"/>
    <w:rsid w:val="00590130"/>
    <w:rsid w:val="0059040A"/>
    <w:rsid w:val="0059065F"/>
    <w:rsid w:val="00590880"/>
    <w:rsid w:val="0059147F"/>
    <w:rsid w:val="005914DA"/>
    <w:rsid w:val="00591550"/>
    <w:rsid w:val="00592FD0"/>
    <w:rsid w:val="00593E88"/>
    <w:rsid w:val="00594810"/>
    <w:rsid w:val="00595055"/>
    <w:rsid w:val="005965BF"/>
    <w:rsid w:val="00596DB6"/>
    <w:rsid w:val="00596E42"/>
    <w:rsid w:val="005A046C"/>
    <w:rsid w:val="005A0AF0"/>
    <w:rsid w:val="005A1E81"/>
    <w:rsid w:val="005A33F2"/>
    <w:rsid w:val="005A41A8"/>
    <w:rsid w:val="005A4373"/>
    <w:rsid w:val="005A44ED"/>
    <w:rsid w:val="005A7BA8"/>
    <w:rsid w:val="005B22A8"/>
    <w:rsid w:val="005B3C4F"/>
    <w:rsid w:val="005B41FE"/>
    <w:rsid w:val="005B4A0C"/>
    <w:rsid w:val="005B61A3"/>
    <w:rsid w:val="005B707A"/>
    <w:rsid w:val="005B7E08"/>
    <w:rsid w:val="005C02FE"/>
    <w:rsid w:val="005C1970"/>
    <w:rsid w:val="005C1B97"/>
    <w:rsid w:val="005C3D88"/>
    <w:rsid w:val="005C3E20"/>
    <w:rsid w:val="005C3F1D"/>
    <w:rsid w:val="005C4191"/>
    <w:rsid w:val="005C54E8"/>
    <w:rsid w:val="005C6011"/>
    <w:rsid w:val="005C64AE"/>
    <w:rsid w:val="005C6A05"/>
    <w:rsid w:val="005C70DE"/>
    <w:rsid w:val="005C795A"/>
    <w:rsid w:val="005C7EE5"/>
    <w:rsid w:val="005D0F09"/>
    <w:rsid w:val="005D10C4"/>
    <w:rsid w:val="005D117F"/>
    <w:rsid w:val="005D137F"/>
    <w:rsid w:val="005D19FA"/>
    <w:rsid w:val="005D1B10"/>
    <w:rsid w:val="005D1C15"/>
    <w:rsid w:val="005D257C"/>
    <w:rsid w:val="005D2637"/>
    <w:rsid w:val="005D448B"/>
    <w:rsid w:val="005D4DD5"/>
    <w:rsid w:val="005D606E"/>
    <w:rsid w:val="005D6571"/>
    <w:rsid w:val="005D6CA8"/>
    <w:rsid w:val="005E1D6F"/>
    <w:rsid w:val="005E20FA"/>
    <w:rsid w:val="005E2267"/>
    <w:rsid w:val="005E2277"/>
    <w:rsid w:val="005E247C"/>
    <w:rsid w:val="005E3147"/>
    <w:rsid w:val="005E31DE"/>
    <w:rsid w:val="005E351E"/>
    <w:rsid w:val="005E446A"/>
    <w:rsid w:val="005E4603"/>
    <w:rsid w:val="005E4A49"/>
    <w:rsid w:val="005E4D49"/>
    <w:rsid w:val="005E4E6A"/>
    <w:rsid w:val="005E60A7"/>
    <w:rsid w:val="005E662A"/>
    <w:rsid w:val="005E7330"/>
    <w:rsid w:val="005F2541"/>
    <w:rsid w:val="005F2B0B"/>
    <w:rsid w:val="005F35B8"/>
    <w:rsid w:val="005F4E9A"/>
    <w:rsid w:val="005F6228"/>
    <w:rsid w:val="005F62EA"/>
    <w:rsid w:val="005F63F3"/>
    <w:rsid w:val="005F693B"/>
    <w:rsid w:val="0060074F"/>
    <w:rsid w:val="00601E11"/>
    <w:rsid w:val="00602434"/>
    <w:rsid w:val="0060404A"/>
    <w:rsid w:val="00604E07"/>
    <w:rsid w:val="00605C3D"/>
    <w:rsid w:val="00606FDA"/>
    <w:rsid w:val="00607174"/>
    <w:rsid w:val="00607590"/>
    <w:rsid w:val="00607972"/>
    <w:rsid w:val="00607A65"/>
    <w:rsid w:val="00607C0B"/>
    <w:rsid w:val="00607F38"/>
    <w:rsid w:val="00610243"/>
    <w:rsid w:val="00610541"/>
    <w:rsid w:val="00611113"/>
    <w:rsid w:val="0061170F"/>
    <w:rsid w:val="00611E0F"/>
    <w:rsid w:val="006128E1"/>
    <w:rsid w:val="006146EC"/>
    <w:rsid w:val="0061537C"/>
    <w:rsid w:val="00615AFB"/>
    <w:rsid w:val="0061652E"/>
    <w:rsid w:val="00617190"/>
    <w:rsid w:val="006205A1"/>
    <w:rsid w:val="006205EE"/>
    <w:rsid w:val="00620E0F"/>
    <w:rsid w:val="00621232"/>
    <w:rsid w:val="00621526"/>
    <w:rsid w:val="00621FCD"/>
    <w:rsid w:val="00622030"/>
    <w:rsid w:val="006220D2"/>
    <w:rsid w:val="006228A6"/>
    <w:rsid w:val="00625409"/>
    <w:rsid w:val="00625689"/>
    <w:rsid w:val="00626048"/>
    <w:rsid w:val="0062612C"/>
    <w:rsid w:val="0062630A"/>
    <w:rsid w:val="006268D4"/>
    <w:rsid w:val="00626B24"/>
    <w:rsid w:val="00626C02"/>
    <w:rsid w:val="00626F0A"/>
    <w:rsid w:val="006279AE"/>
    <w:rsid w:val="00632D93"/>
    <w:rsid w:val="00634128"/>
    <w:rsid w:val="00634633"/>
    <w:rsid w:val="006371AA"/>
    <w:rsid w:val="00637F6A"/>
    <w:rsid w:val="00640941"/>
    <w:rsid w:val="00642023"/>
    <w:rsid w:val="006434FF"/>
    <w:rsid w:val="00643EA8"/>
    <w:rsid w:val="00644E2B"/>
    <w:rsid w:val="00645BAC"/>
    <w:rsid w:val="00646FB8"/>
    <w:rsid w:val="006477AD"/>
    <w:rsid w:val="0065058A"/>
    <w:rsid w:val="00650B91"/>
    <w:rsid w:val="00651981"/>
    <w:rsid w:val="00653C11"/>
    <w:rsid w:val="006540CD"/>
    <w:rsid w:val="00655112"/>
    <w:rsid w:val="00656645"/>
    <w:rsid w:val="006600D0"/>
    <w:rsid w:val="00660180"/>
    <w:rsid w:val="0066104A"/>
    <w:rsid w:val="006612DB"/>
    <w:rsid w:val="00662F2A"/>
    <w:rsid w:val="00662F93"/>
    <w:rsid w:val="00663081"/>
    <w:rsid w:val="00665490"/>
    <w:rsid w:val="006658ED"/>
    <w:rsid w:val="0066674B"/>
    <w:rsid w:val="006667AC"/>
    <w:rsid w:val="0066775E"/>
    <w:rsid w:val="00667926"/>
    <w:rsid w:val="00670440"/>
    <w:rsid w:val="006706EB"/>
    <w:rsid w:val="0067119F"/>
    <w:rsid w:val="006739B0"/>
    <w:rsid w:val="00674BF3"/>
    <w:rsid w:val="00674D06"/>
    <w:rsid w:val="00674E9D"/>
    <w:rsid w:val="00674EB5"/>
    <w:rsid w:val="006761AD"/>
    <w:rsid w:val="00676C10"/>
    <w:rsid w:val="00676F98"/>
    <w:rsid w:val="00677677"/>
    <w:rsid w:val="0068095D"/>
    <w:rsid w:val="00680B8D"/>
    <w:rsid w:val="0068113A"/>
    <w:rsid w:val="00681F87"/>
    <w:rsid w:val="00682044"/>
    <w:rsid w:val="00682B77"/>
    <w:rsid w:val="00682C12"/>
    <w:rsid w:val="006866F1"/>
    <w:rsid w:val="00690DF5"/>
    <w:rsid w:val="0069193F"/>
    <w:rsid w:val="006936B5"/>
    <w:rsid w:val="00693B87"/>
    <w:rsid w:val="0069543A"/>
    <w:rsid w:val="0069556B"/>
    <w:rsid w:val="00695709"/>
    <w:rsid w:val="006A0FB9"/>
    <w:rsid w:val="006A17A8"/>
    <w:rsid w:val="006A1AFF"/>
    <w:rsid w:val="006A20B3"/>
    <w:rsid w:val="006A282B"/>
    <w:rsid w:val="006A2EB6"/>
    <w:rsid w:val="006A42D0"/>
    <w:rsid w:val="006A45D9"/>
    <w:rsid w:val="006A5CA9"/>
    <w:rsid w:val="006A6571"/>
    <w:rsid w:val="006A6BFF"/>
    <w:rsid w:val="006A7C32"/>
    <w:rsid w:val="006B13A0"/>
    <w:rsid w:val="006B1854"/>
    <w:rsid w:val="006B1BF6"/>
    <w:rsid w:val="006B28BC"/>
    <w:rsid w:val="006B3DCA"/>
    <w:rsid w:val="006B4B31"/>
    <w:rsid w:val="006B6F95"/>
    <w:rsid w:val="006B75F3"/>
    <w:rsid w:val="006B7903"/>
    <w:rsid w:val="006B7CE4"/>
    <w:rsid w:val="006C1295"/>
    <w:rsid w:val="006C133E"/>
    <w:rsid w:val="006C19B7"/>
    <w:rsid w:val="006C1BC1"/>
    <w:rsid w:val="006C33D6"/>
    <w:rsid w:val="006C3580"/>
    <w:rsid w:val="006C4B13"/>
    <w:rsid w:val="006C4D23"/>
    <w:rsid w:val="006C5015"/>
    <w:rsid w:val="006C5CE8"/>
    <w:rsid w:val="006C62B0"/>
    <w:rsid w:val="006C6B53"/>
    <w:rsid w:val="006C7080"/>
    <w:rsid w:val="006C73C5"/>
    <w:rsid w:val="006D104D"/>
    <w:rsid w:val="006D10CF"/>
    <w:rsid w:val="006D11CF"/>
    <w:rsid w:val="006D18E7"/>
    <w:rsid w:val="006D1B61"/>
    <w:rsid w:val="006D1ED3"/>
    <w:rsid w:val="006D21BC"/>
    <w:rsid w:val="006D23AD"/>
    <w:rsid w:val="006D281F"/>
    <w:rsid w:val="006D3A59"/>
    <w:rsid w:val="006D3F51"/>
    <w:rsid w:val="006D4DC0"/>
    <w:rsid w:val="006D4E18"/>
    <w:rsid w:val="006D4E8E"/>
    <w:rsid w:val="006D4FED"/>
    <w:rsid w:val="006D4FF4"/>
    <w:rsid w:val="006D59DB"/>
    <w:rsid w:val="006E14C0"/>
    <w:rsid w:val="006E2C6A"/>
    <w:rsid w:val="006E2FB3"/>
    <w:rsid w:val="006E3EC0"/>
    <w:rsid w:val="006E52DB"/>
    <w:rsid w:val="006E534E"/>
    <w:rsid w:val="006E5D7F"/>
    <w:rsid w:val="006E688E"/>
    <w:rsid w:val="006E70C2"/>
    <w:rsid w:val="006F0608"/>
    <w:rsid w:val="006F1244"/>
    <w:rsid w:val="006F148F"/>
    <w:rsid w:val="006F1491"/>
    <w:rsid w:val="006F2CA8"/>
    <w:rsid w:val="006F3448"/>
    <w:rsid w:val="006F58D1"/>
    <w:rsid w:val="006F5C39"/>
    <w:rsid w:val="006F6344"/>
    <w:rsid w:val="006F6536"/>
    <w:rsid w:val="006F6BE1"/>
    <w:rsid w:val="006F6C64"/>
    <w:rsid w:val="006F7790"/>
    <w:rsid w:val="006F79C0"/>
    <w:rsid w:val="006F7A30"/>
    <w:rsid w:val="00700FDF"/>
    <w:rsid w:val="0070126D"/>
    <w:rsid w:val="0070194E"/>
    <w:rsid w:val="00701BC9"/>
    <w:rsid w:val="00701F5A"/>
    <w:rsid w:val="00701FD5"/>
    <w:rsid w:val="00702538"/>
    <w:rsid w:val="00702B00"/>
    <w:rsid w:val="007034ED"/>
    <w:rsid w:val="0070377D"/>
    <w:rsid w:val="00703A65"/>
    <w:rsid w:val="00703DBA"/>
    <w:rsid w:val="0070546F"/>
    <w:rsid w:val="00705709"/>
    <w:rsid w:val="00705DA6"/>
    <w:rsid w:val="00706885"/>
    <w:rsid w:val="0070717F"/>
    <w:rsid w:val="007102F8"/>
    <w:rsid w:val="007110E6"/>
    <w:rsid w:val="00711678"/>
    <w:rsid w:val="00711AA8"/>
    <w:rsid w:val="007137A1"/>
    <w:rsid w:val="007138DA"/>
    <w:rsid w:val="00713D10"/>
    <w:rsid w:val="00713EF1"/>
    <w:rsid w:val="0071561E"/>
    <w:rsid w:val="00716AB6"/>
    <w:rsid w:val="007174F3"/>
    <w:rsid w:val="00717A94"/>
    <w:rsid w:val="00720BE7"/>
    <w:rsid w:val="007211CF"/>
    <w:rsid w:val="0072173A"/>
    <w:rsid w:val="00722114"/>
    <w:rsid w:val="007226BD"/>
    <w:rsid w:val="0072428A"/>
    <w:rsid w:val="00725144"/>
    <w:rsid w:val="00725C00"/>
    <w:rsid w:val="007265B8"/>
    <w:rsid w:val="007276A7"/>
    <w:rsid w:val="00727A8E"/>
    <w:rsid w:val="00730A91"/>
    <w:rsid w:val="00730AB9"/>
    <w:rsid w:val="00730BB1"/>
    <w:rsid w:val="00730D22"/>
    <w:rsid w:val="00732F82"/>
    <w:rsid w:val="007335F4"/>
    <w:rsid w:val="00734007"/>
    <w:rsid w:val="00734032"/>
    <w:rsid w:val="00734C6D"/>
    <w:rsid w:val="00735A44"/>
    <w:rsid w:val="007402A0"/>
    <w:rsid w:val="00740306"/>
    <w:rsid w:val="00740394"/>
    <w:rsid w:val="00741037"/>
    <w:rsid w:val="00741938"/>
    <w:rsid w:val="00742579"/>
    <w:rsid w:val="00743870"/>
    <w:rsid w:val="00744A5E"/>
    <w:rsid w:val="00745C4A"/>
    <w:rsid w:val="007461DF"/>
    <w:rsid w:val="00747B65"/>
    <w:rsid w:val="00747D84"/>
    <w:rsid w:val="00747DB1"/>
    <w:rsid w:val="00750439"/>
    <w:rsid w:val="007510F5"/>
    <w:rsid w:val="00751682"/>
    <w:rsid w:val="00751BC2"/>
    <w:rsid w:val="00752692"/>
    <w:rsid w:val="00752F00"/>
    <w:rsid w:val="00754F89"/>
    <w:rsid w:val="007550C0"/>
    <w:rsid w:val="00755271"/>
    <w:rsid w:val="00756036"/>
    <w:rsid w:val="0075637B"/>
    <w:rsid w:val="00756A10"/>
    <w:rsid w:val="00760564"/>
    <w:rsid w:val="00761C65"/>
    <w:rsid w:val="00762939"/>
    <w:rsid w:val="0076393F"/>
    <w:rsid w:val="007639C4"/>
    <w:rsid w:val="00763A4F"/>
    <w:rsid w:val="00763C96"/>
    <w:rsid w:val="007642E9"/>
    <w:rsid w:val="00764B5D"/>
    <w:rsid w:val="00765CF9"/>
    <w:rsid w:val="0076619A"/>
    <w:rsid w:val="00766C87"/>
    <w:rsid w:val="00766F67"/>
    <w:rsid w:val="0076758B"/>
    <w:rsid w:val="00767730"/>
    <w:rsid w:val="00770140"/>
    <w:rsid w:val="0077067C"/>
    <w:rsid w:val="00771AE1"/>
    <w:rsid w:val="00774CDA"/>
    <w:rsid w:val="007776F9"/>
    <w:rsid w:val="00781648"/>
    <w:rsid w:val="00781E0A"/>
    <w:rsid w:val="0078208B"/>
    <w:rsid w:val="007820B9"/>
    <w:rsid w:val="0078385E"/>
    <w:rsid w:val="00784179"/>
    <w:rsid w:val="00784417"/>
    <w:rsid w:val="00784594"/>
    <w:rsid w:val="0078475B"/>
    <w:rsid w:val="007859E4"/>
    <w:rsid w:val="00791C85"/>
    <w:rsid w:val="00791F22"/>
    <w:rsid w:val="00791FF9"/>
    <w:rsid w:val="00795473"/>
    <w:rsid w:val="00795DDD"/>
    <w:rsid w:val="00795EBD"/>
    <w:rsid w:val="0079659E"/>
    <w:rsid w:val="007974FA"/>
    <w:rsid w:val="00797642"/>
    <w:rsid w:val="007977C5"/>
    <w:rsid w:val="007A006B"/>
    <w:rsid w:val="007A0529"/>
    <w:rsid w:val="007A12F5"/>
    <w:rsid w:val="007A1447"/>
    <w:rsid w:val="007A16E4"/>
    <w:rsid w:val="007A1B74"/>
    <w:rsid w:val="007A1CF3"/>
    <w:rsid w:val="007A20D8"/>
    <w:rsid w:val="007A294B"/>
    <w:rsid w:val="007A3589"/>
    <w:rsid w:val="007A3B9E"/>
    <w:rsid w:val="007A3F29"/>
    <w:rsid w:val="007A415F"/>
    <w:rsid w:val="007A4216"/>
    <w:rsid w:val="007A43DB"/>
    <w:rsid w:val="007A4B70"/>
    <w:rsid w:val="007A5836"/>
    <w:rsid w:val="007A7277"/>
    <w:rsid w:val="007B1301"/>
    <w:rsid w:val="007B1C55"/>
    <w:rsid w:val="007B2A93"/>
    <w:rsid w:val="007B2B2C"/>
    <w:rsid w:val="007B2DD4"/>
    <w:rsid w:val="007B2FCB"/>
    <w:rsid w:val="007B3311"/>
    <w:rsid w:val="007B4974"/>
    <w:rsid w:val="007B65DF"/>
    <w:rsid w:val="007B76DD"/>
    <w:rsid w:val="007B7766"/>
    <w:rsid w:val="007C1F39"/>
    <w:rsid w:val="007C1F92"/>
    <w:rsid w:val="007C2DBA"/>
    <w:rsid w:val="007C312A"/>
    <w:rsid w:val="007C3E7D"/>
    <w:rsid w:val="007C53A9"/>
    <w:rsid w:val="007C56F1"/>
    <w:rsid w:val="007C5738"/>
    <w:rsid w:val="007C5A17"/>
    <w:rsid w:val="007C5C58"/>
    <w:rsid w:val="007C5D75"/>
    <w:rsid w:val="007C7420"/>
    <w:rsid w:val="007D0A79"/>
    <w:rsid w:val="007D110E"/>
    <w:rsid w:val="007D23EC"/>
    <w:rsid w:val="007D3891"/>
    <w:rsid w:val="007D3C87"/>
    <w:rsid w:val="007D47A0"/>
    <w:rsid w:val="007D67A0"/>
    <w:rsid w:val="007D77E8"/>
    <w:rsid w:val="007E01FC"/>
    <w:rsid w:val="007E1F0A"/>
    <w:rsid w:val="007E2C61"/>
    <w:rsid w:val="007E423A"/>
    <w:rsid w:val="007E5FAC"/>
    <w:rsid w:val="007E6DDA"/>
    <w:rsid w:val="007E773B"/>
    <w:rsid w:val="007F0688"/>
    <w:rsid w:val="007F0768"/>
    <w:rsid w:val="007F0A82"/>
    <w:rsid w:val="007F0E00"/>
    <w:rsid w:val="007F1626"/>
    <w:rsid w:val="007F2122"/>
    <w:rsid w:val="007F25CA"/>
    <w:rsid w:val="007F25E0"/>
    <w:rsid w:val="007F2671"/>
    <w:rsid w:val="007F38DA"/>
    <w:rsid w:val="007F3E59"/>
    <w:rsid w:val="007F48EC"/>
    <w:rsid w:val="007F56FD"/>
    <w:rsid w:val="007F70E7"/>
    <w:rsid w:val="007F7157"/>
    <w:rsid w:val="007F7DA8"/>
    <w:rsid w:val="008005AF"/>
    <w:rsid w:val="00800B48"/>
    <w:rsid w:val="00801731"/>
    <w:rsid w:val="00801EDF"/>
    <w:rsid w:val="00801F1E"/>
    <w:rsid w:val="0080200A"/>
    <w:rsid w:val="0080468F"/>
    <w:rsid w:val="008053BE"/>
    <w:rsid w:val="00805B79"/>
    <w:rsid w:val="00805BD7"/>
    <w:rsid w:val="00806EAE"/>
    <w:rsid w:val="00807293"/>
    <w:rsid w:val="008107F9"/>
    <w:rsid w:val="00810FB7"/>
    <w:rsid w:val="00811463"/>
    <w:rsid w:val="008114B5"/>
    <w:rsid w:val="008117B8"/>
    <w:rsid w:val="00812E0F"/>
    <w:rsid w:val="008136DB"/>
    <w:rsid w:val="008155CC"/>
    <w:rsid w:val="00815A9B"/>
    <w:rsid w:val="00815B6E"/>
    <w:rsid w:val="00816D08"/>
    <w:rsid w:val="00817C12"/>
    <w:rsid w:val="008203C9"/>
    <w:rsid w:val="0082056E"/>
    <w:rsid w:val="008206E3"/>
    <w:rsid w:val="0082070F"/>
    <w:rsid w:val="008211BF"/>
    <w:rsid w:val="00823F00"/>
    <w:rsid w:val="00824F17"/>
    <w:rsid w:val="0082590B"/>
    <w:rsid w:val="0082674A"/>
    <w:rsid w:val="008275CC"/>
    <w:rsid w:val="00830E53"/>
    <w:rsid w:val="00832AF8"/>
    <w:rsid w:val="00834C0E"/>
    <w:rsid w:val="00834EA6"/>
    <w:rsid w:val="008370A0"/>
    <w:rsid w:val="0083727A"/>
    <w:rsid w:val="0083764C"/>
    <w:rsid w:val="00837FDC"/>
    <w:rsid w:val="00840AE3"/>
    <w:rsid w:val="0084189D"/>
    <w:rsid w:val="00841A12"/>
    <w:rsid w:val="00841A68"/>
    <w:rsid w:val="00842647"/>
    <w:rsid w:val="00843E25"/>
    <w:rsid w:val="00844A34"/>
    <w:rsid w:val="00844BF3"/>
    <w:rsid w:val="00844E27"/>
    <w:rsid w:val="00844E91"/>
    <w:rsid w:val="00846597"/>
    <w:rsid w:val="00847450"/>
    <w:rsid w:val="0084786D"/>
    <w:rsid w:val="00850054"/>
    <w:rsid w:val="00850953"/>
    <w:rsid w:val="00850AC1"/>
    <w:rsid w:val="00850D93"/>
    <w:rsid w:val="008517C7"/>
    <w:rsid w:val="00851FA8"/>
    <w:rsid w:val="00853E0F"/>
    <w:rsid w:val="00853E48"/>
    <w:rsid w:val="00855540"/>
    <w:rsid w:val="00856934"/>
    <w:rsid w:val="0085789A"/>
    <w:rsid w:val="00857A08"/>
    <w:rsid w:val="00857A27"/>
    <w:rsid w:val="00861153"/>
    <w:rsid w:val="00862D86"/>
    <w:rsid w:val="008637AC"/>
    <w:rsid w:val="00863B24"/>
    <w:rsid w:val="00863C47"/>
    <w:rsid w:val="00866BE3"/>
    <w:rsid w:val="008679EF"/>
    <w:rsid w:val="0087161B"/>
    <w:rsid w:val="00871D34"/>
    <w:rsid w:val="0087201E"/>
    <w:rsid w:val="008736CC"/>
    <w:rsid w:val="008736D0"/>
    <w:rsid w:val="008747FE"/>
    <w:rsid w:val="00874DC8"/>
    <w:rsid w:val="00874F19"/>
    <w:rsid w:val="00875513"/>
    <w:rsid w:val="00875F01"/>
    <w:rsid w:val="00876678"/>
    <w:rsid w:val="00876B49"/>
    <w:rsid w:val="00876BDC"/>
    <w:rsid w:val="00876DB6"/>
    <w:rsid w:val="00877637"/>
    <w:rsid w:val="00880A42"/>
    <w:rsid w:val="0088139A"/>
    <w:rsid w:val="00881948"/>
    <w:rsid w:val="00881BAD"/>
    <w:rsid w:val="008820F7"/>
    <w:rsid w:val="00882518"/>
    <w:rsid w:val="00883772"/>
    <w:rsid w:val="00884637"/>
    <w:rsid w:val="00884A11"/>
    <w:rsid w:val="00884B89"/>
    <w:rsid w:val="00884F85"/>
    <w:rsid w:val="008858E6"/>
    <w:rsid w:val="00885DFE"/>
    <w:rsid w:val="008868F4"/>
    <w:rsid w:val="00887BAD"/>
    <w:rsid w:val="00887E1F"/>
    <w:rsid w:val="00890FCB"/>
    <w:rsid w:val="00891289"/>
    <w:rsid w:val="00891F4C"/>
    <w:rsid w:val="00892A38"/>
    <w:rsid w:val="00893F70"/>
    <w:rsid w:val="008943D1"/>
    <w:rsid w:val="00895FF6"/>
    <w:rsid w:val="008976C2"/>
    <w:rsid w:val="008976E1"/>
    <w:rsid w:val="008A04DE"/>
    <w:rsid w:val="008A2B96"/>
    <w:rsid w:val="008A2BDA"/>
    <w:rsid w:val="008A3D38"/>
    <w:rsid w:val="008A3D4B"/>
    <w:rsid w:val="008A425D"/>
    <w:rsid w:val="008A438D"/>
    <w:rsid w:val="008A4A25"/>
    <w:rsid w:val="008A4C8D"/>
    <w:rsid w:val="008A606E"/>
    <w:rsid w:val="008A6390"/>
    <w:rsid w:val="008A67E1"/>
    <w:rsid w:val="008A68B1"/>
    <w:rsid w:val="008A7CAB"/>
    <w:rsid w:val="008B0898"/>
    <w:rsid w:val="008B08A3"/>
    <w:rsid w:val="008B0CBF"/>
    <w:rsid w:val="008B1020"/>
    <w:rsid w:val="008B105A"/>
    <w:rsid w:val="008B1517"/>
    <w:rsid w:val="008B23E7"/>
    <w:rsid w:val="008B2422"/>
    <w:rsid w:val="008B2C19"/>
    <w:rsid w:val="008B4D42"/>
    <w:rsid w:val="008B594F"/>
    <w:rsid w:val="008B657F"/>
    <w:rsid w:val="008B6B52"/>
    <w:rsid w:val="008B6E8C"/>
    <w:rsid w:val="008C0CB5"/>
    <w:rsid w:val="008C1E1E"/>
    <w:rsid w:val="008C2153"/>
    <w:rsid w:val="008C4085"/>
    <w:rsid w:val="008C44B1"/>
    <w:rsid w:val="008C51BF"/>
    <w:rsid w:val="008C5F9A"/>
    <w:rsid w:val="008C62D8"/>
    <w:rsid w:val="008C6948"/>
    <w:rsid w:val="008C6D3F"/>
    <w:rsid w:val="008C72F4"/>
    <w:rsid w:val="008C7723"/>
    <w:rsid w:val="008C7E72"/>
    <w:rsid w:val="008D01B3"/>
    <w:rsid w:val="008D0790"/>
    <w:rsid w:val="008D2040"/>
    <w:rsid w:val="008D28CB"/>
    <w:rsid w:val="008D346A"/>
    <w:rsid w:val="008D40D6"/>
    <w:rsid w:val="008D4A61"/>
    <w:rsid w:val="008D4D4B"/>
    <w:rsid w:val="008D52F5"/>
    <w:rsid w:val="008E1FD8"/>
    <w:rsid w:val="008E3324"/>
    <w:rsid w:val="008E4699"/>
    <w:rsid w:val="008E619F"/>
    <w:rsid w:val="008E6AE3"/>
    <w:rsid w:val="008E6D33"/>
    <w:rsid w:val="008E7C14"/>
    <w:rsid w:val="008F1BF8"/>
    <w:rsid w:val="008F3666"/>
    <w:rsid w:val="008F4476"/>
    <w:rsid w:val="008F4677"/>
    <w:rsid w:val="008F4922"/>
    <w:rsid w:val="008F5163"/>
    <w:rsid w:val="008F5237"/>
    <w:rsid w:val="008F5BEB"/>
    <w:rsid w:val="008F5DF9"/>
    <w:rsid w:val="008F7F02"/>
    <w:rsid w:val="00901DC5"/>
    <w:rsid w:val="009027BD"/>
    <w:rsid w:val="00902881"/>
    <w:rsid w:val="0090377C"/>
    <w:rsid w:val="009040E4"/>
    <w:rsid w:val="00904A9E"/>
    <w:rsid w:val="00907F3A"/>
    <w:rsid w:val="00910175"/>
    <w:rsid w:val="0091025F"/>
    <w:rsid w:val="00912BC8"/>
    <w:rsid w:val="00913705"/>
    <w:rsid w:val="00913ED7"/>
    <w:rsid w:val="009141D7"/>
    <w:rsid w:val="00914EBC"/>
    <w:rsid w:val="00916EA1"/>
    <w:rsid w:val="00921674"/>
    <w:rsid w:val="009242A5"/>
    <w:rsid w:val="00924781"/>
    <w:rsid w:val="00924C92"/>
    <w:rsid w:val="00924FAD"/>
    <w:rsid w:val="00925FED"/>
    <w:rsid w:val="00927391"/>
    <w:rsid w:val="0092774A"/>
    <w:rsid w:val="009277C9"/>
    <w:rsid w:val="00930159"/>
    <w:rsid w:val="0093082F"/>
    <w:rsid w:val="00932C79"/>
    <w:rsid w:val="009334D0"/>
    <w:rsid w:val="00933BEF"/>
    <w:rsid w:val="0093455F"/>
    <w:rsid w:val="009347C5"/>
    <w:rsid w:val="009348D4"/>
    <w:rsid w:val="00934C10"/>
    <w:rsid w:val="009359D5"/>
    <w:rsid w:val="00935EC9"/>
    <w:rsid w:val="0093612F"/>
    <w:rsid w:val="00936B2C"/>
    <w:rsid w:val="00936D86"/>
    <w:rsid w:val="009378F7"/>
    <w:rsid w:val="00937926"/>
    <w:rsid w:val="00937B65"/>
    <w:rsid w:val="00940108"/>
    <w:rsid w:val="009402B7"/>
    <w:rsid w:val="009406FE"/>
    <w:rsid w:val="009439B0"/>
    <w:rsid w:val="00943DE6"/>
    <w:rsid w:val="009447C0"/>
    <w:rsid w:val="00945801"/>
    <w:rsid w:val="00947266"/>
    <w:rsid w:val="00947654"/>
    <w:rsid w:val="00950AD3"/>
    <w:rsid w:val="00950B17"/>
    <w:rsid w:val="0095102D"/>
    <w:rsid w:val="0095131E"/>
    <w:rsid w:val="0095186A"/>
    <w:rsid w:val="00951CCF"/>
    <w:rsid w:val="00952466"/>
    <w:rsid w:val="009524C0"/>
    <w:rsid w:val="00952803"/>
    <w:rsid w:val="009530EE"/>
    <w:rsid w:val="00953606"/>
    <w:rsid w:val="00957DDC"/>
    <w:rsid w:val="009604DC"/>
    <w:rsid w:val="0096052D"/>
    <w:rsid w:val="009606A5"/>
    <w:rsid w:val="00961438"/>
    <w:rsid w:val="009614BD"/>
    <w:rsid w:val="00961CBF"/>
    <w:rsid w:val="00962962"/>
    <w:rsid w:val="0096379E"/>
    <w:rsid w:val="00963D43"/>
    <w:rsid w:val="00964582"/>
    <w:rsid w:val="009659C0"/>
    <w:rsid w:val="0097002D"/>
    <w:rsid w:val="009702DB"/>
    <w:rsid w:val="00970498"/>
    <w:rsid w:val="0097051C"/>
    <w:rsid w:val="009709BE"/>
    <w:rsid w:val="009709F6"/>
    <w:rsid w:val="009725F2"/>
    <w:rsid w:val="009729CF"/>
    <w:rsid w:val="00972E0A"/>
    <w:rsid w:val="00973182"/>
    <w:rsid w:val="00973325"/>
    <w:rsid w:val="00973353"/>
    <w:rsid w:val="009734FA"/>
    <w:rsid w:val="00973F08"/>
    <w:rsid w:val="00973FF1"/>
    <w:rsid w:val="00974ECD"/>
    <w:rsid w:val="009759E4"/>
    <w:rsid w:val="00976D9B"/>
    <w:rsid w:val="00977046"/>
    <w:rsid w:val="0097718A"/>
    <w:rsid w:val="009800F2"/>
    <w:rsid w:val="00981016"/>
    <w:rsid w:val="0098121F"/>
    <w:rsid w:val="00981A9D"/>
    <w:rsid w:val="00981C27"/>
    <w:rsid w:val="00982F33"/>
    <w:rsid w:val="00983867"/>
    <w:rsid w:val="00983B40"/>
    <w:rsid w:val="0098475B"/>
    <w:rsid w:val="0098482B"/>
    <w:rsid w:val="00984B23"/>
    <w:rsid w:val="00984B9A"/>
    <w:rsid w:val="00984FC5"/>
    <w:rsid w:val="009854A3"/>
    <w:rsid w:val="00986334"/>
    <w:rsid w:val="0099139D"/>
    <w:rsid w:val="00991A59"/>
    <w:rsid w:val="00991BA2"/>
    <w:rsid w:val="00991E62"/>
    <w:rsid w:val="00993506"/>
    <w:rsid w:val="0099379F"/>
    <w:rsid w:val="00994B27"/>
    <w:rsid w:val="00994B70"/>
    <w:rsid w:val="009959EA"/>
    <w:rsid w:val="00996ABB"/>
    <w:rsid w:val="009A24B0"/>
    <w:rsid w:val="009A2511"/>
    <w:rsid w:val="009A2801"/>
    <w:rsid w:val="009A2E53"/>
    <w:rsid w:val="009A3204"/>
    <w:rsid w:val="009A32FE"/>
    <w:rsid w:val="009A3628"/>
    <w:rsid w:val="009A4C88"/>
    <w:rsid w:val="009A538A"/>
    <w:rsid w:val="009A60E4"/>
    <w:rsid w:val="009A6FDB"/>
    <w:rsid w:val="009A7194"/>
    <w:rsid w:val="009B0676"/>
    <w:rsid w:val="009B0AAC"/>
    <w:rsid w:val="009B198A"/>
    <w:rsid w:val="009B278D"/>
    <w:rsid w:val="009B2E7A"/>
    <w:rsid w:val="009B39D0"/>
    <w:rsid w:val="009B4144"/>
    <w:rsid w:val="009B4A33"/>
    <w:rsid w:val="009B5715"/>
    <w:rsid w:val="009C0BDA"/>
    <w:rsid w:val="009C0C49"/>
    <w:rsid w:val="009C137F"/>
    <w:rsid w:val="009C1B2B"/>
    <w:rsid w:val="009C1B55"/>
    <w:rsid w:val="009C1C81"/>
    <w:rsid w:val="009C2491"/>
    <w:rsid w:val="009C36AE"/>
    <w:rsid w:val="009C46D3"/>
    <w:rsid w:val="009C4794"/>
    <w:rsid w:val="009C5759"/>
    <w:rsid w:val="009C628D"/>
    <w:rsid w:val="009C6638"/>
    <w:rsid w:val="009C6985"/>
    <w:rsid w:val="009C6CE1"/>
    <w:rsid w:val="009C7347"/>
    <w:rsid w:val="009D091C"/>
    <w:rsid w:val="009D1228"/>
    <w:rsid w:val="009D1BAA"/>
    <w:rsid w:val="009D23E1"/>
    <w:rsid w:val="009D287F"/>
    <w:rsid w:val="009D2BD3"/>
    <w:rsid w:val="009D3607"/>
    <w:rsid w:val="009D45FA"/>
    <w:rsid w:val="009D460F"/>
    <w:rsid w:val="009D5707"/>
    <w:rsid w:val="009D5E97"/>
    <w:rsid w:val="009D64EA"/>
    <w:rsid w:val="009D68DC"/>
    <w:rsid w:val="009E0613"/>
    <w:rsid w:val="009E1B69"/>
    <w:rsid w:val="009E28BF"/>
    <w:rsid w:val="009E2A18"/>
    <w:rsid w:val="009E2E8D"/>
    <w:rsid w:val="009E3C19"/>
    <w:rsid w:val="009E41A0"/>
    <w:rsid w:val="009E518E"/>
    <w:rsid w:val="009E53DB"/>
    <w:rsid w:val="009E5C8A"/>
    <w:rsid w:val="009E5E2A"/>
    <w:rsid w:val="009E630D"/>
    <w:rsid w:val="009E6D3F"/>
    <w:rsid w:val="009E7583"/>
    <w:rsid w:val="009F0B2C"/>
    <w:rsid w:val="009F0C98"/>
    <w:rsid w:val="009F117E"/>
    <w:rsid w:val="009F11B2"/>
    <w:rsid w:val="009F2AC9"/>
    <w:rsid w:val="009F2E2E"/>
    <w:rsid w:val="009F4D40"/>
    <w:rsid w:val="009F518C"/>
    <w:rsid w:val="009F6211"/>
    <w:rsid w:val="009F76A6"/>
    <w:rsid w:val="009F79B0"/>
    <w:rsid w:val="00A013C9"/>
    <w:rsid w:val="00A021BC"/>
    <w:rsid w:val="00A0260B"/>
    <w:rsid w:val="00A02767"/>
    <w:rsid w:val="00A04487"/>
    <w:rsid w:val="00A051C6"/>
    <w:rsid w:val="00A0546D"/>
    <w:rsid w:val="00A064AC"/>
    <w:rsid w:val="00A07475"/>
    <w:rsid w:val="00A07542"/>
    <w:rsid w:val="00A122A5"/>
    <w:rsid w:val="00A12E1C"/>
    <w:rsid w:val="00A13AA4"/>
    <w:rsid w:val="00A14C25"/>
    <w:rsid w:val="00A16987"/>
    <w:rsid w:val="00A16E7E"/>
    <w:rsid w:val="00A20B00"/>
    <w:rsid w:val="00A2299A"/>
    <w:rsid w:val="00A242F3"/>
    <w:rsid w:val="00A259D3"/>
    <w:rsid w:val="00A26A61"/>
    <w:rsid w:val="00A278FA"/>
    <w:rsid w:val="00A27A15"/>
    <w:rsid w:val="00A27A49"/>
    <w:rsid w:val="00A27FB7"/>
    <w:rsid w:val="00A316C5"/>
    <w:rsid w:val="00A319B1"/>
    <w:rsid w:val="00A31C3E"/>
    <w:rsid w:val="00A31FF3"/>
    <w:rsid w:val="00A3230A"/>
    <w:rsid w:val="00A32C43"/>
    <w:rsid w:val="00A34EA8"/>
    <w:rsid w:val="00A36FF6"/>
    <w:rsid w:val="00A379A4"/>
    <w:rsid w:val="00A37B81"/>
    <w:rsid w:val="00A40CE1"/>
    <w:rsid w:val="00A41AC5"/>
    <w:rsid w:val="00A42A8C"/>
    <w:rsid w:val="00A4309B"/>
    <w:rsid w:val="00A4383C"/>
    <w:rsid w:val="00A43D44"/>
    <w:rsid w:val="00A44046"/>
    <w:rsid w:val="00A44D51"/>
    <w:rsid w:val="00A44F60"/>
    <w:rsid w:val="00A45190"/>
    <w:rsid w:val="00A4581E"/>
    <w:rsid w:val="00A46CE1"/>
    <w:rsid w:val="00A46D7D"/>
    <w:rsid w:val="00A46E55"/>
    <w:rsid w:val="00A47AA3"/>
    <w:rsid w:val="00A5051C"/>
    <w:rsid w:val="00A51D91"/>
    <w:rsid w:val="00A52AD5"/>
    <w:rsid w:val="00A53609"/>
    <w:rsid w:val="00A53691"/>
    <w:rsid w:val="00A539DD"/>
    <w:rsid w:val="00A552D0"/>
    <w:rsid w:val="00A571B1"/>
    <w:rsid w:val="00A57D42"/>
    <w:rsid w:val="00A57D96"/>
    <w:rsid w:val="00A6046E"/>
    <w:rsid w:val="00A6071F"/>
    <w:rsid w:val="00A62B05"/>
    <w:rsid w:val="00A63DF7"/>
    <w:rsid w:val="00A654D6"/>
    <w:rsid w:val="00A66B43"/>
    <w:rsid w:val="00A671BA"/>
    <w:rsid w:val="00A70658"/>
    <w:rsid w:val="00A709DD"/>
    <w:rsid w:val="00A70CEF"/>
    <w:rsid w:val="00A70F59"/>
    <w:rsid w:val="00A71EF5"/>
    <w:rsid w:val="00A721B0"/>
    <w:rsid w:val="00A73602"/>
    <w:rsid w:val="00A73807"/>
    <w:rsid w:val="00A73EE8"/>
    <w:rsid w:val="00A7404C"/>
    <w:rsid w:val="00A7412B"/>
    <w:rsid w:val="00A74371"/>
    <w:rsid w:val="00A74A73"/>
    <w:rsid w:val="00A7534D"/>
    <w:rsid w:val="00A7548D"/>
    <w:rsid w:val="00A75E39"/>
    <w:rsid w:val="00A76144"/>
    <w:rsid w:val="00A76B0E"/>
    <w:rsid w:val="00A7759F"/>
    <w:rsid w:val="00A77B4E"/>
    <w:rsid w:val="00A8037C"/>
    <w:rsid w:val="00A8084D"/>
    <w:rsid w:val="00A80B1D"/>
    <w:rsid w:val="00A80B9D"/>
    <w:rsid w:val="00A80BAB"/>
    <w:rsid w:val="00A82705"/>
    <w:rsid w:val="00A82AF7"/>
    <w:rsid w:val="00A8344A"/>
    <w:rsid w:val="00A83B5B"/>
    <w:rsid w:val="00A83F2C"/>
    <w:rsid w:val="00A84164"/>
    <w:rsid w:val="00A84BA1"/>
    <w:rsid w:val="00A84FB9"/>
    <w:rsid w:val="00A8521C"/>
    <w:rsid w:val="00A852C7"/>
    <w:rsid w:val="00A85450"/>
    <w:rsid w:val="00A86407"/>
    <w:rsid w:val="00A86982"/>
    <w:rsid w:val="00A86D62"/>
    <w:rsid w:val="00A87482"/>
    <w:rsid w:val="00A8756C"/>
    <w:rsid w:val="00A87F14"/>
    <w:rsid w:val="00A9063F"/>
    <w:rsid w:val="00A906FE"/>
    <w:rsid w:val="00A907D7"/>
    <w:rsid w:val="00A908C2"/>
    <w:rsid w:val="00A90A2D"/>
    <w:rsid w:val="00A91271"/>
    <w:rsid w:val="00A914E9"/>
    <w:rsid w:val="00A92254"/>
    <w:rsid w:val="00A92FB0"/>
    <w:rsid w:val="00A93D22"/>
    <w:rsid w:val="00A948D6"/>
    <w:rsid w:val="00A95711"/>
    <w:rsid w:val="00A979E4"/>
    <w:rsid w:val="00A97CDB"/>
    <w:rsid w:val="00AA02FB"/>
    <w:rsid w:val="00AA0AFF"/>
    <w:rsid w:val="00AA109F"/>
    <w:rsid w:val="00AA2B31"/>
    <w:rsid w:val="00AA3771"/>
    <w:rsid w:val="00AA7798"/>
    <w:rsid w:val="00AA7995"/>
    <w:rsid w:val="00AA79F9"/>
    <w:rsid w:val="00AB0746"/>
    <w:rsid w:val="00AB16FC"/>
    <w:rsid w:val="00AB2F1B"/>
    <w:rsid w:val="00AB31D5"/>
    <w:rsid w:val="00AB4F62"/>
    <w:rsid w:val="00AB5012"/>
    <w:rsid w:val="00AB529A"/>
    <w:rsid w:val="00AB6E6B"/>
    <w:rsid w:val="00AB790E"/>
    <w:rsid w:val="00AB7D7F"/>
    <w:rsid w:val="00AC0CFB"/>
    <w:rsid w:val="00AC0DE2"/>
    <w:rsid w:val="00AC15DC"/>
    <w:rsid w:val="00AC16EC"/>
    <w:rsid w:val="00AC1B6F"/>
    <w:rsid w:val="00AC1D22"/>
    <w:rsid w:val="00AC2832"/>
    <w:rsid w:val="00AC3988"/>
    <w:rsid w:val="00AC3F3F"/>
    <w:rsid w:val="00AC3FB9"/>
    <w:rsid w:val="00AC42FA"/>
    <w:rsid w:val="00AC4A2E"/>
    <w:rsid w:val="00AC649C"/>
    <w:rsid w:val="00AC76CB"/>
    <w:rsid w:val="00AD05B9"/>
    <w:rsid w:val="00AD2785"/>
    <w:rsid w:val="00AD3466"/>
    <w:rsid w:val="00AD37F1"/>
    <w:rsid w:val="00AD3D0B"/>
    <w:rsid w:val="00AD632D"/>
    <w:rsid w:val="00AD634A"/>
    <w:rsid w:val="00AD6811"/>
    <w:rsid w:val="00AD6BCB"/>
    <w:rsid w:val="00AD79C6"/>
    <w:rsid w:val="00AE0975"/>
    <w:rsid w:val="00AE0E11"/>
    <w:rsid w:val="00AE12A1"/>
    <w:rsid w:val="00AE1565"/>
    <w:rsid w:val="00AE18CC"/>
    <w:rsid w:val="00AE4871"/>
    <w:rsid w:val="00AE76E0"/>
    <w:rsid w:val="00AF091E"/>
    <w:rsid w:val="00AF486A"/>
    <w:rsid w:val="00AF4DE6"/>
    <w:rsid w:val="00AF507B"/>
    <w:rsid w:val="00AF533D"/>
    <w:rsid w:val="00AF55F8"/>
    <w:rsid w:val="00AF5831"/>
    <w:rsid w:val="00AF625B"/>
    <w:rsid w:val="00AF76C3"/>
    <w:rsid w:val="00AF7A83"/>
    <w:rsid w:val="00AF7C4A"/>
    <w:rsid w:val="00AF7EF9"/>
    <w:rsid w:val="00B00B83"/>
    <w:rsid w:val="00B00FA9"/>
    <w:rsid w:val="00B010A4"/>
    <w:rsid w:val="00B01574"/>
    <w:rsid w:val="00B02CD5"/>
    <w:rsid w:val="00B031D9"/>
    <w:rsid w:val="00B03FA2"/>
    <w:rsid w:val="00B04787"/>
    <w:rsid w:val="00B04F00"/>
    <w:rsid w:val="00B05BD9"/>
    <w:rsid w:val="00B062F7"/>
    <w:rsid w:val="00B06F92"/>
    <w:rsid w:val="00B10267"/>
    <w:rsid w:val="00B10D85"/>
    <w:rsid w:val="00B11A86"/>
    <w:rsid w:val="00B13700"/>
    <w:rsid w:val="00B139CC"/>
    <w:rsid w:val="00B13D00"/>
    <w:rsid w:val="00B14E7E"/>
    <w:rsid w:val="00B15179"/>
    <w:rsid w:val="00B151EA"/>
    <w:rsid w:val="00B20A0A"/>
    <w:rsid w:val="00B20B97"/>
    <w:rsid w:val="00B20D5F"/>
    <w:rsid w:val="00B21367"/>
    <w:rsid w:val="00B22959"/>
    <w:rsid w:val="00B24C78"/>
    <w:rsid w:val="00B24E37"/>
    <w:rsid w:val="00B24ED2"/>
    <w:rsid w:val="00B25341"/>
    <w:rsid w:val="00B271D6"/>
    <w:rsid w:val="00B27961"/>
    <w:rsid w:val="00B308B1"/>
    <w:rsid w:val="00B31844"/>
    <w:rsid w:val="00B319F3"/>
    <w:rsid w:val="00B31EFF"/>
    <w:rsid w:val="00B32807"/>
    <w:rsid w:val="00B32B0C"/>
    <w:rsid w:val="00B33190"/>
    <w:rsid w:val="00B331BA"/>
    <w:rsid w:val="00B337CC"/>
    <w:rsid w:val="00B33D94"/>
    <w:rsid w:val="00B34689"/>
    <w:rsid w:val="00B3493A"/>
    <w:rsid w:val="00B35574"/>
    <w:rsid w:val="00B36B01"/>
    <w:rsid w:val="00B36C59"/>
    <w:rsid w:val="00B425A1"/>
    <w:rsid w:val="00B42A05"/>
    <w:rsid w:val="00B43DF6"/>
    <w:rsid w:val="00B44013"/>
    <w:rsid w:val="00B454EA"/>
    <w:rsid w:val="00B455D4"/>
    <w:rsid w:val="00B46669"/>
    <w:rsid w:val="00B46672"/>
    <w:rsid w:val="00B468DB"/>
    <w:rsid w:val="00B47584"/>
    <w:rsid w:val="00B5079C"/>
    <w:rsid w:val="00B52400"/>
    <w:rsid w:val="00B5254C"/>
    <w:rsid w:val="00B54560"/>
    <w:rsid w:val="00B55BD1"/>
    <w:rsid w:val="00B570AE"/>
    <w:rsid w:val="00B60C2D"/>
    <w:rsid w:val="00B60D96"/>
    <w:rsid w:val="00B6115B"/>
    <w:rsid w:val="00B6171F"/>
    <w:rsid w:val="00B629F4"/>
    <w:rsid w:val="00B62D6A"/>
    <w:rsid w:val="00B62DE4"/>
    <w:rsid w:val="00B6346A"/>
    <w:rsid w:val="00B63E65"/>
    <w:rsid w:val="00B640E6"/>
    <w:rsid w:val="00B65421"/>
    <w:rsid w:val="00B6602E"/>
    <w:rsid w:val="00B66F4B"/>
    <w:rsid w:val="00B66FE4"/>
    <w:rsid w:val="00B67334"/>
    <w:rsid w:val="00B67A60"/>
    <w:rsid w:val="00B67D98"/>
    <w:rsid w:val="00B7013A"/>
    <w:rsid w:val="00B704F8"/>
    <w:rsid w:val="00B70781"/>
    <w:rsid w:val="00B70AD7"/>
    <w:rsid w:val="00B70E7D"/>
    <w:rsid w:val="00B714D9"/>
    <w:rsid w:val="00B71BA4"/>
    <w:rsid w:val="00B72008"/>
    <w:rsid w:val="00B7260F"/>
    <w:rsid w:val="00B73429"/>
    <w:rsid w:val="00B73A94"/>
    <w:rsid w:val="00B740B3"/>
    <w:rsid w:val="00B74BF4"/>
    <w:rsid w:val="00B7526E"/>
    <w:rsid w:val="00B753E8"/>
    <w:rsid w:val="00B75458"/>
    <w:rsid w:val="00B75D3C"/>
    <w:rsid w:val="00B806B4"/>
    <w:rsid w:val="00B82A84"/>
    <w:rsid w:val="00B83241"/>
    <w:rsid w:val="00B8519C"/>
    <w:rsid w:val="00B862F4"/>
    <w:rsid w:val="00B8671B"/>
    <w:rsid w:val="00B87566"/>
    <w:rsid w:val="00B902DD"/>
    <w:rsid w:val="00B905CA"/>
    <w:rsid w:val="00B90722"/>
    <w:rsid w:val="00B91481"/>
    <w:rsid w:val="00B91D70"/>
    <w:rsid w:val="00B9255C"/>
    <w:rsid w:val="00B92A0E"/>
    <w:rsid w:val="00B9314A"/>
    <w:rsid w:val="00B93EEA"/>
    <w:rsid w:val="00B9446F"/>
    <w:rsid w:val="00B959A3"/>
    <w:rsid w:val="00B96370"/>
    <w:rsid w:val="00B9651D"/>
    <w:rsid w:val="00B96DC3"/>
    <w:rsid w:val="00B9765E"/>
    <w:rsid w:val="00B97D92"/>
    <w:rsid w:val="00BA002A"/>
    <w:rsid w:val="00BA0CAA"/>
    <w:rsid w:val="00BA12DB"/>
    <w:rsid w:val="00BA1475"/>
    <w:rsid w:val="00BA411E"/>
    <w:rsid w:val="00BA505B"/>
    <w:rsid w:val="00BA58DA"/>
    <w:rsid w:val="00BA5D0A"/>
    <w:rsid w:val="00BA6C38"/>
    <w:rsid w:val="00BA701E"/>
    <w:rsid w:val="00BA7D69"/>
    <w:rsid w:val="00BB04AD"/>
    <w:rsid w:val="00BB1242"/>
    <w:rsid w:val="00BB1F9A"/>
    <w:rsid w:val="00BB2004"/>
    <w:rsid w:val="00BB53B8"/>
    <w:rsid w:val="00BB5653"/>
    <w:rsid w:val="00BB5972"/>
    <w:rsid w:val="00BB792E"/>
    <w:rsid w:val="00BB7EDE"/>
    <w:rsid w:val="00BC1810"/>
    <w:rsid w:val="00BC2874"/>
    <w:rsid w:val="00BC309B"/>
    <w:rsid w:val="00BC3592"/>
    <w:rsid w:val="00BC3C25"/>
    <w:rsid w:val="00BC4245"/>
    <w:rsid w:val="00BC4354"/>
    <w:rsid w:val="00BC45D4"/>
    <w:rsid w:val="00BC4F28"/>
    <w:rsid w:val="00BC61F6"/>
    <w:rsid w:val="00BC6E67"/>
    <w:rsid w:val="00BC6FA8"/>
    <w:rsid w:val="00BC74A8"/>
    <w:rsid w:val="00BC7914"/>
    <w:rsid w:val="00BC7EB6"/>
    <w:rsid w:val="00BD1165"/>
    <w:rsid w:val="00BD4123"/>
    <w:rsid w:val="00BD4A06"/>
    <w:rsid w:val="00BD4D4D"/>
    <w:rsid w:val="00BD4F80"/>
    <w:rsid w:val="00BD57C6"/>
    <w:rsid w:val="00BD6231"/>
    <w:rsid w:val="00BD6F5A"/>
    <w:rsid w:val="00BD7756"/>
    <w:rsid w:val="00BE05AB"/>
    <w:rsid w:val="00BE0EE1"/>
    <w:rsid w:val="00BE108F"/>
    <w:rsid w:val="00BE1367"/>
    <w:rsid w:val="00BE1AE6"/>
    <w:rsid w:val="00BE2FD2"/>
    <w:rsid w:val="00BE383C"/>
    <w:rsid w:val="00BE3A5F"/>
    <w:rsid w:val="00BE3E97"/>
    <w:rsid w:val="00BE437E"/>
    <w:rsid w:val="00BE54C5"/>
    <w:rsid w:val="00BE60B0"/>
    <w:rsid w:val="00BE6948"/>
    <w:rsid w:val="00BE6C82"/>
    <w:rsid w:val="00BE6D1C"/>
    <w:rsid w:val="00BF0018"/>
    <w:rsid w:val="00BF04E4"/>
    <w:rsid w:val="00BF086E"/>
    <w:rsid w:val="00BF0A1F"/>
    <w:rsid w:val="00BF0F0B"/>
    <w:rsid w:val="00BF0F5C"/>
    <w:rsid w:val="00BF109A"/>
    <w:rsid w:val="00BF18D8"/>
    <w:rsid w:val="00BF190F"/>
    <w:rsid w:val="00BF1FE6"/>
    <w:rsid w:val="00BF2422"/>
    <w:rsid w:val="00BF2B61"/>
    <w:rsid w:val="00BF2F89"/>
    <w:rsid w:val="00BF3055"/>
    <w:rsid w:val="00BF39E0"/>
    <w:rsid w:val="00BF3E61"/>
    <w:rsid w:val="00BF447E"/>
    <w:rsid w:val="00BF58CD"/>
    <w:rsid w:val="00C0034C"/>
    <w:rsid w:val="00C004E8"/>
    <w:rsid w:val="00C00FD7"/>
    <w:rsid w:val="00C01150"/>
    <w:rsid w:val="00C01835"/>
    <w:rsid w:val="00C01BD7"/>
    <w:rsid w:val="00C03AC1"/>
    <w:rsid w:val="00C03BD3"/>
    <w:rsid w:val="00C03C04"/>
    <w:rsid w:val="00C063D4"/>
    <w:rsid w:val="00C10B05"/>
    <w:rsid w:val="00C110C9"/>
    <w:rsid w:val="00C11BBA"/>
    <w:rsid w:val="00C12BF5"/>
    <w:rsid w:val="00C13F67"/>
    <w:rsid w:val="00C152C2"/>
    <w:rsid w:val="00C15A68"/>
    <w:rsid w:val="00C16A94"/>
    <w:rsid w:val="00C17319"/>
    <w:rsid w:val="00C17396"/>
    <w:rsid w:val="00C17A37"/>
    <w:rsid w:val="00C239DC"/>
    <w:rsid w:val="00C23C73"/>
    <w:rsid w:val="00C247FC"/>
    <w:rsid w:val="00C268C5"/>
    <w:rsid w:val="00C26C8E"/>
    <w:rsid w:val="00C31B7C"/>
    <w:rsid w:val="00C31BA2"/>
    <w:rsid w:val="00C31BDC"/>
    <w:rsid w:val="00C335DB"/>
    <w:rsid w:val="00C340BC"/>
    <w:rsid w:val="00C34702"/>
    <w:rsid w:val="00C34767"/>
    <w:rsid w:val="00C347F2"/>
    <w:rsid w:val="00C34DDD"/>
    <w:rsid w:val="00C35E59"/>
    <w:rsid w:val="00C37029"/>
    <w:rsid w:val="00C3799C"/>
    <w:rsid w:val="00C37A8E"/>
    <w:rsid w:val="00C409B7"/>
    <w:rsid w:val="00C40A71"/>
    <w:rsid w:val="00C419F1"/>
    <w:rsid w:val="00C41CD0"/>
    <w:rsid w:val="00C4266B"/>
    <w:rsid w:val="00C4389B"/>
    <w:rsid w:val="00C4453B"/>
    <w:rsid w:val="00C452EB"/>
    <w:rsid w:val="00C45418"/>
    <w:rsid w:val="00C469AB"/>
    <w:rsid w:val="00C46C5F"/>
    <w:rsid w:val="00C504FA"/>
    <w:rsid w:val="00C50A19"/>
    <w:rsid w:val="00C50A98"/>
    <w:rsid w:val="00C51687"/>
    <w:rsid w:val="00C5213A"/>
    <w:rsid w:val="00C531B2"/>
    <w:rsid w:val="00C55343"/>
    <w:rsid w:val="00C5596A"/>
    <w:rsid w:val="00C56611"/>
    <w:rsid w:val="00C57504"/>
    <w:rsid w:val="00C57C6B"/>
    <w:rsid w:val="00C57EA9"/>
    <w:rsid w:val="00C60B6A"/>
    <w:rsid w:val="00C60EDB"/>
    <w:rsid w:val="00C61129"/>
    <w:rsid w:val="00C611F9"/>
    <w:rsid w:val="00C61CE5"/>
    <w:rsid w:val="00C62B88"/>
    <w:rsid w:val="00C64568"/>
    <w:rsid w:val="00C6465F"/>
    <w:rsid w:val="00C64DD7"/>
    <w:rsid w:val="00C6558F"/>
    <w:rsid w:val="00C6691D"/>
    <w:rsid w:val="00C70373"/>
    <w:rsid w:val="00C71516"/>
    <w:rsid w:val="00C7295A"/>
    <w:rsid w:val="00C73202"/>
    <w:rsid w:val="00C73CC6"/>
    <w:rsid w:val="00C75719"/>
    <w:rsid w:val="00C76FAA"/>
    <w:rsid w:val="00C77E41"/>
    <w:rsid w:val="00C8021D"/>
    <w:rsid w:val="00C8132F"/>
    <w:rsid w:val="00C81381"/>
    <w:rsid w:val="00C81A60"/>
    <w:rsid w:val="00C823D2"/>
    <w:rsid w:val="00C82633"/>
    <w:rsid w:val="00C82BFB"/>
    <w:rsid w:val="00C836EC"/>
    <w:rsid w:val="00C839D7"/>
    <w:rsid w:val="00C83A8E"/>
    <w:rsid w:val="00C83CFE"/>
    <w:rsid w:val="00C83D37"/>
    <w:rsid w:val="00C871EB"/>
    <w:rsid w:val="00C9033A"/>
    <w:rsid w:val="00C90596"/>
    <w:rsid w:val="00C9143E"/>
    <w:rsid w:val="00C92953"/>
    <w:rsid w:val="00C92EFB"/>
    <w:rsid w:val="00C95652"/>
    <w:rsid w:val="00C960E4"/>
    <w:rsid w:val="00C965AB"/>
    <w:rsid w:val="00C96DA3"/>
    <w:rsid w:val="00C976C6"/>
    <w:rsid w:val="00C979DA"/>
    <w:rsid w:val="00CA01B1"/>
    <w:rsid w:val="00CA0DC6"/>
    <w:rsid w:val="00CA130C"/>
    <w:rsid w:val="00CA145F"/>
    <w:rsid w:val="00CA2548"/>
    <w:rsid w:val="00CA3A25"/>
    <w:rsid w:val="00CA3F80"/>
    <w:rsid w:val="00CA3FDB"/>
    <w:rsid w:val="00CA6075"/>
    <w:rsid w:val="00CA6381"/>
    <w:rsid w:val="00CA69BD"/>
    <w:rsid w:val="00CA77CE"/>
    <w:rsid w:val="00CA7917"/>
    <w:rsid w:val="00CA7CF5"/>
    <w:rsid w:val="00CB2166"/>
    <w:rsid w:val="00CB2C6E"/>
    <w:rsid w:val="00CB5254"/>
    <w:rsid w:val="00CB58AB"/>
    <w:rsid w:val="00CB6B03"/>
    <w:rsid w:val="00CB6E1B"/>
    <w:rsid w:val="00CB6F2B"/>
    <w:rsid w:val="00CB7279"/>
    <w:rsid w:val="00CC03B5"/>
    <w:rsid w:val="00CC1CD0"/>
    <w:rsid w:val="00CC278E"/>
    <w:rsid w:val="00CC2F23"/>
    <w:rsid w:val="00CC3284"/>
    <w:rsid w:val="00CC359A"/>
    <w:rsid w:val="00CC3F74"/>
    <w:rsid w:val="00CC45AD"/>
    <w:rsid w:val="00CC4F55"/>
    <w:rsid w:val="00CC52AF"/>
    <w:rsid w:val="00CC63E5"/>
    <w:rsid w:val="00CC7690"/>
    <w:rsid w:val="00CC789F"/>
    <w:rsid w:val="00CC7D8A"/>
    <w:rsid w:val="00CD2593"/>
    <w:rsid w:val="00CD267E"/>
    <w:rsid w:val="00CD272F"/>
    <w:rsid w:val="00CD2FA6"/>
    <w:rsid w:val="00CD4FBC"/>
    <w:rsid w:val="00CD5D32"/>
    <w:rsid w:val="00CE01F7"/>
    <w:rsid w:val="00CE3C38"/>
    <w:rsid w:val="00CE3CAF"/>
    <w:rsid w:val="00CE49AB"/>
    <w:rsid w:val="00CE574F"/>
    <w:rsid w:val="00CE661A"/>
    <w:rsid w:val="00CE663F"/>
    <w:rsid w:val="00CE6665"/>
    <w:rsid w:val="00CE6B5A"/>
    <w:rsid w:val="00CE6BE4"/>
    <w:rsid w:val="00CE6DF8"/>
    <w:rsid w:val="00CE78FD"/>
    <w:rsid w:val="00CF02D0"/>
    <w:rsid w:val="00CF2BFE"/>
    <w:rsid w:val="00CF36DE"/>
    <w:rsid w:val="00CF3E1C"/>
    <w:rsid w:val="00CF5A65"/>
    <w:rsid w:val="00D0114C"/>
    <w:rsid w:val="00D016B8"/>
    <w:rsid w:val="00D01862"/>
    <w:rsid w:val="00D0212C"/>
    <w:rsid w:val="00D021AA"/>
    <w:rsid w:val="00D02290"/>
    <w:rsid w:val="00D0350B"/>
    <w:rsid w:val="00D04277"/>
    <w:rsid w:val="00D04306"/>
    <w:rsid w:val="00D05C20"/>
    <w:rsid w:val="00D0628C"/>
    <w:rsid w:val="00D062C6"/>
    <w:rsid w:val="00D06379"/>
    <w:rsid w:val="00D06EAA"/>
    <w:rsid w:val="00D10F14"/>
    <w:rsid w:val="00D1212F"/>
    <w:rsid w:val="00D1336C"/>
    <w:rsid w:val="00D14456"/>
    <w:rsid w:val="00D14568"/>
    <w:rsid w:val="00D15EEB"/>
    <w:rsid w:val="00D16433"/>
    <w:rsid w:val="00D16E12"/>
    <w:rsid w:val="00D17191"/>
    <w:rsid w:val="00D20A36"/>
    <w:rsid w:val="00D20EF2"/>
    <w:rsid w:val="00D22FD9"/>
    <w:rsid w:val="00D23711"/>
    <w:rsid w:val="00D238E7"/>
    <w:rsid w:val="00D23E9C"/>
    <w:rsid w:val="00D23EAD"/>
    <w:rsid w:val="00D24068"/>
    <w:rsid w:val="00D24AC2"/>
    <w:rsid w:val="00D24B19"/>
    <w:rsid w:val="00D270F4"/>
    <w:rsid w:val="00D27787"/>
    <w:rsid w:val="00D30488"/>
    <w:rsid w:val="00D31344"/>
    <w:rsid w:val="00D336F0"/>
    <w:rsid w:val="00D33EA4"/>
    <w:rsid w:val="00D34841"/>
    <w:rsid w:val="00D36B2B"/>
    <w:rsid w:val="00D37482"/>
    <w:rsid w:val="00D41B03"/>
    <w:rsid w:val="00D41C36"/>
    <w:rsid w:val="00D4278B"/>
    <w:rsid w:val="00D432DA"/>
    <w:rsid w:val="00D447B9"/>
    <w:rsid w:val="00D44C38"/>
    <w:rsid w:val="00D45F40"/>
    <w:rsid w:val="00D46B81"/>
    <w:rsid w:val="00D46C1C"/>
    <w:rsid w:val="00D5040D"/>
    <w:rsid w:val="00D5186E"/>
    <w:rsid w:val="00D51F65"/>
    <w:rsid w:val="00D52472"/>
    <w:rsid w:val="00D525C8"/>
    <w:rsid w:val="00D5410F"/>
    <w:rsid w:val="00D5443C"/>
    <w:rsid w:val="00D545B9"/>
    <w:rsid w:val="00D546AC"/>
    <w:rsid w:val="00D54F41"/>
    <w:rsid w:val="00D551D4"/>
    <w:rsid w:val="00D5561F"/>
    <w:rsid w:val="00D55B85"/>
    <w:rsid w:val="00D55BF8"/>
    <w:rsid w:val="00D56C8D"/>
    <w:rsid w:val="00D5763A"/>
    <w:rsid w:val="00D6055E"/>
    <w:rsid w:val="00D606EF"/>
    <w:rsid w:val="00D60ACC"/>
    <w:rsid w:val="00D64275"/>
    <w:rsid w:val="00D64641"/>
    <w:rsid w:val="00D64F45"/>
    <w:rsid w:val="00D65843"/>
    <w:rsid w:val="00D667D3"/>
    <w:rsid w:val="00D6715E"/>
    <w:rsid w:val="00D70AB4"/>
    <w:rsid w:val="00D7102F"/>
    <w:rsid w:val="00D7114C"/>
    <w:rsid w:val="00D720D6"/>
    <w:rsid w:val="00D72639"/>
    <w:rsid w:val="00D73AB6"/>
    <w:rsid w:val="00D7456B"/>
    <w:rsid w:val="00D7489E"/>
    <w:rsid w:val="00D750BA"/>
    <w:rsid w:val="00D757E3"/>
    <w:rsid w:val="00D77D3C"/>
    <w:rsid w:val="00D8116C"/>
    <w:rsid w:val="00D8124D"/>
    <w:rsid w:val="00D81770"/>
    <w:rsid w:val="00D8182A"/>
    <w:rsid w:val="00D81BF8"/>
    <w:rsid w:val="00D81CE2"/>
    <w:rsid w:val="00D8328B"/>
    <w:rsid w:val="00D8402E"/>
    <w:rsid w:val="00D842F0"/>
    <w:rsid w:val="00D844C5"/>
    <w:rsid w:val="00D85039"/>
    <w:rsid w:val="00D8583B"/>
    <w:rsid w:val="00D86331"/>
    <w:rsid w:val="00D8648E"/>
    <w:rsid w:val="00D9058B"/>
    <w:rsid w:val="00D90BC7"/>
    <w:rsid w:val="00D90E8D"/>
    <w:rsid w:val="00D91CF0"/>
    <w:rsid w:val="00D924D7"/>
    <w:rsid w:val="00D9371E"/>
    <w:rsid w:val="00D95C0E"/>
    <w:rsid w:val="00D96BEB"/>
    <w:rsid w:val="00D96C17"/>
    <w:rsid w:val="00D975B5"/>
    <w:rsid w:val="00DA0124"/>
    <w:rsid w:val="00DA08AE"/>
    <w:rsid w:val="00DA0EE0"/>
    <w:rsid w:val="00DA1182"/>
    <w:rsid w:val="00DA11B7"/>
    <w:rsid w:val="00DA1C97"/>
    <w:rsid w:val="00DA2AF7"/>
    <w:rsid w:val="00DA3700"/>
    <w:rsid w:val="00DA3A37"/>
    <w:rsid w:val="00DA43F7"/>
    <w:rsid w:val="00DA4A6E"/>
    <w:rsid w:val="00DA55F0"/>
    <w:rsid w:val="00DA5CE2"/>
    <w:rsid w:val="00DA5EF9"/>
    <w:rsid w:val="00DA677B"/>
    <w:rsid w:val="00DA7026"/>
    <w:rsid w:val="00DA79B2"/>
    <w:rsid w:val="00DA7F5B"/>
    <w:rsid w:val="00DB0CF6"/>
    <w:rsid w:val="00DB15EA"/>
    <w:rsid w:val="00DB31BD"/>
    <w:rsid w:val="00DB37B1"/>
    <w:rsid w:val="00DB3AD3"/>
    <w:rsid w:val="00DB4B8C"/>
    <w:rsid w:val="00DB4DCC"/>
    <w:rsid w:val="00DB4ECD"/>
    <w:rsid w:val="00DB6244"/>
    <w:rsid w:val="00DB7070"/>
    <w:rsid w:val="00DB7B74"/>
    <w:rsid w:val="00DB7F5C"/>
    <w:rsid w:val="00DC00DA"/>
    <w:rsid w:val="00DC1848"/>
    <w:rsid w:val="00DC25A9"/>
    <w:rsid w:val="00DC29C0"/>
    <w:rsid w:val="00DC3577"/>
    <w:rsid w:val="00DC43BF"/>
    <w:rsid w:val="00DC4D8A"/>
    <w:rsid w:val="00DC5A9F"/>
    <w:rsid w:val="00DC5B16"/>
    <w:rsid w:val="00DC5C33"/>
    <w:rsid w:val="00DC62D2"/>
    <w:rsid w:val="00DC6758"/>
    <w:rsid w:val="00DC67B8"/>
    <w:rsid w:val="00DC6A92"/>
    <w:rsid w:val="00DC6B97"/>
    <w:rsid w:val="00DD0DB7"/>
    <w:rsid w:val="00DD12C8"/>
    <w:rsid w:val="00DD1563"/>
    <w:rsid w:val="00DD1B14"/>
    <w:rsid w:val="00DD3707"/>
    <w:rsid w:val="00DD3B3E"/>
    <w:rsid w:val="00DD3E98"/>
    <w:rsid w:val="00DD5AA2"/>
    <w:rsid w:val="00DD5AEB"/>
    <w:rsid w:val="00DE2192"/>
    <w:rsid w:val="00DE3C84"/>
    <w:rsid w:val="00DE3F4D"/>
    <w:rsid w:val="00DE4123"/>
    <w:rsid w:val="00DE69D6"/>
    <w:rsid w:val="00DE6D93"/>
    <w:rsid w:val="00DE7741"/>
    <w:rsid w:val="00DE7A46"/>
    <w:rsid w:val="00DF0BE3"/>
    <w:rsid w:val="00DF0D80"/>
    <w:rsid w:val="00DF0E53"/>
    <w:rsid w:val="00DF19B8"/>
    <w:rsid w:val="00DF19E5"/>
    <w:rsid w:val="00DF3782"/>
    <w:rsid w:val="00DF5932"/>
    <w:rsid w:val="00DF7E42"/>
    <w:rsid w:val="00E00A41"/>
    <w:rsid w:val="00E036F8"/>
    <w:rsid w:val="00E03B5C"/>
    <w:rsid w:val="00E04511"/>
    <w:rsid w:val="00E0484E"/>
    <w:rsid w:val="00E04A4E"/>
    <w:rsid w:val="00E05084"/>
    <w:rsid w:val="00E058A3"/>
    <w:rsid w:val="00E06169"/>
    <w:rsid w:val="00E06A99"/>
    <w:rsid w:val="00E07D12"/>
    <w:rsid w:val="00E10028"/>
    <w:rsid w:val="00E1200E"/>
    <w:rsid w:val="00E12EB2"/>
    <w:rsid w:val="00E149D6"/>
    <w:rsid w:val="00E15B46"/>
    <w:rsid w:val="00E16ABA"/>
    <w:rsid w:val="00E16CEA"/>
    <w:rsid w:val="00E17428"/>
    <w:rsid w:val="00E176B7"/>
    <w:rsid w:val="00E20959"/>
    <w:rsid w:val="00E21083"/>
    <w:rsid w:val="00E21C86"/>
    <w:rsid w:val="00E226A8"/>
    <w:rsid w:val="00E23AEE"/>
    <w:rsid w:val="00E243A0"/>
    <w:rsid w:val="00E245F0"/>
    <w:rsid w:val="00E2481A"/>
    <w:rsid w:val="00E248DB"/>
    <w:rsid w:val="00E24A31"/>
    <w:rsid w:val="00E27296"/>
    <w:rsid w:val="00E27389"/>
    <w:rsid w:val="00E30727"/>
    <w:rsid w:val="00E3208D"/>
    <w:rsid w:val="00E32952"/>
    <w:rsid w:val="00E34C87"/>
    <w:rsid w:val="00E35636"/>
    <w:rsid w:val="00E3571C"/>
    <w:rsid w:val="00E35AB3"/>
    <w:rsid w:val="00E36C1A"/>
    <w:rsid w:val="00E37745"/>
    <w:rsid w:val="00E40980"/>
    <w:rsid w:val="00E41A46"/>
    <w:rsid w:val="00E43A7B"/>
    <w:rsid w:val="00E43D86"/>
    <w:rsid w:val="00E45E3B"/>
    <w:rsid w:val="00E460DC"/>
    <w:rsid w:val="00E46299"/>
    <w:rsid w:val="00E47536"/>
    <w:rsid w:val="00E47577"/>
    <w:rsid w:val="00E47623"/>
    <w:rsid w:val="00E50575"/>
    <w:rsid w:val="00E508B6"/>
    <w:rsid w:val="00E51462"/>
    <w:rsid w:val="00E519F3"/>
    <w:rsid w:val="00E52C01"/>
    <w:rsid w:val="00E52FAC"/>
    <w:rsid w:val="00E55392"/>
    <w:rsid w:val="00E56071"/>
    <w:rsid w:val="00E56732"/>
    <w:rsid w:val="00E60136"/>
    <w:rsid w:val="00E601AE"/>
    <w:rsid w:val="00E603AC"/>
    <w:rsid w:val="00E60ACE"/>
    <w:rsid w:val="00E61799"/>
    <w:rsid w:val="00E627AC"/>
    <w:rsid w:val="00E6370C"/>
    <w:rsid w:val="00E63DBE"/>
    <w:rsid w:val="00E66510"/>
    <w:rsid w:val="00E6662F"/>
    <w:rsid w:val="00E66C70"/>
    <w:rsid w:val="00E6734E"/>
    <w:rsid w:val="00E673CA"/>
    <w:rsid w:val="00E67969"/>
    <w:rsid w:val="00E67B45"/>
    <w:rsid w:val="00E7015F"/>
    <w:rsid w:val="00E701D5"/>
    <w:rsid w:val="00E70F04"/>
    <w:rsid w:val="00E720DB"/>
    <w:rsid w:val="00E725A9"/>
    <w:rsid w:val="00E72A26"/>
    <w:rsid w:val="00E72BC1"/>
    <w:rsid w:val="00E734FD"/>
    <w:rsid w:val="00E73C35"/>
    <w:rsid w:val="00E7584B"/>
    <w:rsid w:val="00E76C41"/>
    <w:rsid w:val="00E76F97"/>
    <w:rsid w:val="00E8117E"/>
    <w:rsid w:val="00E817AE"/>
    <w:rsid w:val="00E81C63"/>
    <w:rsid w:val="00E845AB"/>
    <w:rsid w:val="00E84F24"/>
    <w:rsid w:val="00E851A1"/>
    <w:rsid w:val="00E86308"/>
    <w:rsid w:val="00E86E2A"/>
    <w:rsid w:val="00E86E48"/>
    <w:rsid w:val="00E9008B"/>
    <w:rsid w:val="00E9192F"/>
    <w:rsid w:val="00E92391"/>
    <w:rsid w:val="00E927C4"/>
    <w:rsid w:val="00E92B80"/>
    <w:rsid w:val="00E9346F"/>
    <w:rsid w:val="00E9474B"/>
    <w:rsid w:val="00E948FD"/>
    <w:rsid w:val="00E94AB2"/>
    <w:rsid w:val="00E95FCA"/>
    <w:rsid w:val="00E97F88"/>
    <w:rsid w:val="00EA0912"/>
    <w:rsid w:val="00EA10DE"/>
    <w:rsid w:val="00EA13DA"/>
    <w:rsid w:val="00EA2097"/>
    <w:rsid w:val="00EA3268"/>
    <w:rsid w:val="00EA3BFB"/>
    <w:rsid w:val="00EA3EE5"/>
    <w:rsid w:val="00EA4123"/>
    <w:rsid w:val="00EA44F1"/>
    <w:rsid w:val="00EA45B2"/>
    <w:rsid w:val="00EA4E60"/>
    <w:rsid w:val="00EA755F"/>
    <w:rsid w:val="00EA7C6F"/>
    <w:rsid w:val="00EB1FFD"/>
    <w:rsid w:val="00EB2096"/>
    <w:rsid w:val="00EB22BC"/>
    <w:rsid w:val="00EB258A"/>
    <w:rsid w:val="00EB4661"/>
    <w:rsid w:val="00EB61CB"/>
    <w:rsid w:val="00EB6779"/>
    <w:rsid w:val="00EB6BCB"/>
    <w:rsid w:val="00EB712E"/>
    <w:rsid w:val="00EB730C"/>
    <w:rsid w:val="00EC02DC"/>
    <w:rsid w:val="00EC0306"/>
    <w:rsid w:val="00EC0746"/>
    <w:rsid w:val="00EC0BFB"/>
    <w:rsid w:val="00EC21BD"/>
    <w:rsid w:val="00EC522B"/>
    <w:rsid w:val="00EC55CD"/>
    <w:rsid w:val="00EC5B11"/>
    <w:rsid w:val="00EC5CF9"/>
    <w:rsid w:val="00EC693D"/>
    <w:rsid w:val="00EC785D"/>
    <w:rsid w:val="00EC7E50"/>
    <w:rsid w:val="00ED022B"/>
    <w:rsid w:val="00ED0B03"/>
    <w:rsid w:val="00ED1940"/>
    <w:rsid w:val="00ED34F9"/>
    <w:rsid w:val="00ED394E"/>
    <w:rsid w:val="00ED3AB4"/>
    <w:rsid w:val="00ED54FE"/>
    <w:rsid w:val="00ED56B0"/>
    <w:rsid w:val="00ED5741"/>
    <w:rsid w:val="00ED575F"/>
    <w:rsid w:val="00ED65F1"/>
    <w:rsid w:val="00ED7593"/>
    <w:rsid w:val="00ED7A1A"/>
    <w:rsid w:val="00EE077D"/>
    <w:rsid w:val="00EE0803"/>
    <w:rsid w:val="00EE0F80"/>
    <w:rsid w:val="00EE2743"/>
    <w:rsid w:val="00EE2C28"/>
    <w:rsid w:val="00EE347B"/>
    <w:rsid w:val="00EE49D8"/>
    <w:rsid w:val="00EE51C4"/>
    <w:rsid w:val="00EE5372"/>
    <w:rsid w:val="00EE6A43"/>
    <w:rsid w:val="00EF0300"/>
    <w:rsid w:val="00EF183C"/>
    <w:rsid w:val="00EF19E6"/>
    <w:rsid w:val="00EF2C71"/>
    <w:rsid w:val="00EF5E4D"/>
    <w:rsid w:val="00EF6414"/>
    <w:rsid w:val="00EF65AA"/>
    <w:rsid w:val="00EF66CF"/>
    <w:rsid w:val="00F003B6"/>
    <w:rsid w:val="00F01820"/>
    <w:rsid w:val="00F021AF"/>
    <w:rsid w:val="00F02BBB"/>
    <w:rsid w:val="00F02BDB"/>
    <w:rsid w:val="00F02C86"/>
    <w:rsid w:val="00F02D8D"/>
    <w:rsid w:val="00F0363C"/>
    <w:rsid w:val="00F04468"/>
    <w:rsid w:val="00F0470F"/>
    <w:rsid w:val="00F0745B"/>
    <w:rsid w:val="00F07EE4"/>
    <w:rsid w:val="00F07F15"/>
    <w:rsid w:val="00F1042B"/>
    <w:rsid w:val="00F1096E"/>
    <w:rsid w:val="00F11599"/>
    <w:rsid w:val="00F1170C"/>
    <w:rsid w:val="00F11875"/>
    <w:rsid w:val="00F12BB2"/>
    <w:rsid w:val="00F1357A"/>
    <w:rsid w:val="00F13897"/>
    <w:rsid w:val="00F1459B"/>
    <w:rsid w:val="00F151A5"/>
    <w:rsid w:val="00F153DC"/>
    <w:rsid w:val="00F15C8A"/>
    <w:rsid w:val="00F15D89"/>
    <w:rsid w:val="00F16DBC"/>
    <w:rsid w:val="00F16DF2"/>
    <w:rsid w:val="00F17E9A"/>
    <w:rsid w:val="00F21048"/>
    <w:rsid w:val="00F21C36"/>
    <w:rsid w:val="00F22DC0"/>
    <w:rsid w:val="00F23008"/>
    <w:rsid w:val="00F24E60"/>
    <w:rsid w:val="00F25275"/>
    <w:rsid w:val="00F258ED"/>
    <w:rsid w:val="00F264BB"/>
    <w:rsid w:val="00F26F59"/>
    <w:rsid w:val="00F27781"/>
    <w:rsid w:val="00F30309"/>
    <w:rsid w:val="00F31381"/>
    <w:rsid w:val="00F31937"/>
    <w:rsid w:val="00F320C9"/>
    <w:rsid w:val="00F3343D"/>
    <w:rsid w:val="00F33CD1"/>
    <w:rsid w:val="00F343F7"/>
    <w:rsid w:val="00F34760"/>
    <w:rsid w:val="00F34CE0"/>
    <w:rsid w:val="00F34CEF"/>
    <w:rsid w:val="00F34EE3"/>
    <w:rsid w:val="00F35E0D"/>
    <w:rsid w:val="00F35F0C"/>
    <w:rsid w:val="00F36A18"/>
    <w:rsid w:val="00F37375"/>
    <w:rsid w:val="00F37D41"/>
    <w:rsid w:val="00F40B90"/>
    <w:rsid w:val="00F41285"/>
    <w:rsid w:val="00F41C92"/>
    <w:rsid w:val="00F42C10"/>
    <w:rsid w:val="00F43D65"/>
    <w:rsid w:val="00F43DE5"/>
    <w:rsid w:val="00F43F6A"/>
    <w:rsid w:val="00F447C6"/>
    <w:rsid w:val="00F458E5"/>
    <w:rsid w:val="00F46208"/>
    <w:rsid w:val="00F46397"/>
    <w:rsid w:val="00F463CD"/>
    <w:rsid w:val="00F4698B"/>
    <w:rsid w:val="00F4709D"/>
    <w:rsid w:val="00F471EF"/>
    <w:rsid w:val="00F47941"/>
    <w:rsid w:val="00F50111"/>
    <w:rsid w:val="00F50CB3"/>
    <w:rsid w:val="00F50DD1"/>
    <w:rsid w:val="00F51741"/>
    <w:rsid w:val="00F52C4D"/>
    <w:rsid w:val="00F53150"/>
    <w:rsid w:val="00F549F4"/>
    <w:rsid w:val="00F571A2"/>
    <w:rsid w:val="00F57BE2"/>
    <w:rsid w:val="00F60326"/>
    <w:rsid w:val="00F620D3"/>
    <w:rsid w:val="00F622BB"/>
    <w:rsid w:val="00F62836"/>
    <w:rsid w:val="00F6417F"/>
    <w:rsid w:val="00F645DB"/>
    <w:rsid w:val="00F64608"/>
    <w:rsid w:val="00F6568E"/>
    <w:rsid w:val="00F65F3E"/>
    <w:rsid w:val="00F67C87"/>
    <w:rsid w:val="00F706CE"/>
    <w:rsid w:val="00F709B3"/>
    <w:rsid w:val="00F70A9C"/>
    <w:rsid w:val="00F71061"/>
    <w:rsid w:val="00F72C0B"/>
    <w:rsid w:val="00F72CC7"/>
    <w:rsid w:val="00F73F0E"/>
    <w:rsid w:val="00F7495B"/>
    <w:rsid w:val="00F767A5"/>
    <w:rsid w:val="00F76C21"/>
    <w:rsid w:val="00F76FD7"/>
    <w:rsid w:val="00F80CF2"/>
    <w:rsid w:val="00F80E1D"/>
    <w:rsid w:val="00F81933"/>
    <w:rsid w:val="00F81EF9"/>
    <w:rsid w:val="00F8220B"/>
    <w:rsid w:val="00F828BE"/>
    <w:rsid w:val="00F83A79"/>
    <w:rsid w:val="00F83D58"/>
    <w:rsid w:val="00F83D76"/>
    <w:rsid w:val="00F8541A"/>
    <w:rsid w:val="00F85D6C"/>
    <w:rsid w:val="00F8608C"/>
    <w:rsid w:val="00F87175"/>
    <w:rsid w:val="00F9006C"/>
    <w:rsid w:val="00F901A8"/>
    <w:rsid w:val="00F90823"/>
    <w:rsid w:val="00F90A7C"/>
    <w:rsid w:val="00F912E4"/>
    <w:rsid w:val="00F91FAF"/>
    <w:rsid w:val="00F92AF5"/>
    <w:rsid w:val="00F93542"/>
    <w:rsid w:val="00F94599"/>
    <w:rsid w:val="00F959CF"/>
    <w:rsid w:val="00F95B6B"/>
    <w:rsid w:val="00F9773A"/>
    <w:rsid w:val="00F97AD2"/>
    <w:rsid w:val="00F97DCB"/>
    <w:rsid w:val="00F97E8D"/>
    <w:rsid w:val="00FA0A0C"/>
    <w:rsid w:val="00FA1C44"/>
    <w:rsid w:val="00FA2AE6"/>
    <w:rsid w:val="00FA2B33"/>
    <w:rsid w:val="00FA370E"/>
    <w:rsid w:val="00FA37C7"/>
    <w:rsid w:val="00FA3A1B"/>
    <w:rsid w:val="00FA3B4D"/>
    <w:rsid w:val="00FA5226"/>
    <w:rsid w:val="00FA5743"/>
    <w:rsid w:val="00FA7113"/>
    <w:rsid w:val="00FA7BCE"/>
    <w:rsid w:val="00FA7FFC"/>
    <w:rsid w:val="00FB17BF"/>
    <w:rsid w:val="00FB1961"/>
    <w:rsid w:val="00FB3738"/>
    <w:rsid w:val="00FB6B44"/>
    <w:rsid w:val="00FB6CDE"/>
    <w:rsid w:val="00FC0025"/>
    <w:rsid w:val="00FC032D"/>
    <w:rsid w:val="00FC0356"/>
    <w:rsid w:val="00FC0616"/>
    <w:rsid w:val="00FC09FD"/>
    <w:rsid w:val="00FC0DB9"/>
    <w:rsid w:val="00FC110E"/>
    <w:rsid w:val="00FC1782"/>
    <w:rsid w:val="00FC1EE7"/>
    <w:rsid w:val="00FC2D1E"/>
    <w:rsid w:val="00FC3530"/>
    <w:rsid w:val="00FC3A46"/>
    <w:rsid w:val="00FC3A4F"/>
    <w:rsid w:val="00FC3F99"/>
    <w:rsid w:val="00FC5298"/>
    <w:rsid w:val="00FC58EA"/>
    <w:rsid w:val="00FC6684"/>
    <w:rsid w:val="00FC77A0"/>
    <w:rsid w:val="00FD0E49"/>
    <w:rsid w:val="00FD1524"/>
    <w:rsid w:val="00FD1EA2"/>
    <w:rsid w:val="00FD21B6"/>
    <w:rsid w:val="00FD2FDB"/>
    <w:rsid w:val="00FD4A2D"/>
    <w:rsid w:val="00FD4FCF"/>
    <w:rsid w:val="00FD58DF"/>
    <w:rsid w:val="00FD5DA7"/>
    <w:rsid w:val="00FD6662"/>
    <w:rsid w:val="00FD6877"/>
    <w:rsid w:val="00FD6ECC"/>
    <w:rsid w:val="00FD7F03"/>
    <w:rsid w:val="00FE04B0"/>
    <w:rsid w:val="00FE0AA3"/>
    <w:rsid w:val="00FE1D6A"/>
    <w:rsid w:val="00FE3880"/>
    <w:rsid w:val="00FE3C61"/>
    <w:rsid w:val="00FE3CDF"/>
    <w:rsid w:val="00FE4201"/>
    <w:rsid w:val="00FE4BB3"/>
    <w:rsid w:val="00FE4D2F"/>
    <w:rsid w:val="00FF275E"/>
    <w:rsid w:val="00FF2D11"/>
    <w:rsid w:val="00FF2D5B"/>
    <w:rsid w:val="00FF370C"/>
    <w:rsid w:val="00FF4834"/>
    <w:rsid w:val="00FF4CFF"/>
    <w:rsid w:val="00FF6D96"/>
    <w:rsid w:val="00FF6F96"/>
    <w:rsid w:val="00FF715F"/>
    <w:rsid w:val="00FF7B02"/>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A87D66C"/>
  <w15:docId w15:val="{850456F9-0FDA-4A3A-A25F-73CF46AC33E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32807"/>
  </w:style>
  <w:style w:type="paragraph" w:styleId="Heading1">
    <w:name w:val="heading 1"/>
    <w:basedOn w:val="Normal"/>
    <w:next w:val="Normal"/>
    <w:uiPriority w:val="9"/>
    <w:qFormat/>
    <w:rsid w:val="00A8344A"/>
    <w:pPr>
      <w:keepNext/>
      <w:numPr>
        <w:numId w:val="15"/>
      </w:numPr>
      <w:outlineLvl w:val="0"/>
    </w:pPr>
    <w:rPr>
      <w:rFonts w:ascii="Calibri" w:hAnsi="Calibri" w:cs="Calibri"/>
      <w:b/>
      <w:sz w:val="30"/>
      <w:u w:val="single"/>
    </w:rPr>
  </w:style>
  <w:style w:type="paragraph" w:styleId="Heading2">
    <w:name w:val="heading 2"/>
    <w:basedOn w:val="Normal"/>
    <w:next w:val="Normal"/>
    <w:link w:val="Heading2Char"/>
    <w:uiPriority w:val="9"/>
    <w:qFormat/>
    <w:rsid w:val="00A8344A"/>
    <w:pPr>
      <w:keepNext/>
      <w:numPr>
        <w:ilvl w:val="1"/>
        <w:numId w:val="15"/>
      </w:numPr>
      <w:spacing w:after="240"/>
      <w:outlineLvl w:val="1"/>
    </w:pPr>
    <w:rPr>
      <w:rFonts w:ascii="Calibri" w:hAnsi="Calibri" w:cs="Calibri"/>
      <w:sz w:val="28"/>
      <w:u w:val="single"/>
    </w:rPr>
  </w:style>
  <w:style w:type="paragraph" w:styleId="Heading3">
    <w:name w:val="heading 3"/>
    <w:basedOn w:val="Normal"/>
    <w:next w:val="Normal"/>
    <w:rsid w:val="00AD632D"/>
    <w:pPr>
      <w:keepNext/>
      <w:jc w:val="center"/>
      <w:outlineLvl w:val="2"/>
    </w:pPr>
    <w:rPr>
      <w:rFonts w:ascii="Calibri" w:hAnsi="Calibri"/>
      <w:b/>
      <w:caps/>
      <w:sz w:val="44"/>
    </w:rPr>
  </w:style>
  <w:style w:type="paragraph" w:styleId="Heading4">
    <w:name w:val="heading 4"/>
    <w:basedOn w:val="PlainText"/>
    <w:next w:val="Normal"/>
    <w:qFormat/>
    <w:rsid w:val="00AD632D"/>
    <w:pPr>
      <w:tabs>
        <w:tab w:val="right" w:pos="10620"/>
      </w:tabs>
      <w:jc w:val="center"/>
      <w:outlineLvl w:val="3"/>
    </w:pPr>
    <w:rPr>
      <w:rFonts w:ascii="Calibri" w:hAnsi="Calibri" w:cs="Calibri"/>
      <w:b/>
      <w:sz w:val="28"/>
      <w:szCs w:val="28"/>
    </w:rPr>
  </w:style>
  <w:style w:type="paragraph" w:styleId="Heading5">
    <w:name w:val="heading 5"/>
    <w:basedOn w:val="Normal"/>
    <w:next w:val="Normal"/>
    <w:qFormat/>
    <w:rsid w:val="002325B5"/>
    <w:pPr>
      <w:keepNext/>
      <w:outlineLvl w:val="4"/>
    </w:pPr>
    <w:rPr>
      <w:b/>
      <w:u w:val="single"/>
    </w:rPr>
  </w:style>
  <w:style w:type="paragraph" w:styleId="Heading6">
    <w:name w:val="heading 6"/>
    <w:basedOn w:val="Normal"/>
    <w:next w:val="Normal"/>
    <w:qFormat/>
    <w:rsid w:val="002325B5"/>
    <w:pPr>
      <w:keepNext/>
      <w:pBdr>
        <w:left w:val="single" w:sz="4" w:space="0" w:color="auto"/>
      </w:pBdr>
      <w:outlineLvl w:val="5"/>
    </w:pPr>
    <w:rPr>
      <w:b/>
    </w:rPr>
  </w:style>
  <w:style w:type="paragraph" w:styleId="Heading7">
    <w:name w:val="heading 7"/>
    <w:basedOn w:val="Normal"/>
    <w:next w:val="Normal"/>
    <w:qFormat/>
    <w:rsid w:val="002325B5"/>
    <w:pPr>
      <w:keepNext/>
      <w:tabs>
        <w:tab w:val="center" w:pos="5220"/>
      </w:tabs>
      <w:jc w:val="center"/>
      <w:outlineLvl w:val="6"/>
    </w:pPr>
    <w:rPr>
      <w:b/>
      <w:spacing w:val="-3"/>
    </w:rPr>
  </w:style>
  <w:style w:type="paragraph" w:styleId="Heading8">
    <w:name w:val="heading 8"/>
    <w:basedOn w:val="Normal"/>
    <w:next w:val="Normal"/>
    <w:qFormat/>
    <w:rsid w:val="002325B5"/>
    <w:pPr>
      <w:keepNext/>
      <w:tabs>
        <w:tab w:val="left" w:pos="-720"/>
      </w:tabs>
      <w:jc w:val="center"/>
      <w:outlineLvl w:val="7"/>
    </w:pPr>
    <w:rPr>
      <w:b/>
      <w:spacing w:val="-3"/>
      <w:sz w:val="28"/>
    </w:rPr>
  </w:style>
  <w:style w:type="paragraph" w:styleId="Heading9">
    <w:name w:val="heading 9"/>
    <w:basedOn w:val="Normal"/>
    <w:next w:val="Normal"/>
    <w:qFormat/>
    <w:rsid w:val="002325B5"/>
    <w:pPr>
      <w:keepNext/>
      <w:tabs>
        <w:tab w:val="left" w:leader="dot" w:pos="-1440"/>
        <w:tab w:val="left" w:pos="-720"/>
        <w:tab w:val="left" w:pos="0"/>
        <w:tab w:val="left" w:pos="720"/>
        <w:tab w:val="left" w:pos="1440"/>
        <w:tab w:val="right" w:leader="dot" w:pos="9360"/>
      </w:tabs>
      <w:ind w:left="720"/>
      <w:outlineLvl w:val="8"/>
    </w:pPr>
    <w:rPr>
      <w:b/>
      <w:color w:val="0000F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325B5"/>
    <w:pPr>
      <w:tabs>
        <w:tab w:val="center" w:pos="4320"/>
        <w:tab w:val="right" w:pos="8640"/>
      </w:tabs>
    </w:pPr>
  </w:style>
  <w:style w:type="paragraph" w:styleId="Footer">
    <w:name w:val="footer"/>
    <w:basedOn w:val="Normal"/>
    <w:link w:val="FooterChar"/>
    <w:rsid w:val="002325B5"/>
    <w:pPr>
      <w:tabs>
        <w:tab w:val="center" w:pos="4320"/>
        <w:tab w:val="right" w:pos="8640"/>
      </w:tabs>
    </w:pPr>
  </w:style>
  <w:style w:type="paragraph" w:customStyle="1" w:styleId="MemoHeading">
    <w:name w:val="MemoHeading"/>
    <w:basedOn w:val="Normal"/>
    <w:rsid w:val="002325B5"/>
    <w:pPr>
      <w:spacing w:line="480" w:lineRule="auto"/>
    </w:pPr>
  </w:style>
  <w:style w:type="character" w:styleId="PageNumber">
    <w:name w:val="page number"/>
    <w:basedOn w:val="DefaultParagraphFont"/>
    <w:rsid w:val="002325B5"/>
  </w:style>
  <w:style w:type="paragraph" w:styleId="TOC3">
    <w:name w:val="toc 3"/>
    <w:basedOn w:val="Normal"/>
    <w:next w:val="Normal"/>
    <w:uiPriority w:val="39"/>
    <w:qFormat/>
    <w:rsid w:val="002325B5"/>
    <w:pPr>
      <w:tabs>
        <w:tab w:val="left" w:leader="dot" w:pos="9000"/>
        <w:tab w:val="right" w:pos="9360"/>
      </w:tabs>
      <w:suppressAutoHyphens/>
      <w:ind w:left="2160" w:right="720" w:hanging="720"/>
    </w:pPr>
  </w:style>
  <w:style w:type="paragraph" w:styleId="BodyTextIndent2">
    <w:name w:val="Body Text Indent 2"/>
    <w:basedOn w:val="Normal"/>
    <w:rsid w:val="002325B5"/>
    <w:pPr>
      <w:ind w:left="360"/>
    </w:pPr>
  </w:style>
  <w:style w:type="paragraph" w:styleId="BodyText2">
    <w:name w:val="Body Text 2"/>
    <w:basedOn w:val="Normal"/>
    <w:rsid w:val="002325B5"/>
    <w:pPr>
      <w:ind w:left="720" w:hanging="360"/>
    </w:pPr>
  </w:style>
  <w:style w:type="paragraph" w:styleId="BodyTextIndent">
    <w:name w:val="Body Text Indent"/>
    <w:basedOn w:val="Normal"/>
    <w:link w:val="BodyTextIndentChar"/>
    <w:rsid w:val="002325B5"/>
    <w:pPr>
      <w:ind w:left="1440"/>
    </w:pPr>
  </w:style>
  <w:style w:type="paragraph" w:styleId="BodyTextIndent3">
    <w:name w:val="Body Text Indent 3"/>
    <w:basedOn w:val="Normal"/>
    <w:rsid w:val="002325B5"/>
    <w:pPr>
      <w:tabs>
        <w:tab w:val="left" w:pos="-720"/>
      </w:tabs>
      <w:ind w:left="1440" w:hanging="1440"/>
    </w:pPr>
    <w:rPr>
      <w:spacing w:val="-3"/>
    </w:rPr>
  </w:style>
  <w:style w:type="character" w:styleId="CommentReference">
    <w:name w:val="annotation reference"/>
    <w:rsid w:val="002325B5"/>
    <w:rPr>
      <w:sz w:val="16"/>
    </w:rPr>
  </w:style>
  <w:style w:type="paragraph" w:styleId="CommentText">
    <w:name w:val="annotation text"/>
    <w:basedOn w:val="Normal"/>
    <w:link w:val="CommentTextChar"/>
    <w:semiHidden/>
    <w:rsid w:val="004A6F19"/>
    <w:rPr>
      <w:rFonts w:ascii="Arial" w:hAnsi="Arial" w:cs="Arial"/>
    </w:rPr>
  </w:style>
  <w:style w:type="paragraph" w:styleId="FootnoteText">
    <w:name w:val="footnote text"/>
    <w:basedOn w:val="Normal"/>
    <w:link w:val="FootnoteTextChar"/>
    <w:semiHidden/>
    <w:rsid w:val="002325B5"/>
  </w:style>
  <w:style w:type="paragraph" w:customStyle="1" w:styleId="Level1">
    <w:name w:val="Level 1"/>
    <w:basedOn w:val="Normal"/>
    <w:rsid w:val="002325B5"/>
    <w:pPr>
      <w:widowControl w:val="0"/>
      <w:numPr>
        <w:numId w:val="1"/>
      </w:numPr>
      <w:outlineLvl w:val="0"/>
    </w:pPr>
    <w:rPr>
      <w:snapToGrid w:val="0"/>
      <w:sz w:val="24"/>
    </w:rPr>
  </w:style>
  <w:style w:type="paragraph" w:customStyle="1" w:styleId="Level4">
    <w:name w:val="Level 4"/>
    <w:basedOn w:val="Normal"/>
    <w:rsid w:val="002325B5"/>
    <w:pPr>
      <w:widowControl w:val="0"/>
      <w:tabs>
        <w:tab w:val="num" w:pos="1440"/>
      </w:tabs>
      <w:ind w:left="2880" w:hanging="720"/>
      <w:outlineLvl w:val="3"/>
    </w:pPr>
    <w:rPr>
      <w:snapToGrid w:val="0"/>
      <w:sz w:val="24"/>
    </w:rPr>
  </w:style>
  <w:style w:type="paragraph" w:styleId="PlainText">
    <w:name w:val="Plain Text"/>
    <w:basedOn w:val="Normal"/>
    <w:link w:val="PlainTextChar"/>
    <w:rsid w:val="002325B5"/>
    <w:rPr>
      <w:rFonts w:ascii="Courier New" w:hAnsi="Courier New"/>
    </w:rPr>
  </w:style>
  <w:style w:type="paragraph" w:styleId="BodyText">
    <w:name w:val="Body Text"/>
    <w:basedOn w:val="Normal"/>
    <w:rsid w:val="002325B5"/>
  </w:style>
  <w:style w:type="character" w:styleId="Hyperlink">
    <w:name w:val="Hyperlink"/>
    <w:uiPriority w:val="99"/>
    <w:rsid w:val="002325B5"/>
    <w:rPr>
      <w:color w:val="0000FF"/>
      <w:u w:val="single"/>
    </w:rPr>
  </w:style>
  <w:style w:type="paragraph" w:styleId="BodyText3">
    <w:name w:val="Body Text 3"/>
    <w:basedOn w:val="Normal"/>
    <w:link w:val="BodyText3Char"/>
    <w:rsid w:val="002325B5"/>
    <w:pPr>
      <w:tabs>
        <w:tab w:val="left" w:pos="-1080"/>
        <w:tab w:val="left" w:pos="-720"/>
        <w:tab w:val="left" w:pos="0"/>
        <w:tab w:val="left" w:pos="1080"/>
        <w:tab w:val="left" w:pos="1440"/>
        <w:tab w:val="left" w:pos="3600"/>
        <w:tab w:val="left" w:pos="4320"/>
        <w:tab w:val="left" w:pos="5040"/>
        <w:tab w:val="left" w:pos="5760"/>
        <w:tab w:val="left" w:pos="6480"/>
        <w:tab w:val="left" w:pos="7200"/>
        <w:tab w:val="left" w:pos="7920"/>
        <w:tab w:val="left" w:pos="8640"/>
        <w:tab w:val="left" w:pos="9360"/>
      </w:tabs>
      <w:jc w:val="both"/>
    </w:pPr>
    <w:rPr>
      <w:sz w:val="22"/>
    </w:rPr>
  </w:style>
  <w:style w:type="character" w:styleId="FollowedHyperlink">
    <w:name w:val="FollowedHyperlink"/>
    <w:rsid w:val="002325B5"/>
    <w:rPr>
      <w:color w:val="800080"/>
      <w:u w:val="single"/>
    </w:rPr>
  </w:style>
  <w:style w:type="paragraph" w:styleId="Caption">
    <w:name w:val="caption"/>
    <w:basedOn w:val="Normal"/>
    <w:next w:val="Normal"/>
    <w:qFormat/>
    <w:rsid w:val="002325B5"/>
    <w:rPr>
      <w:b/>
      <w:sz w:val="18"/>
    </w:rPr>
  </w:style>
  <w:style w:type="paragraph" w:styleId="Title">
    <w:name w:val="Title"/>
    <w:basedOn w:val="Normal"/>
    <w:qFormat/>
    <w:rsid w:val="002325B5"/>
    <w:pPr>
      <w:jc w:val="center"/>
    </w:pPr>
    <w:rPr>
      <w:rFonts w:ascii="Arial" w:hAnsi="Arial"/>
      <w:b/>
      <w:sz w:val="24"/>
    </w:rPr>
  </w:style>
  <w:style w:type="paragraph" w:customStyle="1" w:styleId="AERTitle">
    <w:name w:val="AER Title"/>
    <w:basedOn w:val="Normal"/>
    <w:rsid w:val="002325B5"/>
    <w:pPr>
      <w:widowControl w:val="0"/>
      <w:tabs>
        <w:tab w:val="left" w:pos="204"/>
      </w:tabs>
      <w:spacing w:before="240" w:line="25" w:lineRule="atLeast"/>
      <w:jc w:val="center"/>
    </w:pPr>
    <w:rPr>
      <w:rFonts w:ascii="Arial" w:hAnsi="Arial"/>
      <w:b/>
      <w:bCs/>
      <w:snapToGrid w:val="0"/>
      <w:sz w:val="36"/>
    </w:rPr>
  </w:style>
  <w:style w:type="character" w:customStyle="1" w:styleId="pagetitle1">
    <w:name w:val="pagetitle1"/>
    <w:rsid w:val="002325B5"/>
    <w:rPr>
      <w:rFonts w:ascii="Arial" w:hAnsi="Arial" w:cs="Arial" w:hint="default"/>
      <w:b/>
      <w:bCs/>
      <w:color w:val="333366"/>
      <w:sz w:val="36"/>
      <w:szCs w:val="36"/>
      <w:shd w:val="clear" w:color="auto" w:fill="FFFFFF"/>
    </w:rPr>
  </w:style>
  <w:style w:type="character" w:customStyle="1" w:styleId="links1">
    <w:name w:val="links1"/>
    <w:rsid w:val="002325B5"/>
    <w:rPr>
      <w:rFonts w:ascii="Arial" w:hAnsi="Arial" w:cs="Arial" w:hint="default"/>
      <w:sz w:val="17"/>
      <w:szCs w:val="17"/>
    </w:rPr>
  </w:style>
  <w:style w:type="character" w:customStyle="1" w:styleId="title1">
    <w:name w:val="title1"/>
    <w:rsid w:val="002325B5"/>
    <w:rPr>
      <w:rFonts w:ascii="Arial" w:hAnsi="Arial" w:cs="Arial" w:hint="default"/>
      <w:b/>
      <w:bCs/>
      <w:color w:val="3366CC"/>
      <w:sz w:val="19"/>
      <w:szCs w:val="19"/>
      <w:shd w:val="clear" w:color="auto" w:fill="FFFFFF"/>
    </w:rPr>
  </w:style>
  <w:style w:type="paragraph" w:styleId="BalloonText">
    <w:name w:val="Balloon Text"/>
    <w:basedOn w:val="Normal"/>
    <w:semiHidden/>
    <w:rsid w:val="002325B5"/>
    <w:rPr>
      <w:rFonts w:ascii="Tahoma" w:hAnsi="Tahoma" w:cs="Tahoma"/>
      <w:sz w:val="16"/>
      <w:szCs w:val="16"/>
    </w:rPr>
  </w:style>
  <w:style w:type="paragraph" w:customStyle="1" w:styleId="ContractsTeam">
    <w:name w:val="ContractsTeam"/>
    <w:basedOn w:val="Normal"/>
    <w:rsid w:val="002325B5"/>
    <w:pPr>
      <w:numPr>
        <w:ilvl w:val="1"/>
        <w:numId w:val="2"/>
      </w:numPr>
    </w:pPr>
  </w:style>
  <w:style w:type="paragraph" w:customStyle="1" w:styleId="1AutoList1">
    <w:name w:val="1AutoList1"/>
    <w:rsid w:val="002325B5"/>
    <w:pPr>
      <w:widowControl w:val="0"/>
      <w:tabs>
        <w:tab w:val="left" w:pos="720"/>
      </w:tabs>
      <w:autoSpaceDE w:val="0"/>
      <w:autoSpaceDN w:val="0"/>
      <w:adjustRightInd w:val="0"/>
      <w:ind w:left="720" w:hanging="720"/>
      <w:jc w:val="both"/>
    </w:pPr>
    <w:rPr>
      <w:sz w:val="24"/>
      <w:szCs w:val="24"/>
    </w:rPr>
  </w:style>
  <w:style w:type="table" w:styleId="TableGrid">
    <w:name w:val="Table Grid"/>
    <w:basedOn w:val="TableNormal"/>
    <w:rsid w:val="002325B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qFormat/>
    <w:rsid w:val="002325B5"/>
    <w:rPr>
      <w:b/>
      <w:bCs/>
    </w:rPr>
  </w:style>
  <w:style w:type="character" w:styleId="FootnoteReference">
    <w:name w:val="footnote reference"/>
    <w:semiHidden/>
    <w:rsid w:val="002325B5"/>
    <w:rPr>
      <w:vertAlign w:val="superscript"/>
    </w:rPr>
  </w:style>
  <w:style w:type="paragraph" w:customStyle="1" w:styleId="memoheading0">
    <w:name w:val="memoheading"/>
    <w:basedOn w:val="Normal"/>
    <w:rsid w:val="00991BA2"/>
    <w:pPr>
      <w:spacing w:line="480" w:lineRule="auto"/>
    </w:pPr>
    <w:rPr>
      <w:szCs w:val="26"/>
    </w:rPr>
  </w:style>
  <w:style w:type="paragraph" w:styleId="ListParagraph">
    <w:name w:val="List Paragraph"/>
    <w:basedOn w:val="Normal"/>
    <w:uiPriority w:val="1"/>
    <w:qFormat/>
    <w:rsid w:val="002C5DFD"/>
    <w:pPr>
      <w:ind w:left="720"/>
    </w:pPr>
  </w:style>
  <w:style w:type="character" w:customStyle="1" w:styleId="HeaderChar">
    <w:name w:val="Header Char"/>
    <w:link w:val="Header"/>
    <w:rsid w:val="00457C41"/>
    <w:rPr>
      <w:sz w:val="26"/>
    </w:rPr>
  </w:style>
  <w:style w:type="character" w:customStyle="1" w:styleId="BodyTextIndentChar">
    <w:name w:val="Body Text Indent Char"/>
    <w:link w:val="BodyTextIndent"/>
    <w:rsid w:val="00457C41"/>
    <w:rPr>
      <w:sz w:val="26"/>
    </w:rPr>
  </w:style>
  <w:style w:type="character" w:customStyle="1" w:styleId="FooterChar">
    <w:name w:val="Footer Char"/>
    <w:link w:val="Footer"/>
    <w:rsid w:val="00457C41"/>
    <w:rPr>
      <w:sz w:val="26"/>
    </w:rPr>
  </w:style>
  <w:style w:type="character" w:customStyle="1" w:styleId="PlainTextChar">
    <w:name w:val="Plain Text Char"/>
    <w:link w:val="PlainText"/>
    <w:rsid w:val="006D3A59"/>
    <w:rPr>
      <w:rFonts w:ascii="Courier New" w:hAnsi="Courier New"/>
    </w:rPr>
  </w:style>
  <w:style w:type="paragraph" w:customStyle="1" w:styleId="RFP-QHeader1">
    <w:name w:val="RFP-Q Header 1"/>
    <w:basedOn w:val="Normal"/>
    <w:qFormat/>
    <w:rsid w:val="00875513"/>
    <w:pPr>
      <w:jc w:val="center"/>
    </w:pPr>
    <w:rPr>
      <w:b/>
      <w:caps/>
      <w:sz w:val="40"/>
      <w:szCs w:val="40"/>
    </w:rPr>
  </w:style>
  <w:style w:type="paragraph" w:customStyle="1" w:styleId="RFP-QHeader2">
    <w:name w:val="RFP-Q Header 2"/>
    <w:basedOn w:val="Normal"/>
    <w:qFormat/>
    <w:rsid w:val="0058733C"/>
    <w:pPr>
      <w:jc w:val="center"/>
    </w:pPr>
    <w:rPr>
      <w:b/>
    </w:rPr>
  </w:style>
  <w:style w:type="paragraph" w:customStyle="1" w:styleId="HeaderExhibit">
    <w:name w:val="Header Exhibit"/>
    <w:basedOn w:val="PlainText"/>
    <w:autoRedefine/>
    <w:qFormat/>
    <w:rsid w:val="00A41AC5"/>
    <w:pPr>
      <w:tabs>
        <w:tab w:val="right" w:pos="7200"/>
        <w:tab w:val="left" w:pos="7380"/>
        <w:tab w:val="right" w:pos="10800"/>
      </w:tabs>
      <w:jc w:val="center"/>
    </w:pPr>
    <w:rPr>
      <w:rFonts w:ascii="Calibri" w:hAnsi="Calibri"/>
      <w:b/>
      <w:caps/>
      <w:noProof/>
      <w:sz w:val="28"/>
      <w:szCs w:val="28"/>
    </w:rPr>
  </w:style>
  <w:style w:type="paragraph" w:styleId="CommentSubject">
    <w:name w:val="annotation subject"/>
    <w:basedOn w:val="CommentText"/>
    <w:next w:val="CommentText"/>
    <w:link w:val="CommentSubjectChar"/>
    <w:rsid w:val="009C6985"/>
    <w:rPr>
      <w:rFonts w:ascii="Times New Roman" w:hAnsi="Times New Roman"/>
      <w:b/>
      <w:bCs/>
    </w:rPr>
  </w:style>
  <w:style w:type="character" w:customStyle="1" w:styleId="CommentTextChar">
    <w:name w:val="Comment Text Char"/>
    <w:link w:val="CommentText"/>
    <w:semiHidden/>
    <w:rsid w:val="004A6F19"/>
    <w:rPr>
      <w:rFonts w:ascii="Arial" w:hAnsi="Arial" w:cs="Arial"/>
    </w:rPr>
  </w:style>
  <w:style w:type="character" w:customStyle="1" w:styleId="CommentSubjectChar">
    <w:name w:val="Comment Subject Char"/>
    <w:link w:val="CommentSubject"/>
    <w:rsid w:val="009C6985"/>
    <w:rPr>
      <w:rFonts w:ascii="Arial" w:hAnsi="Arial" w:cs="Arial"/>
    </w:rPr>
  </w:style>
  <w:style w:type="paragraph" w:customStyle="1" w:styleId="Comments">
    <w:name w:val="Comments"/>
    <w:basedOn w:val="CommentText"/>
    <w:link w:val="CommentsChar"/>
    <w:qFormat/>
    <w:rsid w:val="004A6F19"/>
  </w:style>
  <w:style w:type="paragraph" w:styleId="NoSpacing">
    <w:name w:val="No Spacing"/>
    <w:uiPriority w:val="1"/>
    <w:qFormat/>
    <w:rsid w:val="007A3F29"/>
    <w:rPr>
      <w:rFonts w:ascii="Calibri" w:eastAsia="Calibri" w:hAnsi="Calibri"/>
      <w:sz w:val="22"/>
      <w:szCs w:val="22"/>
    </w:rPr>
  </w:style>
  <w:style w:type="character" w:customStyle="1" w:styleId="CommentsChar">
    <w:name w:val="Comments Char"/>
    <w:link w:val="Comments"/>
    <w:rsid w:val="004A6F19"/>
    <w:rPr>
      <w:rFonts w:ascii="Arial" w:hAnsi="Arial" w:cs="Arial"/>
    </w:rPr>
  </w:style>
  <w:style w:type="character" w:customStyle="1" w:styleId="FootnoteTextChar">
    <w:name w:val="Footnote Text Char"/>
    <w:basedOn w:val="DefaultParagraphFont"/>
    <w:link w:val="FootnoteText"/>
    <w:semiHidden/>
    <w:rsid w:val="00D04306"/>
  </w:style>
  <w:style w:type="character" w:customStyle="1" w:styleId="BodyText3Char">
    <w:name w:val="Body Text 3 Char"/>
    <w:link w:val="BodyText3"/>
    <w:rsid w:val="00373C09"/>
    <w:rPr>
      <w:sz w:val="22"/>
    </w:rPr>
  </w:style>
  <w:style w:type="paragraph" w:customStyle="1" w:styleId="ExhibitHeader">
    <w:name w:val="Exhibit Header"/>
    <w:basedOn w:val="Normal"/>
    <w:autoRedefine/>
    <w:qFormat/>
    <w:rsid w:val="00130F5F"/>
    <w:pPr>
      <w:tabs>
        <w:tab w:val="center" w:pos="5220"/>
      </w:tabs>
      <w:jc w:val="center"/>
    </w:pPr>
    <w:rPr>
      <w:b/>
      <w:caps/>
      <w:spacing w:val="-3"/>
      <w:sz w:val="32"/>
    </w:rPr>
  </w:style>
  <w:style w:type="character" w:styleId="PlaceholderText">
    <w:name w:val="Placeholder Text"/>
    <w:uiPriority w:val="99"/>
    <w:semiHidden/>
    <w:rsid w:val="009C1B55"/>
    <w:rPr>
      <w:color w:val="808080"/>
    </w:rPr>
  </w:style>
  <w:style w:type="paragraph" w:styleId="TOC1">
    <w:name w:val="toc 1"/>
    <w:aliases w:val="TOC 1 (RFP-Q)"/>
    <w:basedOn w:val="Normal"/>
    <w:next w:val="Normal"/>
    <w:link w:val="TOC1Char"/>
    <w:autoRedefine/>
    <w:uiPriority w:val="39"/>
    <w:qFormat/>
    <w:rsid w:val="009C1C81"/>
    <w:pPr>
      <w:tabs>
        <w:tab w:val="left" w:pos="720"/>
        <w:tab w:val="right" w:leader="dot" w:pos="10790"/>
      </w:tabs>
    </w:pPr>
    <w:rPr>
      <w:rFonts w:ascii="Calibri" w:hAnsi="Calibri"/>
      <w:b/>
      <w:caps/>
      <w:noProof/>
      <w:szCs w:val="26"/>
    </w:rPr>
  </w:style>
  <w:style w:type="paragraph" w:styleId="TOC2">
    <w:name w:val="toc 2"/>
    <w:aliases w:val="TOC 2 (RFP-Q)"/>
    <w:basedOn w:val="Normal"/>
    <w:next w:val="Normal"/>
    <w:autoRedefine/>
    <w:uiPriority w:val="39"/>
    <w:qFormat/>
    <w:rsid w:val="00D14568"/>
    <w:pPr>
      <w:tabs>
        <w:tab w:val="left" w:pos="1440"/>
        <w:tab w:val="right" w:leader="dot" w:pos="10800"/>
      </w:tabs>
      <w:ind w:left="720"/>
    </w:pPr>
    <w:rPr>
      <w:rFonts w:ascii="Calibri" w:hAnsi="Calibri"/>
      <w:noProof/>
      <w:szCs w:val="26"/>
    </w:rPr>
  </w:style>
  <w:style w:type="paragraph" w:styleId="TOCHeading">
    <w:name w:val="TOC Heading"/>
    <w:basedOn w:val="Heading1"/>
    <w:next w:val="Normal"/>
    <w:uiPriority w:val="39"/>
    <w:unhideWhenUsed/>
    <w:qFormat/>
    <w:rsid w:val="00606FDA"/>
    <w:pPr>
      <w:keepLines/>
      <w:numPr>
        <w:numId w:val="0"/>
      </w:numPr>
      <w:spacing w:before="480" w:line="276" w:lineRule="auto"/>
      <w:outlineLvl w:val="9"/>
    </w:pPr>
    <w:rPr>
      <w:rFonts w:ascii="Cambria" w:eastAsia="PMingLiU" w:hAnsi="Cambria" w:cs="Times New Roman"/>
      <w:bCs/>
      <w:color w:val="365F91"/>
      <w:sz w:val="28"/>
      <w:szCs w:val="28"/>
      <w:u w:val="none"/>
      <w:lang w:eastAsia="ja-JP"/>
    </w:rPr>
  </w:style>
  <w:style w:type="character" w:customStyle="1" w:styleId="TOC1Char">
    <w:name w:val="TOC 1 Char"/>
    <w:aliases w:val="TOC 1 (RFP-Q) Char"/>
    <w:link w:val="TOC1"/>
    <w:uiPriority w:val="39"/>
    <w:rsid w:val="009C1C81"/>
    <w:rPr>
      <w:rFonts w:ascii="Calibri" w:hAnsi="Calibri"/>
      <w:b/>
      <w:caps/>
      <w:noProof/>
      <w:sz w:val="26"/>
      <w:szCs w:val="26"/>
    </w:rPr>
  </w:style>
  <w:style w:type="paragraph" w:customStyle="1" w:styleId="Instructionstoberemoved">
    <w:name w:val="Instructions to be removed"/>
    <w:basedOn w:val="Heading2"/>
    <w:link w:val="InstructionstoberemovedChar"/>
    <w:qFormat/>
    <w:rsid w:val="003D3E5A"/>
    <w:pPr>
      <w:numPr>
        <w:ilvl w:val="0"/>
        <w:numId w:val="0"/>
      </w:numPr>
      <w:ind w:left="1440"/>
    </w:pPr>
    <w:rPr>
      <w:color w:val="FFFFFF"/>
      <w:sz w:val="26"/>
      <w:u w:val="none"/>
    </w:rPr>
  </w:style>
  <w:style w:type="character" w:customStyle="1" w:styleId="Heading2Char">
    <w:name w:val="Heading 2 Char"/>
    <w:link w:val="Heading2"/>
    <w:uiPriority w:val="9"/>
    <w:rsid w:val="00A8344A"/>
    <w:rPr>
      <w:rFonts w:ascii="Calibri" w:hAnsi="Calibri" w:cs="Calibri"/>
      <w:sz w:val="28"/>
      <w:u w:val="single"/>
    </w:rPr>
  </w:style>
  <w:style w:type="character" w:customStyle="1" w:styleId="InstructionstoberemovedChar">
    <w:name w:val="Instructions to be removed Char"/>
    <w:link w:val="Instructionstoberemoved"/>
    <w:rsid w:val="003D3E5A"/>
    <w:rPr>
      <w:rFonts w:ascii="Calibri" w:hAnsi="Calibri" w:cs="Calibri"/>
      <w:color w:val="FFFFFF"/>
      <w:sz w:val="26"/>
      <w:u w:val="single"/>
    </w:rPr>
  </w:style>
  <w:style w:type="paragraph" w:customStyle="1" w:styleId="Item1">
    <w:name w:val="Item 1"/>
    <w:basedOn w:val="Normal"/>
    <w:link w:val="Item1Char"/>
    <w:qFormat/>
    <w:rsid w:val="00A86407"/>
    <w:pPr>
      <w:numPr>
        <w:ilvl w:val="2"/>
        <w:numId w:val="15"/>
      </w:numPr>
      <w:spacing w:after="240"/>
    </w:pPr>
    <w:rPr>
      <w:rFonts w:ascii="Calibri" w:hAnsi="Calibri" w:cs="Calibri"/>
    </w:rPr>
  </w:style>
  <w:style w:type="paragraph" w:customStyle="1" w:styleId="Itema">
    <w:name w:val="Item a."/>
    <w:basedOn w:val="Normal"/>
    <w:link w:val="ItemaChar"/>
    <w:qFormat/>
    <w:rsid w:val="00A86407"/>
    <w:pPr>
      <w:numPr>
        <w:ilvl w:val="3"/>
        <w:numId w:val="15"/>
      </w:numPr>
      <w:spacing w:after="240"/>
    </w:pPr>
    <w:rPr>
      <w:rFonts w:ascii="Calibri" w:hAnsi="Calibri" w:cs="Calibri"/>
    </w:rPr>
  </w:style>
  <w:style w:type="character" w:customStyle="1" w:styleId="Item1Char">
    <w:name w:val="Item 1 Char"/>
    <w:link w:val="Item1"/>
    <w:rsid w:val="00A86407"/>
    <w:rPr>
      <w:rFonts w:ascii="Calibri" w:hAnsi="Calibri" w:cs="Calibri"/>
    </w:rPr>
  </w:style>
  <w:style w:type="paragraph" w:customStyle="1" w:styleId="Item10">
    <w:name w:val="Item (1)"/>
    <w:basedOn w:val="Itema"/>
    <w:link w:val="Item1Char0"/>
    <w:qFormat/>
    <w:rsid w:val="00A86407"/>
    <w:pPr>
      <w:numPr>
        <w:ilvl w:val="4"/>
      </w:numPr>
    </w:pPr>
  </w:style>
  <w:style w:type="character" w:customStyle="1" w:styleId="ItemaChar">
    <w:name w:val="Item a. Char"/>
    <w:link w:val="Itema"/>
    <w:rsid w:val="00A86407"/>
    <w:rPr>
      <w:rFonts w:ascii="Calibri" w:hAnsi="Calibri" w:cs="Calibri"/>
    </w:rPr>
  </w:style>
  <w:style w:type="paragraph" w:customStyle="1" w:styleId="Itema0">
    <w:name w:val="Item (a)"/>
    <w:basedOn w:val="Item10"/>
    <w:link w:val="ItemaChar0"/>
    <w:qFormat/>
    <w:rsid w:val="00A86407"/>
    <w:pPr>
      <w:numPr>
        <w:ilvl w:val="5"/>
      </w:numPr>
    </w:pPr>
  </w:style>
  <w:style w:type="character" w:customStyle="1" w:styleId="Item1Char0">
    <w:name w:val="Item (1) Char"/>
    <w:link w:val="Item10"/>
    <w:rsid w:val="00A86407"/>
    <w:rPr>
      <w:rFonts w:ascii="Calibri" w:hAnsi="Calibri" w:cs="Calibri"/>
    </w:rPr>
  </w:style>
  <w:style w:type="paragraph" w:customStyle="1" w:styleId="Itemi">
    <w:name w:val="Item i."/>
    <w:basedOn w:val="Itema0"/>
    <w:link w:val="ItemiChar"/>
    <w:qFormat/>
    <w:rsid w:val="00A86407"/>
    <w:pPr>
      <w:numPr>
        <w:ilvl w:val="6"/>
      </w:numPr>
    </w:pPr>
  </w:style>
  <w:style w:type="character" w:customStyle="1" w:styleId="ItemaChar0">
    <w:name w:val="Item (a) Char"/>
    <w:link w:val="Itema0"/>
    <w:rsid w:val="00A86407"/>
    <w:rPr>
      <w:rFonts w:ascii="Calibri" w:hAnsi="Calibri" w:cs="Calibri"/>
    </w:rPr>
  </w:style>
  <w:style w:type="character" w:customStyle="1" w:styleId="ItemiChar">
    <w:name w:val="Item i. Char"/>
    <w:link w:val="Itemi"/>
    <w:rsid w:val="00A86407"/>
    <w:rPr>
      <w:rFonts w:ascii="Calibri" w:hAnsi="Calibri" w:cs="Calibri"/>
    </w:rPr>
  </w:style>
  <w:style w:type="character" w:customStyle="1" w:styleId="CharAttribute245">
    <w:name w:val="CharAttribute245"/>
    <w:uiPriority w:val="99"/>
    <w:rsid w:val="00F43F6A"/>
    <w:rPr>
      <w:rFonts w:ascii="Courier New" w:eastAsia="Times New Roman"/>
    </w:rPr>
  </w:style>
  <w:style w:type="character" w:styleId="UnresolvedMention">
    <w:name w:val="Unresolved Mention"/>
    <w:uiPriority w:val="99"/>
    <w:semiHidden/>
    <w:unhideWhenUsed/>
    <w:rsid w:val="00F43F6A"/>
    <w:rPr>
      <w:color w:val="605E5C"/>
      <w:shd w:val="clear" w:color="auto" w:fill="E1DFDD"/>
    </w:rPr>
  </w:style>
  <w:style w:type="paragraph" w:styleId="Revision">
    <w:name w:val="Revision"/>
    <w:hidden/>
    <w:uiPriority w:val="99"/>
    <w:semiHidden/>
    <w:rsid w:val="00AF533D"/>
    <w:rPr>
      <w:sz w:val="26"/>
    </w:rPr>
  </w:style>
  <w:style w:type="paragraph" w:styleId="NormalWeb">
    <w:name w:val="Normal (Web)"/>
    <w:basedOn w:val="Normal"/>
    <w:uiPriority w:val="99"/>
    <w:unhideWhenUsed/>
    <w:rsid w:val="00B63E65"/>
    <w:pPr>
      <w:spacing w:before="100" w:beforeAutospacing="1" w:after="100" w:afterAutospacing="1"/>
    </w:pPr>
    <w:rPr>
      <w:rFonts w:eastAsia="Calibri"/>
      <w:sz w:val="24"/>
      <w:szCs w:val="24"/>
    </w:rPr>
  </w:style>
  <w:style w:type="character" w:customStyle="1" w:styleId="me-email-text">
    <w:name w:val="me-email-text"/>
    <w:basedOn w:val="DefaultParagraphFont"/>
    <w:rsid w:val="000B62B6"/>
  </w:style>
  <w:style w:type="character" w:customStyle="1" w:styleId="me-email-text-secondary">
    <w:name w:val="me-email-text-secondary"/>
    <w:basedOn w:val="DefaultParagraphFont"/>
    <w:rsid w:val="000B62B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7622693">
      <w:bodyDiv w:val="1"/>
      <w:marLeft w:val="0"/>
      <w:marRight w:val="0"/>
      <w:marTop w:val="0"/>
      <w:marBottom w:val="0"/>
      <w:divBdr>
        <w:top w:val="none" w:sz="0" w:space="0" w:color="auto"/>
        <w:left w:val="none" w:sz="0" w:space="0" w:color="auto"/>
        <w:bottom w:val="none" w:sz="0" w:space="0" w:color="auto"/>
        <w:right w:val="none" w:sz="0" w:space="0" w:color="auto"/>
      </w:divBdr>
      <w:divsChild>
        <w:div w:id="133109401">
          <w:marLeft w:val="0"/>
          <w:marRight w:val="0"/>
          <w:marTop w:val="0"/>
          <w:marBottom w:val="0"/>
          <w:divBdr>
            <w:top w:val="none" w:sz="0" w:space="0" w:color="auto"/>
            <w:left w:val="none" w:sz="0" w:space="0" w:color="auto"/>
            <w:bottom w:val="none" w:sz="0" w:space="0" w:color="auto"/>
            <w:right w:val="none" w:sz="0" w:space="0" w:color="auto"/>
          </w:divBdr>
        </w:div>
      </w:divsChild>
    </w:div>
    <w:div w:id="193157734">
      <w:bodyDiv w:val="1"/>
      <w:marLeft w:val="0"/>
      <w:marRight w:val="0"/>
      <w:marTop w:val="0"/>
      <w:marBottom w:val="0"/>
      <w:divBdr>
        <w:top w:val="none" w:sz="0" w:space="0" w:color="auto"/>
        <w:left w:val="none" w:sz="0" w:space="0" w:color="auto"/>
        <w:bottom w:val="none" w:sz="0" w:space="0" w:color="auto"/>
        <w:right w:val="none" w:sz="0" w:space="0" w:color="auto"/>
      </w:divBdr>
    </w:div>
    <w:div w:id="302783357">
      <w:bodyDiv w:val="1"/>
      <w:marLeft w:val="0"/>
      <w:marRight w:val="0"/>
      <w:marTop w:val="0"/>
      <w:marBottom w:val="0"/>
      <w:divBdr>
        <w:top w:val="none" w:sz="0" w:space="0" w:color="auto"/>
        <w:left w:val="none" w:sz="0" w:space="0" w:color="auto"/>
        <w:bottom w:val="none" w:sz="0" w:space="0" w:color="auto"/>
        <w:right w:val="none" w:sz="0" w:space="0" w:color="auto"/>
      </w:divBdr>
    </w:div>
    <w:div w:id="321004834">
      <w:bodyDiv w:val="1"/>
      <w:marLeft w:val="0"/>
      <w:marRight w:val="0"/>
      <w:marTop w:val="0"/>
      <w:marBottom w:val="0"/>
      <w:divBdr>
        <w:top w:val="none" w:sz="0" w:space="0" w:color="auto"/>
        <w:left w:val="none" w:sz="0" w:space="0" w:color="auto"/>
        <w:bottom w:val="none" w:sz="0" w:space="0" w:color="auto"/>
        <w:right w:val="none" w:sz="0" w:space="0" w:color="auto"/>
      </w:divBdr>
    </w:div>
    <w:div w:id="331883703">
      <w:bodyDiv w:val="1"/>
      <w:marLeft w:val="0"/>
      <w:marRight w:val="0"/>
      <w:marTop w:val="0"/>
      <w:marBottom w:val="0"/>
      <w:divBdr>
        <w:top w:val="none" w:sz="0" w:space="0" w:color="auto"/>
        <w:left w:val="none" w:sz="0" w:space="0" w:color="auto"/>
        <w:bottom w:val="none" w:sz="0" w:space="0" w:color="auto"/>
        <w:right w:val="none" w:sz="0" w:space="0" w:color="auto"/>
      </w:divBdr>
    </w:div>
    <w:div w:id="383452719">
      <w:bodyDiv w:val="1"/>
      <w:marLeft w:val="0"/>
      <w:marRight w:val="0"/>
      <w:marTop w:val="0"/>
      <w:marBottom w:val="0"/>
      <w:divBdr>
        <w:top w:val="none" w:sz="0" w:space="0" w:color="auto"/>
        <w:left w:val="none" w:sz="0" w:space="0" w:color="auto"/>
        <w:bottom w:val="none" w:sz="0" w:space="0" w:color="auto"/>
        <w:right w:val="none" w:sz="0" w:space="0" w:color="auto"/>
      </w:divBdr>
    </w:div>
    <w:div w:id="441073466">
      <w:bodyDiv w:val="1"/>
      <w:marLeft w:val="0"/>
      <w:marRight w:val="0"/>
      <w:marTop w:val="0"/>
      <w:marBottom w:val="0"/>
      <w:divBdr>
        <w:top w:val="none" w:sz="0" w:space="0" w:color="auto"/>
        <w:left w:val="none" w:sz="0" w:space="0" w:color="auto"/>
        <w:bottom w:val="none" w:sz="0" w:space="0" w:color="auto"/>
        <w:right w:val="none" w:sz="0" w:space="0" w:color="auto"/>
      </w:divBdr>
      <w:divsChild>
        <w:div w:id="723723791">
          <w:marLeft w:val="150"/>
          <w:marRight w:val="150"/>
          <w:marTop w:val="150"/>
          <w:marBottom w:val="150"/>
          <w:divBdr>
            <w:top w:val="none" w:sz="0" w:space="0" w:color="auto"/>
            <w:left w:val="none" w:sz="0" w:space="0" w:color="auto"/>
            <w:bottom w:val="none" w:sz="0" w:space="0" w:color="auto"/>
            <w:right w:val="none" w:sz="0" w:space="0" w:color="auto"/>
          </w:divBdr>
        </w:div>
      </w:divsChild>
    </w:div>
    <w:div w:id="463082462">
      <w:bodyDiv w:val="1"/>
      <w:marLeft w:val="0"/>
      <w:marRight w:val="0"/>
      <w:marTop w:val="0"/>
      <w:marBottom w:val="0"/>
      <w:divBdr>
        <w:top w:val="none" w:sz="0" w:space="0" w:color="auto"/>
        <w:left w:val="none" w:sz="0" w:space="0" w:color="auto"/>
        <w:bottom w:val="none" w:sz="0" w:space="0" w:color="auto"/>
        <w:right w:val="none" w:sz="0" w:space="0" w:color="auto"/>
      </w:divBdr>
    </w:div>
    <w:div w:id="536819126">
      <w:bodyDiv w:val="1"/>
      <w:marLeft w:val="0"/>
      <w:marRight w:val="0"/>
      <w:marTop w:val="0"/>
      <w:marBottom w:val="0"/>
      <w:divBdr>
        <w:top w:val="none" w:sz="0" w:space="0" w:color="auto"/>
        <w:left w:val="none" w:sz="0" w:space="0" w:color="auto"/>
        <w:bottom w:val="none" w:sz="0" w:space="0" w:color="auto"/>
        <w:right w:val="none" w:sz="0" w:space="0" w:color="auto"/>
      </w:divBdr>
      <w:divsChild>
        <w:div w:id="1702240374">
          <w:marLeft w:val="0"/>
          <w:marRight w:val="0"/>
          <w:marTop w:val="0"/>
          <w:marBottom w:val="0"/>
          <w:divBdr>
            <w:top w:val="none" w:sz="0" w:space="0" w:color="auto"/>
            <w:left w:val="none" w:sz="0" w:space="0" w:color="auto"/>
            <w:bottom w:val="none" w:sz="0" w:space="0" w:color="auto"/>
            <w:right w:val="none" w:sz="0" w:space="0" w:color="auto"/>
          </w:divBdr>
          <w:divsChild>
            <w:div w:id="801386248">
              <w:marLeft w:val="0"/>
              <w:marRight w:val="0"/>
              <w:marTop w:val="0"/>
              <w:marBottom w:val="0"/>
              <w:divBdr>
                <w:top w:val="none" w:sz="0" w:space="0" w:color="auto"/>
                <w:left w:val="none" w:sz="0" w:space="0" w:color="auto"/>
                <w:bottom w:val="none" w:sz="0" w:space="0" w:color="auto"/>
                <w:right w:val="none" w:sz="0" w:space="0" w:color="auto"/>
              </w:divBdr>
              <w:divsChild>
                <w:div w:id="657076012">
                  <w:marLeft w:val="0"/>
                  <w:marRight w:val="0"/>
                  <w:marTop w:val="0"/>
                  <w:marBottom w:val="0"/>
                  <w:divBdr>
                    <w:top w:val="none" w:sz="0" w:space="0" w:color="auto"/>
                    <w:left w:val="none" w:sz="0" w:space="0" w:color="auto"/>
                    <w:bottom w:val="none" w:sz="0" w:space="0" w:color="auto"/>
                    <w:right w:val="none" w:sz="0" w:space="0" w:color="auto"/>
                  </w:divBdr>
                  <w:divsChild>
                    <w:div w:id="798033691">
                      <w:marLeft w:val="0"/>
                      <w:marRight w:val="0"/>
                      <w:marTop w:val="0"/>
                      <w:marBottom w:val="0"/>
                      <w:divBdr>
                        <w:top w:val="none" w:sz="0" w:space="0" w:color="auto"/>
                        <w:left w:val="none" w:sz="0" w:space="0" w:color="auto"/>
                        <w:bottom w:val="none" w:sz="0" w:space="0" w:color="auto"/>
                        <w:right w:val="none" w:sz="0" w:space="0" w:color="auto"/>
                      </w:divBdr>
                      <w:divsChild>
                        <w:div w:id="13646004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52932594">
      <w:bodyDiv w:val="1"/>
      <w:marLeft w:val="0"/>
      <w:marRight w:val="0"/>
      <w:marTop w:val="0"/>
      <w:marBottom w:val="0"/>
      <w:divBdr>
        <w:top w:val="none" w:sz="0" w:space="0" w:color="auto"/>
        <w:left w:val="none" w:sz="0" w:space="0" w:color="auto"/>
        <w:bottom w:val="none" w:sz="0" w:space="0" w:color="auto"/>
        <w:right w:val="none" w:sz="0" w:space="0" w:color="auto"/>
      </w:divBdr>
    </w:div>
    <w:div w:id="605624132">
      <w:bodyDiv w:val="1"/>
      <w:marLeft w:val="0"/>
      <w:marRight w:val="0"/>
      <w:marTop w:val="0"/>
      <w:marBottom w:val="0"/>
      <w:divBdr>
        <w:top w:val="none" w:sz="0" w:space="0" w:color="auto"/>
        <w:left w:val="none" w:sz="0" w:space="0" w:color="auto"/>
        <w:bottom w:val="none" w:sz="0" w:space="0" w:color="auto"/>
        <w:right w:val="none" w:sz="0" w:space="0" w:color="auto"/>
      </w:divBdr>
    </w:div>
    <w:div w:id="673997989">
      <w:bodyDiv w:val="1"/>
      <w:marLeft w:val="0"/>
      <w:marRight w:val="0"/>
      <w:marTop w:val="0"/>
      <w:marBottom w:val="0"/>
      <w:divBdr>
        <w:top w:val="none" w:sz="0" w:space="0" w:color="auto"/>
        <w:left w:val="none" w:sz="0" w:space="0" w:color="auto"/>
        <w:bottom w:val="none" w:sz="0" w:space="0" w:color="auto"/>
        <w:right w:val="none" w:sz="0" w:space="0" w:color="auto"/>
      </w:divBdr>
    </w:div>
    <w:div w:id="711228542">
      <w:bodyDiv w:val="1"/>
      <w:marLeft w:val="0"/>
      <w:marRight w:val="0"/>
      <w:marTop w:val="0"/>
      <w:marBottom w:val="0"/>
      <w:divBdr>
        <w:top w:val="none" w:sz="0" w:space="0" w:color="auto"/>
        <w:left w:val="none" w:sz="0" w:space="0" w:color="auto"/>
        <w:bottom w:val="none" w:sz="0" w:space="0" w:color="auto"/>
        <w:right w:val="none" w:sz="0" w:space="0" w:color="auto"/>
      </w:divBdr>
    </w:div>
    <w:div w:id="731394521">
      <w:bodyDiv w:val="1"/>
      <w:marLeft w:val="0"/>
      <w:marRight w:val="0"/>
      <w:marTop w:val="0"/>
      <w:marBottom w:val="0"/>
      <w:divBdr>
        <w:top w:val="none" w:sz="0" w:space="0" w:color="auto"/>
        <w:left w:val="none" w:sz="0" w:space="0" w:color="auto"/>
        <w:bottom w:val="none" w:sz="0" w:space="0" w:color="auto"/>
        <w:right w:val="none" w:sz="0" w:space="0" w:color="auto"/>
      </w:divBdr>
    </w:div>
    <w:div w:id="742725053">
      <w:bodyDiv w:val="1"/>
      <w:marLeft w:val="0"/>
      <w:marRight w:val="0"/>
      <w:marTop w:val="0"/>
      <w:marBottom w:val="0"/>
      <w:divBdr>
        <w:top w:val="none" w:sz="0" w:space="0" w:color="auto"/>
        <w:left w:val="none" w:sz="0" w:space="0" w:color="auto"/>
        <w:bottom w:val="none" w:sz="0" w:space="0" w:color="auto"/>
        <w:right w:val="none" w:sz="0" w:space="0" w:color="auto"/>
      </w:divBdr>
    </w:div>
    <w:div w:id="743339655">
      <w:bodyDiv w:val="1"/>
      <w:marLeft w:val="0"/>
      <w:marRight w:val="0"/>
      <w:marTop w:val="0"/>
      <w:marBottom w:val="0"/>
      <w:divBdr>
        <w:top w:val="none" w:sz="0" w:space="0" w:color="auto"/>
        <w:left w:val="none" w:sz="0" w:space="0" w:color="auto"/>
        <w:bottom w:val="none" w:sz="0" w:space="0" w:color="auto"/>
        <w:right w:val="none" w:sz="0" w:space="0" w:color="auto"/>
      </w:divBdr>
    </w:div>
    <w:div w:id="827206824">
      <w:bodyDiv w:val="1"/>
      <w:marLeft w:val="0"/>
      <w:marRight w:val="0"/>
      <w:marTop w:val="0"/>
      <w:marBottom w:val="0"/>
      <w:divBdr>
        <w:top w:val="none" w:sz="0" w:space="0" w:color="auto"/>
        <w:left w:val="none" w:sz="0" w:space="0" w:color="auto"/>
        <w:bottom w:val="none" w:sz="0" w:space="0" w:color="auto"/>
        <w:right w:val="none" w:sz="0" w:space="0" w:color="auto"/>
      </w:divBdr>
    </w:div>
    <w:div w:id="847258442">
      <w:bodyDiv w:val="1"/>
      <w:marLeft w:val="0"/>
      <w:marRight w:val="0"/>
      <w:marTop w:val="0"/>
      <w:marBottom w:val="0"/>
      <w:divBdr>
        <w:top w:val="none" w:sz="0" w:space="0" w:color="auto"/>
        <w:left w:val="none" w:sz="0" w:space="0" w:color="auto"/>
        <w:bottom w:val="none" w:sz="0" w:space="0" w:color="auto"/>
        <w:right w:val="none" w:sz="0" w:space="0" w:color="auto"/>
      </w:divBdr>
    </w:div>
    <w:div w:id="859784069">
      <w:bodyDiv w:val="1"/>
      <w:marLeft w:val="0"/>
      <w:marRight w:val="0"/>
      <w:marTop w:val="0"/>
      <w:marBottom w:val="0"/>
      <w:divBdr>
        <w:top w:val="none" w:sz="0" w:space="0" w:color="auto"/>
        <w:left w:val="none" w:sz="0" w:space="0" w:color="auto"/>
        <w:bottom w:val="none" w:sz="0" w:space="0" w:color="auto"/>
        <w:right w:val="none" w:sz="0" w:space="0" w:color="auto"/>
      </w:divBdr>
    </w:div>
    <w:div w:id="883641240">
      <w:bodyDiv w:val="1"/>
      <w:marLeft w:val="0"/>
      <w:marRight w:val="0"/>
      <w:marTop w:val="0"/>
      <w:marBottom w:val="0"/>
      <w:divBdr>
        <w:top w:val="none" w:sz="0" w:space="0" w:color="auto"/>
        <w:left w:val="none" w:sz="0" w:space="0" w:color="auto"/>
        <w:bottom w:val="none" w:sz="0" w:space="0" w:color="auto"/>
        <w:right w:val="none" w:sz="0" w:space="0" w:color="auto"/>
      </w:divBdr>
    </w:div>
    <w:div w:id="911550510">
      <w:bodyDiv w:val="1"/>
      <w:marLeft w:val="0"/>
      <w:marRight w:val="0"/>
      <w:marTop w:val="0"/>
      <w:marBottom w:val="0"/>
      <w:divBdr>
        <w:top w:val="none" w:sz="0" w:space="0" w:color="auto"/>
        <w:left w:val="none" w:sz="0" w:space="0" w:color="auto"/>
        <w:bottom w:val="none" w:sz="0" w:space="0" w:color="auto"/>
        <w:right w:val="none" w:sz="0" w:space="0" w:color="auto"/>
      </w:divBdr>
    </w:div>
    <w:div w:id="955915819">
      <w:bodyDiv w:val="1"/>
      <w:marLeft w:val="0"/>
      <w:marRight w:val="0"/>
      <w:marTop w:val="0"/>
      <w:marBottom w:val="0"/>
      <w:divBdr>
        <w:top w:val="none" w:sz="0" w:space="0" w:color="auto"/>
        <w:left w:val="none" w:sz="0" w:space="0" w:color="auto"/>
        <w:bottom w:val="none" w:sz="0" w:space="0" w:color="auto"/>
        <w:right w:val="none" w:sz="0" w:space="0" w:color="auto"/>
      </w:divBdr>
    </w:div>
    <w:div w:id="1036275348">
      <w:bodyDiv w:val="1"/>
      <w:marLeft w:val="0"/>
      <w:marRight w:val="0"/>
      <w:marTop w:val="0"/>
      <w:marBottom w:val="0"/>
      <w:divBdr>
        <w:top w:val="none" w:sz="0" w:space="0" w:color="auto"/>
        <w:left w:val="none" w:sz="0" w:space="0" w:color="auto"/>
        <w:bottom w:val="none" w:sz="0" w:space="0" w:color="auto"/>
        <w:right w:val="none" w:sz="0" w:space="0" w:color="auto"/>
      </w:divBdr>
    </w:div>
    <w:div w:id="1060441358">
      <w:bodyDiv w:val="1"/>
      <w:marLeft w:val="0"/>
      <w:marRight w:val="0"/>
      <w:marTop w:val="0"/>
      <w:marBottom w:val="0"/>
      <w:divBdr>
        <w:top w:val="none" w:sz="0" w:space="0" w:color="auto"/>
        <w:left w:val="none" w:sz="0" w:space="0" w:color="auto"/>
        <w:bottom w:val="none" w:sz="0" w:space="0" w:color="auto"/>
        <w:right w:val="none" w:sz="0" w:space="0" w:color="auto"/>
      </w:divBdr>
    </w:div>
    <w:div w:id="1067459618">
      <w:bodyDiv w:val="1"/>
      <w:marLeft w:val="0"/>
      <w:marRight w:val="0"/>
      <w:marTop w:val="0"/>
      <w:marBottom w:val="0"/>
      <w:divBdr>
        <w:top w:val="none" w:sz="0" w:space="0" w:color="auto"/>
        <w:left w:val="none" w:sz="0" w:space="0" w:color="auto"/>
        <w:bottom w:val="none" w:sz="0" w:space="0" w:color="auto"/>
        <w:right w:val="none" w:sz="0" w:space="0" w:color="auto"/>
      </w:divBdr>
      <w:divsChild>
        <w:div w:id="1271863563">
          <w:marLeft w:val="0"/>
          <w:marRight w:val="0"/>
          <w:marTop w:val="0"/>
          <w:marBottom w:val="0"/>
          <w:divBdr>
            <w:top w:val="none" w:sz="0" w:space="0" w:color="auto"/>
            <w:left w:val="none" w:sz="0" w:space="0" w:color="auto"/>
            <w:bottom w:val="none" w:sz="0" w:space="0" w:color="auto"/>
            <w:right w:val="none" w:sz="0" w:space="0" w:color="auto"/>
          </w:divBdr>
        </w:div>
      </w:divsChild>
    </w:div>
    <w:div w:id="1081835459">
      <w:bodyDiv w:val="1"/>
      <w:marLeft w:val="0"/>
      <w:marRight w:val="0"/>
      <w:marTop w:val="0"/>
      <w:marBottom w:val="0"/>
      <w:divBdr>
        <w:top w:val="none" w:sz="0" w:space="0" w:color="auto"/>
        <w:left w:val="none" w:sz="0" w:space="0" w:color="auto"/>
        <w:bottom w:val="none" w:sz="0" w:space="0" w:color="auto"/>
        <w:right w:val="none" w:sz="0" w:space="0" w:color="auto"/>
      </w:divBdr>
    </w:div>
    <w:div w:id="1101336898">
      <w:bodyDiv w:val="1"/>
      <w:marLeft w:val="0"/>
      <w:marRight w:val="0"/>
      <w:marTop w:val="0"/>
      <w:marBottom w:val="0"/>
      <w:divBdr>
        <w:top w:val="none" w:sz="0" w:space="0" w:color="auto"/>
        <w:left w:val="none" w:sz="0" w:space="0" w:color="auto"/>
        <w:bottom w:val="none" w:sz="0" w:space="0" w:color="auto"/>
        <w:right w:val="none" w:sz="0" w:space="0" w:color="auto"/>
      </w:divBdr>
    </w:div>
    <w:div w:id="1125124068">
      <w:bodyDiv w:val="1"/>
      <w:marLeft w:val="0"/>
      <w:marRight w:val="0"/>
      <w:marTop w:val="0"/>
      <w:marBottom w:val="0"/>
      <w:divBdr>
        <w:top w:val="none" w:sz="0" w:space="0" w:color="auto"/>
        <w:left w:val="none" w:sz="0" w:space="0" w:color="auto"/>
        <w:bottom w:val="none" w:sz="0" w:space="0" w:color="auto"/>
        <w:right w:val="none" w:sz="0" w:space="0" w:color="auto"/>
      </w:divBdr>
      <w:divsChild>
        <w:div w:id="811557166">
          <w:marLeft w:val="0"/>
          <w:marRight w:val="0"/>
          <w:marTop w:val="0"/>
          <w:marBottom w:val="0"/>
          <w:divBdr>
            <w:top w:val="none" w:sz="0" w:space="0" w:color="auto"/>
            <w:left w:val="none" w:sz="0" w:space="0" w:color="auto"/>
            <w:bottom w:val="none" w:sz="0" w:space="0" w:color="auto"/>
            <w:right w:val="none" w:sz="0" w:space="0" w:color="auto"/>
          </w:divBdr>
          <w:divsChild>
            <w:div w:id="1565993955">
              <w:marLeft w:val="3360"/>
              <w:marRight w:val="360"/>
              <w:marTop w:val="0"/>
              <w:marBottom w:val="0"/>
              <w:divBdr>
                <w:top w:val="none" w:sz="0" w:space="0" w:color="auto"/>
                <w:left w:val="none" w:sz="0" w:space="0" w:color="auto"/>
                <w:bottom w:val="none" w:sz="0" w:space="0" w:color="auto"/>
                <w:right w:val="none" w:sz="0" w:space="0" w:color="auto"/>
              </w:divBdr>
            </w:div>
          </w:divsChild>
        </w:div>
      </w:divsChild>
    </w:div>
    <w:div w:id="1156611604">
      <w:bodyDiv w:val="1"/>
      <w:marLeft w:val="0"/>
      <w:marRight w:val="0"/>
      <w:marTop w:val="0"/>
      <w:marBottom w:val="0"/>
      <w:divBdr>
        <w:top w:val="none" w:sz="0" w:space="0" w:color="auto"/>
        <w:left w:val="none" w:sz="0" w:space="0" w:color="auto"/>
        <w:bottom w:val="none" w:sz="0" w:space="0" w:color="auto"/>
        <w:right w:val="none" w:sz="0" w:space="0" w:color="auto"/>
      </w:divBdr>
    </w:div>
    <w:div w:id="1199466690">
      <w:bodyDiv w:val="1"/>
      <w:marLeft w:val="0"/>
      <w:marRight w:val="0"/>
      <w:marTop w:val="0"/>
      <w:marBottom w:val="0"/>
      <w:divBdr>
        <w:top w:val="none" w:sz="0" w:space="0" w:color="auto"/>
        <w:left w:val="none" w:sz="0" w:space="0" w:color="auto"/>
        <w:bottom w:val="none" w:sz="0" w:space="0" w:color="auto"/>
        <w:right w:val="none" w:sz="0" w:space="0" w:color="auto"/>
      </w:divBdr>
    </w:div>
    <w:div w:id="1237475499">
      <w:bodyDiv w:val="1"/>
      <w:marLeft w:val="0"/>
      <w:marRight w:val="0"/>
      <w:marTop w:val="0"/>
      <w:marBottom w:val="0"/>
      <w:divBdr>
        <w:top w:val="none" w:sz="0" w:space="0" w:color="auto"/>
        <w:left w:val="none" w:sz="0" w:space="0" w:color="auto"/>
        <w:bottom w:val="none" w:sz="0" w:space="0" w:color="auto"/>
        <w:right w:val="none" w:sz="0" w:space="0" w:color="auto"/>
      </w:divBdr>
    </w:div>
    <w:div w:id="1238322199">
      <w:bodyDiv w:val="1"/>
      <w:marLeft w:val="0"/>
      <w:marRight w:val="0"/>
      <w:marTop w:val="0"/>
      <w:marBottom w:val="0"/>
      <w:divBdr>
        <w:top w:val="none" w:sz="0" w:space="0" w:color="auto"/>
        <w:left w:val="none" w:sz="0" w:space="0" w:color="auto"/>
        <w:bottom w:val="none" w:sz="0" w:space="0" w:color="auto"/>
        <w:right w:val="none" w:sz="0" w:space="0" w:color="auto"/>
      </w:divBdr>
    </w:div>
    <w:div w:id="1260404734">
      <w:bodyDiv w:val="1"/>
      <w:marLeft w:val="0"/>
      <w:marRight w:val="0"/>
      <w:marTop w:val="0"/>
      <w:marBottom w:val="0"/>
      <w:divBdr>
        <w:top w:val="none" w:sz="0" w:space="0" w:color="auto"/>
        <w:left w:val="none" w:sz="0" w:space="0" w:color="auto"/>
        <w:bottom w:val="none" w:sz="0" w:space="0" w:color="auto"/>
        <w:right w:val="none" w:sz="0" w:space="0" w:color="auto"/>
      </w:divBdr>
    </w:div>
    <w:div w:id="1260408878">
      <w:bodyDiv w:val="1"/>
      <w:marLeft w:val="0"/>
      <w:marRight w:val="0"/>
      <w:marTop w:val="0"/>
      <w:marBottom w:val="0"/>
      <w:divBdr>
        <w:top w:val="none" w:sz="0" w:space="0" w:color="auto"/>
        <w:left w:val="none" w:sz="0" w:space="0" w:color="auto"/>
        <w:bottom w:val="none" w:sz="0" w:space="0" w:color="auto"/>
        <w:right w:val="none" w:sz="0" w:space="0" w:color="auto"/>
      </w:divBdr>
    </w:div>
    <w:div w:id="1263682662">
      <w:bodyDiv w:val="1"/>
      <w:marLeft w:val="0"/>
      <w:marRight w:val="0"/>
      <w:marTop w:val="0"/>
      <w:marBottom w:val="0"/>
      <w:divBdr>
        <w:top w:val="none" w:sz="0" w:space="0" w:color="auto"/>
        <w:left w:val="none" w:sz="0" w:space="0" w:color="auto"/>
        <w:bottom w:val="none" w:sz="0" w:space="0" w:color="auto"/>
        <w:right w:val="none" w:sz="0" w:space="0" w:color="auto"/>
      </w:divBdr>
    </w:div>
    <w:div w:id="1304655116">
      <w:bodyDiv w:val="1"/>
      <w:marLeft w:val="0"/>
      <w:marRight w:val="0"/>
      <w:marTop w:val="0"/>
      <w:marBottom w:val="0"/>
      <w:divBdr>
        <w:top w:val="none" w:sz="0" w:space="0" w:color="auto"/>
        <w:left w:val="none" w:sz="0" w:space="0" w:color="auto"/>
        <w:bottom w:val="none" w:sz="0" w:space="0" w:color="auto"/>
        <w:right w:val="none" w:sz="0" w:space="0" w:color="auto"/>
      </w:divBdr>
    </w:div>
    <w:div w:id="1368797482">
      <w:bodyDiv w:val="1"/>
      <w:marLeft w:val="0"/>
      <w:marRight w:val="0"/>
      <w:marTop w:val="0"/>
      <w:marBottom w:val="0"/>
      <w:divBdr>
        <w:top w:val="none" w:sz="0" w:space="0" w:color="auto"/>
        <w:left w:val="none" w:sz="0" w:space="0" w:color="auto"/>
        <w:bottom w:val="none" w:sz="0" w:space="0" w:color="auto"/>
        <w:right w:val="none" w:sz="0" w:space="0" w:color="auto"/>
      </w:divBdr>
    </w:div>
    <w:div w:id="1372224740">
      <w:bodyDiv w:val="1"/>
      <w:marLeft w:val="0"/>
      <w:marRight w:val="0"/>
      <w:marTop w:val="0"/>
      <w:marBottom w:val="0"/>
      <w:divBdr>
        <w:top w:val="none" w:sz="0" w:space="0" w:color="auto"/>
        <w:left w:val="none" w:sz="0" w:space="0" w:color="auto"/>
        <w:bottom w:val="none" w:sz="0" w:space="0" w:color="auto"/>
        <w:right w:val="none" w:sz="0" w:space="0" w:color="auto"/>
      </w:divBdr>
    </w:div>
    <w:div w:id="1503012090">
      <w:bodyDiv w:val="1"/>
      <w:marLeft w:val="0"/>
      <w:marRight w:val="0"/>
      <w:marTop w:val="0"/>
      <w:marBottom w:val="0"/>
      <w:divBdr>
        <w:top w:val="none" w:sz="0" w:space="0" w:color="auto"/>
        <w:left w:val="none" w:sz="0" w:space="0" w:color="auto"/>
        <w:bottom w:val="none" w:sz="0" w:space="0" w:color="auto"/>
        <w:right w:val="none" w:sz="0" w:space="0" w:color="auto"/>
      </w:divBdr>
    </w:div>
    <w:div w:id="1527524738">
      <w:bodyDiv w:val="1"/>
      <w:marLeft w:val="0"/>
      <w:marRight w:val="0"/>
      <w:marTop w:val="0"/>
      <w:marBottom w:val="0"/>
      <w:divBdr>
        <w:top w:val="none" w:sz="0" w:space="0" w:color="auto"/>
        <w:left w:val="none" w:sz="0" w:space="0" w:color="auto"/>
        <w:bottom w:val="none" w:sz="0" w:space="0" w:color="auto"/>
        <w:right w:val="none" w:sz="0" w:space="0" w:color="auto"/>
      </w:divBdr>
    </w:div>
    <w:div w:id="1546524123">
      <w:bodyDiv w:val="1"/>
      <w:marLeft w:val="0"/>
      <w:marRight w:val="0"/>
      <w:marTop w:val="0"/>
      <w:marBottom w:val="0"/>
      <w:divBdr>
        <w:top w:val="none" w:sz="0" w:space="0" w:color="auto"/>
        <w:left w:val="none" w:sz="0" w:space="0" w:color="auto"/>
        <w:bottom w:val="none" w:sz="0" w:space="0" w:color="auto"/>
        <w:right w:val="none" w:sz="0" w:space="0" w:color="auto"/>
      </w:divBdr>
    </w:div>
    <w:div w:id="1634561844">
      <w:bodyDiv w:val="1"/>
      <w:marLeft w:val="0"/>
      <w:marRight w:val="0"/>
      <w:marTop w:val="0"/>
      <w:marBottom w:val="0"/>
      <w:divBdr>
        <w:top w:val="none" w:sz="0" w:space="0" w:color="auto"/>
        <w:left w:val="none" w:sz="0" w:space="0" w:color="auto"/>
        <w:bottom w:val="none" w:sz="0" w:space="0" w:color="auto"/>
        <w:right w:val="none" w:sz="0" w:space="0" w:color="auto"/>
      </w:divBdr>
    </w:div>
    <w:div w:id="1738094723">
      <w:bodyDiv w:val="1"/>
      <w:marLeft w:val="0"/>
      <w:marRight w:val="0"/>
      <w:marTop w:val="0"/>
      <w:marBottom w:val="0"/>
      <w:divBdr>
        <w:top w:val="none" w:sz="0" w:space="0" w:color="auto"/>
        <w:left w:val="none" w:sz="0" w:space="0" w:color="auto"/>
        <w:bottom w:val="none" w:sz="0" w:space="0" w:color="auto"/>
        <w:right w:val="none" w:sz="0" w:space="0" w:color="auto"/>
      </w:divBdr>
    </w:div>
    <w:div w:id="1753041249">
      <w:bodyDiv w:val="1"/>
      <w:marLeft w:val="0"/>
      <w:marRight w:val="0"/>
      <w:marTop w:val="0"/>
      <w:marBottom w:val="0"/>
      <w:divBdr>
        <w:top w:val="none" w:sz="0" w:space="0" w:color="auto"/>
        <w:left w:val="none" w:sz="0" w:space="0" w:color="auto"/>
        <w:bottom w:val="none" w:sz="0" w:space="0" w:color="auto"/>
        <w:right w:val="none" w:sz="0" w:space="0" w:color="auto"/>
      </w:divBdr>
    </w:div>
    <w:div w:id="1792748297">
      <w:bodyDiv w:val="1"/>
      <w:marLeft w:val="0"/>
      <w:marRight w:val="0"/>
      <w:marTop w:val="0"/>
      <w:marBottom w:val="0"/>
      <w:divBdr>
        <w:top w:val="none" w:sz="0" w:space="0" w:color="auto"/>
        <w:left w:val="none" w:sz="0" w:space="0" w:color="auto"/>
        <w:bottom w:val="none" w:sz="0" w:space="0" w:color="auto"/>
        <w:right w:val="none" w:sz="0" w:space="0" w:color="auto"/>
      </w:divBdr>
    </w:div>
    <w:div w:id="1827281983">
      <w:bodyDiv w:val="1"/>
      <w:marLeft w:val="0"/>
      <w:marRight w:val="0"/>
      <w:marTop w:val="0"/>
      <w:marBottom w:val="0"/>
      <w:divBdr>
        <w:top w:val="none" w:sz="0" w:space="0" w:color="auto"/>
        <w:left w:val="none" w:sz="0" w:space="0" w:color="auto"/>
        <w:bottom w:val="none" w:sz="0" w:space="0" w:color="auto"/>
        <w:right w:val="none" w:sz="0" w:space="0" w:color="auto"/>
      </w:divBdr>
    </w:div>
    <w:div w:id="1922594266">
      <w:bodyDiv w:val="1"/>
      <w:marLeft w:val="0"/>
      <w:marRight w:val="0"/>
      <w:marTop w:val="0"/>
      <w:marBottom w:val="0"/>
      <w:divBdr>
        <w:top w:val="none" w:sz="0" w:space="0" w:color="auto"/>
        <w:left w:val="none" w:sz="0" w:space="0" w:color="auto"/>
        <w:bottom w:val="none" w:sz="0" w:space="0" w:color="auto"/>
        <w:right w:val="none" w:sz="0" w:space="0" w:color="auto"/>
      </w:divBdr>
    </w:div>
    <w:div w:id="1991278284">
      <w:bodyDiv w:val="1"/>
      <w:marLeft w:val="0"/>
      <w:marRight w:val="0"/>
      <w:marTop w:val="0"/>
      <w:marBottom w:val="0"/>
      <w:divBdr>
        <w:top w:val="none" w:sz="0" w:space="0" w:color="auto"/>
        <w:left w:val="none" w:sz="0" w:space="0" w:color="auto"/>
        <w:bottom w:val="none" w:sz="0" w:space="0" w:color="auto"/>
        <w:right w:val="none" w:sz="0" w:space="0" w:color="auto"/>
      </w:divBdr>
    </w:div>
    <w:div w:id="2032876990">
      <w:bodyDiv w:val="1"/>
      <w:marLeft w:val="0"/>
      <w:marRight w:val="0"/>
      <w:marTop w:val="0"/>
      <w:marBottom w:val="0"/>
      <w:divBdr>
        <w:top w:val="none" w:sz="0" w:space="0" w:color="auto"/>
        <w:left w:val="none" w:sz="0" w:space="0" w:color="auto"/>
        <w:bottom w:val="none" w:sz="0" w:space="0" w:color="auto"/>
        <w:right w:val="none" w:sz="0" w:space="0" w:color="auto"/>
      </w:divBdr>
    </w:div>
    <w:div w:id="2048486238">
      <w:bodyDiv w:val="1"/>
      <w:marLeft w:val="0"/>
      <w:marRight w:val="0"/>
      <w:marTop w:val="0"/>
      <w:marBottom w:val="0"/>
      <w:divBdr>
        <w:top w:val="none" w:sz="0" w:space="0" w:color="auto"/>
        <w:left w:val="none" w:sz="0" w:space="0" w:color="auto"/>
        <w:bottom w:val="none" w:sz="0" w:space="0" w:color="auto"/>
        <w:right w:val="none" w:sz="0" w:space="0" w:color="auto"/>
      </w:divBdr>
    </w:div>
    <w:div w:id="2070877128">
      <w:bodyDiv w:val="1"/>
      <w:marLeft w:val="0"/>
      <w:marRight w:val="0"/>
      <w:marTop w:val="0"/>
      <w:marBottom w:val="0"/>
      <w:divBdr>
        <w:top w:val="none" w:sz="0" w:space="0" w:color="auto"/>
        <w:left w:val="none" w:sz="0" w:space="0" w:color="auto"/>
        <w:bottom w:val="none" w:sz="0" w:space="0" w:color="auto"/>
        <w:right w:val="none" w:sz="0" w:space="0" w:color="auto"/>
      </w:divBdr>
    </w:div>
    <w:div w:id="2085253776">
      <w:bodyDiv w:val="1"/>
      <w:marLeft w:val="0"/>
      <w:marRight w:val="0"/>
      <w:marTop w:val="0"/>
      <w:marBottom w:val="0"/>
      <w:divBdr>
        <w:top w:val="none" w:sz="0" w:space="0" w:color="auto"/>
        <w:left w:val="none" w:sz="0" w:space="0" w:color="auto"/>
        <w:bottom w:val="none" w:sz="0" w:space="0" w:color="auto"/>
        <w:right w:val="none" w:sz="0" w:space="0" w:color="auto"/>
      </w:divBdr>
    </w:div>
    <w:div w:id="2126577705">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hyperlink" Target="https://aka.ms/JoinTeamsMeeting?omkt=en-US" TargetMode="External"/><Relationship Id="rId117" Type="http://schemas.openxmlformats.org/officeDocument/2006/relationships/image" Target="media/image11.png"/><Relationship Id="rId21" Type="http://schemas.openxmlformats.org/officeDocument/2006/relationships/hyperlink" Target="https://dialin.teams.microsoft.com/c44e85b4-06d5-44f1-aa66-048146aad930?id=827776655" TargetMode="External"/><Relationship Id="rId42" Type="http://schemas.openxmlformats.org/officeDocument/2006/relationships/hyperlink" Target="tel:+14159153950,,827776655" TargetMode="External"/><Relationship Id="rId47" Type="http://schemas.openxmlformats.org/officeDocument/2006/relationships/hyperlink" Target="https://gsa.acgov.org/do-business-with-us/upcoming-contracting-events/" TargetMode="External"/><Relationship Id="rId63" Type="http://schemas.openxmlformats.org/officeDocument/2006/relationships/hyperlink" Target="https://ezsourcing.acgov.org" TargetMode="External"/><Relationship Id="rId68" Type="http://schemas.openxmlformats.org/officeDocument/2006/relationships/footer" Target="footer1.xml"/><Relationship Id="rId84" Type="http://schemas.openxmlformats.org/officeDocument/2006/relationships/hyperlink" Target="https://gsa.acgov.org/do-business-with-us/contracting-opportunities/policies-procedures/general-requirements/" TargetMode="External"/><Relationship Id="rId89" Type="http://schemas.openxmlformats.org/officeDocument/2006/relationships/hyperlink" Target="https://gsa.acgov.org/do-business-with-us/contracting-opportunities/policies-procedures/iran-contracting-act-of-2010-ica/" TargetMode="External"/><Relationship Id="rId112" Type="http://schemas.openxmlformats.org/officeDocument/2006/relationships/footer" Target="footer9.xml"/><Relationship Id="rId16" Type="http://schemas.openxmlformats.org/officeDocument/2006/relationships/hyperlink" Target="https://ezsourcing.acgov.org/" TargetMode="External"/><Relationship Id="rId107" Type="http://schemas.openxmlformats.org/officeDocument/2006/relationships/footer" Target="footer7.xml"/><Relationship Id="rId11" Type="http://schemas.openxmlformats.org/officeDocument/2006/relationships/endnotes" Target="endnotes.xml"/><Relationship Id="rId32" Type="http://schemas.openxmlformats.org/officeDocument/2006/relationships/hyperlink" Target="https://teams.microsoft.com/l/meetup-join/19%3ameeting_ZTcwODZiMDctYzdmNi00ZTgxLWJhOTUtMjAyZTRkMWQxMTg4%40thread.v2/0?context=%7b%22Tid%22%3a%2232fdff2c-f86e-4ba3-a47d-6a44a7f45a64%22%2c%22Oid%22%3a%22338906a1-74a0-4066-b6d5-051f1847307a%22%7d" TargetMode="External"/><Relationship Id="rId37" Type="http://schemas.openxmlformats.org/officeDocument/2006/relationships/hyperlink" Target="https://www.acgov.org/government/holidays.htm" TargetMode="External"/><Relationship Id="rId53" Type="http://schemas.openxmlformats.org/officeDocument/2006/relationships/hyperlink" Target="http://acgov.org/auditor/sleb/overview.htm" TargetMode="External"/><Relationship Id="rId58" Type="http://schemas.openxmlformats.org/officeDocument/2006/relationships/hyperlink" Target="https://acgovt.sharepoint.com/:w:/s/GSADigitalLibrary/EeGBnUyJSMFBoXqtvbj7ly0BqycT5J83NKyIV19tLO6-yA?e=YwGjFP" TargetMode="External"/><Relationship Id="rId74" Type="http://schemas.openxmlformats.org/officeDocument/2006/relationships/hyperlink" Target="https://ezsourcing.acgov.org" TargetMode="External"/><Relationship Id="rId79" Type="http://schemas.openxmlformats.org/officeDocument/2006/relationships/image" Target="media/image4.png"/><Relationship Id="rId102" Type="http://schemas.openxmlformats.org/officeDocument/2006/relationships/hyperlink" Target="http://acgov.org/auditor/sleb/overview.htm" TargetMode="External"/><Relationship Id="rId123" Type="http://schemas.openxmlformats.org/officeDocument/2006/relationships/footer" Target="footer13.xml"/><Relationship Id="rId5" Type="http://schemas.openxmlformats.org/officeDocument/2006/relationships/customXml" Target="../customXml/item5.xml"/><Relationship Id="rId61" Type="http://schemas.openxmlformats.org/officeDocument/2006/relationships/hyperlink" Target="https://gsa.acgov.org/do-business-with-us/contracting-opportunities/" TargetMode="External"/><Relationship Id="rId82" Type="http://schemas.openxmlformats.org/officeDocument/2006/relationships/header" Target="header6.xml"/><Relationship Id="rId90" Type="http://schemas.openxmlformats.org/officeDocument/2006/relationships/hyperlink" Target="https://gsa.acgov.org/do-business-with-us/contracting-opportunities/policies-procedures/general-environmental-requirements/" TargetMode="External"/><Relationship Id="rId95" Type="http://schemas.openxmlformats.org/officeDocument/2006/relationships/hyperlink" Target="http://acgov.org/auditor/sleb/sourceprogram.htm" TargetMode="External"/><Relationship Id="rId19" Type="http://schemas.openxmlformats.org/officeDocument/2006/relationships/hyperlink" Target="https://teams.microsoft.com/l/meetup-join/19%3ameeting_NzZiMWQzNTctNWRlZC00MWQ0LWFhNTAtOTkwMmZkYTk2YTRj%40thread.v2/0?context=%7b%22Tid%22%3a%2232fdff2c-f86e-4ba3-a47d-6a44a7f45a64%22%2c%22Oid%22%3a%22a6eeaf2d-3de3-49ea-8c62-7821adb7f0ed%22%7d" TargetMode="External"/><Relationship Id="rId14" Type="http://schemas.openxmlformats.org/officeDocument/2006/relationships/hyperlink" Target="mailto:kevin.bailey@acgov.org" TargetMode="External"/><Relationship Id="rId22" Type="http://schemas.openxmlformats.org/officeDocument/2006/relationships/hyperlink" Target="https://teams.microsoft.com/meetingOptions/?organizerId=a6eeaf2d-3de3-49ea-8c62-7821adb7f0ed&amp;tenantId=32fdff2c-f86e-4ba3-a47d-6a44a7f45a64&amp;threadId=19_meeting_NzZiMWQzNTctNWRlZC00MWQ0LWFhNTAtOTkwMmZkYTk2YTRj@thread.v2&amp;messageId=0&amp;language=en-US" TargetMode="External"/><Relationship Id="rId27" Type="http://schemas.openxmlformats.org/officeDocument/2006/relationships/hyperlink" Target="https://teams.microsoft.com/l/meetup-join/19%3ameeting_OGM3MWFiNDItMzVkMS00ZTI4LWJjOTAtYmEyYmUzNThhNGFl%40thread.v2/0?context=%7b%22Tid%22%3a%2232fdff2c-f86e-4ba3-a47d-6a44a7f45a64%22%2c%22Oid%22%3a%22a6eeaf2d-3de3-49ea-8c62-7821adb7f0ed%22%7d" TargetMode="External"/><Relationship Id="rId30" Type="http://schemas.openxmlformats.org/officeDocument/2006/relationships/hyperlink" Target="https://teams.microsoft.com/meetingOptions/?organizerId=a6eeaf2d-3de3-49ea-8c62-7821adb7f0ed&amp;tenantId=32fdff2c-f86e-4ba3-a47d-6a44a7f45a64&amp;threadId=19_meeting_OGM3MWFiNDItMzVkMS00ZTI4LWJjOTAtYmEyYmUzNThhNGFl@thread.v2&amp;messageId=0&amp;language=en-US" TargetMode="External"/><Relationship Id="rId35" Type="http://schemas.openxmlformats.org/officeDocument/2006/relationships/hyperlink" Target="https://bscc.ca.gov/wp-content/uploads/1.-Title-15-Min.-Standards-for-Juv.-Facilities-11.01.2022.pdf" TargetMode="External"/><Relationship Id="rId43" Type="http://schemas.openxmlformats.org/officeDocument/2006/relationships/hyperlink" Target="https://dialin.teams.microsoft.com/c44e85b4-06d5-44f1-aa66-048146aad930?id=827776655" TargetMode="External"/><Relationship Id="rId48" Type="http://schemas.openxmlformats.org/officeDocument/2006/relationships/hyperlink" Target="https://gsa.acgov.org/do-business-with-us/upcoming-contracting-events/" TargetMode="External"/><Relationship Id="rId56" Type="http://schemas.openxmlformats.org/officeDocument/2006/relationships/hyperlink" Target="https://gsa.acgov.org/do-business-with-us/vendor-support/small-local-and-emerging-businesses/" TargetMode="External"/><Relationship Id="rId64" Type="http://schemas.openxmlformats.org/officeDocument/2006/relationships/hyperlink" Target="https://gsa.acgov.org/do-business-with-us/contracting-opportunities/policies-procedures/proprietary-confidential-information/" TargetMode="External"/><Relationship Id="rId69" Type="http://schemas.openxmlformats.org/officeDocument/2006/relationships/header" Target="header2.xml"/><Relationship Id="rId77" Type="http://schemas.openxmlformats.org/officeDocument/2006/relationships/header" Target="header4.xml"/><Relationship Id="rId100" Type="http://schemas.openxmlformats.org/officeDocument/2006/relationships/hyperlink" Target="mailto:OCCR@acgov.org" TargetMode="External"/><Relationship Id="rId105" Type="http://schemas.openxmlformats.org/officeDocument/2006/relationships/hyperlink" Target="https://ezsourcing.acgov.org" TargetMode="External"/><Relationship Id="rId113" Type="http://schemas.openxmlformats.org/officeDocument/2006/relationships/image" Target="media/image7.png"/><Relationship Id="rId118" Type="http://schemas.openxmlformats.org/officeDocument/2006/relationships/image" Target="media/image12.png"/><Relationship Id="rId8" Type="http://schemas.openxmlformats.org/officeDocument/2006/relationships/settings" Target="settings.xml"/><Relationship Id="rId51" Type="http://schemas.openxmlformats.org/officeDocument/2006/relationships/hyperlink" Target="mailto:GSA-BidProtests@acgov.org" TargetMode="External"/><Relationship Id="rId72" Type="http://schemas.openxmlformats.org/officeDocument/2006/relationships/hyperlink" Target="https://ezsourcing.acgov.org" TargetMode="External"/><Relationship Id="rId80" Type="http://schemas.openxmlformats.org/officeDocument/2006/relationships/header" Target="header5.xml"/><Relationship Id="rId85" Type="http://schemas.openxmlformats.org/officeDocument/2006/relationships/hyperlink" Target="https://gsa.acgov.org/do-business-with-us/contracting-opportunities/policies-procedures/general-requirements/" TargetMode="External"/><Relationship Id="rId93" Type="http://schemas.openxmlformats.org/officeDocument/2006/relationships/hyperlink" Target="https://gsa.acgov.org/do-business-with-us/vendor-support/small-local-and-emerging-businesses/" TargetMode="External"/><Relationship Id="rId98" Type="http://schemas.openxmlformats.org/officeDocument/2006/relationships/hyperlink" Target="http://acgov.org/auditor/sleb/elation.htm" TargetMode="External"/><Relationship Id="rId121" Type="http://schemas.openxmlformats.org/officeDocument/2006/relationships/footer" Target="footer11.xml"/><Relationship Id="rId3" Type="http://schemas.openxmlformats.org/officeDocument/2006/relationships/customXml" Target="../customXml/item3.xml"/><Relationship Id="rId12" Type="http://schemas.openxmlformats.org/officeDocument/2006/relationships/hyperlink" Target="https://gsa.acgov.org/do-business-with-us/contracting-opportunities/" TargetMode="External"/><Relationship Id="rId17" Type="http://schemas.openxmlformats.org/officeDocument/2006/relationships/image" Target="media/image1.jpeg"/><Relationship Id="rId25" Type="http://schemas.openxmlformats.org/officeDocument/2006/relationships/hyperlink" Target="https://ezsourcing.acgov.org/" TargetMode="External"/><Relationship Id="rId33" Type="http://schemas.openxmlformats.org/officeDocument/2006/relationships/hyperlink" Target="https://gsa.acgov.org/do-business-with-us/upcoming-contracting-events/" TargetMode="External"/><Relationship Id="rId38" Type="http://schemas.openxmlformats.org/officeDocument/2006/relationships/hyperlink" Target="https://www.acgov.org/government/holidays.htm" TargetMode="External"/><Relationship Id="rId46" Type="http://schemas.openxmlformats.org/officeDocument/2006/relationships/hyperlink" Target="https://teams.microsoft.com/l/meetup-join/19%3ameeting_ZTcwODZiMDctYzdmNi00ZTgxLWJhOTUtMjAyZTRkMWQxMTg4%40thread.v2/0?context=%7b%22Tid%22%3a%2232fdff2c-f86e-4ba3-a47d-6a44a7f45a64%22%2c%22Oid%22%3a%22338906a1-74a0-4066-b6d5-051f1847307a%22%7d" TargetMode="External"/><Relationship Id="rId59" Type="http://schemas.openxmlformats.org/officeDocument/2006/relationships/hyperlink" Target="mailto:kevin.bailey@acgov.org" TargetMode="External"/><Relationship Id="rId67" Type="http://schemas.openxmlformats.org/officeDocument/2006/relationships/header" Target="header1.xml"/><Relationship Id="rId103" Type="http://schemas.openxmlformats.org/officeDocument/2006/relationships/hyperlink" Target="http://www.elationsys.com/elationsys/" TargetMode="External"/><Relationship Id="rId108" Type="http://schemas.openxmlformats.org/officeDocument/2006/relationships/header" Target="header7.xml"/><Relationship Id="rId116" Type="http://schemas.openxmlformats.org/officeDocument/2006/relationships/image" Target="media/image10.png"/><Relationship Id="rId124" Type="http://schemas.openxmlformats.org/officeDocument/2006/relationships/fontTable" Target="fontTable.xml"/><Relationship Id="rId20" Type="http://schemas.openxmlformats.org/officeDocument/2006/relationships/hyperlink" Target="tel:+14159153950,,827776655" TargetMode="External"/><Relationship Id="rId41" Type="http://schemas.openxmlformats.org/officeDocument/2006/relationships/hyperlink" Target="https://teams.microsoft.com/l/meetup-join/19%3ameeting_NzZiMWQzNTctNWRlZC00MWQ0LWFhNTAtOTkwMmZkYTk2YTRj%40thread.v2/0?context=%7b%22Tid%22%3a%2232fdff2c-f86e-4ba3-a47d-6a44a7f45a64%22%2c%22Oid%22%3a%22a6eeaf2d-3de3-49ea-8c62-7821adb7f0ed%22%7d" TargetMode="External"/><Relationship Id="rId54" Type="http://schemas.openxmlformats.org/officeDocument/2006/relationships/hyperlink" Target="http://acgov.org/auditor/sleb/overview.htm" TargetMode="External"/><Relationship Id="rId62" Type="http://schemas.openxmlformats.org/officeDocument/2006/relationships/hyperlink" Target="https://ezsourcing.acgov.org" TargetMode="External"/><Relationship Id="rId70" Type="http://schemas.openxmlformats.org/officeDocument/2006/relationships/footer" Target="footer2.xml"/><Relationship Id="rId75" Type="http://schemas.openxmlformats.org/officeDocument/2006/relationships/header" Target="header3.xml"/><Relationship Id="rId83" Type="http://schemas.openxmlformats.org/officeDocument/2006/relationships/footer" Target="footer6.xml"/><Relationship Id="rId88" Type="http://schemas.openxmlformats.org/officeDocument/2006/relationships/hyperlink" Target="https://gsa.acgov.org/do-business-with-us/contracting-opportunities/policies-procedures/iran-contracting-act-of-2010-ica/" TargetMode="External"/><Relationship Id="rId91" Type="http://schemas.openxmlformats.org/officeDocument/2006/relationships/hyperlink" Target="https://gsa.acgov.org/do-business-with-us/contracting-opportunities/policies-procedures/general-environmental-requirements/" TargetMode="External"/><Relationship Id="rId96" Type="http://schemas.openxmlformats.org/officeDocument/2006/relationships/hyperlink" Target="http://acgov.org/auditor/sleb/sourceprogram.htm" TargetMode="External"/><Relationship Id="rId111" Type="http://schemas.openxmlformats.org/officeDocument/2006/relationships/image" Target="media/image6.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ezsourcing.acgov.org/" TargetMode="External"/><Relationship Id="rId23" Type="http://schemas.openxmlformats.org/officeDocument/2006/relationships/hyperlink" Target="https://dialin.teams.microsoft.com/usp/pstnconferencing" TargetMode="External"/><Relationship Id="rId28" Type="http://schemas.openxmlformats.org/officeDocument/2006/relationships/hyperlink" Target="tel:+14159153950,,352748937" TargetMode="External"/><Relationship Id="rId36" Type="http://schemas.openxmlformats.org/officeDocument/2006/relationships/hyperlink" Target="https://www.ebpsociety.org/blog/education/338-evidence-based-practices-corrections" TargetMode="External"/><Relationship Id="rId49" Type="http://schemas.openxmlformats.org/officeDocument/2006/relationships/hyperlink" Target="mailto:kevin.bailey@acgov.org" TargetMode="External"/><Relationship Id="rId57" Type="http://schemas.openxmlformats.org/officeDocument/2006/relationships/hyperlink" Target="https://acgovt.sharepoint.com/:w:/s/GSADigitalLibrary/EeGBnUyJSMFBoXqtvbj7ly0BqycT5J83NKyIV19tLO6-yA?e=YwGjFP" TargetMode="External"/><Relationship Id="rId106" Type="http://schemas.openxmlformats.org/officeDocument/2006/relationships/hyperlink" Target="https://ezsourcing.acgov.org" TargetMode="External"/><Relationship Id="rId114" Type="http://schemas.openxmlformats.org/officeDocument/2006/relationships/image" Target="media/image8.png"/><Relationship Id="rId119" Type="http://schemas.openxmlformats.org/officeDocument/2006/relationships/image" Target="media/image13.png"/><Relationship Id="rId10" Type="http://schemas.openxmlformats.org/officeDocument/2006/relationships/footnotes" Target="footnotes.xml"/><Relationship Id="rId31" Type="http://schemas.openxmlformats.org/officeDocument/2006/relationships/hyperlink" Target="https://dialin.teams.microsoft.com/usp/pstnconferencing" TargetMode="External"/><Relationship Id="rId44" Type="http://schemas.openxmlformats.org/officeDocument/2006/relationships/hyperlink" Target="https://teams.microsoft.com/meetingOptions/?organizerId=a6eeaf2d-3de3-49ea-8c62-7821adb7f0ed&amp;tenantId=32fdff2c-f86e-4ba3-a47d-6a44a7f45a64&amp;threadId=19_meeting_NzZiMWQzNTctNWRlZC00MWQ0LWFhNTAtOTkwMmZkYTk2YTRj@thread.v2&amp;messageId=0&amp;language=en-US" TargetMode="External"/><Relationship Id="rId52" Type="http://schemas.openxmlformats.org/officeDocument/2006/relationships/hyperlink" Target="mailto:OCCR@acgov.org" TargetMode="External"/><Relationship Id="rId60" Type="http://schemas.openxmlformats.org/officeDocument/2006/relationships/hyperlink" Target="https://gsa.acgov.org/do-business-with-us/contracting-opportunities/" TargetMode="External"/><Relationship Id="rId65" Type="http://schemas.openxmlformats.org/officeDocument/2006/relationships/hyperlink" Target="https://gsa.acgov.org/do-business-with-us/contracting-opportunities/policies-procedures/proprietary-confidential-information/" TargetMode="External"/><Relationship Id="rId73" Type="http://schemas.openxmlformats.org/officeDocument/2006/relationships/hyperlink" Target="https://ezsourcing.acgov.org/" TargetMode="External"/><Relationship Id="rId78" Type="http://schemas.openxmlformats.org/officeDocument/2006/relationships/footer" Target="footer4.xml"/><Relationship Id="rId81" Type="http://schemas.openxmlformats.org/officeDocument/2006/relationships/footer" Target="footer5.xml"/><Relationship Id="rId86" Type="http://schemas.openxmlformats.org/officeDocument/2006/relationships/hyperlink" Target="https://gsa.acgov.org/do-business-with-us/contracting-opportunities/debarment-suspension-policy/" TargetMode="External"/><Relationship Id="rId94" Type="http://schemas.openxmlformats.org/officeDocument/2006/relationships/hyperlink" Target="https://gsa.acgov.org/do-business-with-us/vendor-support/small-local-and-emerging-businesses/" TargetMode="External"/><Relationship Id="rId99" Type="http://schemas.openxmlformats.org/officeDocument/2006/relationships/hyperlink" Target="mailto:GSA.OAP@acgov.org" TargetMode="External"/><Relationship Id="rId101" Type="http://schemas.openxmlformats.org/officeDocument/2006/relationships/hyperlink" Target="http://acgov.org/auditor/sleb/overview.htm" TargetMode="External"/><Relationship Id="rId122" Type="http://schemas.openxmlformats.org/officeDocument/2006/relationships/footer" Target="footer1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gsa.acgov.org/do-business-with-us/contracting-opportunities/" TargetMode="External"/><Relationship Id="rId18" Type="http://schemas.openxmlformats.org/officeDocument/2006/relationships/hyperlink" Target="https://aka.ms/JoinTeamsMeeting?omkt=en-US" TargetMode="External"/><Relationship Id="rId39" Type="http://schemas.openxmlformats.org/officeDocument/2006/relationships/hyperlink" Target="https://docs.google.com/forms/d/e/1FAIpQLSfMCw0RbFDm_XVJWhoDPW3zqNkbNSj6kIlMZ0GDgvW3wB44xA/viewform" TargetMode="External"/><Relationship Id="rId109" Type="http://schemas.openxmlformats.org/officeDocument/2006/relationships/footer" Target="footer8.xml"/><Relationship Id="rId34" Type="http://schemas.openxmlformats.org/officeDocument/2006/relationships/hyperlink" Target="https://gsa.acgov.org/do-business-with-us/upcoming-contracting-events/" TargetMode="External"/><Relationship Id="rId50" Type="http://schemas.openxmlformats.org/officeDocument/2006/relationships/hyperlink" Target="http://www.sam.gov/SAM" TargetMode="External"/><Relationship Id="rId55" Type="http://schemas.openxmlformats.org/officeDocument/2006/relationships/hyperlink" Target="https://gsa.acgov.org/do-business-with-us/vendor-support/small-local-and-emerging-businesses/" TargetMode="External"/><Relationship Id="rId76" Type="http://schemas.openxmlformats.org/officeDocument/2006/relationships/footer" Target="footer3.xml"/><Relationship Id="rId97" Type="http://schemas.openxmlformats.org/officeDocument/2006/relationships/hyperlink" Target="http://acgov.org/auditor/sleb/elation.htm" TargetMode="External"/><Relationship Id="rId104" Type="http://schemas.openxmlformats.org/officeDocument/2006/relationships/hyperlink" Target="http://www.elationsys.com/elationsys/" TargetMode="External"/><Relationship Id="rId120" Type="http://schemas.openxmlformats.org/officeDocument/2006/relationships/footer" Target="footer10.xml"/><Relationship Id="rId125" Type="http://schemas.openxmlformats.org/officeDocument/2006/relationships/theme" Target="theme/theme1.xml"/><Relationship Id="rId7" Type="http://schemas.openxmlformats.org/officeDocument/2006/relationships/styles" Target="styles.xml"/><Relationship Id="rId71" Type="http://schemas.openxmlformats.org/officeDocument/2006/relationships/hyperlink" Target="https://ezsourcing.acgov.org" TargetMode="External"/><Relationship Id="rId92" Type="http://schemas.openxmlformats.org/officeDocument/2006/relationships/hyperlink" Target="http://acgov.org/auditor/sleb/overview.htm" TargetMode="External"/><Relationship Id="rId2" Type="http://schemas.openxmlformats.org/officeDocument/2006/relationships/customXml" Target="../customXml/item2.xml"/><Relationship Id="rId29" Type="http://schemas.openxmlformats.org/officeDocument/2006/relationships/hyperlink" Target="https://dialin.teams.microsoft.com/c44e85b4-06d5-44f1-aa66-048146aad930?id=352748937" TargetMode="External"/><Relationship Id="rId24" Type="http://schemas.openxmlformats.org/officeDocument/2006/relationships/hyperlink" Target="mailto:kevin.bailey@acgov.org" TargetMode="External"/><Relationship Id="rId40" Type="http://schemas.openxmlformats.org/officeDocument/2006/relationships/hyperlink" Target="https://aka.ms/JoinTeamsMeeting?omkt=en-US" TargetMode="External"/><Relationship Id="rId45" Type="http://schemas.openxmlformats.org/officeDocument/2006/relationships/hyperlink" Target="https://dialin.teams.microsoft.com/usp/pstnconferencing" TargetMode="External"/><Relationship Id="rId66" Type="http://schemas.openxmlformats.org/officeDocument/2006/relationships/hyperlink" Target="https://ezsourcing.acgov.org" TargetMode="External"/><Relationship Id="rId87" Type="http://schemas.openxmlformats.org/officeDocument/2006/relationships/hyperlink" Target="https://gsa.acgov.org/do-business-with-us/contracting-opportunities/debarment-suspension-policy/" TargetMode="External"/><Relationship Id="rId110" Type="http://schemas.openxmlformats.org/officeDocument/2006/relationships/image" Target="media/image5.png"/><Relationship Id="rId115" Type="http://schemas.openxmlformats.org/officeDocument/2006/relationships/image" Target="media/image9.png"/></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F56E678F9FCC0C42AF8310BD173F8CE3" ma:contentTypeVersion="6" ma:contentTypeDescription="Create a new document." ma:contentTypeScope="" ma:versionID="39064a60eb88ffa2682eb4e47ea13721">
  <xsd:schema xmlns:xsd="http://www.w3.org/2001/XMLSchema" xmlns:xs="http://www.w3.org/2001/XMLSchema" xmlns:p="http://schemas.microsoft.com/office/2006/metadata/properties" xmlns:ns2="993570aa-acd3-448a-bbbd-7314aaaca470" xmlns:ns3="ef22eea8-2c10-4a2f-8167-165b96e92744" targetNamespace="http://schemas.microsoft.com/office/2006/metadata/properties" ma:root="true" ma:fieldsID="75b2593fc0647c7568e572ab98e09b6c" ns2:_="" ns3:_="">
    <xsd:import namespace="993570aa-acd3-448a-bbbd-7314aaaca470"/>
    <xsd:import namespace="ef22eea8-2c10-4a2f-8167-165b96e92744"/>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3570aa-acd3-448a-bbbd-7314aaaca4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22eea8-2c10-4a2f-8167-165b96e927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2D9263-3934-47E0-9936-FDAEDA6AAFED}">
  <ds:schemaRefs>
    <ds:schemaRef ds:uri="http://schemas.microsoft.com/office/2006/metadata/longProperties"/>
  </ds:schemaRefs>
</ds:datastoreItem>
</file>

<file path=customXml/itemProps2.xml><?xml version="1.0" encoding="utf-8"?>
<ds:datastoreItem xmlns:ds="http://schemas.openxmlformats.org/officeDocument/2006/customXml" ds:itemID="{1B6A34BE-E0A9-447D-8359-57093120B66E}">
  <ds:schemaRefs>
    <ds:schemaRef ds:uri="http://schemas.openxmlformats.org/officeDocument/2006/bibliography"/>
  </ds:schemaRefs>
</ds:datastoreItem>
</file>

<file path=customXml/itemProps3.xml><?xml version="1.0" encoding="utf-8"?>
<ds:datastoreItem xmlns:ds="http://schemas.openxmlformats.org/officeDocument/2006/customXml" ds:itemID="{F3EBDBFB-DC80-44D7-981A-DAE67A9DDB56}">
  <ds:schemaRefs>
    <ds:schemaRef ds:uri="http://schemas.microsoft.com/sharepoint/v3/contenttype/forms"/>
  </ds:schemaRefs>
</ds:datastoreItem>
</file>

<file path=customXml/itemProps4.xml><?xml version="1.0" encoding="utf-8"?>
<ds:datastoreItem xmlns:ds="http://schemas.openxmlformats.org/officeDocument/2006/customXml" ds:itemID="{F700F96E-4DE6-461B-925A-A4F50C03A5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3570aa-acd3-448a-bbbd-7314aaaca470"/>
    <ds:schemaRef ds:uri="ef22eea8-2c10-4a2f-8167-165b96e927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C0B3523-5668-4548-9883-656E2F9258BC}">
  <ds:schemaRefs>
    <ds:schemaRef ds:uri="http://schemas.microsoft.com/office/2006/documentManagement/types"/>
    <ds:schemaRef ds:uri="ef22eea8-2c10-4a2f-8167-165b96e92744"/>
    <ds:schemaRef ds:uri="http://schemas.microsoft.com/office/infopath/2007/PartnerControls"/>
    <ds:schemaRef ds:uri="http://purl.org/dc/terms/"/>
    <ds:schemaRef ds:uri="http://schemas.openxmlformats.org/package/2006/metadata/core-properties"/>
    <ds:schemaRef ds:uri="http://purl.org/dc/dcmitype/"/>
    <ds:schemaRef ds:uri="http://purl.org/dc/elements/1.1/"/>
    <ds:schemaRef ds:uri="993570aa-acd3-448a-bbbd-7314aaaca470"/>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Normal</Template>
  <TotalTime>183</TotalTime>
  <Pages>71</Pages>
  <Words>17840</Words>
  <Characters>101690</Characters>
  <Application>Microsoft Office Word</Application>
  <DocSecurity>0</DocSecurity>
  <Lines>847</Lines>
  <Paragraphs>238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119292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Bailey, Kevin  GSA - Procurement Department</dc:creator>
  <cp:keywords/>
  <dc:description/>
  <cp:lastModifiedBy>Bailey, Kevin  GSA - Procurement Department</cp:lastModifiedBy>
  <cp:revision>12</cp:revision>
  <dcterms:created xsi:type="dcterms:W3CDTF">2025-02-24T18:27:00Z</dcterms:created>
  <dcterms:modified xsi:type="dcterms:W3CDTF">2025-03-04T18:56:00Z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3a2fa8442757cc6e917d079b5b6a4569d0ca9af0438ecf341ba3ddada8a495c5</vt:lpwstr>
  </property>
  <property fmtid="{D5CDD505-2E9C-101B-9397-08002B2CF9AE}" pid="3" name="ContentTypeId">
    <vt:lpwstr>0x010100F56E678F9FCC0C42AF8310BD173F8CE3</vt:lpwstr>
  </property>
  <property fmtid="{D5CDD505-2E9C-101B-9397-08002B2CF9AE}" pid="4" name="_dlc_DocIdItemGuid">
    <vt:lpwstr>7797d310-0d53-4340-99ba-aafaea5087f4</vt:lpwstr>
  </property>
</Properties>
</file>