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DA4A210" w14:textId="52EA8531" w:rsidR="00BE2FD2" w:rsidRPr="00EF7460" w:rsidRDefault="00BE2FD2" w:rsidP="00BE2FD2">
      <w:pPr>
        <w:pStyle w:val="RFP-QHeader1"/>
        <w:rPr>
          <w:rFonts w:ascii="Calibri" w:hAnsi="Calibri" w:cs="Calibri"/>
          <w:sz w:val="72"/>
          <w:szCs w:val="72"/>
        </w:rPr>
      </w:pPr>
      <w:r w:rsidRPr="00EF7460">
        <w:rPr>
          <w:rFonts w:ascii="Calibri" w:hAnsi="Calibri" w:cs="Calibri"/>
          <w:sz w:val="72"/>
          <w:szCs w:val="72"/>
        </w:rPr>
        <w:t>COUNTY OF ALAMEDA</w:t>
      </w:r>
    </w:p>
    <w:p w14:paraId="0FEA3AC6" w14:textId="77777777" w:rsidR="00BE2FD2" w:rsidRPr="00A85450" w:rsidRDefault="00BE2FD2" w:rsidP="00BE2FD2">
      <w:pPr>
        <w:jc w:val="center"/>
        <w:rPr>
          <w:rFonts w:ascii="Calibri" w:hAnsi="Calibri" w:cs="Calibri"/>
          <w:b/>
          <w:sz w:val="36"/>
          <w:szCs w:val="36"/>
        </w:rPr>
      </w:pPr>
    </w:p>
    <w:p w14:paraId="27DD742E" w14:textId="6A0D212E" w:rsidR="00BE2FD2" w:rsidRPr="001C628F" w:rsidRDefault="00505B06" w:rsidP="00BE2FD2">
      <w:pPr>
        <w:pStyle w:val="RFP-QHeader2"/>
        <w:rPr>
          <w:rFonts w:ascii="Calibri" w:hAnsi="Calibri" w:cs="Calibri"/>
          <w:color w:val="000000" w:themeColor="text1"/>
          <w:sz w:val="40"/>
          <w:szCs w:val="40"/>
        </w:rPr>
      </w:pPr>
      <w:r>
        <w:rPr>
          <w:rFonts w:ascii="Calibri" w:hAnsi="Calibri" w:cs="Calibri"/>
          <w:sz w:val="40"/>
          <w:szCs w:val="40"/>
        </w:rPr>
        <w:t xml:space="preserve">INFORMAL </w:t>
      </w:r>
      <w:r w:rsidR="00BE2FD2" w:rsidRPr="00EF7460">
        <w:rPr>
          <w:rFonts w:ascii="Calibri" w:hAnsi="Calibri" w:cs="Calibri"/>
          <w:sz w:val="40"/>
          <w:szCs w:val="40"/>
        </w:rPr>
        <w:t xml:space="preserve">REQUEST </w:t>
      </w:r>
      <w:r w:rsidR="00BE2FD2" w:rsidRPr="000510ED">
        <w:rPr>
          <w:rFonts w:ascii="Calibri" w:hAnsi="Calibri" w:cs="Calibri"/>
          <w:sz w:val="40"/>
          <w:szCs w:val="40"/>
        </w:rPr>
        <w:t xml:space="preserve">FOR </w:t>
      </w:r>
      <w:r w:rsidR="000510ED" w:rsidRPr="000510ED">
        <w:rPr>
          <w:rFonts w:ascii="Calibri" w:hAnsi="Calibri" w:cs="Calibri"/>
          <w:sz w:val="40"/>
          <w:szCs w:val="40"/>
        </w:rPr>
        <w:t>PROPOSAL</w:t>
      </w:r>
      <w:r w:rsidR="00097D1C" w:rsidRPr="00483CA4">
        <w:rPr>
          <w:rFonts w:ascii="Calibri" w:hAnsi="Calibri" w:cs="Calibri"/>
          <w:color w:val="FF0000"/>
          <w:sz w:val="40"/>
          <w:szCs w:val="40"/>
        </w:rPr>
        <w:t xml:space="preserve"> </w:t>
      </w:r>
      <w:r w:rsidR="00BE2FD2" w:rsidRPr="001C628F">
        <w:rPr>
          <w:rFonts w:ascii="Calibri" w:hAnsi="Calibri" w:cs="Calibri"/>
          <w:color w:val="000000" w:themeColor="text1"/>
          <w:sz w:val="40"/>
          <w:szCs w:val="40"/>
        </w:rPr>
        <w:t>No.</w:t>
      </w:r>
      <w:r w:rsidR="00483CA4" w:rsidRPr="001C628F">
        <w:rPr>
          <w:rFonts w:ascii="Calibri" w:hAnsi="Calibri" w:cs="Calibri"/>
          <w:color w:val="000000" w:themeColor="text1"/>
          <w:sz w:val="40"/>
          <w:szCs w:val="40"/>
        </w:rPr>
        <w:t xml:space="preserve"> </w:t>
      </w:r>
      <w:r w:rsidR="001C628F" w:rsidRPr="001C628F">
        <w:rPr>
          <w:rFonts w:ascii="Calibri" w:hAnsi="Calibri" w:cs="Calibri"/>
          <w:color w:val="000000" w:themeColor="text1"/>
          <w:sz w:val="40"/>
          <w:szCs w:val="40"/>
        </w:rPr>
        <w:t>902615</w:t>
      </w:r>
    </w:p>
    <w:p w14:paraId="75BECFAA" w14:textId="77777777" w:rsidR="00BE2FD2" w:rsidRPr="001C628F" w:rsidRDefault="00BE2FD2" w:rsidP="00BE2FD2">
      <w:pPr>
        <w:pStyle w:val="RFP-QHeader2"/>
        <w:rPr>
          <w:rFonts w:ascii="Calibri" w:hAnsi="Calibri" w:cs="Calibri"/>
          <w:color w:val="000000" w:themeColor="text1"/>
          <w:sz w:val="20"/>
        </w:rPr>
      </w:pPr>
    </w:p>
    <w:p w14:paraId="3431AD7C" w14:textId="77777777" w:rsidR="00BE2FD2" w:rsidRPr="001C628F" w:rsidRDefault="00BE2FD2" w:rsidP="00BE2FD2">
      <w:pPr>
        <w:jc w:val="center"/>
        <w:rPr>
          <w:rFonts w:ascii="Calibri" w:hAnsi="Calibri" w:cs="Calibri"/>
          <w:b/>
          <w:color w:val="000000" w:themeColor="text1"/>
          <w:sz w:val="40"/>
          <w:szCs w:val="40"/>
        </w:rPr>
      </w:pPr>
      <w:r w:rsidRPr="001C628F">
        <w:rPr>
          <w:rFonts w:ascii="Calibri" w:hAnsi="Calibri" w:cs="Calibri"/>
          <w:b/>
          <w:color w:val="000000" w:themeColor="text1"/>
          <w:sz w:val="40"/>
          <w:szCs w:val="40"/>
        </w:rPr>
        <w:t>for</w:t>
      </w:r>
    </w:p>
    <w:p w14:paraId="70D94A48" w14:textId="77777777" w:rsidR="00BE2FD2" w:rsidRPr="001C628F" w:rsidRDefault="00BE2FD2" w:rsidP="00BE2FD2">
      <w:pPr>
        <w:pStyle w:val="RFP-QHeader2"/>
        <w:rPr>
          <w:rFonts w:ascii="Calibri" w:hAnsi="Calibri" w:cs="Calibri"/>
          <w:color w:val="000000" w:themeColor="text1"/>
          <w:sz w:val="20"/>
          <w:highlight w:val="yellow"/>
        </w:rPr>
      </w:pPr>
    </w:p>
    <w:p w14:paraId="5B039CFF" w14:textId="23A1D677" w:rsidR="00BE2FD2" w:rsidRPr="001C628F" w:rsidRDefault="001C628F" w:rsidP="00BE2FD2">
      <w:pPr>
        <w:pStyle w:val="RFP-QHeader2"/>
        <w:rPr>
          <w:rFonts w:ascii="Calibri" w:hAnsi="Calibri" w:cs="Calibri"/>
          <w:color w:val="000000" w:themeColor="text1"/>
          <w:sz w:val="40"/>
          <w:szCs w:val="40"/>
          <w:highlight w:val="yellow"/>
        </w:rPr>
      </w:pPr>
      <w:bookmarkStart w:id="0" w:name="BidTitle"/>
      <w:bookmarkEnd w:id="0"/>
      <w:r w:rsidRPr="001C628F">
        <w:rPr>
          <w:rFonts w:ascii="Calibri" w:hAnsi="Calibri" w:cs="Calibri"/>
          <w:color w:val="000000" w:themeColor="text1"/>
          <w:sz w:val="40"/>
          <w:szCs w:val="40"/>
        </w:rPr>
        <w:t>Elevator Condition Assessment and Modernization Plan – Administration Building</w:t>
      </w:r>
    </w:p>
    <w:p w14:paraId="34AAD1C2" w14:textId="77777777" w:rsidR="00BE2FD2" w:rsidRPr="00797642" w:rsidRDefault="00BE2FD2" w:rsidP="00BE2FD2">
      <w:pPr>
        <w:rPr>
          <w:rFonts w:ascii="Calibri" w:hAnsi="Calibri" w:cs="Calibri"/>
          <w:sz w:val="22"/>
          <w:szCs w:val="28"/>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107"/>
      </w:tblGrid>
      <w:tr w:rsidR="00BE2FD2" w:rsidRPr="00973F08" w14:paraId="56C58977" w14:textId="77777777" w:rsidTr="00466C68">
        <w:trPr>
          <w:jc w:val="center"/>
        </w:trPr>
        <w:tc>
          <w:tcPr>
            <w:tcW w:w="10107" w:type="dxa"/>
            <w:tcMar>
              <w:top w:w="43" w:type="dxa"/>
              <w:left w:w="115" w:type="dxa"/>
              <w:bottom w:w="43" w:type="dxa"/>
              <w:right w:w="115" w:type="dxa"/>
            </w:tcMar>
            <w:vAlign w:val="center"/>
          </w:tcPr>
          <w:p w14:paraId="183DC144" w14:textId="38DA7DC9" w:rsidR="002F0CB2" w:rsidRPr="00344825" w:rsidRDefault="00BE2FD2" w:rsidP="00797642">
            <w:pPr>
              <w:spacing w:after="240"/>
              <w:jc w:val="center"/>
              <w:rPr>
                <w:rFonts w:ascii="Calibri" w:hAnsi="Calibri" w:cs="Calibri"/>
                <w:b/>
                <w:sz w:val="24"/>
                <w:szCs w:val="24"/>
              </w:rPr>
            </w:pPr>
            <w:r w:rsidRPr="00344825">
              <w:rPr>
                <w:rFonts w:ascii="Calibri" w:hAnsi="Calibri" w:cs="Calibri"/>
                <w:b/>
                <w:sz w:val="24"/>
                <w:szCs w:val="24"/>
              </w:rPr>
              <w:t>For complete information regarding this project, see</w:t>
            </w:r>
            <w:bookmarkStart w:id="1" w:name="RFPQ"/>
            <w:r w:rsidR="00505B06" w:rsidRPr="00344825">
              <w:rPr>
                <w:rFonts w:ascii="Calibri" w:hAnsi="Calibri" w:cs="Calibri"/>
                <w:b/>
                <w:sz w:val="24"/>
                <w:szCs w:val="24"/>
              </w:rPr>
              <w:t xml:space="preserve"> Informal </w:t>
            </w:r>
            <w:r w:rsidR="000510ED" w:rsidRPr="00344825">
              <w:rPr>
                <w:rFonts w:ascii="Calibri" w:hAnsi="Calibri" w:cs="Calibri"/>
                <w:b/>
                <w:sz w:val="24"/>
                <w:szCs w:val="24"/>
              </w:rPr>
              <w:t>Req</w:t>
            </w:r>
            <w:r w:rsidR="00797642" w:rsidRPr="00344825">
              <w:rPr>
                <w:rFonts w:ascii="Calibri" w:hAnsi="Calibri" w:cs="Calibri"/>
                <w:b/>
                <w:sz w:val="24"/>
                <w:szCs w:val="24"/>
              </w:rPr>
              <w:t xml:space="preserve">uest for </w:t>
            </w:r>
            <w:r w:rsidR="000510ED" w:rsidRPr="00344825">
              <w:rPr>
                <w:rFonts w:ascii="Calibri" w:hAnsi="Calibri" w:cs="Calibri"/>
                <w:b/>
                <w:sz w:val="24"/>
                <w:szCs w:val="24"/>
              </w:rPr>
              <w:t xml:space="preserve">Proposal </w:t>
            </w:r>
            <w:r w:rsidR="00797642" w:rsidRPr="00344825">
              <w:rPr>
                <w:rFonts w:ascii="Calibri" w:hAnsi="Calibri" w:cs="Calibri"/>
                <w:b/>
                <w:sz w:val="24"/>
                <w:szCs w:val="24"/>
              </w:rPr>
              <w:t>(</w:t>
            </w:r>
            <w:r w:rsidR="00505B06" w:rsidRPr="00344825">
              <w:rPr>
                <w:rFonts w:ascii="Calibri" w:hAnsi="Calibri" w:cs="Calibri"/>
                <w:b/>
                <w:sz w:val="24"/>
                <w:szCs w:val="24"/>
              </w:rPr>
              <w:t>I</w:t>
            </w:r>
            <w:r w:rsidR="00A73807" w:rsidRPr="00344825">
              <w:rPr>
                <w:rFonts w:ascii="Calibri" w:hAnsi="Calibri" w:cs="Calibri"/>
                <w:b/>
                <w:sz w:val="24"/>
                <w:szCs w:val="24"/>
              </w:rPr>
              <w:t>RF</w:t>
            </w:r>
            <w:r w:rsidR="00797642" w:rsidRPr="00344825">
              <w:rPr>
                <w:rFonts w:ascii="Calibri" w:hAnsi="Calibri" w:cs="Calibri"/>
                <w:b/>
                <w:sz w:val="24"/>
                <w:szCs w:val="24"/>
              </w:rPr>
              <w:t>P</w:t>
            </w:r>
            <w:bookmarkEnd w:id="1"/>
            <w:r w:rsidR="00797642" w:rsidRPr="00344825">
              <w:rPr>
                <w:rFonts w:ascii="Calibri" w:hAnsi="Calibri" w:cs="Calibri"/>
                <w:b/>
                <w:sz w:val="24"/>
                <w:szCs w:val="24"/>
              </w:rPr>
              <w:t>)</w:t>
            </w:r>
            <w:r w:rsidRPr="00344825">
              <w:rPr>
                <w:rFonts w:ascii="Calibri" w:hAnsi="Calibri" w:cs="Calibri"/>
                <w:b/>
                <w:sz w:val="24"/>
                <w:szCs w:val="24"/>
              </w:rPr>
              <w:t xml:space="preserve"> posted at</w:t>
            </w:r>
            <w:r w:rsidRPr="00344825">
              <w:rPr>
                <w:rFonts w:ascii="Calibri" w:hAnsi="Calibri" w:cs="Calibri"/>
                <w:b/>
                <w:color w:val="365F91"/>
                <w:sz w:val="24"/>
                <w:szCs w:val="24"/>
              </w:rPr>
              <w:t xml:space="preserve"> </w:t>
            </w:r>
            <w:hyperlink r:id="rId12" w:history="1">
              <w:r w:rsidR="008C1E1E" w:rsidRPr="00344825">
                <w:rPr>
                  <w:rStyle w:val="Hyperlink"/>
                  <w:rFonts w:ascii="Calibri" w:hAnsi="Calibri" w:cs="Calibri"/>
                  <w:b/>
                  <w:sz w:val="24"/>
                  <w:szCs w:val="24"/>
                </w:rPr>
                <w:t>Alameda County Current Contracting Opportunities</w:t>
              </w:r>
            </w:hyperlink>
            <w:r w:rsidR="002F0CB2" w:rsidRPr="00344825">
              <w:rPr>
                <w:rFonts w:ascii="Calibri" w:hAnsi="Calibri" w:cs="Calibri"/>
                <w:b/>
                <w:sz w:val="24"/>
                <w:szCs w:val="24"/>
              </w:rPr>
              <w:t xml:space="preserve"> </w:t>
            </w:r>
            <w:r w:rsidR="002F0CB2" w:rsidRPr="00344825">
              <w:rPr>
                <w:rFonts w:ascii="Calibri" w:hAnsi="Calibri" w:cs="Calibri"/>
                <w:b/>
                <w:sz w:val="20"/>
                <w:szCs w:val="24"/>
              </w:rPr>
              <w:t>[</w:t>
            </w:r>
            <w:hyperlink r:id="rId13" w:history="1">
              <w:r w:rsidR="002F0CB2" w:rsidRPr="00344825">
                <w:rPr>
                  <w:rStyle w:val="Hyperlink"/>
                  <w:rFonts w:ascii="Calibri" w:hAnsi="Calibri" w:cs="Calibri"/>
                  <w:b/>
                  <w:sz w:val="20"/>
                  <w:szCs w:val="24"/>
                </w:rPr>
                <w:t>https://gsa.acgov.org/do-business-with-us/contracting-opportunities/</w:t>
              </w:r>
            </w:hyperlink>
            <w:r w:rsidR="002F0CB2" w:rsidRPr="00344825">
              <w:rPr>
                <w:rFonts w:ascii="Calibri" w:hAnsi="Calibri" w:cs="Calibri"/>
                <w:b/>
                <w:sz w:val="20"/>
                <w:szCs w:val="24"/>
              </w:rPr>
              <w:t>]</w:t>
            </w:r>
            <w:r w:rsidR="002F0CB2" w:rsidRPr="00344825">
              <w:rPr>
                <w:rFonts w:ascii="Calibri" w:hAnsi="Calibri" w:cs="Calibri"/>
                <w:b/>
                <w:sz w:val="24"/>
                <w:szCs w:val="24"/>
              </w:rPr>
              <w:t xml:space="preserve"> </w:t>
            </w:r>
            <w:r w:rsidR="00FC0DB9" w:rsidRPr="00344825">
              <w:rPr>
                <w:rFonts w:ascii="Calibri" w:hAnsi="Calibri" w:cs="Calibri"/>
                <w:b/>
                <w:sz w:val="24"/>
                <w:szCs w:val="24"/>
              </w:rPr>
              <w:t>o</w:t>
            </w:r>
            <w:r w:rsidRPr="00344825">
              <w:rPr>
                <w:rFonts w:ascii="Calibri" w:hAnsi="Calibri" w:cs="Calibri"/>
                <w:b/>
                <w:sz w:val="24"/>
                <w:szCs w:val="24"/>
              </w:rPr>
              <w:t>r contact the County representative listed below</w:t>
            </w:r>
            <w:r w:rsidR="00994B27" w:rsidRPr="00344825">
              <w:rPr>
                <w:rFonts w:ascii="Calibri" w:hAnsi="Calibri" w:cs="Calibri"/>
                <w:b/>
                <w:sz w:val="24"/>
                <w:szCs w:val="24"/>
              </w:rPr>
              <w:t xml:space="preserve">.  </w:t>
            </w:r>
          </w:p>
          <w:p w14:paraId="142C139D" w14:textId="77777777" w:rsidR="00BE2FD2" w:rsidRPr="00344825" w:rsidRDefault="008C1E1E" w:rsidP="008C1E1E">
            <w:pPr>
              <w:jc w:val="center"/>
              <w:rPr>
                <w:rFonts w:ascii="Calibri" w:hAnsi="Calibri" w:cs="Calibri"/>
                <w:b/>
                <w:sz w:val="24"/>
                <w:szCs w:val="24"/>
              </w:rPr>
            </w:pPr>
            <w:r w:rsidRPr="00344825">
              <w:rPr>
                <w:rFonts w:ascii="Calibri" w:hAnsi="Calibri" w:cs="Calibri"/>
                <w:b/>
                <w:sz w:val="24"/>
                <w:szCs w:val="24"/>
              </w:rPr>
              <w:t>Thank you for your interest!</w:t>
            </w:r>
          </w:p>
          <w:p w14:paraId="79F93391" w14:textId="51DAF9C6" w:rsidR="0036135F" w:rsidRPr="001C628F" w:rsidRDefault="0036135F" w:rsidP="00090742">
            <w:pPr>
              <w:spacing w:before="180" w:after="180"/>
              <w:jc w:val="center"/>
              <w:rPr>
                <w:rFonts w:ascii="Calibri" w:hAnsi="Calibri" w:cs="Calibri"/>
                <w:b/>
                <w:color w:val="000000" w:themeColor="text1"/>
                <w:sz w:val="24"/>
                <w:szCs w:val="24"/>
              </w:rPr>
            </w:pPr>
            <w:r w:rsidRPr="00344825">
              <w:rPr>
                <w:rFonts w:ascii="Calibri" w:hAnsi="Calibri" w:cs="Calibri"/>
                <w:b/>
                <w:sz w:val="24"/>
                <w:szCs w:val="24"/>
              </w:rPr>
              <w:t xml:space="preserve">Contact Person: </w:t>
            </w:r>
            <w:r w:rsidR="001C628F" w:rsidRPr="001C628F">
              <w:rPr>
                <w:rFonts w:ascii="Calibri" w:hAnsi="Calibri" w:cs="Calibri"/>
                <w:b/>
                <w:color w:val="000000" w:themeColor="text1"/>
                <w:sz w:val="24"/>
                <w:szCs w:val="24"/>
              </w:rPr>
              <w:t>Kevin Bailey</w:t>
            </w:r>
          </w:p>
          <w:p w14:paraId="683C3118" w14:textId="3E0F2911" w:rsidR="0036135F" w:rsidRPr="001C628F" w:rsidRDefault="0036135F" w:rsidP="00090742">
            <w:pPr>
              <w:spacing w:before="180" w:after="180"/>
              <w:jc w:val="center"/>
              <w:rPr>
                <w:rFonts w:ascii="Calibri" w:hAnsi="Calibri" w:cs="Calibri"/>
                <w:b/>
                <w:color w:val="000000" w:themeColor="text1"/>
                <w:sz w:val="24"/>
                <w:szCs w:val="24"/>
              </w:rPr>
            </w:pPr>
            <w:r w:rsidRPr="001C628F">
              <w:rPr>
                <w:rFonts w:ascii="Calibri" w:hAnsi="Calibri" w:cs="Calibri"/>
                <w:b/>
                <w:color w:val="000000" w:themeColor="text1"/>
                <w:sz w:val="24"/>
                <w:szCs w:val="24"/>
              </w:rPr>
              <w:t xml:space="preserve">Phone Number: (510) </w:t>
            </w:r>
            <w:r w:rsidR="001C628F" w:rsidRPr="001C628F">
              <w:rPr>
                <w:rFonts w:ascii="Calibri" w:hAnsi="Calibri" w:cs="Calibri"/>
                <w:b/>
                <w:color w:val="000000" w:themeColor="text1"/>
                <w:sz w:val="24"/>
                <w:szCs w:val="24"/>
              </w:rPr>
              <w:t>208-9631</w:t>
            </w:r>
          </w:p>
          <w:p w14:paraId="68344374" w14:textId="4A47E115" w:rsidR="00B02CD5" w:rsidRPr="00344825" w:rsidRDefault="00A114C4" w:rsidP="00090742">
            <w:pPr>
              <w:tabs>
                <w:tab w:val="right" w:pos="5400"/>
                <w:tab w:val="left" w:pos="5580"/>
              </w:tabs>
              <w:spacing w:before="180" w:after="180"/>
              <w:jc w:val="center"/>
              <w:rPr>
                <w:rFonts w:ascii="Calibri" w:hAnsi="Calibri" w:cs="Calibri"/>
                <w:b/>
                <w:sz w:val="24"/>
                <w:szCs w:val="24"/>
              </w:rPr>
            </w:pPr>
            <w:r w:rsidRPr="00344825">
              <w:rPr>
                <w:rFonts w:ascii="Calibri" w:hAnsi="Calibri" w:cs="Calibri"/>
                <w:b/>
                <w:sz w:val="24"/>
                <w:szCs w:val="24"/>
              </w:rPr>
              <w:t>Email</w:t>
            </w:r>
            <w:r w:rsidR="0036135F" w:rsidRPr="00344825">
              <w:rPr>
                <w:rFonts w:ascii="Calibri" w:hAnsi="Calibri" w:cs="Calibri"/>
                <w:b/>
                <w:sz w:val="24"/>
                <w:szCs w:val="24"/>
              </w:rPr>
              <w:t xml:space="preserve"> Address:  </w:t>
            </w:r>
            <w:hyperlink r:id="rId14" w:history="1">
              <w:r w:rsidR="001C628F" w:rsidRPr="003D38A0">
                <w:rPr>
                  <w:rStyle w:val="Hyperlink"/>
                  <w:rFonts w:ascii="Calibri" w:hAnsi="Calibri" w:cs="Calibri"/>
                  <w:b/>
                  <w:sz w:val="24"/>
                  <w:szCs w:val="24"/>
                </w:rPr>
                <w:t>kevin.bailey@acgov.org</w:t>
              </w:r>
            </w:hyperlink>
          </w:p>
          <w:p w14:paraId="380C9BE6" w14:textId="77777777" w:rsidR="000510ED" w:rsidRPr="00090742" w:rsidRDefault="000510ED" w:rsidP="00090742">
            <w:pPr>
              <w:spacing w:before="180" w:after="180"/>
              <w:jc w:val="center"/>
              <w:rPr>
                <w:rFonts w:ascii="Calibri" w:hAnsi="Calibri" w:cs="Calibri"/>
                <w:b/>
                <w:sz w:val="28"/>
                <w:szCs w:val="28"/>
              </w:rPr>
            </w:pPr>
            <w:r w:rsidRPr="00344825">
              <w:rPr>
                <w:rFonts w:ascii="Calibri" w:hAnsi="Calibri" w:cs="Calibri"/>
                <w:b/>
                <w:sz w:val="24"/>
                <w:szCs w:val="24"/>
              </w:rPr>
              <w:t>General Services Agency (GSA) – Procurement</w:t>
            </w:r>
          </w:p>
        </w:tc>
      </w:tr>
    </w:tbl>
    <w:p w14:paraId="73377BEF" w14:textId="77777777" w:rsidR="00BE2FD2" w:rsidRPr="00A85450" w:rsidRDefault="00BE2FD2" w:rsidP="00BE2FD2">
      <w:pPr>
        <w:rPr>
          <w:rFonts w:ascii="Calibri" w:hAnsi="Calibri" w:cs="Calibri"/>
          <w:b/>
          <w:sz w:val="28"/>
          <w:szCs w:val="28"/>
        </w:rPr>
      </w:pPr>
    </w:p>
    <w:p w14:paraId="329A7AA2" w14:textId="77777777" w:rsidR="00BE2FD2" w:rsidRPr="00466C68" w:rsidRDefault="00BE2FD2" w:rsidP="00565BEC">
      <w:pPr>
        <w:jc w:val="center"/>
        <w:rPr>
          <w:rFonts w:ascii="Calibri" w:hAnsi="Calibri" w:cs="Calibri"/>
          <w:b/>
          <w:sz w:val="28"/>
          <w:szCs w:val="28"/>
        </w:rPr>
      </w:pPr>
      <w:r w:rsidRPr="00466C68">
        <w:rPr>
          <w:rFonts w:ascii="Calibri" w:hAnsi="Calibri" w:cs="Calibri"/>
          <w:b/>
          <w:sz w:val="28"/>
          <w:szCs w:val="28"/>
        </w:rPr>
        <w:t>RESPONSE DUE</w:t>
      </w:r>
    </w:p>
    <w:p w14:paraId="6B5F6799" w14:textId="77777777" w:rsidR="00BE2FD2" w:rsidRPr="00466C68" w:rsidRDefault="00BE2FD2" w:rsidP="00565BEC">
      <w:pPr>
        <w:jc w:val="center"/>
        <w:rPr>
          <w:rFonts w:ascii="Calibri" w:hAnsi="Calibri" w:cs="Calibri"/>
          <w:sz w:val="28"/>
          <w:szCs w:val="28"/>
        </w:rPr>
      </w:pPr>
      <w:r w:rsidRPr="00466C68">
        <w:rPr>
          <w:rFonts w:ascii="Calibri" w:hAnsi="Calibri" w:cs="Calibri"/>
          <w:sz w:val="28"/>
          <w:szCs w:val="28"/>
        </w:rPr>
        <w:t>by</w:t>
      </w:r>
    </w:p>
    <w:p w14:paraId="4616551D" w14:textId="77777777" w:rsidR="00BE2FD2" w:rsidRPr="00466C68" w:rsidRDefault="00BE2FD2" w:rsidP="00565BEC">
      <w:pPr>
        <w:jc w:val="center"/>
        <w:rPr>
          <w:rFonts w:ascii="Calibri" w:hAnsi="Calibri" w:cs="Calibri"/>
          <w:b/>
          <w:sz w:val="28"/>
          <w:szCs w:val="28"/>
        </w:rPr>
      </w:pPr>
      <w:r w:rsidRPr="00466C68">
        <w:rPr>
          <w:rFonts w:ascii="Calibri" w:hAnsi="Calibri" w:cs="Calibri"/>
          <w:b/>
          <w:sz w:val="28"/>
          <w:szCs w:val="28"/>
        </w:rPr>
        <w:t>2:00 p.m.</w:t>
      </w:r>
    </w:p>
    <w:p w14:paraId="61CC0F2D" w14:textId="77777777" w:rsidR="00BE2FD2" w:rsidRPr="00466C68" w:rsidRDefault="00BE2FD2" w:rsidP="00565BEC">
      <w:pPr>
        <w:jc w:val="center"/>
        <w:rPr>
          <w:rFonts w:ascii="Calibri" w:hAnsi="Calibri" w:cs="Calibri"/>
          <w:sz w:val="28"/>
          <w:szCs w:val="28"/>
        </w:rPr>
      </w:pPr>
      <w:r w:rsidRPr="00466C68">
        <w:rPr>
          <w:rFonts w:ascii="Calibri" w:hAnsi="Calibri" w:cs="Calibri"/>
          <w:sz w:val="28"/>
          <w:szCs w:val="28"/>
        </w:rPr>
        <w:t>on</w:t>
      </w:r>
    </w:p>
    <w:p w14:paraId="6C6F22C9" w14:textId="04520600" w:rsidR="00BE2FD2" w:rsidRPr="00466C68" w:rsidRDefault="004C5169" w:rsidP="002F0CB2">
      <w:pPr>
        <w:spacing w:after="60"/>
        <w:jc w:val="center"/>
        <w:rPr>
          <w:rFonts w:ascii="Calibri" w:hAnsi="Calibri" w:cs="Calibri"/>
          <w:b/>
          <w:color w:val="FF0000"/>
          <w:sz w:val="28"/>
          <w:szCs w:val="28"/>
        </w:rPr>
      </w:pPr>
      <w:r w:rsidRPr="00292FDA">
        <w:rPr>
          <w:rFonts w:ascii="Calibri" w:hAnsi="Calibri" w:cs="Calibri"/>
          <w:b/>
          <w:color w:val="000000" w:themeColor="text1"/>
          <w:sz w:val="28"/>
          <w:szCs w:val="28"/>
        </w:rPr>
        <w:t>April 21, 2025</w:t>
      </w:r>
    </w:p>
    <w:p w14:paraId="7E96795E" w14:textId="77777777" w:rsidR="00BB1F9A" w:rsidRPr="00466C68" w:rsidRDefault="00BB1F9A" w:rsidP="002F0CB2">
      <w:pPr>
        <w:spacing w:after="60"/>
        <w:jc w:val="center"/>
        <w:rPr>
          <w:rFonts w:ascii="Calibri" w:hAnsi="Calibri" w:cs="Calibri"/>
          <w:sz w:val="28"/>
          <w:szCs w:val="28"/>
        </w:rPr>
      </w:pPr>
      <w:r w:rsidRPr="00466C68">
        <w:rPr>
          <w:rFonts w:ascii="Calibri" w:hAnsi="Calibri" w:cs="Calibri"/>
          <w:sz w:val="28"/>
          <w:szCs w:val="28"/>
        </w:rPr>
        <w:t>through</w:t>
      </w:r>
    </w:p>
    <w:p w14:paraId="6DBB1131" w14:textId="1728C27E" w:rsidR="00BB1F9A" w:rsidRPr="009000A4" w:rsidRDefault="002B1E6A" w:rsidP="002F0CB2">
      <w:pPr>
        <w:spacing w:after="60"/>
        <w:jc w:val="center"/>
        <w:rPr>
          <w:rFonts w:ascii="Calibri" w:hAnsi="Calibri" w:cs="Calibri"/>
          <w:b/>
          <w:sz w:val="32"/>
          <w:szCs w:val="32"/>
        </w:rPr>
      </w:pPr>
      <w:r w:rsidRPr="00466C68">
        <w:rPr>
          <w:rFonts w:ascii="Calibri" w:hAnsi="Calibri" w:cs="Calibri"/>
          <w:b/>
          <w:sz w:val="28"/>
          <w:szCs w:val="28"/>
        </w:rPr>
        <w:t>Alameda County, G</w:t>
      </w:r>
      <w:r w:rsidR="000B14F4" w:rsidRPr="00466C68">
        <w:rPr>
          <w:rFonts w:ascii="Calibri" w:hAnsi="Calibri" w:cs="Calibri"/>
          <w:b/>
          <w:sz w:val="28"/>
          <w:szCs w:val="28"/>
        </w:rPr>
        <w:t>SA</w:t>
      </w:r>
      <w:r w:rsidRPr="00466C68">
        <w:rPr>
          <w:rFonts w:ascii="Calibri" w:hAnsi="Calibri" w:cs="Calibri"/>
          <w:b/>
          <w:sz w:val="28"/>
          <w:szCs w:val="28"/>
        </w:rPr>
        <w:t>-Procurement</w:t>
      </w:r>
    </w:p>
    <w:p w14:paraId="3C8F835B" w14:textId="28D3E857" w:rsidR="00841A12" w:rsidRPr="009000A4" w:rsidRDefault="00841A12" w:rsidP="002F0CB2">
      <w:pPr>
        <w:spacing w:after="60"/>
        <w:jc w:val="center"/>
        <w:rPr>
          <w:rFonts w:ascii="Calibri" w:hAnsi="Calibri" w:cs="Calibri"/>
          <w:sz w:val="32"/>
          <w:szCs w:val="32"/>
        </w:rPr>
      </w:pPr>
      <w:hyperlink r:id="rId15" w:history="1">
        <w:r w:rsidRPr="00466C68">
          <w:rPr>
            <w:rStyle w:val="Hyperlink"/>
            <w:rFonts w:ascii="Calibri" w:hAnsi="Calibri" w:cs="Calibri"/>
            <w:b/>
            <w:sz w:val="28"/>
            <w:szCs w:val="28"/>
          </w:rPr>
          <w:t>EZSourcing Supplier Portal</w:t>
        </w:r>
      </w:hyperlink>
    </w:p>
    <w:p w14:paraId="68AF0BF4" w14:textId="5FDB7462" w:rsidR="008B23E7" w:rsidRPr="009000A4" w:rsidRDefault="00841A12" w:rsidP="002F0CB2">
      <w:pPr>
        <w:spacing w:after="60"/>
        <w:jc w:val="center"/>
        <w:rPr>
          <w:rFonts w:ascii="Calibri" w:hAnsi="Calibri"/>
          <w:sz w:val="24"/>
          <w:szCs w:val="18"/>
        </w:rPr>
      </w:pPr>
      <w:hyperlink r:id="rId16" w:history="1">
        <w:r w:rsidRPr="00466C68">
          <w:rPr>
            <w:rStyle w:val="Hyperlink"/>
            <w:rFonts w:asciiTheme="minorHAnsi" w:hAnsiTheme="minorHAnsi" w:cstheme="minorHAnsi"/>
            <w:sz w:val="24"/>
            <w:szCs w:val="24"/>
          </w:rPr>
          <w:t>https://ezsourcing.acgov.org/</w:t>
        </w:r>
      </w:hyperlink>
    </w:p>
    <w:p w14:paraId="39C8549D" w14:textId="31891DE4" w:rsidR="009000A4" w:rsidRDefault="009000A4" w:rsidP="00853E48">
      <w:pPr>
        <w:rPr>
          <w:rFonts w:ascii="Calibri" w:hAnsi="Calibri" w:cs="Calibri"/>
        </w:rPr>
      </w:pPr>
    </w:p>
    <w:p w14:paraId="744C947C" w14:textId="77777777" w:rsidR="00443514" w:rsidRPr="00A85450" w:rsidRDefault="00443514" w:rsidP="00853E48">
      <w:pPr>
        <w:rPr>
          <w:rFonts w:ascii="Calibri" w:hAnsi="Calibri" w:cs="Calibri"/>
        </w:rPr>
      </w:pPr>
    </w:p>
    <w:p w14:paraId="6F19D037" w14:textId="46CC9551" w:rsidR="00466C68" w:rsidRPr="00443514" w:rsidRDefault="00950B17" w:rsidP="00443514">
      <w:pPr>
        <w:ind w:left="2520"/>
        <w:rPr>
          <w:rFonts w:ascii="Calibri" w:hAnsi="Calibri" w:cs="Calibri"/>
          <w:color w:val="008000"/>
          <w:sz w:val="20"/>
        </w:rPr>
      </w:pPr>
      <w:r>
        <w:rPr>
          <w:noProof/>
        </w:rPr>
        <w:drawing>
          <wp:anchor distT="0" distB="0" distL="114300" distR="114300" simplePos="0" relativeHeight="251658240" behindDoc="0" locked="0" layoutInCell="1" allowOverlap="1" wp14:anchorId="182AF08E" wp14:editId="62A3F508">
            <wp:simplePos x="0" y="0"/>
            <wp:positionH relativeFrom="column">
              <wp:posOffset>-2540</wp:posOffset>
            </wp:positionH>
            <wp:positionV relativeFrom="paragraph">
              <wp:posOffset>78740</wp:posOffset>
            </wp:positionV>
            <wp:extent cx="1397635" cy="218440"/>
            <wp:effectExtent l="0" t="0" r="0" b="0"/>
            <wp:wrapNone/>
            <wp:docPr id="57" name="Picture 4" descr="Description: Description: Description: branding.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Description: Description: Description: branding.jpg"/>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397635" cy="218440"/>
                    </a:xfrm>
                    <a:prstGeom prst="rect">
                      <a:avLst/>
                    </a:prstGeom>
                    <a:noFill/>
                    <a:ln>
                      <a:noFill/>
                    </a:ln>
                  </pic:spPr>
                </pic:pic>
              </a:graphicData>
            </a:graphic>
            <wp14:sizeRelH relativeFrom="page">
              <wp14:pctWidth>0</wp14:pctWidth>
            </wp14:sizeRelH>
            <wp14:sizeRelV relativeFrom="page">
              <wp14:pctHeight>0</wp14:pctHeight>
            </wp14:sizeRelV>
          </wp:anchor>
        </w:drawing>
      </w:r>
      <w:r w:rsidR="00853E48" w:rsidRPr="0062630A">
        <w:rPr>
          <w:rFonts w:ascii="Calibri" w:hAnsi="Calibri" w:cs="Calibri"/>
          <w:color w:val="008000"/>
          <w:sz w:val="20"/>
        </w:rPr>
        <w:t xml:space="preserve">Alameda County is committed to reducing environmental impacts across our entire supply chain. </w:t>
      </w:r>
      <w:r w:rsidR="00A114C4">
        <w:rPr>
          <w:rFonts w:ascii="Calibri" w:hAnsi="Calibri" w:cs="Calibri"/>
          <w:color w:val="008000"/>
          <w:sz w:val="20"/>
        </w:rPr>
        <w:t>Please print only what you need, print double-sided, and use recycled-content paper if printing this document</w:t>
      </w:r>
      <w:r w:rsidR="00853E48" w:rsidRPr="0062630A">
        <w:rPr>
          <w:rFonts w:ascii="Calibri" w:hAnsi="Calibri" w:cs="Calibri"/>
          <w:color w:val="008000"/>
          <w:sz w:val="20"/>
        </w:rPr>
        <w:t>.</w:t>
      </w:r>
    </w:p>
    <w:p w14:paraId="496BEA82" w14:textId="77777777" w:rsidR="00E627AC" w:rsidRPr="00A17012" w:rsidRDefault="00E627AC" w:rsidP="00E627AC">
      <w:pPr>
        <w:pStyle w:val="Heading1"/>
        <w:numPr>
          <w:ilvl w:val="0"/>
          <w:numId w:val="0"/>
        </w:numPr>
        <w:spacing w:after="120"/>
        <w:jc w:val="center"/>
        <w:rPr>
          <w:sz w:val="40"/>
          <w:szCs w:val="40"/>
          <w:u w:val="none"/>
        </w:rPr>
      </w:pPr>
      <w:bookmarkStart w:id="2" w:name="_Toc14171502"/>
      <w:bookmarkStart w:id="3" w:name="_Toc194477714"/>
      <w:r w:rsidRPr="00A17012">
        <w:rPr>
          <w:sz w:val="40"/>
          <w:szCs w:val="40"/>
          <w:u w:val="none"/>
        </w:rPr>
        <w:lastRenderedPageBreak/>
        <w:t>CALENDAR OF EVENTS</w:t>
      </w:r>
      <w:bookmarkEnd w:id="2"/>
      <w:bookmarkEnd w:id="3"/>
    </w:p>
    <w:p w14:paraId="4C1054AB" w14:textId="2A6BFBCA" w:rsidR="00E627AC" w:rsidRPr="001C628F" w:rsidRDefault="00EB71E0" w:rsidP="00E627AC">
      <w:pPr>
        <w:pStyle w:val="RFP-QHeader2"/>
        <w:rPr>
          <w:rFonts w:ascii="Calibri" w:hAnsi="Calibri" w:cs="Calibri"/>
          <w:color w:val="000000" w:themeColor="text1"/>
          <w:sz w:val="24"/>
          <w:szCs w:val="26"/>
        </w:rPr>
      </w:pPr>
      <w:r>
        <w:rPr>
          <w:rFonts w:ascii="Calibri" w:hAnsi="Calibri" w:cs="Calibri"/>
          <w:sz w:val="24"/>
          <w:szCs w:val="26"/>
        </w:rPr>
        <w:t xml:space="preserve">INFORMAL </w:t>
      </w:r>
      <w:r w:rsidR="00E627AC" w:rsidRPr="00266DFB">
        <w:rPr>
          <w:rFonts w:ascii="Calibri" w:hAnsi="Calibri" w:cs="Calibri"/>
          <w:sz w:val="24"/>
          <w:szCs w:val="26"/>
        </w:rPr>
        <w:t>REQUEST FOR</w:t>
      </w:r>
      <w:r w:rsidR="00E627AC" w:rsidRPr="00266DFB">
        <w:rPr>
          <w:rFonts w:ascii="Calibri" w:hAnsi="Calibri" w:cs="Calibri"/>
          <w:color w:val="365F91"/>
          <w:sz w:val="24"/>
          <w:szCs w:val="26"/>
        </w:rPr>
        <w:t xml:space="preserve"> </w:t>
      </w:r>
      <w:r w:rsidR="00DA79B2" w:rsidRPr="001C628F">
        <w:rPr>
          <w:rFonts w:ascii="Calibri" w:hAnsi="Calibri" w:cs="Calibri"/>
          <w:color w:val="000000" w:themeColor="text1"/>
          <w:sz w:val="24"/>
          <w:szCs w:val="26"/>
        </w:rPr>
        <w:t>PROPOSAL</w:t>
      </w:r>
      <w:r w:rsidR="00E627AC" w:rsidRPr="001C628F">
        <w:rPr>
          <w:rFonts w:ascii="Calibri" w:hAnsi="Calibri" w:cs="Calibri"/>
          <w:color w:val="000000" w:themeColor="text1"/>
          <w:sz w:val="24"/>
          <w:szCs w:val="26"/>
        </w:rPr>
        <w:t xml:space="preserve"> No. </w:t>
      </w:r>
      <w:r w:rsidR="001C628F" w:rsidRPr="001C628F">
        <w:rPr>
          <w:rFonts w:ascii="Calibri" w:hAnsi="Calibri" w:cs="Calibri"/>
          <w:color w:val="000000" w:themeColor="text1"/>
          <w:sz w:val="24"/>
          <w:szCs w:val="26"/>
        </w:rPr>
        <w:t>902615</w:t>
      </w:r>
    </w:p>
    <w:p w14:paraId="298CFCFD" w14:textId="426712BA" w:rsidR="00E627AC" w:rsidRPr="001C628F" w:rsidRDefault="001C628F" w:rsidP="00E627AC">
      <w:pPr>
        <w:pStyle w:val="RFP-QHeader2"/>
        <w:spacing w:after="240"/>
        <w:rPr>
          <w:rFonts w:ascii="Calibri" w:hAnsi="Calibri" w:cs="Calibri"/>
          <w:color w:val="000000" w:themeColor="text1"/>
          <w:sz w:val="24"/>
          <w:szCs w:val="26"/>
        </w:rPr>
      </w:pPr>
      <w:r w:rsidRPr="001C628F">
        <w:rPr>
          <w:rFonts w:ascii="Calibri" w:hAnsi="Calibri" w:cs="Calibri"/>
          <w:color w:val="000000" w:themeColor="text1"/>
          <w:sz w:val="24"/>
          <w:szCs w:val="26"/>
        </w:rPr>
        <w:t>ELEVATOR CONDITION ASSESSMENT AND MODERNIZATION PLAN – ADMINISTRATION BUILDING</w:t>
      </w:r>
    </w:p>
    <w:tbl>
      <w:tblPr>
        <w:tblW w:w="102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4A0" w:firstRow="1" w:lastRow="0" w:firstColumn="1" w:lastColumn="0" w:noHBand="0" w:noVBand="1"/>
      </w:tblPr>
      <w:tblGrid>
        <w:gridCol w:w="5155"/>
        <w:gridCol w:w="5130"/>
      </w:tblGrid>
      <w:tr w:rsidR="009D5E97" w14:paraId="7B384EC4" w14:textId="77777777" w:rsidTr="00F43EF7">
        <w:tc>
          <w:tcPr>
            <w:tcW w:w="5155" w:type="dxa"/>
            <w:tcBorders>
              <w:top w:val="single" w:sz="18" w:space="0" w:color="auto"/>
              <w:left w:val="single" w:sz="18" w:space="0" w:color="auto"/>
              <w:bottom w:val="single" w:sz="18" w:space="0" w:color="auto"/>
              <w:right w:val="single" w:sz="18" w:space="0" w:color="auto"/>
            </w:tcBorders>
            <w:tcMar>
              <w:top w:w="29" w:type="dxa"/>
              <w:left w:w="115" w:type="dxa"/>
              <w:bottom w:w="29" w:type="dxa"/>
              <w:right w:w="115" w:type="dxa"/>
            </w:tcMar>
            <w:vAlign w:val="center"/>
            <w:hideMark/>
          </w:tcPr>
          <w:p w14:paraId="20D239B9" w14:textId="77777777" w:rsidR="009D5E97" w:rsidRPr="00266DFB" w:rsidRDefault="009D5E97">
            <w:pPr>
              <w:rPr>
                <w:rFonts w:ascii="Calibri" w:hAnsi="Calibri" w:cs="Calibri"/>
                <w:b/>
                <w:sz w:val="24"/>
                <w:szCs w:val="26"/>
              </w:rPr>
            </w:pPr>
            <w:r w:rsidRPr="00266DFB">
              <w:rPr>
                <w:rFonts w:ascii="Calibri" w:hAnsi="Calibri" w:cs="Calibri"/>
                <w:b/>
                <w:sz w:val="24"/>
                <w:szCs w:val="26"/>
              </w:rPr>
              <w:t>EVENT</w:t>
            </w:r>
          </w:p>
        </w:tc>
        <w:tc>
          <w:tcPr>
            <w:tcW w:w="5130" w:type="dxa"/>
            <w:tcBorders>
              <w:top w:val="single" w:sz="18" w:space="0" w:color="auto"/>
              <w:left w:val="single" w:sz="18" w:space="0" w:color="auto"/>
              <w:bottom w:val="single" w:sz="18" w:space="0" w:color="auto"/>
              <w:right w:val="single" w:sz="18" w:space="0" w:color="auto"/>
            </w:tcBorders>
            <w:tcMar>
              <w:top w:w="29" w:type="dxa"/>
              <w:left w:w="115" w:type="dxa"/>
              <w:bottom w:w="29" w:type="dxa"/>
              <w:right w:w="115" w:type="dxa"/>
            </w:tcMar>
            <w:vAlign w:val="center"/>
            <w:hideMark/>
          </w:tcPr>
          <w:p w14:paraId="3BFD3072" w14:textId="77777777" w:rsidR="009D5E97" w:rsidRPr="00266DFB" w:rsidRDefault="009D5E97">
            <w:pPr>
              <w:rPr>
                <w:rFonts w:ascii="Calibri" w:hAnsi="Calibri" w:cs="Calibri"/>
                <w:b/>
                <w:sz w:val="24"/>
                <w:szCs w:val="26"/>
              </w:rPr>
            </w:pPr>
            <w:r w:rsidRPr="00266DFB">
              <w:rPr>
                <w:rFonts w:ascii="Calibri" w:hAnsi="Calibri" w:cs="Calibri"/>
                <w:b/>
                <w:sz w:val="24"/>
                <w:szCs w:val="26"/>
              </w:rPr>
              <w:t>DATE/LOCATION</w:t>
            </w:r>
          </w:p>
        </w:tc>
      </w:tr>
      <w:tr w:rsidR="009D5E97" w14:paraId="01B5B302" w14:textId="77777777" w:rsidTr="00F43EF7">
        <w:tc>
          <w:tcPr>
            <w:tcW w:w="5155" w:type="dxa"/>
            <w:tcBorders>
              <w:top w:val="single" w:sz="18"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3A32AEBD" w14:textId="77777777" w:rsidR="009D5E97" w:rsidRPr="00266DFB" w:rsidRDefault="009D5E97">
            <w:pPr>
              <w:rPr>
                <w:rFonts w:ascii="Calibri" w:hAnsi="Calibri" w:cs="Calibri"/>
                <w:b/>
                <w:sz w:val="24"/>
                <w:szCs w:val="26"/>
              </w:rPr>
            </w:pPr>
            <w:r w:rsidRPr="00266DFB">
              <w:rPr>
                <w:rFonts w:ascii="Calibri" w:hAnsi="Calibri" w:cs="Calibri"/>
                <w:b/>
                <w:sz w:val="24"/>
                <w:szCs w:val="26"/>
              </w:rPr>
              <w:t>Request Issued</w:t>
            </w:r>
          </w:p>
        </w:tc>
        <w:tc>
          <w:tcPr>
            <w:tcW w:w="5130" w:type="dxa"/>
            <w:tcBorders>
              <w:top w:val="single" w:sz="18"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4566541D" w14:textId="78406281" w:rsidR="009D5E97" w:rsidRPr="00292FDA" w:rsidRDefault="004C5169">
            <w:pPr>
              <w:rPr>
                <w:rFonts w:ascii="Calibri" w:hAnsi="Calibri" w:cs="Calibri"/>
                <w:b/>
                <w:color w:val="000000" w:themeColor="text1"/>
                <w:szCs w:val="26"/>
              </w:rPr>
            </w:pPr>
            <w:r w:rsidRPr="00292FDA">
              <w:rPr>
                <w:rFonts w:ascii="Calibri" w:hAnsi="Calibri" w:cs="Calibri"/>
                <w:b/>
                <w:color w:val="000000" w:themeColor="text1"/>
                <w:sz w:val="24"/>
                <w:szCs w:val="26"/>
              </w:rPr>
              <w:t>April 4, 2025</w:t>
            </w:r>
          </w:p>
        </w:tc>
      </w:tr>
      <w:tr w:rsidR="009D5E97" w14:paraId="408475AB" w14:textId="77777777" w:rsidTr="00F43EF7">
        <w:tc>
          <w:tcPr>
            <w:tcW w:w="515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9339141" w14:textId="2863C3A6" w:rsidR="009D5E97" w:rsidRDefault="009D5E97">
            <w:pPr>
              <w:rPr>
                <w:rFonts w:ascii="Calibri" w:hAnsi="Calibri" w:cs="Calibri"/>
                <w:b/>
                <w:szCs w:val="26"/>
              </w:rPr>
            </w:pPr>
            <w:r w:rsidRPr="00266DFB">
              <w:rPr>
                <w:rFonts w:ascii="Calibri" w:hAnsi="Calibri" w:cs="Calibri"/>
                <w:b/>
                <w:sz w:val="24"/>
                <w:szCs w:val="26"/>
              </w:rPr>
              <w:t xml:space="preserve">Addendum Issued </w:t>
            </w:r>
            <w:r w:rsidR="00474240" w:rsidRPr="00266DFB">
              <w:rPr>
                <w:rFonts w:ascii="Calibri" w:hAnsi="Calibri" w:cs="Calibri"/>
                <w:sz w:val="20"/>
                <w:szCs w:val="26"/>
              </w:rPr>
              <w:t xml:space="preserve">[only if necessary to amend </w:t>
            </w:r>
            <w:r w:rsidR="00505B06">
              <w:rPr>
                <w:rFonts w:ascii="Calibri" w:hAnsi="Calibri" w:cs="Calibri"/>
                <w:sz w:val="20"/>
                <w:szCs w:val="26"/>
              </w:rPr>
              <w:t>IRFP</w:t>
            </w:r>
            <w:r w:rsidR="00474240" w:rsidRPr="00266DFB">
              <w:rPr>
                <w:rFonts w:ascii="Calibri" w:hAnsi="Calibri" w:cs="Calibri"/>
                <w:sz w:val="20"/>
                <w:szCs w:val="26"/>
              </w:rPr>
              <w:t>]</w:t>
            </w:r>
          </w:p>
        </w:tc>
        <w:tc>
          <w:tcPr>
            <w:tcW w:w="513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1A581759" w14:textId="6A42B50E" w:rsidR="009D5E97" w:rsidRPr="00292FDA" w:rsidRDefault="004C5169">
            <w:pPr>
              <w:rPr>
                <w:rFonts w:ascii="Calibri" w:hAnsi="Calibri" w:cs="Calibri"/>
                <w:b/>
                <w:color w:val="000000" w:themeColor="text1"/>
                <w:szCs w:val="26"/>
              </w:rPr>
            </w:pPr>
            <w:r w:rsidRPr="00292FDA">
              <w:rPr>
                <w:rFonts w:ascii="Calibri" w:hAnsi="Calibri" w:cs="Calibri"/>
                <w:b/>
                <w:color w:val="000000" w:themeColor="text1"/>
                <w:sz w:val="24"/>
                <w:szCs w:val="26"/>
              </w:rPr>
              <w:t>April 11, 2025</w:t>
            </w:r>
            <w:r w:rsidR="009D5E97" w:rsidRPr="00292FDA">
              <w:rPr>
                <w:rFonts w:ascii="Calibri" w:hAnsi="Calibri" w:cs="Calibri"/>
                <w:b/>
                <w:color w:val="000000" w:themeColor="text1"/>
                <w:sz w:val="24"/>
                <w:szCs w:val="26"/>
              </w:rPr>
              <w:t xml:space="preserve"> </w:t>
            </w:r>
          </w:p>
        </w:tc>
      </w:tr>
      <w:tr w:rsidR="009D5E97" w14:paraId="4DB72EB8" w14:textId="77777777" w:rsidTr="00F43EF7">
        <w:tc>
          <w:tcPr>
            <w:tcW w:w="515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698897CC" w14:textId="344DDDC8" w:rsidR="009D5E97" w:rsidRDefault="009D5E97" w:rsidP="002F1647">
            <w:pPr>
              <w:rPr>
                <w:rFonts w:ascii="Calibri" w:hAnsi="Calibri" w:cs="Calibri"/>
                <w:b/>
                <w:szCs w:val="26"/>
              </w:rPr>
            </w:pPr>
            <w:r w:rsidRPr="00266DFB">
              <w:rPr>
                <w:rFonts w:ascii="Calibri" w:hAnsi="Calibri" w:cs="Calibri"/>
                <w:b/>
                <w:sz w:val="24"/>
                <w:szCs w:val="26"/>
              </w:rPr>
              <w:t xml:space="preserve">Response Due and </w:t>
            </w:r>
            <w:r w:rsidR="000848F9" w:rsidRPr="00266DFB">
              <w:rPr>
                <w:rFonts w:ascii="Calibri" w:hAnsi="Calibri" w:cs="Calibri"/>
                <w:b/>
                <w:sz w:val="24"/>
                <w:szCs w:val="26"/>
              </w:rPr>
              <w:t>S</w:t>
            </w:r>
            <w:r w:rsidRPr="00266DFB">
              <w:rPr>
                <w:rFonts w:ascii="Calibri" w:hAnsi="Calibri" w:cs="Calibri"/>
                <w:b/>
                <w:sz w:val="24"/>
                <w:szCs w:val="26"/>
              </w:rPr>
              <w:t xml:space="preserve">ubmitted through </w:t>
            </w:r>
            <w:hyperlink r:id="rId18" w:history="1">
              <w:r w:rsidRPr="00266DFB">
                <w:rPr>
                  <w:rStyle w:val="Hyperlink"/>
                  <w:rFonts w:ascii="Calibri" w:hAnsi="Calibri" w:cs="Calibri"/>
                  <w:b/>
                  <w:sz w:val="24"/>
                  <w:szCs w:val="26"/>
                </w:rPr>
                <w:t>EZSourcing Supplier Portal</w:t>
              </w:r>
            </w:hyperlink>
            <w:r w:rsidRPr="00266DFB">
              <w:rPr>
                <w:rFonts w:ascii="Calibri" w:hAnsi="Calibri" w:cs="Calibri"/>
                <w:b/>
                <w:sz w:val="24"/>
                <w:szCs w:val="26"/>
              </w:rPr>
              <w:t xml:space="preserve">  </w:t>
            </w:r>
          </w:p>
        </w:tc>
        <w:tc>
          <w:tcPr>
            <w:tcW w:w="513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38346944" w14:textId="681E77F4" w:rsidR="009D5E97" w:rsidRPr="00292FDA" w:rsidRDefault="004C5169" w:rsidP="00B9651D">
            <w:pPr>
              <w:rPr>
                <w:rFonts w:ascii="Calibri" w:hAnsi="Calibri" w:cs="Calibri"/>
                <w:b/>
                <w:color w:val="000000" w:themeColor="text1"/>
                <w:szCs w:val="26"/>
              </w:rPr>
            </w:pPr>
            <w:r w:rsidRPr="00292FDA">
              <w:rPr>
                <w:rFonts w:ascii="Calibri" w:hAnsi="Calibri" w:cs="Calibri"/>
                <w:b/>
                <w:color w:val="000000" w:themeColor="text1"/>
                <w:sz w:val="24"/>
                <w:szCs w:val="26"/>
              </w:rPr>
              <w:t>April 21, 2025</w:t>
            </w:r>
            <w:r w:rsidR="009D5E97" w:rsidRPr="00292FDA">
              <w:rPr>
                <w:rFonts w:ascii="Calibri" w:hAnsi="Calibri" w:cs="Calibri"/>
                <w:b/>
                <w:color w:val="000000" w:themeColor="text1"/>
                <w:sz w:val="24"/>
                <w:szCs w:val="26"/>
              </w:rPr>
              <w:t xml:space="preserve"> by 2:00 p.m.</w:t>
            </w:r>
            <w:r w:rsidR="00B425A1" w:rsidRPr="00292FDA">
              <w:rPr>
                <w:rFonts w:ascii="Calibri" w:hAnsi="Calibri" w:cs="Calibri"/>
                <w:color w:val="000000" w:themeColor="text1"/>
                <w:sz w:val="22"/>
                <w:szCs w:val="26"/>
                <w:highlight w:val="red"/>
              </w:rPr>
              <w:t xml:space="preserve"> </w:t>
            </w:r>
          </w:p>
        </w:tc>
      </w:tr>
      <w:tr w:rsidR="009D5E97" w14:paraId="072F4F17" w14:textId="77777777" w:rsidTr="00F43EF7">
        <w:tc>
          <w:tcPr>
            <w:tcW w:w="515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7881A98" w14:textId="77777777" w:rsidR="009D5E97" w:rsidRDefault="009D5E97">
            <w:pPr>
              <w:rPr>
                <w:rFonts w:ascii="Calibri" w:hAnsi="Calibri" w:cs="Calibri"/>
                <w:b/>
                <w:szCs w:val="26"/>
              </w:rPr>
            </w:pPr>
            <w:r w:rsidRPr="00266DFB">
              <w:rPr>
                <w:rFonts w:ascii="Calibri" w:hAnsi="Calibri" w:cs="Calibri"/>
                <w:b/>
                <w:sz w:val="24"/>
                <w:szCs w:val="26"/>
              </w:rPr>
              <w:t>Evaluation Period</w:t>
            </w:r>
          </w:p>
        </w:tc>
        <w:tc>
          <w:tcPr>
            <w:tcW w:w="513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0B70F337" w14:textId="15CA146D" w:rsidR="009D5E97" w:rsidRPr="009D5E97" w:rsidRDefault="006E2B89">
            <w:pPr>
              <w:rPr>
                <w:rFonts w:ascii="Calibri" w:hAnsi="Calibri" w:cs="Calibri"/>
                <w:b/>
                <w:color w:val="70AD47"/>
                <w:szCs w:val="26"/>
              </w:rPr>
            </w:pPr>
            <w:r w:rsidRPr="00501F45">
              <w:rPr>
                <w:rFonts w:ascii="Calibri" w:hAnsi="Calibri" w:cs="Calibri"/>
                <w:b/>
                <w:color w:val="000000" w:themeColor="text1"/>
                <w:sz w:val="24"/>
                <w:szCs w:val="26"/>
              </w:rPr>
              <w:t>April 21, 2025 – May 22, 2025</w:t>
            </w:r>
          </w:p>
        </w:tc>
      </w:tr>
      <w:tr w:rsidR="00B9651D" w14:paraId="46AA5B1F" w14:textId="77777777" w:rsidTr="00F43EF7">
        <w:tc>
          <w:tcPr>
            <w:tcW w:w="515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tcPr>
          <w:p w14:paraId="3CF9CB1F" w14:textId="30BDB258" w:rsidR="00B9651D" w:rsidRDefault="00F0488D" w:rsidP="00797642">
            <w:pPr>
              <w:rPr>
                <w:rFonts w:ascii="Calibri" w:hAnsi="Calibri" w:cs="Calibri"/>
                <w:b/>
                <w:szCs w:val="26"/>
              </w:rPr>
            </w:pPr>
            <w:r>
              <w:rPr>
                <w:rFonts w:ascii="Calibri" w:hAnsi="Calibri" w:cs="Calibri"/>
                <w:b/>
                <w:sz w:val="24"/>
                <w:szCs w:val="26"/>
              </w:rPr>
              <w:t xml:space="preserve">Optional </w:t>
            </w:r>
            <w:r w:rsidR="00B9651D" w:rsidRPr="00266DFB">
              <w:rPr>
                <w:rFonts w:ascii="Calibri" w:hAnsi="Calibri" w:cs="Calibri"/>
                <w:b/>
                <w:sz w:val="24"/>
                <w:szCs w:val="26"/>
              </w:rPr>
              <w:t>Vendor Interviews</w:t>
            </w:r>
            <w:r w:rsidR="00797642" w:rsidRPr="00266DFB">
              <w:rPr>
                <w:rFonts w:ascii="Calibri" w:hAnsi="Calibri" w:cs="Calibri"/>
                <w:b/>
                <w:sz w:val="24"/>
                <w:szCs w:val="26"/>
              </w:rPr>
              <w:t xml:space="preserve"> </w:t>
            </w:r>
          </w:p>
        </w:tc>
        <w:tc>
          <w:tcPr>
            <w:tcW w:w="513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tcPr>
          <w:p w14:paraId="55F22CB7" w14:textId="41595E69" w:rsidR="00B9651D" w:rsidRPr="00610541" w:rsidRDefault="00B9651D" w:rsidP="00B9651D">
            <w:pPr>
              <w:rPr>
                <w:rFonts w:ascii="Calibri" w:hAnsi="Calibri" w:cs="Calibri"/>
                <w:b/>
                <w:color w:val="FF0000"/>
                <w:szCs w:val="26"/>
              </w:rPr>
            </w:pPr>
            <w:r w:rsidRPr="00266DFB">
              <w:rPr>
                <w:rFonts w:ascii="Calibri" w:hAnsi="Calibri" w:cs="Calibri"/>
                <w:b/>
                <w:sz w:val="24"/>
                <w:szCs w:val="26"/>
              </w:rPr>
              <w:t>Week of</w:t>
            </w:r>
            <w:r w:rsidRPr="00266DFB">
              <w:rPr>
                <w:rFonts w:ascii="Calibri" w:hAnsi="Calibri" w:cs="Calibri"/>
                <w:b/>
                <w:color w:val="FF0000"/>
                <w:sz w:val="24"/>
                <w:szCs w:val="26"/>
              </w:rPr>
              <w:t xml:space="preserve"> </w:t>
            </w:r>
            <w:r w:rsidR="004C04C4" w:rsidRPr="00501F45">
              <w:rPr>
                <w:rFonts w:ascii="Calibri" w:hAnsi="Calibri" w:cs="Calibri"/>
                <w:b/>
                <w:color w:val="000000" w:themeColor="text1"/>
                <w:sz w:val="24"/>
                <w:szCs w:val="26"/>
              </w:rPr>
              <w:t>May 12, 2025</w:t>
            </w:r>
          </w:p>
        </w:tc>
      </w:tr>
      <w:tr w:rsidR="007308A0" w14:paraId="00924A52" w14:textId="77777777" w:rsidTr="00F43EF7">
        <w:tc>
          <w:tcPr>
            <w:tcW w:w="515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10768AA8" w14:textId="77777777" w:rsidR="007308A0" w:rsidRDefault="007308A0" w:rsidP="007308A0">
            <w:pPr>
              <w:rPr>
                <w:rFonts w:ascii="Calibri" w:hAnsi="Calibri" w:cs="Calibri"/>
                <w:b/>
                <w:szCs w:val="26"/>
              </w:rPr>
            </w:pPr>
            <w:r w:rsidRPr="00266DFB">
              <w:rPr>
                <w:rFonts w:ascii="Calibri" w:hAnsi="Calibri" w:cs="Calibri"/>
                <w:b/>
                <w:sz w:val="24"/>
                <w:szCs w:val="26"/>
              </w:rPr>
              <w:t>Notice of Intent to Award Issued</w:t>
            </w:r>
          </w:p>
        </w:tc>
        <w:tc>
          <w:tcPr>
            <w:tcW w:w="513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2EB21311" w14:textId="3C48DDB9" w:rsidR="007308A0" w:rsidRPr="009D5E97" w:rsidRDefault="007308A0" w:rsidP="007308A0">
            <w:pPr>
              <w:rPr>
                <w:rFonts w:ascii="Calibri" w:hAnsi="Calibri" w:cs="Calibri"/>
                <w:b/>
                <w:color w:val="70AD47"/>
                <w:szCs w:val="26"/>
              </w:rPr>
            </w:pPr>
            <w:r w:rsidRPr="00501F45">
              <w:rPr>
                <w:rFonts w:ascii="Calibri" w:hAnsi="Calibri" w:cs="Calibri"/>
                <w:b/>
                <w:color w:val="000000" w:themeColor="text1"/>
                <w:sz w:val="24"/>
                <w:szCs w:val="26"/>
              </w:rPr>
              <w:t>May 23, 2025</w:t>
            </w:r>
          </w:p>
        </w:tc>
      </w:tr>
      <w:tr w:rsidR="007308A0" w14:paraId="58C4A0E1" w14:textId="77777777" w:rsidTr="00F43EF7">
        <w:tc>
          <w:tcPr>
            <w:tcW w:w="515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739E8C9" w14:textId="523C7068" w:rsidR="007308A0" w:rsidRPr="00266DFB" w:rsidRDefault="007308A0" w:rsidP="007308A0">
            <w:pPr>
              <w:rPr>
                <w:rFonts w:ascii="Calibri" w:hAnsi="Calibri" w:cs="Calibri"/>
                <w:b/>
                <w:sz w:val="24"/>
                <w:szCs w:val="26"/>
              </w:rPr>
            </w:pPr>
            <w:r w:rsidRPr="001C628F">
              <w:rPr>
                <w:rFonts w:ascii="Calibri" w:hAnsi="Calibri" w:cs="Calibri"/>
                <w:b/>
                <w:color w:val="000000" w:themeColor="text1"/>
                <w:sz w:val="24"/>
                <w:szCs w:val="26"/>
              </w:rPr>
              <w:t xml:space="preserve">Board </w:t>
            </w:r>
            <w:r w:rsidRPr="00266DFB">
              <w:rPr>
                <w:rFonts w:ascii="Calibri" w:hAnsi="Calibri" w:cs="Calibri"/>
                <w:b/>
                <w:sz w:val="24"/>
                <w:szCs w:val="26"/>
              </w:rPr>
              <w:t>Consideration Award Date</w:t>
            </w:r>
          </w:p>
        </w:tc>
        <w:tc>
          <w:tcPr>
            <w:tcW w:w="513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53A414F3" w14:textId="013632F5" w:rsidR="007308A0" w:rsidRPr="009D5E97" w:rsidRDefault="007308A0" w:rsidP="007308A0">
            <w:pPr>
              <w:rPr>
                <w:rFonts w:ascii="Calibri" w:hAnsi="Calibri" w:cs="Calibri"/>
                <w:b/>
                <w:color w:val="70AD47"/>
                <w:szCs w:val="26"/>
              </w:rPr>
            </w:pPr>
            <w:r w:rsidRPr="00501F45">
              <w:rPr>
                <w:rFonts w:ascii="Calibri" w:hAnsi="Calibri" w:cs="Calibri"/>
                <w:b/>
                <w:color w:val="000000" w:themeColor="text1"/>
                <w:sz w:val="24"/>
                <w:szCs w:val="26"/>
              </w:rPr>
              <w:t xml:space="preserve">July 8, 2025 </w:t>
            </w:r>
          </w:p>
        </w:tc>
      </w:tr>
      <w:tr w:rsidR="007308A0" w14:paraId="7FF7AA40" w14:textId="77777777" w:rsidTr="00F43EF7">
        <w:tc>
          <w:tcPr>
            <w:tcW w:w="515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A5CBDCB" w14:textId="77777777" w:rsidR="007308A0" w:rsidRPr="00266DFB" w:rsidRDefault="007308A0" w:rsidP="007308A0">
            <w:pPr>
              <w:rPr>
                <w:rFonts w:ascii="Calibri" w:hAnsi="Calibri" w:cs="Calibri"/>
                <w:b/>
                <w:sz w:val="24"/>
                <w:szCs w:val="26"/>
              </w:rPr>
            </w:pPr>
            <w:r w:rsidRPr="00266DFB">
              <w:rPr>
                <w:rFonts w:ascii="Calibri" w:hAnsi="Calibri" w:cs="Calibri"/>
                <w:b/>
                <w:sz w:val="24"/>
                <w:szCs w:val="26"/>
              </w:rPr>
              <w:t>Contract Start Date</w:t>
            </w:r>
          </w:p>
        </w:tc>
        <w:tc>
          <w:tcPr>
            <w:tcW w:w="513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22E9D75C" w14:textId="189349D9" w:rsidR="007308A0" w:rsidRPr="009D5E97" w:rsidRDefault="007308A0" w:rsidP="007308A0">
            <w:pPr>
              <w:rPr>
                <w:rFonts w:ascii="Calibri" w:hAnsi="Calibri" w:cs="Calibri"/>
                <w:b/>
                <w:color w:val="70AD47"/>
                <w:szCs w:val="26"/>
              </w:rPr>
            </w:pPr>
            <w:r w:rsidRPr="00501F45">
              <w:rPr>
                <w:rFonts w:ascii="Calibri" w:hAnsi="Calibri" w:cs="Calibri"/>
                <w:b/>
                <w:color w:val="000000" w:themeColor="text1"/>
                <w:sz w:val="24"/>
                <w:szCs w:val="26"/>
              </w:rPr>
              <w:t>August 1, 2025</w:t>
            </w:r>
          </w:p>
        </w:tc>
      </w:tr>
    </w:tbl>
    <w:p w14:paraId="5B4B648A" w14:textId="3D892706" w:rsidR="00E627AC" w:rsidRPr="004F56D6" w:rsidRDefault="00E627AC" w:rsidP="00E627AC">
      <w:pPr>
        <w:spacing w:before="80"/>
        <w:rPr>
          <w:rFonts w:ascii="Calibri" w:hAnsi="Calibri" w:cs="Calibri"/>
          <w:b/>
          <w:i/>
          <w:sz w:val="24"/>
          <w:szCs w:val="24"/>
        </w:rPr>
      </w:pPr>
      <w:r w:rsidRPr="004F56D6">
        <w:rPr>
          <w:rFonts w:ascii="Calibri" w:hAnsi="Calibri" w:cs="Calibri"/>
          <w:b/>
          <w:i/>
          <w:sz w:val="24"/>
          <w:szCs w:val="24"/>
        </w:rPr>
        <w:t>NOTE: All dates are tentative and subject to change.</w:t>
      </w:r>
    </w:p>
    <w:p w14:paraId="765CF5BF" w14:textId="77777777" w:rsidR="00E627AC" w:rsidRPr="00265BC6" w:rsidRDefault="00E627AC" w:rsidP="00E627AC">
      <w:pPr>
        <w:pStyle w:val="Level1"/>
        <w:widowControl/>
        <w:numPr>
          <w:ilvl w:val="0"/>
          <w:numId w:val="0"/>
        </w:numPr>
        <w:outlineLvl w:val="9"/>
        <w:rPr>
          <w:rFonts w:ascii="Calibri" w:hAnsi="Calibri" w:cs="Calibri"/>
          <w:snapToGrid/>
          <w:sz w:val="20"/>
        </w:rPr>
      </w:pPr>
    </w:p>
    <w:tbl>
      <w:tblPr>
        <w:tblW w:w="10285" w:type="dxa"/>
        <w:tblBorders>
          <w:top w:val="thinThickSmallGap" w:sz="24" w:space="0" w:color="auto"/>
          <w:left w:val="thinThickSmallGap" w:sz="24" w:space="0" w:color="auto"/>
          <w:bottom w:val="thickThinSmallGap" w:sz="24" w:space="0" w:color="auto"/>
          <w:right w:val="thickThinSmallGap" w:sz="24" w:space="0" w:color="auto"/>
          <w:insideH w:val="single" w:sz="12" w:space="0" w:color="auto"/>
          <w:insideV w:val="single" w:sz="12" w:space="0" w:color="auto"/>
        </w:tblBorders>
        <w:shd w:val="clear" w:color="auto" w:fill="FFF2CC" w:themeFill="accent4" w:themeFillTint="33"/>
        <w:tblLook w:val="04A0" w:firstRow="1" w:lastRow="0" w:firstColumn="1" w:lastColumn="0" w:noHBand="0" w:noVBand="1"/>
      </w:tblPr>
      <w:tblGrid>
        <w:gridCol w:w="5155"/>
        <w:gridCol w:w="5130"/>
      </w:tblGrid>
      <w:tr w:rsidR="00E627AC" w:rsidRPr="00873D60" w14:paraId="7D8962EA" w14:textId="77777777" w:rsidTr="00F43EF7">
        <w:tc>
          <w:tcPr>
            <w:tcW w:w="10285" w:type="dxa"/>
            <w:gridSpan w:val="2"/>
            <w:tcBorders>
              <w:bottom w:val="single" w:sz="12" w:space="0" w:color="auto"/>
            </w:tcBorders>
            <w:shd w:val="clear" w:color="auto" w:fill="FFF2CC" w:themeFill="accent4" w:themeFillTint="33"/>
            <w:tcMar>
              <w:top w:w="43" w:type="dxa"/>
              <w:left w:w="115" w:type="dxa"/>
              <w:bottom w:w="43" w:type="dxa"/>
              <w:right w:w="115" w:type="dxa"/>
            </w:tcMar>
          </w:tcPr>
          <w:p w14:paraId="674C84A4" w14:textId="293F83F7" w:rsidR="00E627AC" w:rsidRPr="009A538A" w:rsidRDefault="00E627AC" w:rsidP="007E2C61">
            <w:pPr>
              <w:jc w:val="center"/>
              <w:rPr>
                <w:rFonts w:ascii="Calibri" w:hAnsi="Calibri" w:cs="Calibri"/>
                <w:b/>
                <w:i/>
                <w:color w:val="FFFFFF"/>
                <w:szCs w:val="26"/>
              </w:rPr>
            </w:pPr>
            <w:r>
              <w:rPr>
                <w:rFonts w:ascii="Calibri" w:hAnsi="Calibri" w:cs="Calibri"/>
                <w:b/>
                <w:i/>
                <w:szCs w:val="26"/>
              </w:rPr>
              <w:t>Alameda County Vendor</w:t>
            </w:r>
            <w:r w:rsidRPr="00873D60">
              <w:rPr>
                <w:rFonts w:ascii="Calibri" w:hAnsi="Calibri" w:cs="Calibri"/>
                <w:b/>
                <w:i/>
                <w:szCs w:val="26"/>
              </w:rPr>
              <w:t xml:space="preserve"> Outreach</w:t>
            </w:r>
          </w:p>
        </w:tc>
      </w:tr>
      <w:tr w:rsidR="00E627AC" w:rsidRPr="00873D60" w14:paraId="620FA475" w14:textId="77777777" w:rsidTr="00F43EF7">
        <w:trPr>
          <w:trHeight w:val="1439"/>
        </w:trPr>
        <w:tc>
          <w:tcPr>
            <w:tcW w:w="5155" w:type="dxa"/>
            <w:tcBorders>
              <w:top w:val="single" w:sz="12" w:space="0" w:color="auto"/>
              <w:bottom w:val="thickThinSmallGap" w:sz="24" w:space="0" w:color="auto"/>
              <w:right w:val="dotted" w:sz="4" w:space="0" w:color="auto"/>
            </w:tcBorders>
            <w:shd w:val="clear" w:color="auto" w:fill="FFF2CC" w:themeFill="accent4" w:themeFillTint="33"/>
            <w:tcMar>
              <w:top w:w="43" w:type="dxa"/>
              <w:left w:w="115" w:type="dxa"/>
              <w:bottom w:w="43" w:type="dxa"/>
              <w:right w:w="115" w:type="dxa"/>
            </w:tcMar>
            <w:vAlign w:val="center"/>
          </w:tcPr>
          <w:p w14:paraId="1AA494F6" w14:textId="3DA1E986" w:rsidR="004A01EE" w:rsidRPr="00292FDA" w:rsidRDefault="004A01EE" w:rsidP="007E2C61">
            <w:pPr>
              <w:jc w:val="center"/>
              <w:rPr>
                <w:rFonts w:ascii="Calibri" w:hAnsi="Calibri" w:cs="Calibri"/>
                <w:color w:val="000000" w:themeColor="text1"/>
                <w:sz w:val="24"/>
                <w:szCs w:val="26"/>
              </w:rPr>
            </w:pPr>
            <w:r w:rsidRPr="00292FDA">
              <w:rPr>
                <w:rFonts w:ascii="Calibri" w:hAnsi="Calibri" w:cs="Calibri"/>
                <w:color w:val="000000" w:themeColor="text1"/>
                <w:sz w:val="24"/>
                <w:szCs w:val="26"/>
              </w:rPr>
              <w:t>Wednesday</w:t>
            </w:r>
            <w:r w:rsidR="00B9651D" w:rsidRPr="00292FDA">
              <w:rPr>
                <w:rFonts w:ascii="Calibri" w:hAnsi="Calibri" w:cs="Calibri"/>
                <w:color w:val="000000" w:themeColor="text1"/>
                <w:sz w:val="24"/>
                <w:szCs w:val="26"/>
              </w:rPr>
              <w:t>,</w:t>
            </w:r>
            <w:r w:rsidRPr="00292FDA">
              <w:rPr>
                <w:rFonts w:ascii="Calibri" w:hAnsi="Calibri" w:cs="Calibri"/>
                <w:color w:val="000000" w:themeColor="text1"/>
                <w:sz w:val="24"/>
                <w:szCs w:val="26"/>
              </w:rPr>
              <w:t xml:space="preserve"> </w:t>
            </w:r>
            <w:r w:rsidR="00292FDA" w:rsidRPr="00292FDA">
              <w:rPr>
                <w:rFonts w:ascii="Calibri" w:hAnsi="Calibri" w:cs="Calibri"/>
                <w:color w:val="000000" w:themeColor="text1"/>
                <w:sz w:val="24"/>
                <w:szCs w:val="26"/>
              </w:rPr>
              <w:t>April 9, 2025</w:t>
            </w:r>
            <w:r w:rsidRPr="00292FDA">
              <w:rPr>
                <w:rFonts w:ascii="Calibri" w:hAnsi="Calibri" w:cs="Calibri"/>
                <w:color w:val="000000" w:themeColor="text1"/>
                <w:sz w:val="24"/>
                <w:szCs w:val="26"/>
              </w:rPr>
              <w:t xml:space="preserve"> </w:t>
            </w:r>
          </w:p>
          <w:p w14:paraId="36F34ED9" w14:textId="77777777" w:rsidR="00E627AC" w:rsidRPr="00292FDA" w:rsidRDefault="00E627AC" w:rsidP="00B9651D">
            <w:pPr>
              <w:spacing w:after="240"/>
              <w:jc w:val="center"/>
              <w:rPr>
                <w:rFonts w:ascii="Calibri" w:hAnsi="Calibri" w:cs="Calibri"/>
                <w:color w:val="000000" w:themeColor="text1"/>
                <w:sz w:val="24"/>
                <w:szCs w:val="26"/>
              </w:rPr>
            </w:pPr>
            <w:r w:rsidRPr="00292FDA">
              <w:rPr>
                <w:rFonts w:ascii="Calibri" w:hAnsi="Calibri" w:cs="Calibri"/>
                <w:color w:val="000000" w:themeColor="text1"/>
                <w:sz w:val="24"/>
                <w:szCs w:val="26"/>
              </w:rPr>
              <w:t>10:30 a.m. – 11:30 a.m.</w:t>
            </w:r>
          </w:p>
          <w:p w14:paraId="22D844C0" w14:textId="77777777" w:rsidR="00CE1BC8" w:rsidRPr="00434E8E" w:rsidRDefault="00CE1BC8" w:rsidP="00CE1BC8">
            <w:pPr>
              <w:spacing w:after="240"/>
              <w:jc w:val="center"/>
              <w:rPr>
                <w:rFonts w:ascii="Calibri" w:hAnsi="Calibri" w:cs="Calibri"/>
                <w:b/>
                <w:i/>
                <w:sz w:val="24"/>
                <w:szCs w:val="26"/>
              </w:rPr>
            </w:pPr>
            <w:r w:rsidRPr="00434E8E">
              <w:rPr>
                <w:rFonts w:ascii="Calibri" w:hAnsi="Calibri" w:cs="Calibri"/>
                <w:b/>
                <w:i/>
                <w:sz w:val="24"/>
                <w:szCs w:val="26"/>
              </w:rPr>
              <w:t>TO ATTEND ONLINE:</w:t>
            </w:r>
          </w:p>
          <w:p w14:paraId="7C41C4FB" w14:textId="77777777" w:rsidR="00B9651D" w:rsidRPr="00266DFB" w:rsidRDefault="00B9651D" w:rsidP="00B9651D">
            <w:pPr>
              <w:jc w:val="center"/>
              <w:rPr>
                <w:rFonts w:ascii="Calibri" w:hAnsi="Calibri" w:cs="Calibri"/>
                <w:b/>
                <w:color w:val="0563C1"/>
                <w:sz w:val="24"/>
                <w:u w:val="single"/>
              </w:rPr>
            </w:pPr>
            <w:hyperlink r:id="rId19" w:history="1">
              <w:r w:rsidRPr="00266DFB">
                <w:rPr>
                  <w:rStyle w:val="Hyperlink"/>
                  <w:rFonts w:ascii="Calibri" w:hAnsi="Calibri" w:cs="Calibri"/>
                  <w:b/>
                  <w:sz w:val="24"/>
                </w:rPr>
                <w:t>Vendor Outreach</w:t>
              </w:r>
            </w:hyperlink>
          </w:p>
          <w:p w14:paraId="022EC148" w14:textId="77777777" w:rsidR="00BB53B8" w:rsidRPr="00266DFB" w:rsidRDefault="00BB53B8" w:rsidP="00B9651D">
            <w:pPr>
              <w:jc w:val="center"/>
              <w:rPr>
                <w:rFonts w:ascii="Calibri" w:hAnsi="Calibri" w:cs="Calibri"/>
                <w:sz w:val="24"/>
              </w:rPr>
            </w:pPr>
            <w:r w:rsidRPr="00266DFB">
              <w:rPr>
                <w:rFonts w:ascii="Calibri" w:hAnsi="Calibri" w:cs="Calibri"/>
                <w:sz w:val="24"/>
              </w:rPr>
              <w:t>Call-in: +1 415-915-3950</w:t>
            </w:r>
          </w:p>
          <w:p w14:paraId="56B99071" w14:textId="77777777" w:rsidR="00511A3B" w:rsidRPr="00BB53B8" w:rsidRDefault="00BB53B8" w:rsidP="00B9651D">
            <w:pPr>
              <w:jc w:val="center"/>
              <w:rPr>
                <w:rFonts w:ascii="Calibri" w:hAnsi="Calibri" w:cs="Calibri"/>
                <w:color w:val="0563C1"/>
              </w:rPr>
            </w:pPr>
            <w:r w:rsidRPr="00266DFB">
              <w:rPr>
                <w:rFonts w:ascii="Calibri" w:hAnsi="Calibri" w:cs="Calibri"/>
                <w:sz w:val="24"/>
              </w:rPr>
              <w:t>Conference ID: 504 517 635#</w:t>
            </w:r>
          </w:p>
        </w:tc>
        <w:tc>
          <w:tcPr>
            <w:tcW w:w="5130" w:type="dxa"/>
            <w:tcBorders>
              <w:top w:val="single" w:sz="12" w:space="0" w:color="auto"/>
              <w:left w:val="dotted" w:sz="4" w:space="0" w:color="auto"/>
              <w:bottom w:val="thickThinSmallGap" w:sz="24" w:space="0" w:color="auto"/>
            </w:tcBorders>
            <w:shd w:val="clear" w:color="auto" w:fill="FFF2CC" w:themeFill="accent4" w:themeFillTint="33"/>
            <w:tcMar>
              <w:top w:w="43" w:type="dxa"/>
              <w:left w:w="115" w:type="dxa"/>
              <w:bottom w:w="43" w:type="dxa"/>
              <w:right w:w="115" w:type="dxa"/>
            </w:tcMar>
            <w:vAlign w:val="center"/>
          </w:tcPr>
          <w:p w14:paraId="27E71C1E" w14:textId="77777777" w:rsidR="00E627AC" w:rsidRPr="00266DFB" w:rsidRDefault="00E627AC" w:rsidP="007E2C61">
            <w:pPr>
              <w:pStyle w:val="Level1"/>
              <w:widowControl/>
              <w:numPr>
                <w:ilvl w:val="0"/>
                <w:numId w:val="0"/>
              </w:numPr>
              <w:jc w:val="center"/>
              <w:outlineLvl w:val="9"/>
              <w:rPr>
                <w:rFonts w:ascii="Calibri" w:hAnsi="Calibri" w:cs="Calibri"/>
                <w:b/>
                <w:i/>
                <w:snapToGrid/>
                <w:color w:val="0000FF"/>
                <w:szCs w:val="26"/>
              </w:rPr>
            </w:pPr>
            <w:r w:rsidRPr="00266DFB">
              <w:rPr>
                <w:rFonts w:ascii="Calibri" w:hAnsi="Calibri" w:cs="Calibri"/>
                <w:b/>
                <w:i/>
                <w:snapToGrid/>
                <w:color w:val="0000FF"/>
                <w:szCs w:val="26"/>
              </w:rPr>
              <w:t xml:space="preserve">COME MEET ALAMEDA COUNTY’S </w:t>
            </w:r>
          </w:p>
          <w:p w14:paraId="682E65F1" w14:textId="77777777" w:rsidR="00E627AC" w:rsidRPr="00266DFB" w:rsidRDefault="00E627AC" w:rsidP="007E2C61">
            <w:pPr>
              <w:pStyle w:val="Level1"/>
              <w:widowControl/>
              <w:numPr>
                <w:ilvl w:val="0"/>
                <w:numId w:val="0"/>
              </w:numPr>
              <w:jc w:val="center"/>
              <w:outlineLvl w:val="9"/>
              <w:rPr>
                <w:rFonts w:ascii="Calibri" w:hAnsi="Calibri" w:cs="Calibri"/>
                <w:b/>
                <w:i/>
                <w:snapToGrid/>
                <w:color w:val="0000FF"/>
                <w:szCs w:val="26"/>
              </w:rPr>
            </w:pPr>
            <w:r w:rsidRPr="00266DFB">
              <w:rPr>
                <w:rFonts w:ascii="Calibri" w:hAnsi="Calibri" w:cs="Calibri"/>
                <w:b/>
                <w:i/>
                <w:snapToGrid/>
                <w:color w:val="0000FF"/>
                <w:szCs w:val="26"/>
              </w:rPr>
              <w:t>PROCUREMENT TEAM!</w:t>
            </w:r>
          </w:p>
          <w:p w14:paraId="5709AD7C" w14:textId="77777777" w:rsidR="00E627AC" w:rsidRPr="00266DFB" w:rsidRDefault="00E627AC" w:rsidP="007E2C61">
            <w:pPr>
              <w:pStyle w:val="Level1"/>
              <w:widowControl/>
              <w:numPr>
                <w:ilvl w:val="0"/>
                <w:numId w:val="0"/>
              </w:numPr>
              <w:jc w:val="both"/>
              <w:outlineLvl w:val="9"/>
              <w:rPr>
                <w:rFonts w:ascii="Calibri" w:hAnsi="Calibri" w:cs="Calibri"/>
                <w:snapToGrid/>
                <w:sz w:val="10"/>
                <w:szCs w:val="12"/>
              </w:rPr>
            </w:pPr>
          </w:p>
          <w:p w14:paraId="29514D35" w14:textId="55DA0C95" w:rsidR="004A01EE" w:rsidRPr="00266DFB" w:rsidRDefault="00E627AC" w:rsidP="004A01EE">
            <w:pPr>
              <w:jc w:val="center"/>
              <w:rPr>
                <w:rFonts w:ascii="Calibri" w:hAnsi="Calibri" w:cs="Calibri"/>
                <w:sz w:val="24"/>
                <w:szCs w:val="26"/>
              </w:rPr>
            </w:pPr>
            <w:r w:rsidRPr="00266DFB">
              <w:rPr>
                <w:rFonts w:ascii="Calibri" w:hAnsi="Calibri" w:cs="Calibri"/>
                <w:sz w:val="24"/>
                <w:szCs w:val="26"/>
              </w:rPr>
              <w:t>Th</w:t>
            </w:r>
            <w:r w:rsidR="004A01EE" w:rsidRPr="00266DFB">
              <w:rPr>
                <w:rFonts w:ascii="Calibri" w:hAnsi="Calibri" w:cs="Calibri"/>
                <w:sz w:val="24"/>
                <w:szCs w:val="26"/>
              </w:rPr>
              <w:t xml:space="preserve">is </w:t>
            </w:r>
            <w:r w:rsidR="00A114C4">
              <w:rPr>
                <w:rFonts w:ascii="Calibri" w:hAnsi="Calibri" w:cs="Calibri"/>
                <w:sz w:val="24"/>
                <w:szCs w:val="26"/>
              </w:rPr>
              <w:t>public even</w:t>
            </w:r>
            <w:r w:rsidR="00B70AD7" w:rsidRPr="00266DFB">
              <w:rPr>
                <w:rFonts w:ascii="Calibri" w:hAnsi="Calibri" w:cs="Calibri"/>
                <w:sz w:val="24"/>
                <w:szCs w:val="26"/>
              </w:rPr>
              <w:t>t</w:t>
            </w:r>
            <w:r w:rsidR="00241260" w:rsidRPr="00266DFB">
              <w:rPr>
                <w:rFonts w:ascii="Calibri" w:hAnsi="Calibri" w:cs="Calibri"/>
                <w:sz w:val="24"/>
                <w:szCs w:val="26"/>
              </w:rPr>
              <w:t xml:space="preserve"> </w:t>
            </w:r>
            <w:r w:rsidR="004A01EE" w:rsidRPr="00266DFB">
              <w:rPr>
                <w:rFonts w:ascii="Calibri" w:hAnsi="Calibri" w:cs="Calibri"/>
                <w:sz w:val="24"/>
                <w:szCs w:val="26"/>
              </w:rPr>
              <w:t>is</w:t>
            </w:r>
            <w:r w:rsidR="00241260" w:rsidRPr="00266DFB">
              <w:rPr>
                <w:rFonts w:ascii="Calibri" w:hAnsi="Calibri" w:cs="Calibri"/>
                <w:sz w:val="24"/>
                <w:szCs w:val="26"/>
              </w:rPr>
              <w:t xml:space="preserve"> not specific to </w:t>
            </w:r>
            <w:r w:rsidR="004A01EE" w:rsidRPr="00266DFB">
              <w:rPr>
                <w:rFonts w:ascii="Calibri" w:hAnsi="Calibri" w:cs="Calibri"/>
                <w:sz w:val="24"/>
                <w:szCs w:val="26"/>
              </w:rPr>
              <w:t>any</w:t>
            </w:r>
            <w:r w:rsidR="00241260" w:rsidRPr="00266DFB">
              <w:rPr>
                <w:rFonts w:ascii="Calibri" w:hAnsi="Calibri" w:cs="Calibri"/>
                <w:sz w:val="24"/>
                <w:szCs w:val="26"/>
              </w:rPr>
              <w:t xml:space="preserve"> </w:t>
            </w:r>
            <w:r w:rsidR="00505B06">
              <w:rPr>
                <w:rFonts w:ascii="Calibri" w:hAnsi="Calibri" w:cs="Calibri"/>
                <w:sz w:val="24"/>
                <w:szCs w:val="26"/>
              </w:rPr>
              <w:t>IRFP</w:t>
            </w:r>
            <w:r w:rsidR="00241260" w:rsidRPr="00266DFB">
              <w:rPr>
                <w:rFonts w:ascii="Calibri" w:hAnsi="Calibri" w:cs="Calibri"/>
                <w:sz w:val="24"/>
                <w:szCs w:val="26"/>
              </w:rPr>
              <w:t xml:space="preserve">, </w:t>
            </w:r>
            <w:r w:rsidRPr="00266DFB">
              <w:rPr>
                <w:rFonts w:ascii="Calibri" w:hAnsi="Calibri" w:cs="Calibri"/>
                <w:sz w:val="24"/>
                <w:szCs w:val="26"/>
              </w:rPr>
              <w:t>where vendors can speak with GSA professionals, get to know them, and learn more about contracting opportunities with the County.</w:t>
            </w:r>
            <w:r w:rsidR="004A01EE" w:rsidRPr="00266DFB">
              <w:rPr>
                <w:rFonts w:ascii="Calibri" w:hAnsi="Calibri" w:cs="Calibri"/>
                <w:sz w:val="24"/>
                <w:szCs w:val="26"/>
              </w:rPr>
              <w:t xml:space="preserve"> </w:t>
            </w:r>
          </w:p>
          <w:p w14:paraId="2F0BB7F5" w14:textId="292195CF" w:rsidR="004A01EE" w:rsidRPr="00266DFB" w:rsidRDefault="004A01EE" w:rsidP="004A01EE">
            <w:pPr>
              <w:jc w:val="center"/>
              <w:rPr>
                <w:rFonts w:ascii="Calibri" w:hAnsi="Calibri" w:cs="Calibri"/>
                <w:sz w:val="24"/>
                <w:szCs w:val="26"/>
              </w:rPr>
            </w:pPr>
          </w:p>
          <w:p w14:paraId="6F9CF357" w14:textId="6A614D1E" w:rsidR="004A01EE" w:rsidRPr="00266DFB" w:rsidRDefault="004A01EE" w:rsidP="004A01EE">
            <w:pPr>
              <w:jc w:val="center"/>
              <w:rPr>
                <w:rFonts w:ascii="Calibri" w:hAnsi="Calibri" w:cs="Calibri"/>
                <w:sz w:val="24"/>
                <w:szCs w:val="26"/>
              </w:rPr>
            </w:pPr>
            <w:r w:rsidRPr="00266DFB">
              <w:rPr>
                <w:rFonts w:ascii="Calibri" w:hAnsi="Calibri" w:cs="Calibri"/>
                <w:sz w:val="24"/>
                <w:szCs w:val="26"/>
              </w:rPr>
              <w:t xml:space="preserve">These are </w:t>
            </w:r>
            <w:r w:rsidR="00CE1BC8">
              <w:rPr>
                <w:rFonts w:ascii="Calibri" w:hAnsi="Calibri" w:cs="Calibri"/>
                <w:sz w:val="24"/>
                <w:szCs w:val="26"/>
              </w:rPr>
              <w:t xml:space="preserve">usually </w:t>
            </w:r>
            <w:r w:rsidRPr="00266DFB">
              <w:rPr>
                <w:rFonts w:ascii="Calibri" w:hAnsi="Calibri" w:cs="Calibri"/>
                <w:sz w:val="24"/>
                <w:szCs w:val="26"/>
              </w:rPr>
              <w:t>conducted on Wednesdays</w:t>
            </w:r>
            <w:r w:rsidR="00A114C4">
              <w:rPr>
                <w:rFonts w:ascii="Calibri" w:hAnsi="Calibri" w:cs="Calibri"/>
                <w:sz w:val="24"/>
                <w:szCs w:val="26"/>
              </w:rPr>
              <w:t>. D</w:t>
            </w:r>
            <w:r w:rsidRPr="00266DFB">
              <w:rPr>
                <w:rFonts w:ascii="Calibri" w:hAnsi="Calibri" w:cs="Calibri"/>
                <w:sz w:val="24"/>
                <w:szCs w:val="26"/>
              </w:rPr>
              <w:t xml:space="preserve">ates and locations can be confirmed by checking </w:t>
            </w:r>
            <w:r w:rsidR="00B9651D" w:rsidRPr="00266DFB">
              <w:rPr>
                <w:rFonts w:ascii="Calibri" w:hAnsi="Calibri" w:cs="Calibri"/>
                <w:sz w:val="24"/>
                <w:szCs w:val="26"/>
              </w:rPr>
              <w:t>at</w:t>
            </w:r>
          </w:p>
          <w:p w14:paraId="7330396D" w14:textId="44840F13" w:rsidR="00B70AD7" w:rsidRDefault="004A01EE" w:rsidP="00B9651D">
            <w:pPr>
              <w:jc w:val="center"/>
              <w:rPr>
                <w:rFonts w:ascii="Calibri" w:hAnsi="Calibri" w:cs="Calibri"/>
                <w:szCs w:val="26"/>
              </w:rPr>
            </w:pPr>
            <w:hyperlink r:id="rId20" w:history="1">
              <w:r w:rsidRPr="00266DFB">
                <w:rPr>
                  <w:rStyle w:val="Hyperlink"/>
                  <w:rFonts w:ascii="Calibri" w:hAnsi="Calibri" w:cs="Calibri"/>
                  <w:b/>
                  <w:sz w:val="24"/>
                  <w:szCs w:val="26"/>
                </w:rPr>
                <w:t>Upcoming Events</w:t>
              </w:r>
            </w:hyperlink>
            <w:r w:rsidRPr="00266DFB">
              <w:rPr>
                <w:rFonts w:ascii="Calibri" w:hAnsi="Calibri" w:cs="Calibri"/>
                <w:sz w:val="24"/>
                <w:szCs w:val="26"/>
              </w:rPr>
              <w:t xml:space="preserve"> </w:t>
            </w:r>
          </w:p>
          <w:p w14:paraId="1C180F4C" w14:textId="076823AE" w:rsidR="00E627AC" w:rsidRPr="00CE1BC8" w:rsidRDefault="00B9651D" w:rsidP="00B9651D">
            <w:pPr>
              <w:jc w:val="center"/>
              <w:rPr>
                <w:rFonts w:ascii="Calibri" w:hAnsi="Calibri" w:cs="Calibri"/>
                <w:sz w:val="20"/>
              </w:rPr>
            </w:pPr>
            <w:r w:rsidRPr="00CE1BC8">
              <w:rPr>
                <w:rFonts w:ascii="Calibri" w:hAnsi="Calibri" w:cs="Calibri"/>
                <w:sz w:val="20"/>
              </w:rPr>
              <w:t>[</w:t>
            </w:r>
            <w:hyperlink r:id="rId21" w:history="1">
              <w:r w:rsidRPr="00CE1BC8">
                <w:rPr>
                  <w:rStyle w:val="Hyperlink"/>
                  <w:rFonts w:ascii="Calibri" w:hAnsi="Calibri" w:cs="Calibri"/>
                  <w:sz w:val="20"/>
                </w:rPr>
                <w:t>https://gsa.acgov.org/do-business-with-us/upcoming-contracting-events/</w:t>
              </w:r>
            </w:hyperlink>
            <w:r w:rsidRPr="00CE1BC8">
              <w:rPr>
                <w:rFonts w:ascii="Calibri" w:hAnsi="Calibri" w:cs="Calibri"/>
                <w:sz w:val="20"/>
              </w:rPr>
              <w:t>]</w:t>
            </w:r>
          </w:p>
        </w:tc>
      </w:tr>
    </w:tbl>
    <w:p w14:paraId="0D251225" w14:textId="77777777" w:rsidR="00F9006C" w:rsidRPr="00A85450" w:rsidRDefault="003E5D13" w:rsidP="00DC6B97">
      <w:pPr>
        <w:pStyle w:val="RFP-QHeader1"/>
        <w:rPr>
          <w:rFonts w:ascii="Calibri" w:hAnsi="Calibri" w:cs="Calibri"/>
        </w:rPr>
      </w:pPr>
      <w:r>
        <w:rPr>
          <w:rFonts w:ascii="Calibri" w:hAnsi="Calibri" w:cs="Calibri"/>
        </w:rPr>
        <w:br w:type="page"/>
      </w:r>
      <w:r w:rsidR="00F9006C" w:rsidRPr="00A85450">
        <w:rPr>
          <w:rFonts w:ascii="Calibri" w:hAnsi="Calibri" w:cs="Calibri"/>
        </w:rPr>
        <w:lastRenderedPageBreak/>
        <w:t>COUNTY OF ALAMEDA</w:t>
      </w:r>
    </w:p>
    <w:p w14:paraId="6235CFA9" w14:textId="27A1CE36" w:rsidR="008C0CB5" w:rsidRPr="001C628F" w:rsidRDefault="00D24CA9" w:rsidP="00DC6B97">
      <w:pPr>
        <w:pStyle w:val="RFP-QHeader2"/>
        <w:rPr>
          <w:rFonts w:ascii="Calibri" w:hAnsi="Calibri" w:cs="Calibri"/>
          <w:color w:val="000000" w:themeColor="text1"/>
          <w:sz w:val="24"/>
        </w:rPr>
      </w:pPr>
      <w:r>
        <w:rPr>
          <w:rFonts w:ascii="Calibri" w:hAnsi="Calibri" w:cs="Calibri"/>
          <w:sz w:val="24"/>
        </w:rPr>
        <w:t xml:space="preserve">INFORMAL </w:t>
      </w:r>
      <w:r w:rsidR="00F9006C" w:rsidRPr="00266DFB">
        <w:rPr>
          <w:rFonts w:ascii="Calibri" w:hAnsi="Calibri" w:cs="Calibri"/>
          <w:sz w:val="24"/>
        </w:rPr>
        <w:t>REQUES</w:t>
      </w:r>
      <w:r w:rsidR="00F9006C" w:rsidRPr="00266DFB">
        <w:rPr>
          <w:rFonts w:ascii="Calibri" w:hAnsi="Calibri" w:cs="Calibri"/>
          <w:sz w:val="24"/>
          <w:szCs w:val="26"/>
        </w:rPr>
        <w:t>T FOR</w:t>
      </w:r>
      <w:r w:rsidR="00554195" w:rsidRPr="00266DFB">
        <w:rPr>
          <w:rFonts w:ascii="Calibri" w:hAnsi="Calibri" w:cs="Calibri"/>
          <w:sz w:val="24"/>
          <w:szCs w:val="26"/>
        </w:rPr>
        <w:t xml:space="preserve"> </w:t>
      </w:r>
      <w:r w:rsidR="006B4B31" w:rsidRPr="00266DFB">
        <w:rPr>
          <w:rFonts w:ascii="Calibri" w:hAnsi="Calibri" w:cs="Calibri"/>
          <w:sz w:val="24"/>
          <w:szCs w:val="26"/>
        </w:rPr>
        <w:t>PROPOSAL</w:t>
      </w:r>
      <w:r w:rsidR="008C0CB5" w:rsidRPr="00266DFB">
        <w:rPr>
          <w:rFonts w:ascii="Calibri" w:hAnsi="Calibri" w:cs="Calibri"/>
          <w:sz w:val="24"/>
          <w:szCs w:val="26"/>
        </w:rPr>
        <w:t xml:space="preserve"> </w:t>
      </w:r>
      <w:r w:rsidR="00F9006C" w:rsidRPr="001C628F">
        <w:rPr>
          <w:rFonts w:ascii="Calibri" w:hAnsi="Calibri" w:cs="Calibri"/>
          <w:color w:val="000000" w:themeColor="text1"/>
          <w:sz w:val="24"/>
        </w:rPr>
        <w:t xml:space="preserve">No. </w:t>
      </w:r>
      <w:r w:rsidR="001C628F" w:rsidRPr="001C628F">
        <w:rPr>
          <w:rFonts w:ascii="Calibri" w:hAnsi="Calibri" w:cs="Calibri"/>
          <w:color w:val="000000" w:themeColor="text1"/>
          <w:sz w:val="24"/>
        </w:rPr>
        <w:t>902615</w:t>
      </w:r>
      <w:r w:rsidR="008C0CB5" w:rsidRPr="001C628F">
        <w:rPr>
          <w:rFonts w:ascii="Calibri" w:hAnsi="Calibri" w:cs="Calibri"/>
          <w:color w:val="000000" w:themeColor="text1"/>
          <w:sz w:val="24"/>
        </w:rPr>
        <w:t xml:space="preserve"> </w:t>
      </w:r>
    </w:p>
    <w:p w14:paraId="456C6567" w14:textId="77777777" w:rsidR="00F9006C" w:rsidRPr="001C628F" w:rsidRDefault="00F9006C" w:rsidP="00DC6B97">
      <w:pPr>
        <w:pStyle w:val="RFP-QHeader2"/>
        <w:rPr>
          <w:rFonts w:ascii="Calibri" w:hAnsi="Calibri" w:cs="Calibri"/>
          <w:color w:val="000000" w:themeColor="text1"/>
          <w:sz w:val="24"/>
        </w:rPr>
      </w:pPr>
      <w:r w:rsidRPr="001C628F">
        <w:rPr>
          <w:rFonts w:ascii="Calibri" w:hAnsi="Calibri" w:cs="Calibri"/>
          <w:color w:val="000000" w:themeColor="text1"/>
          <w:sz w:val="24"/>
        </w:rPr>
        <w:t>SPECIFICATIONS, TERMS &amp; CONDITIONS</w:t>
      </w:r>
    </w:p>
    <w:p w14:paraId="6A7B068B" w14:textId="5FA3DEBC" w:rsidR="00F9006C" w:rsidRPr="001C628F" w:rsidRDefault="00BE0EE1" w:rsidP="00BB26E0">
      <w:pPr>
        <w:pStyle w:val="RFP-QHeader2"/>
        <w:rPr>
          <w:rFonts w:ascii="Calibri" w:hAnsi="Calibri" w:cs="Calibri"/>
          <w:color w:val="000000" w:themeColor="text1"/>
          <w:sz w:val="24"/>
        </w:rPr>
      </w:pPr>
      <w:r w:rsidRPr="001C628F">
        <w:rPr>
          <w:rFonts w:ascii="Calibri" w:hAnsi="Calibri" w:cs="Calibri"/>
          <w:color w:val="000000" w:themeColor="text1"/>
          <w:sz w:val="24"/>
        </w:rPr>
        <w:t>f</w:t>
      </w:r>
      <w:r w:rsidR="00F9006C" w:rsidRPr="001C628F">
        <w:rPr>
          <w:rFonts w:ascii="Calibri" w:hAnsi="Calibri" w:cs="Calibri"/>
          <w:color w:val="000000" w:themeColor="text1"/>
          <w:sz w:val="24"/>
        </w:rPr>
        <w:t>or</w:t>
      </w:r>
    </w:p>
    <w:p w14:paraId="0CB6F271" w14:textId="6DC36902" w:rsidR="00F9006C" w:rsidRPr="001C628F" w:rsidRDefault="001C628F" w:rsidP="00DC6B97">
      <w:pPr>
        <w:pStyle w:val="RFP-QHeader2"/>
        <w:rPr>
          <w:rFonts w:ascii="Calibri" w:hAnsi="Calibri" w:cs="Calibri"/>
          <w:color w:val="000000" w:themeColor="text1"/>
          <w:sz w:val="24"/>
        </w:rPr>
      </w:pPr>
      <w:r w:rsidRPr="001C628F">
        <w:rPr>
          <w:rFonts w:ascii="Calibri" w:hAnsi="Calibri" w:cs="Calibri"/>
          <w:color w:val="000000" w:themeColor="text1"/>
          <w:sz w:val="24"/>
        </w:rPr>
        <w:t>ELEVATOR CONDITION ASSESSMENT AND MODERNIZATION PLAN – ADMINISTRATION BUILDING</w:t>
      </w:r>
    </w:p>
    <w:p w14:paraId="617F9AC3" w14:textId="77777777" w:rsidR="00F9006C" w:rsidRPr="00266DFB" w:rsidRDefault="00F9006C">
      <w:pPr>
        <w:tabs>
          <w:tab w:val="left" w:pos="-720"/>
        </w:tabs>
        <w:jc w:val="center"/>
        <w:rPr>
          <w:rFonts w:ascii="Calibri" w:hAnsi="Calibri" w:cs="Calibri"/>
          <w:b/>
          <w:spacing w:val="-3"/>
          <w:sz w:val="20"/>
        </w:rPr>
      </w:pPr>
    </w:p>
    <w:p w14:paraId="77611024" w14:textId="77777777" w:rsidR="00F9006C" w:rsidRPr="00266DFB" w:rsidRDefault="00F9006C">
      <w:pPr>
        <w:tabs>
          <w:tab w:val="center" w:pos="3960"/>
        </w:tabs>
        <w:jc w:val="center"/>
        <w:rPr>
          <w:rFonts w:ascii="Calibri" w:hAnsi="Calibri" w:cs="Calibri"/>
          <w:b/>
          <w:spacing w:val="-3"/>
          <w:sz w:val="24"/>
        </w:rPr>
      </w:pPr>
      <w:r w:rsidRPr="00266DFB">
        <w:rPr>
          <w:rFonts w:ascii="Calibri" w:hAnsi="Calibri" w:cs="Calibri"/>
          <w:b/>
          <w:spacing w:val="-3"/>
          <w:sz w:val="24"/>
        </w:rPr>
        <w:t>TABLE OF CONTENTS</w:t>
      </w:r>
    </w:p>
    <w:p w14:paraId="61B52518" w14:textId="77777777" w:rsidR="00606FDA" w:rsidRPr="00F43EF7" w:rsidRDefault="00C268C5" w:rsidP="00F43EF7">
      <w:pPr>
        <w:tabs>
          <w:tab w:val="right" w:pos="10080"/>
        </w:tabs>
        <w:rPr>
          <w:rFonts w:ascii="Calibri" w:hAnsi="Calibri" w:cs="Calibri"/>
          <w:b/>
          <w:spacing w:val="-3"/>
          <w:sz w:val="24"/>
          <w:szCs w:val="24"/>
        </w:rPr>
      </w:pPr>
      <w:r w:rsidRPr="00F43EF7">
        <w:rPr>
          <w:rFonts w:ascii="Calibri" w:hAnsi="Calibri" w:cs="Calibri"/>
          <w:b/>
          <w:spacing w:val="-3"/>
          <w:sz w:val="24"/>
          <w:szCs w:val="24"/>
        </w:rPr>
        <w:tab/>
        <w:t>Page</w:t>
      </w:r>
    </w:p>
    <w:p w14:paraId="7D5CF8D6" w14:textId="77777777" w:rsidR="007A294B" w:rsidRPr="00F43EF7" w:rsidRDefault="007A294B" w:rsidP="007A294B">
      <w:pPr>
        <w:tabs>
          <w:tab w:val="right" w:pos="10800"/>
        </w:tabs>
        <w:rPr>
          <w:rFonts w:ascii="Calibri" w:hAnsi="Calibri" w:cs="Calibri"/>
          <w:b/>
          <w:spacing w:val="-3"/>
          <w:sz w:val="24"/>
          <w:szCs w:val="24"/>
        </w:rPr>
      </w:pPr>
    </w:p>
    <w:p w14:paraId="171F5152" w14:textId="095A01C3" w:rsidR="004A423B" w:rsidRPr="004A423B" w:rsidRDefault="004A423B">
      <w:pPr>
        <w:pStyle w:val="TOC1"/>
        <w:rPr>
          <w:rFonts w:eastAsiaTheme="minorEastAsia" w:cs="Calibri"/>
          <w:b w:val="0"/>
          <w:caps w:val="0"/>
          <w:color w:val="000000" w:themeColor="text1"/>
          <w:kern w:val="2"/>
          <w:sz w:val="24"/>
          <w:szCs w:val="24"/>
          <w14:ligatures w14:val="standardContextual"/>
        </w:rPr>
      </w:pPr>
      <w:r w:rsidRPr="004A423B">
        <w:rPr>
          <w:rStyle w:val="Hyperlink"/>
          <w:rFonts w:cs="Calibri"/>
          <w:color w:val="000000" w:themeColor="text1"/>
          <w:sz w:val="24"/>
          <w:szCs w:val="24"/>
          <w:u w:val="none"/>
        </w:rPr>
        <w:t>CALENDAR OF EVENTS</w:t>
      </w:r>
      <w:r w:rsidRPr="004A423B">
        <w:rPr>
          <w:rFonts w:cs="Calibri"/>
          <w:webHidden/>
          <w:color w:val="000000" w:themeColor="text1"/>
          <w:sz w:val="24"/>
          <w:szCs w:val="24"/>
        </w:rPr>
        <w:tab/>
        <w:t>2</w:t>
      </w:r>
    </w:p>
    <w:p w14:paraId="277F7AC0" w14:textId="41A110A2" w:rsidR="004A423B" w:rsidRPr="004A423B" w:rsidRDefault="004A423B">
      <w:pPr>
        <w:pStyle w:val="TOC1"/>
        <w:rPr>
          <w:rFonts w:eastAsiaTheme="minorEastAsia" w:cs="Calibri"/>
          <w:b w:val="0"/>
          <w:caps w:val="0"/>
          <w:color w:val="000000" w:themeColor="text1"/>
          <w:kern w:val="2"/>
          <w:sz w:val="24"/>
          <w:szCs w:val="24"/>
          <w14:ligatures w14:val="standardContextual"/>
        </w:rPr>
      </w:pPr>
      <w:r w:rsidRPr="004A423B">
        <w:rPr>
          <w:rStyle w:val="Hyperlink"/>
          <w:rFonts w:cs="Calibri"/>
          <w:color w:val="000000" w:themeColor="text1"/>
          <w:sz w:val="24"/>
          <w:szCs w:val="24"/>
          <w:u w:val="none"/>
        </w:rPr>
        <w:t>I.</w:t>
      </w:r>
      <w:r w:rsidRPr="004A423B">
        <w:rPr>
          <w:rFonts w:eastAsiaTheme="minorEastAsia" w:cs="Calibri"/>
          <w:b w:val="0"/>
          <w:caps w:val="0"/>
          <w:color w:val="000000" w:themeColor="text1"/>
          <w:kern w:val="2"/>
          <w:sz w:val="24"/>
          <w:szCs w:val="24"/>
          <w14:ligatures w14:val="standardContextual"/>
        </w:rPr>
        <w:tab/>
      </w:r>
      <w:r w:rsidRPr="004A423B">
        <w:rPr>
          <w:rStyle w:val="Hyperlink"/>
          <w:rFonts w:cs="Calibri"/>
          <w:color w:val="000000" w:themeColor="text1"/>
          <w:sz w:val="24"/>
          <w:szCs w:val="24"/>
          <w:u w:val="none"/>
        </w:rPr>
        <w:t>STATEMENT OF WORK</w:t>
      </w:r>
      <w:r w:rsidRPr="004A423B">
        <w:rPr>
          <w:rFonts w:cs="Calibri"/>
          <w:webHidden/>
          <w:color w:val="000000" w:themeColor="text1"/>
          <w:sz w:val="24"/>
          <w:szCs w:val="24"/>
        </w:rPr>
        <w:tab/>
        <w:t>4</w:t>
      </w:r>
    </w:p>
    <w:p w14:paraId="6094E7EC" w14:textId="4E4C3144"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A.</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INTENT</w:t>
      </w:r>
      <w:r w:rsidRPr="004A423B">
        <w:rPr>
          <w:rFonts w:cs="Calibri"/>
          <w:webHidden/>
          <w:color w:val="000000" w:themeColor="text1"/>
          <w:sz w:val="24"/>
          <w:szCs w:val="24"/>
        </w:rPr>
        <w:tab/>
        <w:t>4</w:t>
      </w:r>
    </w:p>
    <w:p w14:paraId="4B923036" w14:textId="77433F64"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B.</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SCOPE/BACKGROUND</w:t>
      </w:r>
      <w:r w:rsidRPr="004A423B">
        <w:rPr>
          <w:rFonts w:cs="Calibri"/>
          <w:webHidden/>
          <w:color w:val="000000" w:themeColor="text1"/>
          <w:sz w:val="24"/>
          <w:szCs w:val="24"/>
        </w:rPr>
        <w:tab/>
        <w:t>4</w:t>
      </w:r>
    </w:p>
    <w:p w14:paraId="42505B89" w14:textId="675B7EE5"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C.</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BIDDER QUALIFICATIONS</w:t>
      </w:r>
      <w:r w:rsidRPr="004A423B">
        <w:rPr>
          <w:rFonts w:cs="Calibri"/>
          <w:webHidden/>
          <w:color w:val="000000" w:themeColor="text1"/>
          <w:sz w:val="24"/>
          <w:szCs w:val="24"/>
        </w:rPr>
        <w:tab/>
        <w:t>4</w:t>
      </w:r>
    </w:p>
    <w:p w14:paraId="1FD48165" w14:textId="05883BE2"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D.</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SPECIFIC REQUIREMENTS</w:t>
      </w:r>
      <w:r w:rsidRPr="004A423B">
        <w:rPr>
          <w:rFonts w:cs="Calibri"/>
          <w:webHidden/>
          <w:color w:val="000000" w:themeColor="text1"/>
          <w:sz w:val="24"/>
          <w:szCs w:val="24"/>
        </w:rPr>
        <w:tab/>
        <w:t>5</w:t>
      </w:r>
    </w:p>
    <w:p w14:paraId="3674C560" w14:textId="19F6076B"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E.</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DELIVERABLES / REPORTS</w:t>
      </w:r>
      <w:r w:rsidRPr="004A423B">
        <w:rPr>
          <w:rFonts w:cs="Calibri"/>
          <w:webHidden/>
          <w:color w:val="000000" w:themeColor="text1"/>
          <w:sz w:val="24"/>
          <w:szCs w:val="24"/>
        </w:rPr>
        <w:tab/>
        <w:t>8</w:t>
      </w:r>
    </w:p>
    <w:p w14:paraId="38C4CADE" w14:textId="6AC76414"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F.</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VENDOR OUTREACH</w:t>
      </w:r>
      <w:r w:rsidRPr="004A423B">
        <w:rPr>
          <w:rFonts w:cs="Calibri"/>
          <w:webHidden/>
          <w:color w:val="000000" w:themeColor="text1"/>
          <w:sz w:val="24"/>
          <w:szCs w:val="24"/>
        </w:rPr>
        <w:tab/>
        <w:t>9</w:t>
      </w:r>
    </w:p>
    <w:p w14:paraId="70A77C10" w14:textId="43411FD0" w:rsidR="004A423B" w:rsidRPr="004A423B" w:rsidRDefault="004A423B">
      <w:pPr>
        <w:pStyle w:val="TOC1"/>
        <w:rPr>
          <w:rFonts w:eastAsiaTheme="minorEastAsia" w:cs="Calibri"/>
          <w:b w:val="0"/>
          <w:caps w:val="0"/>
          <w:color w:val="000000" w:themeColor="text1"/>
          <w:kern w:val="2"/>
          <w:sz w:val="24"/>
          <w:szCs w:val="24"/>
          <w14:ligatures w14:val="standardContextual"/>
        </w:rPr>
      </w:pPr>
      <w:r w:rsidRPr="004A423B">
        <w:rPr>
          <w:rStyle w:val="Hyperlink"/>
          <w:rFonts w:cs="Calibri"/>
          <w:color w:val="000000" w:themeColor="text1"/>
          <w:sz w:val="24"/>
          <w:szCs w:val="24"/>
          <w:u w:val="none"/>
        </w:rPr>
        <w:t>II.</w:t>
      </w:r>
      <w:r w:rsidRPr="004A423B">
        <w:rPr>
          <w:rFonts w:eastAsiaTheme="minorEastAsia" w:cs="Calibri"/>
          <w:b w:val="0"/>
          <w:caps w:val="0"/>
          <w:color w:val="000000" w:themeColor="text1"/>
          <w:kern w:val="2"/>
          <w:sz w:val="24"/>
          <w:szCs w:val="24"/>
          <w14:ligatures w14:val="standardContextual"/>
        </w:rPr>
        <w:tab/>
      </w:r>
      <w:r w:rsidRPr="004A423B">
        <w:rPr>
          <w:rStyle w:val="Hyperlink"/>
          <w:rFonts w:cs="Calibri"/>
          <w:color w:val="000000" w:themeColor="text1"/>
          <w:sz w:val="24"/>
          <w:szCs w:val="24"/>
          <w:u w:val="none"/>
        </w:rPr>
        <w:t>COUNTY PROCEDURES, TERMS, AND CONDITIONS</w:t>
      </w:r>
      <w:r w:rsidRPr="004A423B">
        <w:rPr>
          <w:rFonts w:cs="Calibri"/>
          <w:webHidden/>
          <w:color w:val="000000" w:themeColor="text1"/>
          <w:sz w:val="24"/>
          <w:szCs w:val="24"/>
        </w:rPr>
        <w:tab/>
        <w:t>9</w:t>
      </w:r>
    </w:p>
    <w:p w14:paraId="644F74B6" w14:textId="2D2CF78D"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G.</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EVALUATION CRITERIA / SELECTION COMMITTEE</w:t>
      </w:r>
      <w:r w:rsidRPr="004A423B">
        <w:rPr>
          <w:rFonts w:cs="Calibri"/>
          <w:webHidden/>
          <w:color w:val="000000" w:themeColor="text1"/>
          <w:sz w:val="24"/>
          <w:szCs w:val="24"/>
        </w:rPr>
        <w:tab/>
        <w:t>9</w:t>
      </w:r>
    </w:p>
    <w:p w14:paraId="573D508B" w14:textId="2B6723EC"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H.</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CONTRACT EVALUATION AND ASSESSMENT</w:t>
      </w:r>
      <w:r w:rsidRPr="004A423B">
        <w:rPr>
          <w:rFonts w:cs="Calibri"/>
          <w:webHidden/>
          <w:color w:val="000000" w:themeColor="text1"/>
          <w:sz w:val="24"/>
          <w:szCs w:val="24"/>
        </w:rPr>
        <w:tab/>
        <w:t>13</w:t>
      </w:r>
    </w:p>
    <w:p w14:paraId="6647C9F2" w14:textId="736C69EC"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I.</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NOTICE OF INTENT TO AWARD</w:t>
      </w:r>
      <w:r w:rsidRPr="004A423B">
        <w:rPr>
          <w:rFonts w:cs="Calibri"/>
          <w:webHidden/>
          <w:color w:val="000000" w:themeColor="text1"/>
          <w:sz w:val="24"/>
          <w:szCs w:val="24"/>
        </w:rPr>
        <w:tab/>
        <w:t>14</w:t>
      </w:r>
    </w:p>
    <w:p w14:paraId="6B1B46DE" w14:textId="30CD368A"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J.</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TERM / TERMINATION / RENEWAL</w:t>
      </w:r>
      <w:r w:rsidRPr="004A423B">
        <w:rPr>
          <w:rFonts w:cs="Calibri"/>
          <w:webHidden/>
          <w:color w:val="000000" w:themeColor="text1"/>
          <w:sz w:val="24"/>
          <w:szCs w:val="24"/>
        </w:rPr>
        <w:tab/>
        <w:t>14</w:t>
      </w:r>
    </w:p>
    <w:p w14:paraId="107A9974" w14:textId="39FF5691"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K.</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BRAND NAMES AND APPROVED EQUIVALENTS</w:t>
      </w:r>
      <w:r w:rsidRPr="004A423B">
        <w:rPr>
          <w:rFonts w:cs="Calibri"/>
          <w:webHidden/>
          <w:color w:val="000000" w:themeColor="text1"/>
          <w:sz w:val="24"/>
          <w:szCs w:val="24"/>
        </w:rPr>
        <w:tab/>
        <w:t>15</w:t>
      </w:r>
    </w:p>
    <w:p w14:paraId="4A5DB2B5" w14:textId="06056209"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L.</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PRICING</w:t>
      </w:r>
      <w:r w:rsidRPr="004A423B">
        <w:rPr>
          <w:rFonts w:cs="Calibri"/>
          <w:webHidden/>
          <w:color w:val="000000" w:themeColor="text1"/>
          <w:sz w:val="24"/>
          <w:szCs w:val="24"/>
        </w:rPr>
        <w:tab/>
        <w:t>15</w:t>
      </w:r>
    </w:p>
    <w:p w14:paraId="079DB31B" w14:textId="3081E12A"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M.</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AWARD</w:t>
      </w:r>
      <w:r w:rsidRPr="004A423B">
        <w:rPr>
          <w:rFonts w:cs="Calibri"/>
          <w:webHidden/>
          <w:color w:val="000000" w:themeColor="text1"/>
          <w:sz w:val="24"/>
          <w:szCs w:val="24"/>
        </w:rPr>
        <w:tab/>
        <w:t>17</w:t>
      </w:r>
    </w:p>
    <w:p w14:paraId="47ECD51F" w14:textId="61650EB3"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N.</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METHOD OF ORDERING</w:t>
      </w:r>
      <w:r w:rsidRPr="004A423B">
        <w:rPr>
          <w:rFonts w:cs="Calibri"/>
          <w:webHidden/>
          <w:color w:val="000000" w:themeColor="text1"/>
          <w:sz w:val="24"/>
          <w:szCs w:val="24"/>
        </w:rPr>
        <w:tab/>
        <w:t>19</w:t>
      </w:r>
    </w:p>
    <w:p w14:paraId="63B8D695" w14:textId="7BB2C6B1"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O.</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INVOICING</w:t>
      </w:r>
      <w:r w:rsidRPr="004A423B">
        <w:rPr>
          <w:rFonts w:cs="Calibri"/>
          <w:webHidden/>
          <w:color w:val="000000" w:themeColor="text1"/>
          <w:sz w:val="24"/>
          <w:szCs w:val="24"/>
        </w:rPr>
        <w:tab/>
        <w:t>20</w:t>
      </w:r>
    </w:p>
    <w:p w14:paraId="450D078B" w14:textId="4809A6CF"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P.</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ACCOUNT MANAGER / SUPPORT STAFF</w:t>
      </w:r>
      <w:r w:rsidRPr="004A423B">
        <w:rPr>
          <w:rFonts w:cs="Calibri"/>
          <w:webHidden/>
          <w:color w:val="000000" w:themeColor="text1"/>
          <w:sz w:val="24"/>
          <w:szCs w:val="24"/>
        </w:rPr>
        <w:tab/>
        <w:t>20</w:t>
      </w:r>
    </w:p>
    <w:p w14:paraId="1FE72B2D" w14:textId="55113769" w:rsidR="004A423B" w:rsidRPr="004A423B" w:rsidRDefault="004A423B">
      <w:pPr>
        <w:pStyle w:val="TOC1"/>
        <w:rPr>
          <w:rFonts w:eastAsiaTheme="minorEastAsia" w:cs="Calibri"/>
          <w:b w:val="0"/>
          <w:caps w:val="0"/>
          <w:color w:val="000000" w:themeColor="text1"/>
          <w:kern w:val="2"/>
          <w:sz w:val="24"/>
          <w:szCs w:val="24"/>
          <w14:ligatures w14:val="standardContextual"/>
        </w:rPr>
      </w:pPr>
      <w:r w:rsidRPr="004A423B">
        <w:rPr>
          <w:rStyle w:val="Hyperlink"/>
          <w:rFonts w:cs="Calibri"/>
          <w:color w:val="000000" w:themeColor="text1"/>
          <w:sz w:val="24"/>
          <w:szCs w:val="24"/>
          <w:u w:val="none"/>
        </w:rPr>
        <w:t>III.</w:t>
      </w:r>
      <w:r w:rsidRPr="004A423B">
        <w:rPr>
          <w:rFonts w:eastAsiaTheme="minorEastAsia" w:cs="Calibri"/>
          <w:b w:val="0"/>
          <w:caps w:val="0"/>
          <w:color w:val="000000" w:themeColor="text1"/>
          <w:kern w:val="2"/>
          <w:sz w:val="24"/>
          <w:szCs w:val="24"/>
          <w14:ligatures w14:val="standardContextual"/>
        </w:rPr>
        <w:tab/>
      </w:r>
      <w:r w:rsidRPr="004A423B">
        <w:rPr>
          <w:rStyle w:val="Hyperlink"/>
          <w:rFonts w:cs="Calibri"/>
          <w:color w:val="000000" w:themeColor="text1"/>
          <w:sz w:val="24"/>
          <w:szCs w:val="24"/>
          <w:u w:val="none"/>
        </w:rPr>
        <w:t>INSTRUCTIONS TO BIDDERS</w:t>
      </w:r>
      <w:r w:rsidRPr="004A423B">
        <w:rPr>
          <w:rFonts w:cs="Calibri"/>
          <w:webHidden/>
          <w:color w:val="000000" w:themeColor="text1"/>
          <w:sz w:val="24"/>
          <w:szCs w:val="24"/>
        </w:rPr>
        <w:tab/>
        <w:t>21</w:t>
      </w:r>
    </w:p>
    <w:p w14:paraId="0270225C" w14:textId="5C6B6634"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Q.</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COUNTY CONTACTS</w:t>
      </w:r>
      <w:r w:rsidRPr="004A423B">
        <w:rPr>
          <w:rFonts w:cs="Calibri"/>
          <w:webHidden/>
          <w:color w:val="000000" w:themeColor="text1"/>
          <w:sz w:val="24"/>
          <w:szCs w:val="24"/>
        </w:rPr>
        <w:tab/>
        <w:t>21</w:t>
      </w:r>
    </w:p>
    <w:p w14:paraId="22E2E210" w14:textId="364B3549" w:rsidR="004A423B" w:rsidRPr="004A423B" w:rsidRDefault="004A423B">
      <w:pPr>
        <w:pStyle w:val="TOC2"/>
        <w:rPr>
          <w:rFonts w:eastAsiaTheme="minorEastAsia" w:cs="Calibri"/>
          <w:color w:val="000000" w:themeColor="text1"/>
          <w:kern w:val="2"/>
          <w:sz w:val="24"/>
          <w:szCs w:val="24"/>
          <w14:ligatures w14:val="standardContextual"/>
        </w:rPr>
      </w:pPr>
      <w:r w:rsidRPr="004A423B">
        <w:rPr>
          <w:rStyle w:val="Hyperlink"/>
          <w:rFonts w:cs="Calibri"/>
          <w:color w:val="000000" w:themeColor="text1"/>
          <w:sz w:val="24"/>
          <w:szCs w:val="24"/>
          <w:u w:val="none"/>
        </w:rPr>
        <w:t>R.</w:t>
      </w:r>
      <w:r w:rsidRPr="004A423B">
        <w:rPr>
          <w:rFonts w:eastAsiaTheme="minorEastAsia" w:cs="Calibri"/>
          <w:color w:val="000000" w:themeColor="text1"/>
          <w:kern w:val="2"/>
          <w:sz w:val="24"/>
          <w:szCs w:val="24"/>
          <w14:ligatures w14:val="standardContextual"/>
        </w:rPr>
        <w:tab/>
      </w:r>
      <w:r w:rsidRPr="004A423B">
        <w:rPr>
          <w:rStyle w:val="Hyperlink"/>
          <w:rFonts w:cs="Calibri"/>
          <w:color w:val="000000" w:themeColor="text1"/>
          <w:sz w:val="24"/>
          <w:szCs w:val="24"/>
          <w:u w:val="none"/>
        </w:rPr>
        <w:t>SUBMITTAL OF PROPOSALS</w:t>
      </w:r>
      <w:r w:rsidRPr="004A423B">
        <w:rPr>
          <w:rFonts w:cs="Calibri"/>
          <w:webHidden/>
          <w:color w:val="000000" w:themeColor="text1"/>
          <w:sz w:val="24"/>
          <w:szCs w:val="24"/>
        </w:rPr>
        <w:tab/>
        <w:t>21</w:t>
      </w:r>
    </w:p>
    <w:p w14:paraId="37ECD09F" w14:textId="2CC7D598" w:rsidR="00C268C5" w:rsidRPr="00BE0A1F" w:rsidRDefault="00F9006C" w:rsidP="00D14568">
      <w:pPr>
        <w:tabs>
          <w:tab w:val="left" w:pos="720"/>
          <w:tab w:val="left" w:pos="1440"/>
          <w:tab w:val="right" w:pos="10530"/>
          <w:tab w:val="right" w:leader="dot" w:pos="10800"/>
        </w:tabs>
        <w:rPr>
          <w:rFonts w:ascii="Calibri" w:hAnsi="Calibri" w:cs="Calibri"/>
          <w:sz w:val="24"/>
          <w:szCs w:val="24"/>
        </w:rPr>
      </w:pPr>
      <w:r w:rsidRPr="00BE0A1F">
        <w:rPr>
          <w:rFonts w:ascii="Calibri" w:hAnsi="Calibri" w:cs="Calibri"/>
          <w:color w:val="FF0000"/>
          <w:spacing w:val="-3"/>
          <w:sz w:val="24"/>
          <w:szCs w:val="24"/>
        </w:rPr>
        <w:tab/>
      </w:r>
    </w:p>
    <w:p w14:paraId="55E3A2CA" w14:textId="66D30313" w:rsidR="00AA7995" w:rsidRPr="00BE0A1F" w:rsidRDefault="00F9006C" w:rsidP="003B10BF">
      <w:pPr>
        <w:pStyle w:val="RFP-QHeader1"/>
        <w:spacing w:after="240"/>
        <w:jc w:val="left"/>
        <w:rPr>
          <w:rFonts w:ascii="Calibri" w:hAnsi="Calibri" w:cs="Calibri"/>
          <w:b w:val="0"/>
          <w:sz w:val="24"/>
          <w:szCs w:val="24"/>
        </w:rPr>
      </w:pPr>
      <w:r w:rsidRPr="00BE0A1F">
        <w:rPr>
          <w:rFonts w:ascii="Calibri" w:hAnsi="Calibri" w:cs="Calibri"/>
          <w:sz w:val="24"/>
          <w:szCs w:val="24"/>
        </w:rPr>
        <w:t>ATTACHMENTS</w:t>
      </w:r>
    </w:p>
    <w:p w14:paraId="18E915D9" w14:textId="77777777" w:rsidR="00A12E1C" w:rsidRDefault="005D4DD5" w:rsidP="003B10BF">
      <w:pPr>
        <w:tabs>
          <w:tab w:val="left" w:pos="-720"/>
        </w:tabs>
        <w:spacing w:line="276" w:lineRule="auto"/>
        <w:ind w:left="720"/>
        <w:rPr>
          <w:rFonts w:ascii="Calibri" w:hAnsi="Calibri" w:cs="Calibri"/>
          <w:color w:val="000000"/>
          <w:sz w:val="24"/>
          <w:szCs w:val="24"/>
        </w:rPr>
      </w:pPr>
      <w:r w:rsidRPr="00BE0A1F">
        <w:rPr>
          <w:rFonts w:ascii="Calibri" w:hAnsi="Calibri" w:cs="Calibri"/>
          <w:color w:val="000000"/>
          <w:sz w:val="24"/>
          <w:szCs w:val="24"/>
        </w:rPr>
        <w:fldChar w:fldCharType="begin"/>
      </w:r>
      <w:r w:rsidRPr="00BE0A1F">
        <w:rPr>
          <w:rFonts w:ascii="Calibri" w:hAnsi="Calibri" w:cs="Calibri"/>
          <w:color w:val="000000"/>
          <w:sz w:val="24"/>
          <w:szCs w:val="24"/>
        </w:rPr>
        <w:instrText xml:space="preserve"> REF _Ref342049922 \h  \* MERGEFORMAT </w:instrText>
      </w:r>
      <w:r w:rsidRPr="00BE0A1F">
        <w:rPr>
          <w:rFonts w:ascii="Calibri" w:hAnsi="Calibri" w:cs="Calibri"/>
          <w:color w:val="000000"/>
          <w:sz w:val="24"/>
          <w:szCs w:val="24"/>
        </w:rPr>
      </w:r>
      <w:r w:rsidRPr="00BE0A1F">
        <w:rPr>
          <w:rFonts w:ascii="Calibri" w:hAnsi="Calibri" w:cs="Calibri"/>
          <w:color w:val="000000"/>
          <w:sz w:val="24"/>
          <w:szCs w:val="24"/>
        </w:rPr>
        <w:fldChar w:fldCharType="separate"/>
      </w:r>
      <w:r w:rsidR="00255B8E" w:rsidRPr="00BE0A1F">
        <w:rPr>
          <w:rFonts w:ascii="Calibri" w:hAnsi="Calibri"/>
          <w:caps/>
          <w:sz w:val="24"/>
          <w:szCs w:val="24"/>
        </w:rPr>
        <w:t xml:space="preserve">EXHIBIT A </w:t>
      </w:r>
      <w:r w:rsidR="00255B8E" w:rsidRPr="00BE0A1F">
        <w:rPr>
          <w:rFonts w:ascii="Calibri" w:hAnsi="Calibri"/>
          <w:b/>
          <w:caps/>
          <w:sz w:val="24"/>
          <w:szCs w:val="24"/>
        </w:rPr>
        <w:t>BID</w:t>
      </w:r>
      <w:r w:rsidR="00294416" w:rsidRPr="00BE0A1F">
        <w:rPr>
          <w:rFonts w:ascii="Calibri" w:hAnsi="Calibri"/>
          <w:b/>
          <w:sz w:val="24"/>
          <w:szCs w:val="24"/>
        </w:rPr>
        <w:t xml:space="preserve"> </w:t>
      </w:r>
      <w:r w:rsidR="00255B8E" w:rsidRPr="00BE0A1F">
        <w:rPr>
          <w:rFonts w:ascii="Calibri" w:hAnsi="Calibri"/>
          <w:b/>
          <w:sz w:val="24"/>
          <w:szCs w:val="24"/>
        </w:rPr>
        <w:t>RESPONSE PACKET</w:t>
      </w:r>
      <w:r w:rsidRPr="00BE0A1F">
        <w:rPr>
          <w:rFonts w:ascii="Calibri" w:hAnsi="Calibri" w:cs="Calibri"/>
          <w:color w:val="000000"/>
          <w:sz w:val="24"/>
          <w:szCs w:val="24"/>
        </w:rPr>
        <w:fldChar w:fldCharType="end"/>
      </w:r>
    </w:p>
    <w:p w14:paraId="3EC61D70" w14:textId="53CEBEAE" w:rsidR="000232E7" w:rsidRPr="00BE0A1F" w:rsidRDefault="000232E7" w:rsidP="003B10BF">
      <w:pPr>
        <w:tabs>
          <w:tab w:val="left" w:pos="-720"/>
        </w:tabs>
        <w:spacing w:line="276" w:lineRule="auto"/>
        <w:ind w:left="720"/>
        <w:rPr>
          <w:rFonts w:ascii="Calibri" w:hAnsi="Calibri" w:cs="Calibri"/>
          <w:color w:val="000000"/>
          <w:sz w:val="24"/>
          <w:szCs w:val="24"/>
        </w:rPr>
      </w:pPr>
      <w:r w:rsidRPr="000232E7">
        <w:rPr>
          <w:rFonts w:ascii="Calibri" w:hAnsi="Calibri" w:cs="Calibri"/>
          <w:color w:val="000000"/>
          <w:sz w:val="24"/>
          <w:szCs w:val="24"/>
        </w:rPr>
        <w:t xml:space="preserve">EXHIBIT B </w:t>
      </w:r>
      <w:hyperlink r:id="rId22" w:anchor="ExhibitB" w:history="1">
        <w:r w:rsidRPr="000232E7">
          <w:rPr>
            <w:rStyle w:val="Hyperlink"/>
            <w:rFonts w:ascii="Calibri" w:hAnsi="Calibri" w:cs="Calibri"/>
            <w:b/>
            <w:bCs/>
            <w:color w:val="000000" w:themeColor="text1"/>
            <w:sz w:val="24"/>
            <w:szCs w:val="24"/>
            <w:u w:val="none"/>
          </w:rPr>
          <w:t>ELEVATOR</w:t>
        </w:r>
      </w:hyperlink>
      <w:r w:rsidRPr="000232E7">
        <w:rPr>
          <w:rFonts w:ascii="Calibri" w:hAnsi="Calibri" w:cs="Calibri"/>
          <w:b/>
          <w:bCs/>
          <w:color w:val="000000" w:themeColor="text1"/>
          <w:sz w:val="24"/>
          <w:szCs w:val="24"/>
        </w:rPr>
        <w:t xml:space="preserve"> </w:t>
      </w:r>
      <w:r w:rsidRPr="000232E7">
        <w:rPr>
          <w:rFonts w:ascii="Calibri" w:hAnsi="Calibri" w:cs="Calibri"/>
          <w:b/>
          <w:bCs/>
          <w:color w:val="000000"/>
          <w:sz w:val="24"/>
          <w:szCs w:val="24"/>
        </w:rPr>
        <w:t>CONVEYANCE PERMITS</w:t>
      </w:r>
    </w:p>
    <w:p w14:paraId="40F7DFFA" w14:textId="2F9214F6" w:rsidR="00F43EF7" w:rsidRPr="00F43EF7" w:rsidRDefault="002C03A2" w:rsidP="00F43EF7">
      <w:pPr>
        <w:spacing w:after="240"/>
        <w:rPr>
          <w:rFonts w:ascii="Calibri" w:hAnsi="Calibri" w:cs="Calibri"/>
          <w:sz w:val="24"/>
          <w:szCs w:val="24"/>
        </w:rPr>
      </w:pPr>
      <w:r w:rsidRPr="00F43EF7">
        <w:rPr>
          <w:rFonts w:ascii="Calibri" w:hAnsi="Calibri" w:cs="Calibri"/>
          <w:sz w:val="24"/>
          <w:szCs w:val="24"/>
        </w:rPr>
        <w:tab/>
      </w:r>
      <w:r w:rsidR="00F43EF7">
        <w:rPr>
          <w:rFonts w:ascii="Calibri" w:hAnsi="Calibri" w:cs="Calibri"/>
          <w:szCs w:val="26"/>
        </w:rPr>
        <w:br w:type="page"/>
      </w:r>
    </w:p>
    <w:p w14:paraId="326F1431" w14:textId="6F7035BB" w:rsidR="00952803" w:rsidRPr="001C628F" w:rsidRDefault="00F9006C" w:rsidP="00952803">
      <w:pPr>
        <w:pStyle w:val="Heading1"/>
        <w:spacing w:after="240"/>
        <w:rPr>
          <w:sz w:val="24"/>
        </w:rPr>
      </w:pPr>
      <w:bookmarkStart w:id="4" w:name="_Toc339364436"/>
      <w:bookmarkStart w:id="5" w:name="_Toc339364697"/>
      <w:bookmarkStart w:id="6" w:name="_Toc194477715"/>
      <w:r w:rsidRPr="00266DFB">
        <w:rPr>
          <w:sz w:val="24"/>
        </w:rPr>
        <w:lastRenderedPageBreak/>
        <w:t>STATEMENT OF WORK</w:t>
      </w:r>
      <w:bookmarkEnd w:id="4"/>
      <w:bookmarkEnd w:id="5"/>
      <w:bookmarkEnd w:id="6"/>
    </w:p>
    <w:p w14:paraId="6A666F6B" w14:textId="77777777" w:rsidR="00F9006C" w:rsidRPr="00266DFB" w:rsidRDefault="00F9006C" w:rsidP="00DA3700">
      <w:pPr>
        <w:pStyle w:val="Heading2"/>
        <w:rPr>
          <w:sz w:val="24"/>
        </w:rPr>
      </w:pPr>
      <w:bookmarkStart w:id="7" w:name="_Toc339364437"/>
      <w:bookmarkStart w:id="8" w:name="_Toc339364698"/>
      <w:bookmarkStart w:id="9" w:name="_Toc194477716"/>
      <w:r w:rsidRPr="00266DFB">
        <w:rPr>
          <w:sz w:val="24"/>
        </w:rPr>
        <w:t>INTENT</w:t>
      </w:r>
      <w:bookmarkEnd w:id="7"/>
      <w:bookmarkEnd w:id="8"/>
      <w:bookmarkEnd w:id="9"/>
    </w:p>
    <w:p w14:paraId="76CD50FB" w14:textId="1CA77A5A" w:rsidR="00F9006C" w:rsidRPr="001C628F" w:rsidRDefault="00F9006C" w:rsidP="00CC278E">
      <w:pPr>
        <w:spacing w:after="240"/>
        <w:ind w:left="1440"/>
        <w:rPr>
          <w:rFonts w:ascii="Calibri" w:hAnsi="Calibri" w:cs="Calibri"/>
          <w:color w:val="000000" w:themeColor="text1"/>
          <w:sz w:val="24"/>
        </w:rPr>
      </w:pPr>
      <w:r w:rsidRPr="00266DFB">
        <w:rPr>
          <w:rFonts w:ascii="Calibri" w:hAnsi="Calibri" w:cs="Calibri"/>
          <w:sz w:val="24"/>
        </w:rPr>
        <w:t xml:space="preserve">It is the intent of these specifications, </w:t>
      </w:r>
      <w:r w:rsidR="00B70AD7" w:rsidRPr="001C628F">
        <w:rPr>
          <w:rFonts w:ascii="Calibri" w:hAnsi="Calibri" w:cs="Calibri"/>
          <w:color w:val="000000" w:themeColor="text1"/>
          <w:sz w:val="24"/>
        </w:rPr>
        <w:t>terms,</w:t>
      </w:r>
      <w:r w:rsidR="00991BA2" w:rsidRPr="001C628F">
        <w:rPr>
          <w:rFonts w:ascii="Calibri" w:hAnsi="Calibri" w:cs="Calibri"/>
          <w:color w:val="000000" w:themeColor="text1"/>
          <w:sz w:val="24"/>
        </w:rPr>
        <w:t xml:space="preserve"> and conditions to </w:t>
      </w:r>
      <w:r w:rsidR="00AF7A83" w:rsidRPr="001C628F">
        <w:rPr>
          <w:rFonts w:ascii="Calibri" w:hAnsi="Calibri" w:cs="Calibri"/>
          <w:color w:val="000000" w:themeColor="text1"/>
          <w:sz w:val="24"/>
        </w:rPr>
        <w:t xml:space="preserve">describe </w:t>
      </w:r>
      <w:r w:rsidR="001C628F" w:rsidRPr="001C628F">
        <w:rPr>
          <w:rFonts w:ascii="Calibri" w:hAnsi="Calibri" w:cs="Calibri"/>
          <w:color w:val="000000" w:themeColor="text1"/>
          <w:sz w:val="24"/>
        </w:rPr>
        <w:t>an</w:t>
      </w:r>
      <w:r w:rsidR="005D1C09">
        <w:rPr>
          <w:rFonts w:ascii="Calibri" w:hAnsi="Calibri" w:cs="Calibri"/>
          <w:color w:val="000000" w:themeColor="text1"/>
          <w:sz w:val="24"/>
        </w:rPr>
        <w:t xml:space="preserve"> elevator condition</w:t>
      </w:r>
      <w:r w:rsidR="001C628F" w:rsidRPr="001C628F">
        <w:rPr>
          <w:rFonts w:ascii="Calibri" w:hAnsi="Calibri" w:cs="Calibri"/>
          <w:color w:val="000000" w:themeColor="text1"/>
          <w:sz w:val="24"/>
        </w:rPr>
        <w:t xml:space="preserve"> assessment and modernization plan for the elevators in the County Administration Building</w:t>
      </w:r>
      <w:r w:rsidRPr="001C628F">
        <w:rPr>
          <w:rFonts w:ascii="Calibri" w:hAnsi="Calibri" w:cs="Calibri"/>
          <w:color w:val="000000" w:themeColor="text1"/>
          <w:sz w:val="24"/>
        </w:rPr>
        <w:t xml:space="preserve"> being requested by the County.</w:t>
      </w:r>
    </w:p>
    <w:p w14:paraId="3DA8A9B7" w14:textId="7089789F" w:rsidR="00F9006C" w:rsidRPr="00266DFB" w:rsidRDefault="00991BA2" w:rsidP="00CC278E">
      <w:pPr>
        <w:spacing w:after="240"/>
        <w:ind w:left="1440"/>
        <w:rPr>
          <w:rFonts w:ascii="Calibri" w:hAnsi="Calibri" w:cs="Calibri"/>
          <w:sz w:val="24"/>
          <w:szCs w:val="26"/>
        </w:rPr>
      </w:pPr>
      <w:bookmarkStart w:id="10" w:name="OLE_LINK3"/>
      <w:r w:rsidRPr="001C628F">
        <w:rPr>
          <w:rFonts w:ascii="Calibri" w:hAnsi="Calibri" w:cs="Calibri"/>
          <w:color w:val="000000" w:themeColor="text1"/>
          <w:sz w:val="24"/>
        </w:rPr>
        <w:t xml:space="preserve">The County intends to award a </w:t>
      </w:r>
      <w:r w:rsidR="001C628F" w:rsidRPr="001C628F">
        <w:rPr>
          <w:rFonts w:ascii="Calibri" w:hAnsi="Calibri" w:cs="Calibri"/>
          <w:color w:val="000000" w:themeColor="text1"/>
          <w:sz w:val="24"/>
        </w:rPr>
        <w:t>three (3)</w:t>
      </w:r>
      <w:r w:rsidR="001C0410" w:rsidRPr="001C628F">
        <w:rPr>
          <w:rFonts w:ascii="Calibri" w:hAnsi="Calibri" w:cs="Calibri"/>
          <w:color w:val="000000" w:themeColor="text1"/>
          <w:sz w:val="24"/>
        </w:rPr>
        <w:t>-</w:t>
      </w:r>
      <w:r w:rsidRPr="001C628F">
        <w:rPr>
          <w:rFonts w:ascii="Calibri" w:hAnsi="Calibri" w:cs="Calibri"/>
          <w:color w:val="000000" w:themeColor="text1"/>
          <w:sz w:val="24"/>
        </w:rPr>
        <w:t xml:space="preserve">year contract (with </w:t>
      </w:r>
      <w:r w:rsidR="00A114C4" w:rsidRPr="001C628F">
        <w:rPr>
          <w:rFonts w:ascii="Calibri" w:hAnsi="Calibri" w:cs="Calibri"/>
          <w:color w:val="000000" w:themeColor="text1"/>
          <w:sz w:val="24"/>
        </w:rPr>
        <w:t xml:space="preserve">the </w:t>
      </w:r>
      <w:r w:rsidRPr="001C628F">
        <w:rPr>
          <w:rFonts w:ascii="Calibri" w:hAnsi="Calibri" w:cs="Calibri"/>
          <w:color w:val="000000" w:themeColor="text1"/>
          <w:sz w:val="24"/>
        </w:rPr>
        <w:t>option to renew</w:t>
      </w:r>
      <w:r w:rsidR="000B61A0" w:rsidRPr="001C628F">
        <w:rPr>
          <w:rFonts w:ascii="Calibri" w:hAnsi="Calibri" w:cs="Calibri"/>
          <w:color w:val="000000" w:themeColor="text1"/>
          <w:sz w:val="24"/>
        </w:rPr>
        <w:t xml:space="preserve"> for </w:t>
      </w:r>
      <w:r w:rsidR="001C628F" w:rsidRPr="001C628F">
        <w:rPr>
          <w:rFonts w:ascii="Calibri" w:hAnsi="Calibri" w:cs="Calibri"/>
          <w:color w:val="000000" w:themeColor="text1"/>
          <w:sz w:val="24"/>
        </w:rPr>
        <w:t>up to two [2] additional one [1]-year terms</w:t>
      </w:r>
      <w:r w:rsidR="000B61A0" w:rsidRPr="001C628F">
        <w:rPr>
          <w:rFonts w:ascii="Calibri" w:hAnsi="Calibri" w:cs="Calibri"/>
          <w:color w:val="000000" w:themeColor="text1"/>
          <w:sz w:val="24"/>
        </w:rPr>
        <w:t>)</w:t>
      </w:r>
      <w:r w:rsidRPr="001C628F">
        <w:rPr>
          <w:rFonts w:ascii="Calibri" w:hAnsi="Calibri" w:cs="Calibri"/>
          <w:color w:val="000000" w:themeColor="text1"/>
          <w:sz w:val="24"/>
        </w:rPr>
        <w:t xml:space="preserve"> </w:t>
      </w:r>
      <w:r w:rsidRPr="00266DFB">
        <w:rPr>
          <w:rFonts w:ascii="Calibri" w:hAnsi="Calibri" w:cs="Calibri"/>
          <w:sz w:val="24"/>
        </w:rPr>
        <w:t xml:space="preserve">to the </w:t>
      </w:r>
      <w:r w:rsidR="00502F47" w:rsidRPr="00266DFB">
        <w:rPr>
          <w:rFonts w:ascii="Calibri" w:hAnsi="Calibri" w:cs="Calibri"/>
          <w:sz w:val="24"/>
        </w:rPr>
        <w:t>Bidder</w:t>
      </w:r>
      <w:r w:rsidRPr="00266DFB">
        <w:rPr>
          <w:rFonts w:ascii="Calibri" w:hAnsi="Calibri" w:cs="Calibri"/>
          <w:sz w:val="24"/>
        </w:rPr>
        <w:t xml:space="preserve"> </w:t>
      </w:r>
      <w:r w:rsidR="00456C48" w:rsidRPr="00266DFB">
        <w:rPr>
          <w:rFonts w:ascii="Calibri" w:hAnsi="Calibri" w:cs="Calibri"/>
          <w:color w:val="000000"/>
          <w:sz w:val="24"/>
          <w:szCs w:val="26"/>
        </w:rPr>
        <w:t>selected as the most responsible Bidder</w:t>
      </w:r>
      <w:r w:rsidR="00456C48" w:rsidRPr="009000A4">
        <w:rPr>
          <w:rFonts w:ascii="Calibri" w:hAnsi="Calibri" w:cs="Calibri"/>
          <w:sz w:val="24"/>
          <w:szCs w:val="26"/>
        </w:rPr>
        <w:t xml:space="preserve"> </w:t>
      </w:r>
      <w:r w:rsidR="00456C48" w:rsidRPr="00266DFB">
        <w:rPr>
          <w:rFonts w:ascii="Calibri" w:hAnsi="Calibri" w:cs="Calibri"/>
          <w:color w:val="000000"/>
          <w:sz w:val="24"/>
          <w:szCs w:val="26"/>
        </w:rPr>
        <w:t xml:space="preserve">whose response conforms to the </w:t>
      </w:r>
      <w:r w:rsidR="00505B06">
        <w:rPr>
          <w:rFonts w:ascii="Calibri" w:hAnsi="Calibri" w:cs="Calibri"/>
          <w:color w:val="000000"/>
          <w:sz w:val="24"/>
          <w:szCs w:val="26"/>
        </w:rPr>
        <w:t>IRFP</w:t>
      </w:r>
      <w:r w:rsidR="00456C48" w:rsidRPr="00266DFB">
        <w:rPr>
          <w:rFonts w:ascii="Calibri" w:hAnsi="Calibri" w:cs="Calibri"/>
          <w:color w:val="000000"/>
          <w:sz w:val="24"/>
          <w:szCs w:val="26"/>
        </w:rPr>
        <w:t xml:space="preserve"> and meets the County’s requirements.</w:t>
      </w:r>
      <w:r w:rsidR="005779EB">
        <w:rPr>
          <w:rFonts w:ascii="Calibri" w:hAnsi="Calibri" w:cs="Calibri"/>
          <w:color w:val="000000"/>
          <w:sz w:val="24"/>
          <w:szCs w:val="26"/>
        </w:rPr>
        <w:t xml:space="preserve"> </w:t>
      </w:r>
      <w:bookmarkStart w:id="11" w:name="_Hlk87025635"/>
      <w:r w:rsidR="00AB0746">
        <w:rPr>
          <w:rFonts w:ascii="Calibri" w:hAnsi="Calibri" w:cs="Calibri"/>
          <w:sz w:val="24"/>
        </w:rPr>
        <w:t xml:space="preserve"> </w:t>
      </w:r>
      <w:bookmarkEnd w:id="11"/>
    </w:p>
    <w:p w14:paraId="77AF41B3" w14:textId="78B6DA89" w:rsidR="00F9006C" w:rsidRPr="00266DFB" w:rsidRDefault="00F9006C" w:rsidP="000352A4">
      <w:pPr>
        <w:pStyle w:val="Heading2"/>
        <w:rPr>
          <w:sz w:val="24"/>
        </w:rPr>
      </w:pPr>
      <w:bookmarkStart w:id="12" w:name="_Toc339364438"/>
      <w:bookmarkStart w:id="13" w:name="_Toc339364699"/>
      <w:bookmarkStart w:id="14" w:name="_Toc194477717"/>
      <w:bookmarkEnd w:id="10"/>
      <w:r w:rsidRPr="00266DFB">
        <w:rPr>
          <w:sz w:val="24"/>
        </w:rPr>
        <w:t>SCOPE</w:t>
      </w:r>
      <w:bookmarkEnd w:id="12"/>
      <w:bookmarkEnd w:id="13"/>
      <w:r w:rsidR="001C628F">
        <w:rPr>
          <w:sz w:val="24"/>
        </w:rPr>
        <w:t>/BACKGROUND</w:t>
      </w:r>
      <w:bookmarkEnd w:id="14"/>
    </w:p>
    <w:p w14:paraId="3A781EE2" w14:textId="5E7E7FDE" w:rsidR="001C628F" w:rsidRDefault="001C628F" w:rsidP="001C628F">
      <w:pPr>
        <w:pStyle w:val="MemoHeading"/>
        <w:spacing w:after="240" w:line="240" w:lineRule="auto"/>
        <w:ind w:left="1440"/>
        <w:rPr>
          <w:rFonts w:ascii="Calibri" w:hAnsi="Calibri" w:cs="Calibri"/>
          <w:sz w:val="24"/>
          <w:szCs w:val="24"/>
        </w:rPr>
      </w:pPr>
      <w:r>
        <w:rPr>
          <w:rFonts w:ascii="Calibri" w:hAnsi="Calibri" w:cs="Calibri"/>
          <w:color w:val="000000" w:themeColor="text1"/>
          <w:sz w:val="24"/>
          <w:szCs w:val="24"/>
        </w:rPr>
        <w:t xml:space="preserve">The </w:t>
      </w:r>
      <w:r>
        <w:rPr>
          <w:rFonts w:ascii="Calibri" w:hAnsi="Calibri" w:cs="Calibri"/>
          <w:sz w:val="24"/>
          <w:szCs w:val="24"/>
        </w:rPr>
        <w:t xml:space="preserve">Alameda County General Services Agency – Building Maintenance Department (GSA-BMD) intends to procure professional services to perform a comprehensive condition assessment report and develop and implement a plan to modernize the elevator equipment at the </w:t>
      </w:r>
      <w:r w:rsidR="005D1C09">
        <w:rPr>
          <w:rFonts w:ascii="Calibri" w:hAnsi="Calibri" w:cs="Calibri"/>
          <w:sz w:val="24"/>
          <w:szCs w:val="24"/>
        </w:rPr>
        <w:t xml:space="preserve">County Administration Building </w:t>
      </w:r>
      <w:r>
        <w:rPr>
          <w:rFonts w:ascii="Calibri" w:hAnsi="Calibri" w:cs="Calibri"/>
          <w:sz w:val="24"/>
          <w:szCs w:val="24"/>
        </w:rPr>
        <w:t xml:space="preserve">located at </w:t>
      </w:r>
      <w:r w:rsidR="005D1C09">
        <w:rPr>
          <w:rFonts w:ascii="Calibri" w:hAnsi="Calibri" w:cs="Calibri"/>
          <w:sz w:val="24"/>
          <w:szCs w:val="24"/>
        </w:rPr>
        <w:t>1221 Oak Street</w:t>
      </w:r>
      <w:r>
        <w:rPr>
          <w:rFonts w:ascii="Calibri" w:hAnsi="Calibri" w:cs="Calibri"/>
          <w:sz w:val="24"/>
          <w:szCs w:val="24"/>
        </w:rPr>
        <w:t xml:space="preserve"> in Oakland, CA. </w:t>
      </w:r>
    </w:p>
    <w:p w14:paraId="2961001B" w14:textId="32866026" w:rsidR="001C628F" w:rsidRPr="001C628F" w:rsidRDefault="001C628F" w:rsidP="001C628F">
      <w:pPr>
        <w:pStyle w:val="MemoHeading"/>
        <w:spacing w:after="240" w:line="240" w:lineRule="auto"/>
        <w:ind w:left="1440"/>
        <w:rPr>
          <w:rFonts w:ascii="Calibri" w:hAnsi="Calibri"/>
          <w:spacing w:val="-3"/>
          <w:sz w:val="24"/>
          <w:szCs w:val="24"/>
        </w:rPr>
      </w:pPr>
      <w:r>
        <w:rPr>
          <w:rFonts w:ascii="Calibri" w:hAnsi="Calibri" w:cs="Calibri"/>
          <w:spacing w:val="-3"/>
          <w:sz w:val="24"/>
          <w:szCs w:val="24"/>
        </w:rPr>
        <w:t xml:space="preserve">GSA-BMD maintains </w:t>
      </w:r>
      <w:r w:rsidR="005D1C09">
        <w:rPr>
          <w:rFonts w:ascii="Calibri" w:hAnsi="Calibri" w:cs="Calibri"/>
          <w:spacing w:val="-3"/>
          <w:sz w:val="24"/>
          <w:szCs w:val="24"/>
        </w:rPr>
        <w:t>three</w:t>
      </w:r>
      <w:r>
        <w:rPr>
          <w:rFonts w:ascii="Calibri" w:hAnsi="Calibri" w:cs="Calibri"/>
          <w:spacing w:val="-3"/>
          <w:sz w:val="24"/>
          <w:szCs w:val="24"/>
        </w:rPr>
        <w:t xml:space="preserve"> (</w:t>
      </w:r>
      <w:r w:rsidR="005D1C09">
        <w:rPr>
          <w:rFonts w:ascii="Calibri" w:hAnsi="Calibri" w:cs="Calibri"/>
          <w:spacing w:val="-3"/>
          <w:sz w:val="24"/>
          <w:szCs w:val="24"/>
        </w:rPr>
        <w:t>3</w:t>
      </w:r>
      <w:r>
        <w:rPr>
          <w:rFonts w:ascii="Calibri" w:hAnsi="Calibri" w:cs="Calibri"/>
          <w:spacing w:val="-3"/>
          <w:sz w:val="24"/>
          <w:szCs w:val="24"/>
        </w:rPr>
        <w:t xml:space="preserve">) </w:t>
      </w:r>
      <w:r w:rsidR="005D1C09">
        <w:rPr>
          <w:rFonts w:ascii="Calibri" w:hAnsi="Calibri" w:cs="Calibri"/>
          <w:spacing w:val="-3"/>
          <w:sz w:val="24"/>
          <w:szCs w:val="24"/>
        </w:rPr>
        <w:t>Otis traction</w:t>
      </w:r>
      <w:r>
        <w:rPr>
          <w:rFonts w:ascii="Calibri" w:hAnsi="Calibri" w:cs="Calibri"/>
          <w:spacing w:val="-3"/>
          <w:sz w:val="24"/>
          <w:szCs w:val="24"/>
        </w:rPr>
        <w:t xml:space="preserve"> passenger elevator</w:t>
      </w:r>
      <w:r w:rsidR="005D1C09">
        <w:rPr>
          <w:rFonts w:ascii="Calibri" w:hAnsi="Calibri" w:cs="Calibri"/>
          <w:spacing w:val="-3"/>
          <w:sz w:val="24"/>
          <w:szCs w:val="24"/>
        </w:rPr>
        <w:t>s</w:t>
      </w:r>
      <w:r>
        <w:rPr>
          <w:rFonts w:ascii="Calibri" w:hAnsi="Calibri" w:cs="Calibri"/>
          <w:spacing w:val="-3"/>
          <w:sz w:val="24"/>
          <w:szCs w:val="24"/>
        </w:rPr>
        <w:t xml:space="preserve"> at the </w:t>
      </w:r>
      <w:r w:rsidR="005D1C09">
        <w:rPr>
          <w:rFonts w:ascii="Calibri" w:hAnsi="Calibri" w:cs="Calibri"/>
          <w:spacing w:val="-3"/>
          <w:sz w:val="24"/>
          <w:szCs w:val="24"/>
        </w:rPr>
        <w:t>County Administration</w:t>
      </w:r>
      <w:r>
        <w:rPr>
          <w:rFonts w:ascii="Calibri" w:hAnsi="Calibri" w:cs="Calibri"/>
          <w:spacing w:val="-3"/>
          <w:sz w:val="24"/>
          <w:szCs w:val="24"/>
        </w:rPr>
        <w:t xml:space="preserve"> Building. This building was built in 19</w:t>
      </w:r>
      <w:r w:rsidR="005D1C09">
        <w:rPr>
          <w:rFonts w:ascii="Calibri" w:hAnsi="Calibri" w:cs="Calibri"/>
          <w:spacing w:val="-3"/>
          <w:sz w:val="24"/>
          <w:szCs w:val="24"/>
        </w:rPr>
        <w:t>64</w:t>
      </w:r>
      <w:r>
        <w:rPr>
          <w:rFonts w:ascii="Calibri" w:hAnsi="Calibri" w:cs="Calibri"/>
          <w:spacing w:val="-3"/>
          <w:sz w:val="24"/>
          <w:szCs w:val="24"/>
        </w:rPr>
        <w:t xml:space="preserve">. </w:t>
      </w:r>
      <w:r>
        <w:rPr>
          <w:rFonts w:ascii="Calibri" w:hAnsi="Calibri"/>
          <w:spacing w:val="-3"/>
          <w:sz w:val="24"/>
          <w:szCs w:val="24"/>
        </w:rPr>
        <w:t>Below in Section D.4 (Specific Requirements – Existing Elevator Information) is a description of the equipment. The existing elevator</w:t>
      </w:r>
      <w:r w:rsidR="005D1C09">
        <w:rPr>
          <w:rFonts w:ascii="Calibri" w:hAnsi="Calibri"/>
          <w:spacing w:val="-3"/>
          <w:sz w:val="24"/>
          <w:szCs w:val="24"/>
        </w:rPr>
        <w:t>s</w:t>
      </w:r>
      <w:r>
        <w:rPr>
          <w:rFonts w:ascii="Calibri" w:hAnsi="Calibri"/>
          <w:spacing w:val="-3"/>
          <w:sz w:val="24"/>
          <w:szCs w:val="24"/>
        </w:rPr>
        <w:t xml:space="preserve"> </w:t>
      </w:r>
      <w:r w:rsidR="005D1C09">
        <w:rPr>
          <w:rFonts w:ascii="Calibri" w:hAnsi="Calibri"/>
          <w:spacing w:val="-3"/>
          <w:sz w:val="24"/>
          <w:szCs w:val="24"/>
        </w:rPr>
        <w:t>were</w:t>
      </w:r>
      <w:r>
        <w:rPr>
          <w:rFonts w:ascii="Calibri" w:hAnsi="Calibri"/>
          <w:spacing w:val="-3"/>
          <w:sz w:val="24"/>
          <w:szCs w:val="24"/>
        </w:rPr>
        <w:t xml:space="preserve"> installed in 19</w:t>
      </w:r>
      <w:r w:rsidR="005D1C09">
        <w:rPr>
          <w:rFonts w:ascii="Calibri" w:hAnsi="Calibri"/>
          <w:spacing w:val="-3"/>
          <w:sz w:val="24"/>
          <w:szCs w:val="24"/>
        </w:rPr>
        <w:t>64</w:t>
      </w:r>
      <w:r>
        <w:rPr>
          <w:rFonts w:ascii="Calibri" w:hAnsi="Calibri"/>
          <w:spacing w:val="-3"/>
          <w:sz w:val="24"/>
          <w:szCs w:val="24"/>
        </w:rPr>
        <w:t>. The date of the last modernization of the elevator</w:t>
      </w:r>
      <w:r w:rsidR="005D1C09">
        <w:rPr>
          <w:rFonts w:ascii="Calibri" w:hAnsi="Calibri"/>
          <w:spacing w:val="-3"/>
          <w:sz w:val="24"/>
          <w:szCs w:val="24"/>
        </w:rPr>
        <w:t>s</w:t>
      </w:r>
      <w:r>
        <w:rPr>
          <w:rFonts w:ascii="Calibri" w:hAnsi="Calibri"/>
          <w:spacing w:val="-3"/>
          <w:sz w:val="24"/>
          <w:szCs w:val="24"/>
        </w:rPr>
        <w:t xml:space="preserve"> is unknown. The current conveyance permit</w:t>
      </w:r>
      <w:r w:rsidR="005D1C09">
        <w:rPr>
          <w:rFonts w:ascii="Calibri" w:hAnsi="Calibri"/>
          <w:spacing w:val="-3"/>
          <w:sz w:val="24"/>
          <w:szCs w:val="24"/>
        </w:rPr>
        <w:t>s are</w:t>
      </w:r>
      <w:r>
        <w:rPr>
          <w:rFonts w:ascii="Calibri" w:hAnsi="Calibri"/>
          <w:spacing w:val="-3"/>
          <w:sz w:val="24"/>
          <w:szCs w:val="24"/>
        </w:rPr>
        <w:t xml:space="preserve"> on file with the State of California Department of Industrial Relations and </w:t>
      </w:r>
      <w:r w:rsidR="005D1C09">
        <w:rPr>
          <w:rFonts w:ascii="Calibri" w:hAnsi="Calibri"/>
          <w:spacing w:val="-3"/>
          <w:sz w:val="24"/>
          <w:szCs w:val="24"/>
        </w:rPr>
        <w:t>are</w:t>
      </w:r>
      <w:r>
        <w:rPr>
          <w:rFonts w:ascii="Calibri" w:hAnsi="Calibri"/>
          <w:spacing w:val="-3"/>
          <w:sz w:val="24"/>
          <w:szCs w:val="24"/>
        </w:rPr>
        <w:t xml:space="preserve"> attached as Exhibit B of this IRFP. Given the elevator</w:t>
      </w:r>
      <w:r w:rsidR="000232E7">
        <w:rPr>
          <w:rFonts w:ascii="Calibri" w:hAnsi="Calibri"/>
          <w:spacing w:val="-3"/>
          <w:sz w:val="24"/>
          <w:szCs w:val="24"/>
        </w:rPr>
        <w:t>s’</w:t>
      </w:r>
      <w:r>
        <w:rPr>
          <w:rFonts w:ascii="Calibri" w:hAnsi="Calibri"/>
          <w:spacing w:val="-3"/>
          <w:sz w:val="24"/>
          <w:szCs w:val="24"/>
        </w:rPr>
        <w:t xml:space="preserve"> likely age and duty requirements, GSA-BMD intends to complete a comprehensive condition assessment, survey, and inspection. Based on the results of the report, GSA-BMD will develop and implement a modernization plan for the elevator</w:t>
      </w:r>
      <w:r w:rsidR="000232E7">
        <w:rPr>
          <w:rFonts w:ascii="Calibri" w:hAnsi="Calibri"/>
          <w:spacing w:val="-3"/>
          <w:sz w:val="24"/>
          <w:szCs w:val="24"/>
        </w:rPr>
        <w:t>s</w:t>
      </w:r>
      <w:r>
        <w:rPr>
          <w:rFonts w:ascii="Calibri" w:hAnsi="Calibri"/>
          <w:spacing w:val="-3"/>
          <w:sz w:val="24"/>
          <w:szCs w:val="24"/>
        </w:rPr>
        <w:t>. GSA-BMD is seeking proposals from qualified consulting firms to provide a turnkey project approach that will include identifying all necessary infrastructure work to deliver modernized and code-compliant elevator</w:t>
      </w:r>
      <w:r w:rsidR="000232E7">
        <w:rPr>
          <w:rFonts w:ascii="Calibri" w:hAnsi="Calibri"/>
          <w:spacing w:val="-3"/>
          <w:sz w:val="24"/>
          <w:szCs w:val="24"/>
        </w:rPr>
        <w:t>s</w:t>
      </w:r>
      <w:r>
        <w:rPr>
          <w:rFonts w:ascii="Calibri" w:hAnsi="Calibri"/>
          <w:spacing w:val="-3"/>
          <w:sz w:val="24"/>
          <w:szCs w:val="24"/>
        </w:rPr>
        <w:t xml:space="preserve"> acceptable to all Authorities Having Jurisdiction (AHJ) of this work. </w:t>
      </w:r>
      <w:r>
        <w:rPr>
          <w:rFonts w:ascii="Calibri" w:hAnsi="Calibri"/>
          <w:b/>
          <w:spacing w:val="-3"/>
          <w:sz w:val="24"/>
          <w:szCs w:val="24"/>
        </w:rPr>
        <w:t>Please note: the awarded contractor for this IRFP will not be eligible to bid on any subsequent solicitations released as a result of this IRFP.</w:t>
      </w:r>
    </w:p>
    <w:p w14:paraId="3ED16CAE" w14:textId="77777777" w:rsidR="00F9006C" w:rsidRPr="00266DFB" w:rsidRDefault="00502F47" w:rsidP="004516E7">
      <w:pPr>
        <w:pStyle w:val="Heading2"/>
        <w:rPr>
          <w:sz w:val="24"/>
        </w:rPr>
      </w:pPr>
      <w:bookmarkStart w:id="15" w:name="_Toc339364440"/>
      <w:bookmarkStart w:id="16" w:name="_Toc339364701"/>
      <w:bookmarkStart w:id="17" w:name="_Toc194477718"/>
      <w:r w:rsidRPr="00266DFB">
        <w:rPr>
          <w:sz w:val="24"/>
        </w:rPr>
        <w:t>BIDDER</w:t>
      </w:r>
      <w:r w:rsidR="00F9006C" w:rsidRPr="00266DFB">
        <w:rPr>
          <w:sz w:val="24"/>
        </w:rPr>
        <w:t xml:space="preserve"> QUALIFICATIONS</w:t>
      </w:r>
      <w:bookmarkEnd w:id="15"/>
      <w:bookmarkEnd w:id="16"/>
      <w:bookmarkEnd w:id="17"/>
    </w:p>
    <w:p w14:paraId="40740173" w14:textId="77777777" w:rsidR="00F9006C" w:rsidRPr="00D218EC" w:rsidRDefault="00502F47" w:rsidP="00D218EC">
      <w:pPr>
        <w:pStyle w:val="Item1"/>
        <w:rPr>
          <w:sz w:val="24"/>
          <w:szCs w:val="18"/>
        </w:rPr>
      </w:pPr>
      <w:r w:rsidRPr="00D218EC">
        <w:rPr>
          <w:sz w:val="24"/>
          <w:szCs w:val="18"/>
        </w:rPr>
        <w:t>BIDDER</w:t>
      </w:r>
      <w:r w:rsidR="00F9006C" w:rsidRPr="00D218EC">
        <w:rPr>
          <w:sz w:val="24"/>
          <w:szCs w:val="18"/>
        </w:rPr>
        <w:t xml:space="preserve"> Minimum Qualifications</w:t>
      </w:r>
    </w:p>
    <w:p w14:paraId="3D68716C" w14:textId="64ADE647" w:rsidR="00952803" w:rsidRPr="00266DFB" w:rsidRDefault="00502F47" w:rsidP="00D218EC">
      <w:pPr>
        <w:pStyle w:val="Itema"/>
      </w:pPr>
      <w:r w:rsidRPr="00D218EC">
        <w:rPr>
          <w:sz w:val="24"/>
          <w:szCs w:val="18"/>
        </w:rPr>
        <w:t>Bidder</w:t>
      </w:r>
      <w:r w:rsidR="00F9006C" w:rsidRPr="00D218EC">
        <w:rPr>
          <w:sz w:val="24"/>
          <w:szCs w:val="18"/>
        </w:rPr>
        <w:t xml:space="preserve"> </w:t>
      </w:r>
      <w:r w:rsidR="001C628F" w:rsidRPr="001C628F">
        <w:rPr>
          <w:b/>
          <w:bCs/>
          <w:sz w:val="24"/>
          <w:szCs w:val="18"/>
          <w:u w:val="single"/>
        </w:rPr>
        <w:t>and</w:t>
      </w:r>
      <w:r w:rsidR="001C628F">
        <w:rPr>
          <w:sz w:val="24"/>
          <w:szCs w:val="18"/>
        </w:rPr>
        <w:t xml:space="preserve"> all key personnel assigned to the project </w:t>
      </w:r>
      <w:r w:rsidR="00F43EF7" w:rsidRPr="001C628F">
        <w:rPr>
          <w:sz w:val="24"/>
          <w:szCs w:val="18"/>
        </w:rPr>
        <w:t>must</w:t>
      </w:r>
      <w:r w:rsidR="00F9006C" w:rsidRPr="00D218EC">
        <w:rPr>
          <w:sz w:val="24"/>
          <w:szCs w:val="18"/>
        </w:rPr>
        <w:t xml:space="preserve"> be regularly and continuously engaged in the business of providing</w:t>
      </w:r>
      <w:r w:rsidR="001C628F">
        <w:rPr>
          <w:sz w:val="24"/>
          <w:szCs w:val="18"/>
        </w:rPr>
        <w:t xml:space="preserve"> consult</w:t>
      </w:r>
      <w:r w:rsidR="005D1C09">
        <w:rPr>
          <w:sz w:val="24"/>
          <w:szCs w:val="18"/>
        </w:rPr>
        <w:t>ing</w:t>
      </w:r>
      <w:r w:rsidR="001C628F">
        <w:rPr>
          <w:sz w:val="24"/>
          <w:szCs w:val="18"/>
        </w:rPr>
        <w:t xml:space="preserve"> services of similar size, scale, and scope as described in Section B above for at </w:t>
      </w:r>
      <w:r w:rsidR="001C628F" w:rsidRPr="005D1C09">
        <w:rPr>
          <w:color w:val="000000" w:themeColor="text1"/>
          <w:sz w:val="24"/>
          <w:szCs w:val="18"/>
        </w:rPr>
        <w:t xml:space="preserve">least five </w:t>
      </w:r>
      <w:r w:rsidR="006B1BF6" w:rsidRPr="005D1C09">
        <w:rPr>
          <w:color w:val="000000" w:themeColor="text1"/>
          <w:sz w:val="24"/>
          <w:szCs w:val="18"/>
        </w:rPr>
        <w:t>(</w:t>
      </w:r>
      <w:r w:rsidR="001C628F" w:rsidRPr="005D1C09">
        <w:rPr>
          <w:color w:val="000000" w:themeColor="text1"/>
          <w:sz w:val="24"/>
          <w:szCs w:val="18"/>
        </w:rPr>
        <w:t>5</w:t>
      </w:r>
      <w:r w:rsidR="006B1BF6" w:rsidRPr="005D1C09">
        <w:rPr>
          <w:color w:val="000000" w:themeColor="text1"/>
          <w:sz w:val="24"/>
          <w:szCs w:val="18"/>
        </w:rPr>
        <w:t xml:space="preserve">) </w:t>
      </w:r>
      <w:r w:rsidR="00F9006C" w:rsidRPr="005D1C09">
        <w:rPr>
          <w:color w:val="000000" w:themeColor="text1"/>
          <w:sz w:val="24"/>
          <w:szCs w:val="18"/>
        </w:rPr>
        <w:t>years</w:t>
      </w:r>
      <w:r w:rsidR="007859E4" w:rsidRPr="005D1C09">
        <w:rPr>
          <w:color w:val="000000" w:themeColor="text1"/>
          <w:sz w:val="24"/>
          <w:szCs w:val="18"/>
        </w:rPr>
        <w:t>, which must be clearly stated or demonstrated in the</w:t>
      </w:r>
      <w:r w:rsidR="005D1C09">
        <w:rPr>
          <w:color w:val="000000" w:themeColor="text1"/>
          <w:sz w:val="24"/>
          <w:szCs w:val="18"/>
        </w:rPr>
        <w:t xml:space="preserve"> table provided in Exhibit A – Bid R</w:t>
      </w:r>
      <w:r w:rsidR="007859E4" w:rsidRPr="005D1C09">
        <w:rPr>
          <w:color w:val="000000" w:themeColor="text1"/>
          <w:sz w:val="24"/>
          <w:szCs w:val="18"/>
        </w:rPr>
        <w:t>esponse</w:t>
      </w:r>
      <w:r w:rsidR="001C628F" w:rsidRPr="005D1C09">
        <w:rPr>
          <w:color w:val="000000" w:themeColor="text1"/>
          <w:sz w:val="24"/>
          <w:szCs w:val="18"/>
        </w:rPr>
        <w:t xml:space="preserve"> </w:t>
      </w:r>
      <w:r w:rsidR="005D1C09">
        <w:rPr>
          <w:color w:val="000000" w:themeColor="text1"/>
          <w:sz w:val="24"/>
          <w:szCs w:val="18"/>
        </w:rPr>
        <w:t>P</w:t>
      </w:r>
      <w:r w:rsidR="001C628F" w:rsidRPr="005D1C09">
        <w:rPr>
          <w:color w:val="000000" w:themeColor="text1"/>
          <w:sz w:val="24"/>
          <w:szCs w:val="18"/>
        </w:rPr>
        <w:t>acket</w:t>
      </w:r>
      <w:r w:rsidR="007859E4" w:rsidRPr="005D1C09">
        <w:rPr>
          <w:color w:val="000000" w:themeColor="text1"/>
          <w:sz w:val="24"/>
          <w:szCs w:val="18"/>
        </w:rPr>
        <w:t>.</w:t>
      </w:r>
    </w:p>
    <w:p w14:paraId="388A42FD" w14:textId="59905846" w:rsidR="005D1C09" w:rsidRPr="005D1C09" w:rsidRDefault="005D1C09" w:rsidP="005D1C09">
      <w:pPr>
        <w:pStyle w:val="Itema"/>
      </w:pPr>
      <w:r w:rsidRPr="005D1C09">
        <w:rPr>
          <w:sz w:val="24"/>
          <w:szCs w:val="18"/>
        </w:rPr>
        <w:lastRenderedPageBreak/>
        <w:t xml:space="preserve">Bidder’s </w:t>
      </w:r>
      <w:r w:rsidRPr="005D1C09">
        <w:rPr>
          <w:sz w:val="24"/>
          <w:szCs w:val="24"/>
        </w:rPr>
        <w:t xml:space="preserve">staff performing work on this project must possess a current National Association of Elevator Safety Authorities (NAESA) International Qualified Elevator Inspector (QEI) certification, </w:t>
      </w:r>
      <w:r w:rsidRPr="005D1C09">
        <w:rPr>
          <w:color w:val="000000" w:themeColor="text1"/>
          <w:sz w:val="24"/>
          <w:szCs w:val="18"/>
        </w:rPr>
        <w:t>which must be clearly stated or demonstrated in the</w:t>
      </w:r>
      <w:r>
        <w:rPr>
          <w:color w:val="000000" w:themeColor="text1"/>
          <w:sz w:val="24"/>
          <w:szCs w:val="18"/>
        </w:rPr>
        <w:t xml:space="preserve"> table provided in Exhibit A – Bid R</w:t>
      </w:r>
      <w:r w:rsidRPr="005D1C09">
        <w:rPr>
          <w:color w:val="000000" w:themeColor="text1"/>
          <w:sz w:val="24"/>
          <w:szCs w:val="18"/>
        </w:rPr>
        <w:t xml:space="preserve">esponse </w:t>
      </w:r>
      <w:r>
        <w:rPr>
          <w:color w:val="000000" w:themeColor="text1"/>
          <w:sz w:val="24"/>
          <w:szCs w:val="18"/>
        </w:rPr>
        <w:t>P</w:t>
      </w:r>
      <w:r w:rsidRPr="005D1C09">
        <w:rPr>
          <w:color w:val="000000" w:themeColor="text1"/>
          <w:sz w:val="24"/>
          <w:szCs w:val="18"/>
        </w:rPr>
        <w:t>acket.</w:t>
      </w:r>
    </w:p>
    <w:p w14:paraId="0CA8E1E1" w14:textId="09E5CE8C" w:rsidR="00F9006C" w:rsidRPr="00D218EC" w:rsidRDefault="008B2819" w:rsidP="00D218EC">
      <w:pPr>
        <w:pStyle w:val="Itema"/>
        <w:rPr>
          <w:sz w:val="24"/>
          <w:szCs w:val="18"/>
        </w:rPr>
      </w:pPr>
      <w:r w:rsidRPr="00356299">
        <w:rPr>
          <w:sz w:val="24"/>
        </w:rPr>
        <w:t xml:space="preserve">Bidder </w:t>
      </w:r>
      <w:r>
        <w:rPr>
          <w:sz w:val="24"/>
        </w:rPr>
        <w:t>must</w:t>
      </w:r>
      <w:r w:rsidRPr="00356299">
        <w:rPr>
          <w:sz w:val="24"/>
        </w:rPr>
        <w:t xml:space="preserve"> </w:t>
      </w:r>
      <w:r>
        <w:rPr>
          <w:sz w:val="24"/>
        </w:rPr>
        <w:t>also</w:t>
      </w:r>
      <w:r w:rsidR="00760A62">
        <w:rPr>
          <w:sz w:val="24"/>
        </w:rPr>
        <w:t xml:space="preserve"> certify that they</w:t>
      </w:r>
      <w:r>
        <w:rPr>
          <w:sz w:val="24"/>
        </w:rPr>
        <w:t xml:space="preserve"> </w:t>
      </w:r>
      <w:r w:rsidRPr="00356299">
        <w:rPr>
          <w:sz w:val="24"/>
        </w:rPr>
        <w:t>possess all permits, licenses</w:t>
      </w:r>
      <w:r>
        <w:rPr>
          <w:sz w:val="24"/>
        </w:rPr>
        <w:t>, and professional credentials necessary to supply products and perform service</w:t>
      </w:r>
      <w:r w:rsidRPr="00356299">
        <w:rPr>
          <w:sz w:val="24"/>
        </w:rPr>
        <w:t xml:space="preserve">s specified under this </w:t>
      </w:r>
      <w:r>
        <w:rPr>
          <w:sz w:val="24"/>
        </w:rPr>
        <w:t>I</w:t>
      </w:r>
      <w:r w:rsidRPr="00356299">
        <w:rPr>
          <w:sz w:val="24"/>
        </w:rPr>
        <w:t>RF</w:t>
      </w:r>
      <w:r>
        <w:rPr>
          <w:sz w:val="24"/>
        </w:rPr>
        <w:t>P</w:t>
      </w:r>
      <w:r w:rsidRPr="00356299">
        <w:rPr>
          <w:sz w:val="24"/>
        </w:rPr>
        <w:t xml:space="preserve">.  </w:t>
      </w:r>
      <w:bookmarkStart w:id="18" w:name="_Hlk106375751"/>
      <w:r w:rsidRPr="00356299">
        <w:rPr>
          <w:sz w:val="24"/>
        </w:rPr>
        <w:t xml:space="preserve">Unless noted otherwise in the </w:t>
      </w:r>
      <w:r>
        <w:rPr>
          <w:sz w:val="24"/>
        </w:rPr>
        <w:t>IRFP</w:t>
      </w:r>
      <w:r w:rsidRPr="00356299">
        <w:rPr>
          <w:sz w:val="24"/>
        </w:rPr>
        <w:t xml:space="preserve">, </w:t>
      </w:r>
      <w:r>
        <w:rPr>
          <w:sz w:val="24"/>
        </w:rPr>
        <w:t xml:space="preserve">for example the item(s) stated above, </w:t>
      </w:r>
      <w:r w:rsidRPr="00356299">
        <w:rPr>
          <w:sz w:val="24"/>
        </w:rPr>
        <w:t xml:space="preserve">including any Addendum, Bidder is not required to submit copies or verification of </w:t>
      </w:r>
      <w:r>
        <w:rPr>
          <w:sz w:val="24"/>
        </w:rPr>
        <w:t>the permits, licenses and credentials;</w:t>
      </w:r>
      <w:r w:rsidRPr="00356299">
        <w:rPr>
          <w:sz w:val="24"/>
        </w:rPr>
        <w:t xml:space="preserve"> however, Bidder must provide such </w:t>
      </w:r>
      <w:r>
        <w:rPr>
          <w:sz w:val="24"/>
        </w:rPr>
        <w:t>proof</w:t>
      </w:r>
      <w:r w:rsidRPr="00356299">
        <w:rPr>
          <w:sz w:val="24"/>
        </w:rPr>
        <w:t xml:space="preserve"> if requested by County.</w:t>
      </w:r>
      <w:bookmarkEnd w:id="18"/>
    </w:p>
    <w:p w14:paraId="45EE2C09" w14:textId="28856F28" w:rsidR="00F9006C" w:rsidRPr="00266DFB" w:rsidRDefault="00F9006C" w:rsidP="000352A4">
      <w:pPr>
        <w:pStyle w:val="Heading2"/>
        <w:rPr>
          <w:sz w:val="24"/>
        </w:rPr>
      </w:pPr>
      <w:bookmarkStart w:id="19" w:name="_Hlk102040252"/>
      <w:bookmarkStart w:id="20" w:name="_Toc194477719"/>
      <w:r w:rsidRPr="00266DFB">
        <w:rPr>
          <w:sz w:val="24"/>
        </w:rPr>
        <w:t>S</w:t>
      </w:r>
      <w:r w:rsidR="00017184" w:rsidRPr="00266DFB">
        <w:rPr>
          <w:sz w:val="24"/>
        </w:rPr>
        <w:t>PECIFIC REQUIREMENTS</w:t>
      </w:r>
      <w:bookmarkEnd w:id="20"/>
    </w:p>
    <w:p w14:paraId="67405BE5" w14:textId="77777777" w:rsidR="005128EE" w:rsidRDefault="005128EE" w:rsidP="005128EE">
      <w:pPr>
        <w:pStyle w:val="Item1"/>
        <w:numPr>
          <w:ilvl w:val="2"/>
          <w:numId w:val="24"/>
        </w:numPr>
        <w:rPr>
          <w:sz w:val="24"/>
          <w:szCs w:val="24"/>
        </w:rPr>
      </w:pPr>
      <w:r>
        <w:rPr>
          <w:sz w:val="24"/>
          <w:szCs w:val="24"/>
        </w:rPr>
        <w:t xml:space="preserve">Contractor must provide an elevator condition assessment and modernization and implementation plan that must include, but should not be limited to, the following: </w:t>
      </w:r>
    </w:p>
    <w:p w14:paraId="2B123CA8" w14:textId="67DFEEE1" w:rsidR="005128EE" w:rsidRDefault="005128EE" w:rsidP="005128EE">
      <w:pPr>
        <w:pStyle w:val="Itema"/>
        <w:numPr>
          <w:ilvl w:val="3"/>
          <w:numId w:val="24"/>
        </w:numPr>
        <w:rPr>
          <w:sz w:val="24"/>
          <w:szCs w:val="24"/>
        </w:rPr>
      </w:pPr>
      <w:r>
        <w:rPr>
          <w:sz w:val="24"/>
          <w:szCs w:val="24"/>
        </w:rPr>
        <w:t>Phase 1: Comprehensive condition assessment</w:t>
      </w:r>
      <w:r w:rsidR="00BC71C6">
        <w:rPr>
          <w:sz w:val="24"/>
          <w:szCs w:val="24"/>
        </w:rPr>
        <w:t>;</w:t>
      </w:r>
    </w:p>
    <w:p w14:paraId="1C5ADA6B" w14:textId="3CFAF477" w:rsidR="005128EE" w:rsidRDefault="005128EE" w:rsidP="005128EE">
      <w:pPr>
        <w:pStyle w:val="Item10"/>
        <w:numPr>
          <w:ilvl w:val="4"/>
          <w:numId w:val="24"/>
        </w:numPr>
        <w:ind w:left="3600"/>
        <w:rPr>
          <w:sz w:val="24"/>
          <w:szCs w:val="24"/>
        </w:rPr>
      </w:pPr>
      <w:r>
        <w:rPr>
          <w:sz w:val="24"/>
          <w:szCs w:val="24"/>
        </w:rPr>
        <w:t>Contractor must conduct a site assessment and provide a report including, but not limited to, the current condition of the equipment, near-term maintenance and repair requirements, modernization scope recommendations, potential for re-use of existing equipment, detailed repair plans, budgeting information, and a project schedule.</w:t>
      </w:r>
    </w:p>
    <w:p w14:paraId="30DE65D4" w14:textId="292D2FBD" w:rsidR="005128EE" w:rsidRDefault="005128EE" w:rsidP="005128EE">
      <w:pPr>
        <w:pStyle w:val="Item10"/>
        <w:numPr>
          <w:ilvl w:val="4"/>
          <w:numId w:val="24"/>
        </w:numPr>
        <w:ind w:left="3600"/>
        <w:rPr>
          <w:sz w:val="24"/>
          <w:szCs w:val="24"/>
        </w:rPr>
      </w:pPr>
      <w:r>
        <w:rPr>
          <w:sz w:val="24"/>
          <w:szCs w:val="24"/>
        </w:rPr>
        <w:t>Contractor must coordinate meetings with the County as required.</w:t>
      </w:r>
    </w:p>
    <w:p w14:paraId="52A659B9" w14:textId="083CE688" w:rsidR="005128EE" w:rsidRDefault="005128EE" w:rsidP="005128EE">
      <w:pPr>
        <w:pStyle w:val="Item10"/>
        <w:numPr>
          <w:ilvl w:val="4"/>
          <w:numId w:val="24"/>
        </w:numPr>
        <w:ind w:left="3600"/>
        <w:rPr>
          <w:sz w:val="24"/>
          <w:szCs w:val="24"/>
        </w:rPr>
      </w:pPr>
      <w:r>
        <w:rPr>
          <w:sz w:val="24"/>
          <w:szCs w:val="24"/>
        </w:rPr>
        <w:t>Contractor must perform site visits as needed for the site assessment and meetings</w:t>
      </w:r>
      <w:r w:rsidR="0047533C">
        <w:rPr>
          <w:sz w:val="24"/>
          <w:szCs w:val="24"/>
        </w:rPr>
        <w:t>, which may be online or in</w:t>
      </w:r>
      <w:r w:rsidR="004B6784">
        <w:rPr>
          <w:sz w:val="24"/>
          <w:szCs w:val="24"/>
        </w:rPr>
        <w:t>-person,</w:t>
      </w:r>
      <w:r>
        <w:rPr>
          <w:sz w:val="24"/>
          <w:szCs w:val="24"/>
        </w:rPr>
        <w:t xml:space="preserve"> as needed to review the site survey report with the County.</w:t>
      </w:r>
    </w:p>
    <w:p w14:paraId="61C198A9" w14:textId="6D805DFE" w:rsidR="005128EE" w:rsidRPr="005128EE" w:rsidRDefault="005128EE" w:rsidP="005128EE">
      <w:pPr>
        <w:pStyle w:val="Item10"/>
        <w:numPr>
          <w:ilvl w:val="4"/>
          <w:numId w:val="24"/>
        </w:numPr>
        <w:ind w:left="3600"/>
        <w:rPr>
          <w:sz w:val="24"/>
          <w:szCs w:val="24"/>
        </w:rPr>
      </w:pPr>
      <w:r>
        <w:rPr>
          <w:sz w:val="24"/>
          <w:szCs w:val="24"/>
        </w:rPr>
        <w:t xml:space="preserve">Contractor must inform the County of any immediate maintenance and repair deficiencies to be addressed by the County’s </w:t>
      </w:r>
      <w:r w:rsidR="00351BB6">
        <w:rPr>
          <w:sz w:val="24"/>
          <w:szCs w:val="24"/>
        </w:rPr>
        <w:t xml:space="preserve">current </w:t>
      </w:r>
      <w:r>
        <w:rPr>
          <w:sz w:val="24"/>
          <w:szCs w:val="24"/>
        </w:rPr>
        <w:t>elevator maintenance contractor.</w:t>
      </w:r>
    </w:p>
    <w:p w14:paraId="75ADB20C" w14:textId="4336028C" w:rsidR="005128EE" w:rsidRDefault="005128EE" w:rsidP="005128EE">
      <w:pPr>
        <w:pStyle w:val="Itema"/>
        <w:numPr>
          <w:ilvl w:val="3"/>
          <w:numId w:val="24"/>
        </w:numPr>
        <w:rPr>
          <w:sz w:val="24"/>
          <w:szCs w:val="24"/>
        </w:rPr>
      </w:pPr>
      <w:r>
        <w:rPr>
          <w:sz w:val="24"/>
          <w:szCs w:val="24"/>
        </w:rPr>
        <w:t>Phase 2: Document preparation</w:t>
      </w:r>
      <w:r w:rsidR="00BC71C6">
        <w:rPr>
          <w:sz w:val="24"/>
          <w:szCs w:val="24"/>
        </w:rPr>
        <w:t>;</w:t>
      </w:r>
    </w:p>
    <w:p w14:paraId="3067FB6A" w14:textId="06BD1AD3" w:rsidR="005128EE" w:rsidRDefault="005128EE" w:rsidP="000D1258">
      <w:pPr>
        <w:pStyle w:val="Item10"/>
        <w:numPr>
          <w:ilvl w:val="4"/>
          <w:numId w:val="24"/>
        </w:numPr>
        <w:ind w:left="3600"/>
        <w:rPr>
          <w:sz w:val="24"/>
          <w:szCs w:val="24"/>
        </w:rPr>
      </w:pPr>
      <w:r>
        <w:rPr>
          <w:sz w:val="24"/>
          <w:szCs w:val="24"/>
        </w:rPr>
        <w:t xml:space="preserve">Contractor must provide specifications for modernization of the elevators, including virtual or in-person meetings as needed to review the specifications with the County and final submission. These specifications must be provided within six (6) weeks of the </w:t>
      </w:r>
      <w:r>
        <w:rPr>
          <w:sz w:val="24"/>
          <w:szCs w:val="24"/>
        </w:rPr>
        <w:lastRenderedPageBreak/>
        <w:t xml:space="preserve">submittal of the report listed in item 1.a above and must be developed using the construction standard of CSI </w:t>
      </w:r>
      <w:r w:rsidR="004A423B">
        <w:rPr>
          <w:sz w:val="24"/>
          <w:szCs w:val="24"/>
        </w:rPr>
        <w:t>Master Format</w:t>
      </w:r>
      <w:r>
        <w:rPr>
          <w:sz w:val="24"/>
          <w:szCs w:val="24"/>
        </w:rPr>
        <w:t>.</w:t>
      </w:r>
    </w:p>
    <w:p w14:paraId="764536B2" w14:textId="01698950" w:rsidR="005128EE" w:rsidRDefault="005128EE" w:rsidP="000D1258">
      <w:pPr>
        <w:pStyle w:val="Item10"/>
        <w:numPr>
          <w:ilvl w:val="4"/>
          <w:numId w:val="24"/>
        </w:numPr>
        <w:ind w:left="3600"/>
        <w:rPr>
          <w:sz w:val="24"/>
          <w:szCs w:val="24"/>
        </w:rPr>
      </w:pPr>
      <w:r>
        <w:rPr>
          <w:sz w:val="24"/>
          <w:szCs w:val="24"/>
        </w:rPr>
        <w:t>Contractor must review the County’s front-end Division 00 and Division 01 documents and bid exhibits to incorporate all required elevator modernization specifications.</w:t>
      </w:r>
    </w:p>
    <w:p w14:paraId="4E27234F" w14:textId="08F8F092" w:rsidR="005128EE" w:rsidRPr="005128EE" w:rsidRDefault="005128EE" w:rsidP="000D1258">
      <w:pPr>
        <w:pStyle w:val="Item10"/>
        <w:numPr>
          <w:ilvl w:val="4"/>
          <w:numId w:val="24"/>
        </w:numPr>
        <w:ind w:left="3600"/>
        <w:rPr>
          <w:sz w:val="24"/>
          <w:szCs w:val="24"/>
        </w:rPr>
      </w:pPr>
      <w:r>
        <w:rPr>
          <w:sz w:val="24"/>
          <w:szCs w:val="24"/>
        </w:rPr>
        <w:t>Contractor must provide design review meetings as needed with the County to confirm scope and final document delivery.</w:t>
      </w:r>
    </w:p>
    <w:p w14:paraId="23947F55" w14:textId="3D4BAEFE" w:rsidR="005128EE" w:rsidRDefault="005128EE" w:rsidP="005128EE">
      <w:pPr>
        <w:pStyle w:val="Itema"/>
        <w:numPr>
          <w:ilvl w:val="3"/>
          <w:numId w:val="24"/>
        </w:numPr>
        <w:rPr>
          <w:sz w:val="24"/>
          <w:szCs w:val="24"/>
        </w:rPr>
      </w:pPr>
      <w:r>
        <w:rPr>
          <w:sz w:val="24"/>
          <w:szCs w:val="24"/>
        </w:rPr>
        <w:t>Phase 3: Bidding</w:t>
      </w:r>
      <w:r w:rsidR="00BC71C6">
        <w:rPr>
          <w:sz w:val="24"/>
          <w:szCs w:val="24"/>
        </w:rPr>
        <w:t>;</w:t>
      </w:r>
    </w:p>
    <w:p w14:paraId="01220052" w14:textId="18BD108A" w:rsidR="005128EE" w:rsidRDefault="005128EE" w:rsidP="000D1258">
      <w:pPr>
        <w:pStyle w:val="Item10"/>
        <w:numPr>
          <w:ilvl w:val="4"/>
          <w:numId w:val="24"/>
        </w:numPr>
        <w:ind w:left="3600"/>
        <w:rPr>
          <w:sz w:val="24"/>
          <w:szCs w:val="24"/>
        </w:rPr>
      </w:pPr>
      <w:r>
        <w:rPr>
          <w:sz w:val="24"/>
          <w:szCs w:val="24"/>
        </w:rPr>
        <w:t>Contractor must attend the in-person pre-bid site visit and virtual pre-bid conference meetings to assist the County during the bidding process.</w:t>
      </w:r>
    </w:p>
    <w:p w14:paraId="1785B497" w14:textId="56E74B5E" w:rsidR="005128EE" w:rsidRPr="005128EE" w:rsidRDefault="005128EE" w:rsidP="000D1258">
      <w:pPr>
        <w:pStyle w:val="Item10"/>
        <w:numPr>
          <w:ilvl w:val="4"/>
          <w:numId w:val="24"/>
        </w:numPr>
        <w:ind w:left="3600"/>
        <w:rPr>
          <w:sz w:val="24"/>
          <w:szCs w:val="24"/>
        </w:rPr>
      </w:pPr>
      <w:r>
        <w:rPr>
          <w:sz w:val="24"/>
          <w:szCs w:val="24"/>
        </w:rPr>
        <w:t>Contractor must conduct virtual or in-person meetings as needed to provide bid review assessment of each of the modernization bids and submit a summary report with findings and a recommendation for award.</w:t>
      </w:r>
    </w:p>
    <w:p w14:paraId="12E594DB" w14:textId="7D641DF7" w:rsidR="005128EE" w:rsidRDefault="005128EE" w:rsidP="005128EE">
      <w:pPr>
        <w:pStyle w:val="Itema"/>
        <w:numPr>
          <w:ilvl w:val="3"/>
          <w:numId w:val="24"/>
        </w:numPr>
        <w:rPr>
          <w:sz w:val="24"/>
          <w:szCs w:val="24"/>
        </w:rPr>
      </w:pPr>
      <w:r>
        <w:rPr>
          <w:sz w:val="24"/>
          <w:szCs w:val="24"/>
        </w:rPr>
        <w:t>Phase 4: Submittal and shop drawing review</w:t>
      </w:r>
      <w:r w:rsidR="00BC71C6">
        <w:rPr>
          <w:sz w:val="24"/>
          <w:szCs w:val="24"/>
        </w:rPr>
        <w:t>;</w:t>
      </w:r>
    </w:p>
    <w:p w14:paraId="008FAA1F" w14:textId="5E7ED888" w:rsidR="005128EE" w:rsidRPr="005128EE" w:rsidRDefault="005128EE" w:rsidP="000D1258">
      <w:pPr>
        <w:pStyle w:val="Item10"/>
        <w:numPr>
          <w:ilvl w:val="4"/>
          <w:numId w:val="24"/>
        </w:numPr>
        <w:ind w:left="3600"/>
        <w:rPr>
          <w:sz w:val="24"/>
          <w:szCs w:val="24"/>
        </w:rPr>
      </w:pPr>
      <w:r>
        <w:rPr>
          <w:sz w:val="24"/>
          <w:szCs w:val="24"/>
        </w:rPr>
        <w:t>Contractor must conduct a formal review of all project submittal and shop drawing packages.</w:t>
      </w:r>
    </w:p>
    <w:p w14:paraId="0C8C5926" w14:textId="07AF879E" w:rsidR="005128EE" w:rsidRDefault="005128EE" w:rsidP="005128EE">
      <w:pPr>
        <w:pStyle w:val="Itema"/>
        <w:numPr>
          <w:ilvl w:val="3"/>
          <w:numId w:val="24"/>
        </w:numPr>
        <w:rPr>
          <w:sz w:val="24"/>
          <w:szCs w:val="24"/>
        </w:rPr>
      </w:pPr>
      <w:r>
        <w:rPr>
          <w:sz w:val="24"/>
          <w:szCs w:val="24"/>
        </w:rPr>
        <w:t>Phase 5: Construction; and</w:t>
      </w:r>
    </w:p>
    <w:p w14:paraId="73EE238B" w14:textId="6E8B8807" w:rsidR="00BC71C6" w:rsidRDefault="00BC71C6" w:rsidP="000D1258">
      <w:pPr>
        <w:pStyle w:val="Item10"/>
        <w:numPr>
          <w:ilvl w:val="4"/>
          <w:numId w:val="24"/>
        </w:numPr>
        <w:ind w:left="3600"/>
        <w:rPr>
          <w:sz w:val="24"/>
          <w:szCs w:val="24"/>
        </w:rPr>
      </w:pPr>
      <w:r>
        <w:rPr>
          <w:sz w:val="24"/>
          <w:szCs w:val="24"/>
        </w:rPr>
        <w:t>Contractor must conduct, at minimum, one (1) in-person site visit and progress review at the 50% completion level of the modernization project, as well as one (1) final in-person site visit compliance and review (punch list) meeting to confirm any deficiencies, and any follow-up reviews as needed.</w:t>
      </w:r>
    </w:p>
    <w:p w14:paraId="06C1D260" w14:textId="4FD0E1F1" w:rsidR="00BC71C6" w:rsidRPr="00BC71C6" w:rsidRDefault="00BC71C6" w:rsidP="000D1258">
      <w:pPr>
        <w:pStyle w:val="Item10"/>
        <w:numPr>
          <w:ilvl w:val="4"/>
          <w:numId w:val="24"/>
        </w:numPr>
        <w:ind w:left="3600"/>
        <w:rPr>
          <w:sz w:val="24"/>
          <w:szCs w:val="24"/>
        </w:rPr>
      </w:pPr>
      <w:r>
        <w:rPr>
          <w:sz w:val="24"/>
          <w:szCs w:val="24"/>
        </w:rPr>
        <w:t>Contractor must assist the County with reviewing any</w:t>
      </w:r>
      <w:r w:rsidR="007021EC">
        <w:rPr>
          <w:sz w:val="24"/>
          <w:szCs w:val="24"/>
        </w:rPr>
        <w:t xml:space="preserve"> Requests for Information</w:t>
      </w:r>
      <w:r>
        <w:rPr>
          <w:sz w:val="24"/>
          <w:szCs w:val="24"/>
        </w:rPr>
        <w:t xml:space="preserve"> </w:t>
      </w:r>
      <w:r w:rsidR="007021EC">
        <w:rPr>
          <w:sz w:val="24"/>
          <w:szCs w:val="24"/>
        </w:rPr>
        <w:t>(</w:t>
      </w:r>
      <w:r>
        <w:rPr>
          <w:sz w:val="24"/>
          <w:szCs w:val="24"/>
        </w:rPr>
        <w:t>RFIs</w:t>
      </w:r>
      <w:r w:rsidR="007021EC">
        <w:rPr>
          <w:sz w:val="24"/>
          <w:szCs w:val="24"/>
        </w:rPr>
        <w:t>)</w:t>
      </w:r>
      <w:r>
        <w:rPr>
          <w:sz w:val="24"/>
          <w:szCs w:val="24"/>
        </w:rPr>
        <w:t xml:space="preserve"> or proposed change orders related to the elevator modernization project requirements.</w:t>
      </w:r>
    </w:p>
    <w:p w14:paraId="7F44B422" w14:textId="77777777" w:rsidR="005128EE" w:rsidRDefault="005128EE" w:rsidP="005128EE">
      <w:pPr>
        <w:pStyle w:val="Itema"/>
        <w:numPr>
          <w:ilvl w:val="3"/>
          <w:numId w:val="24"/>
        </w:numPr>
        <w:rPr>
          <w:sz w:val="24"/>
          <w:szCs w:val="24"/>
        </w:rPr>
      </w:pPr>
      <w:r>
        <w:rPr>
          <w:sz w:val="24"/>
          <w:szCs w:val="24"/>
        </w:rPr>
        <w:t>Phase 6: Warranty period.</w:t>
      </w:r>
    </w:p>
    <w:p w14:paraId="35C6C392" w14:textId="75572CB2" w:rsidR="00BC71C6" w:rsidRDefault="00BC71C6" w:rsidP="000D1258">
      <w:pPr>
        <w:pStyle w:val="Item10"/>
        <w:numPr>
          <w:ilvl w:val="4"/>
          <w:numId w:val="24"/>
        </w:numPr>
        <w:ind w:left="3600"/>
        <w:rPr>
          <w:sz w:val="24"/>
          <w:szCs w:val="24"/>
        </w:rPr>
      </w:pPr>
      <w:r>
        <w:rPr>
          <w:sz w:val="24"/>
          <w:szCs w:val="24"/>
        </w:rPr>
        <w:t>Contractor must review all operating and warranty documents related to the modernization project for the County.</w:t>
      </w:r>
    </w:p>
    <w:p w14:paraId="1C08194B" w14:textId="7B9B93DB" w:rsidR="00BC71C6" w:rsidRDefault="00BC71C6" w:rsidP="000D1258">
      <w:pPr>
        <w:pStyle w:val="Item10"/>
        <w:numPr>
          <w:ilvl w:val="4"/>
          <w:numId w:val="24"/>
        </w:numPr>
        <w:ind w:left="3600"/>
        <w:rPr>
          <w:sz w:val="24"/>
          <w:szCs w:val="24"/>
        </w:rPr>
      </w:pPr>
      <w:r>
        <w:rPr>
          <w:sz w:val="24"/>
          <w:szCs w:val="24"/>
        </w:rPr>
        <w:t>Contractor</w:t>
      </w:r>
      <w:r w:rsidR="000D1258">
        <w:rPr>
          <w:sz w:val="24"/>
          <w:szCs w:val="24"/>
        </w:rPr>
        <w:t xml:space="preserve"> must conduct </w:t>
      </w:r>
      <w:r>
        <w:rPr>
          <w:sz w:val="24"/>
          <w:szCs w:val="24"/>
        </w:rPr>
        <w:t xml:space="preserve">on-site visits and inspections to confirm the modernization contractor has met the maintenance service </w:t>
      </w:r>
      <w:r>
        <w:rPr>
          <w:sz w:val="24"/>
          <w:szCs w:val="24"/>
        </w:rPr>
        <w:lastRenderedPageBreak/>
        <w:t xml:space="preserve">and warranty requirements at six (6) months and </w:t>
      </w:r>
      <w:r w:rsidR="000D1258">
        <w:rPr>
          <w:sz w:val="24"/>
          <w:szCs w:val="24"/>
        </w:rPr>
        <w:t xml:space="preserve">at </w:t>
      </w:r>
      <w:r>
        <w:rPr>
          <w:sz w:val="24"/>
          <w:szCs w:val="24"/>
        </w:rPr>
        <w:t>completion of the warranty period.</w:t>
      </w:r>
    </w:p>
    <w:p w14:paraId="61F2F800" w14:textId="019ED549" w:rsidR="00DF0F84" w:rsidRDefault="00DF0F84" w:rsidP="00DF0F84">
      <w:pPr>
        <w:pStyle w:val="Itema"/>
        <w:numPr>
          <w:ilvl w:val="3"/>
          <w:numId w:val="24"/>
        </w:numPr>
        <w:rPr>
          <w:sz w:val="24"/>
          <w:szCs w:val="24"/>
        </w:rPr>
      </w:pPr>
      <w:r>
        <w:rPr>
          <w:sz w:val="24"/>
          <w:szCs w:val="24"/>
        </w:rPr>
        <w:t xml:space="preserve">General Requirements: The </w:t>
      </w:r>
      <w:r w:rsidR="000D1258">
        <w:rPr>
          <w:sz w:val="24"/>
          <w:szCs w:val="24"/>
        </w:rPr>
        <w:t>County will work with the Contractor to determine the quantity and frequency of visits and meetings, however, the County will have sole discretion regarding the quantity</w:t>
      </w:r>
      <w:r w:rsidR="004B6784">
        <w:rPr>
          <w:sz w:val="24"/>
          <w:szCs w:val="24"/>
        </w:rPr>
        <w:t>,</w:t>
      </w:r>
      <w:r w:rsidR="000D1258">
        <w:rPr>
          <w:sz w:val="24"/>
          <w:szCs w:val="24"/>
        </w:rPr>
        <w:t xml:space="preserve"> frequency</w:t>
      </w:r>
      <w:r w:rsidR="004B6784">
        <w:rPr>
          <w:sz w:val="24"/>
          <w:szCs w:val="24"/>
        </w:rPr>
        <w:t>, and types (online or in-person)</w:t>
      </w:r>
      <w:r w:rsidR="000D1258">
        <w:rPr>
          <w:sz w:val="24"/>
          <w:szCs w:val="24"/>
        </w:rPr>
        <w:t xml:space="preserve"> of these visits and meetings.</w:t>
      </w:r>
    </w:p>
    <w:p w14:paraId="75ED9F44" w14:textId="5B1C4554" w:rsidR="000D1258" w:rsidRDefault="000D1258" w:rsidP="00DF0F84">
      <w:pPr>
        <w:pStyle w:val="Itema"/>
        <w:numPr>
          <w:ilvl w:val="3"/>
          <w:numId w:val="24"/>
        </w:numPr>
        <w:rPr>
          <w:sz w:val="24"/>
          <w:szCs w:val="24"/>
        </w:rPr>
      </w:pPr>
      <w:r>
        <w:rPr>
          <w:sz w:val="24"/>
          <w:szCs w:val="24"/>
        </w:rPr>
        <w:t>Response Time Requirements: Based on the nature of the particular request, Contractor must respond to inquiries from the County within the following timeframes:</w:t>
      </w:r>
    </w:p>
    <w:p w14:paraId="4C88DFE1" w14:textId="45F8D9A3" w:rsidR="000D1258" w:rsidRDefault="000D1258" w:rsidP="000D1258">
      <w:pPr>
        <w:pStyle w:val="Item10"/>
        <w:numPr>
          <w:ilvl w:val="4"/>
          <w:numId w:val="24"/>
        </w:numPr>
        <w:ind w:left="3600"/>
        <w:rPr>
          <w:sz w:val="24"/>
          <w:szCs w:val="24"/>
        </w:rPr>
      </w:pPr>
      <w:r>
        <w:rPr>
          <w:sz w:val="24"/>
          <w:szCs w:val="24"/>
        </w:rPr>
        <w:t>Normal: 48 hours;</w:t>
      </w:r>
    </w:p>
    <w:p w14:paraId="496255E2" w14:textId="184CA047" w:rsidR="000D1258" w:rsidRDefault="000D1258" w:rsidP="000D1258">
      <w:pPr>
        <w:pStyle w:val="Item10"/>
        <w:numPr>
          <w:ilvl w:val="4"/>
          <w:numId w:val="24"/>
        </w:numPr>
        <w:ind w:left="3600"/>
        <w:rPr>
          <w:sz w:val="24"/>
          <w:szCs w:val="24"/>
        </w:rPr>
      </w:pPr>
      <w:r>
        <w:rPr>
          <w:sz w:val="24"/>
          <w:szCs w:val="24"/>
        </w:rPr>
        <w:t>Important: 24 hours; and</w:t>
      </w:r>
    </w:p>
    <w:p w14:paraId="6BCA730F" w14:textId="2E5DC2F3" w:rsidR="000D1258" w:rsidRPr="000D1258" w:rsidRDefault="000D1258" w:rsidP="000D1258">
      <w:pPr>
        <w:pStyle w:val="Item10"/>
        <w:numPr>
          <w:ilvl w:val="4"/>
          <w:numId w:val="24"/>
        </w:numPr>
        <w:ind w:left="3600"/>
        <w:rPr>
          <w:sz w:val="24"/>
          <w:szCs w:val="24"/>
        </w:rPr>
      </w:pPr>
      <w:r>
        <w:rPr>
          <w:sz w:val="24"/>
          <w:szCs w:val="24"/>
        </w:rPr>
        <w:t>Urgent: 4 hours.</w:t>
      </w:r>
    </w:p>
    <w:p w14:paraId="09BF7870" w14:textId="77777777" w:rsidR="005128EE" w:rsidRDefault="005128EE" w:rsidP="005128EE">
      <w:pPr>
        <w:pStyle w:val="Item1"/>
        <w:numPr>
          <w:ilvl w:val="2"/>
          <w:numId w:val="24"/>
        </w:numPr>
        <w:rPr>
          <w:sz w:val="24"/>
          <w:szCs w:val="24"/>
        </w:rPr>
      </w:pPr>
      <w:r>
        <w:rPr>
          <w:sz w:val="24"/>
          <w:szCs w:val="24"/>
        </w:rPr>
        <w:t>Due to the specialized and safety-related nature of the project, services for this IRFP must be performed by employees of the Contractor only. No subcontractors are allowed to perform direct services on this project. Subcontractors may perform services not directly related to this project.</w:t>
      </w:r>
    </w:p>
    <w:p w14:paraId="117C0C60" w14:textId="500D5F97" w:rsidR="005128EE" w:rsidRDefault="005128EE" w:rsidP="005128EE">
      <w:pPr>
        <w:pStyle w:val="Item1"/>
        <w:numPr>
          <w:ilvl w:val="2"/>
          <w:numId w:val="24"/>
        </w:numPr>
        <w:rPr>
          <w:sz w:val="24"/>
          <w:szCs w:val="24"/>
        </w:rPr>
      </w:pPr>
      <w:r>
        <w:rPr>
          <w:sz w:val="24"/>
          <w:szCs w:val="18"/>
        </w:rPr>
        <w:t>Bidder must submit at least two (2) past elevator condition assessment</w:t>
      </w:r>
      <w:r w:rsidR="000D1258">
        <w:rPr>
          <w:sz w:val="24"/>
          <w:szCs w:val="18"/>
        </w:rPr>
        <w:t>s, modernization plans,</w:t>
      </w:r>
      <w:r>
        <w:rPr>
          <w:sz w:val="24"/>
          <w:szCs w:val="18"/>
        </w:rPr>
        <w:t xml:space="preserve"> and modernization </w:t>
      </w:r>
      <w:r w:rsidR="000D1258">
        <w:rPr>
          <w:sz w:val="24"/>
          <w:szCs w:val="18"/>
        </w:rPr>
        <w:t>specifications</w:t>
      </w:r>
      <w:r>
        <w:rPr>
          <w:sz w:val="24"/>
          <w:szCs w:val="18"/>
        </w:rPr>
        <w:t xml:space="preserve"> for units similar to the units described in item D.4 below in their bid response. </w:t>
      </w:r>
    </w:p>
    <w:p w14:paraId="5EF36E61" w14:textId="27D38F0D" w:rsidR="005128EE" w:rsidRDefault="005128EE" w:rsidP="005128EE">
      <w:pPr>
        <w:pStyle w:val="Item1"/>
        <w:numPr>
          <w:ilvl w:val="2"/>
          <w:numId w:val="24"/>
        </w:numPr>
        <w:rPr>
          <w:sz w:val="24"/>
          <w:szCs w:val="24"/>
        </w:rPr>
      </w:pPr>
      <w:r>
        <w:rPr>
          <w:sz w:val="24"/>
          <w:szCs w:val="24"/>
        </w:rPr>
        <w:t>Existing Elevator Information</w:t>
      </w:r>
      <w:r w:rsidR="000D1258">
        <w:rPr>
          <w:sz w:val="24"/>
          <w:szCs w:val="24"/>
        </w:rPr>
        <w:t>:</w:t>
      </w:r>
    </w:p>
    <w:p w14:paraId="3BDE5F39" w14:textId="42D7CA48" w:rsidR="005128EE" w:rsidRDefault="005128EE" w:rsidP="005128EE">
      <w:pPr>
        <w:pStyle w:val="Itema"/>
        <w:numPr>
          <w:ilvl w:val="3"/>
          <w:numId w:val="24"/>
        </w:numPr>
        <w:rPr>
          <w:sz w:val="24"/>
          <w:szCs w:val="24"/>
        </w:rPr>
      </w:pPr>
      <w:r>
        <w:rPr>
          <w:sz w:val="24"/>
          <w:szCs w:val="24"/>
        </w:rPr>
        <w:t xml:space="preserve">Description: </w:t>
      </w:r>
      <w:r w:rsidR="000D1258">
        <w:rPr>
          <w:sz w:val="24"/>
          <w:szCs w:val="24"/>
        </w:rPr>
        <w:t>Overhead traction</w:t>
      </w:r>
    </w:p>
    <w:p w14:paraId="5CF7DB55" w14:textId="3AE3C7B8" w:rsidR="005128EE" w:rsidRDefault="005128EE" w:rsidP="005128EE">
      <w:pPr>
        <w:pStyle w:val="Itema"/>
        <w:numPr>
          <w:ilvl w:val="3"/>
          <w:numId w:val="24"/>
        </w:numPr>
        <w:rPr>
          <w:sz w:val="24"/>
          <w:szCs w:val="24"/>
        </w:rPr>
      </w:pPr>
      <w:r>
        <w:rPr>
          <w:sz w:val="24"/>
          <w:szCs w:val="24"/>
        </w:rPr>
        <w:t xml:space="preserve">Quantity: </w:t>
      </w:r>
      <w:r w:rsidR="000D1258">
        <w:rPr>
          <w:sz w:val="24"/>
          <w:szCs w:val="24"/>
        </w:rPr>
        <w:t>3</w:t>
      </w:r>
    </w:p>
    <w:p w14:paraId="2BA62C9D" w14:textId="0ADCF0EE" w:rsidR="005128EE" w:rsidRDefault="005128EE" w:rsidP="005128EE">
      <w:pPr>
        <w:pStyle w:val="Itema"/>
        <w:numPr>
          <w:ilvl w:val="3"/>
          <w:numId w:val="24"/>
        </w:numPr>
        <w:rPr>
          <w:sz w:val="24"/>
          <w:szCs w:val="24"/>
        </w:rPr>
      </w:pPr>
      <w:r>
        <w:rPr>
          <w:sz w:val="24"/>
          <w:szCs w:val="24"/>
        </w:rPr>
        <w:t>Conveyance Number</w:t>
      </w:r>
      <w:r w:rsidR="000D1258">
        <w:rPr>
          <w:sz w:val="24"/>
          <w:szCs w:val="24"/>
        </w:rPr>
        <w:t>s</w:t>
      </w:r>
      <w:r>
        <w:rPr>
          <w:sz w:val="24"/>
          <w:szCs w:val="24"/>
        </w:rPr>
        <w:t xml:space="preserve">: </w:t>
      </w:r>
      <w:r w:rsidR="000D1258">
        <w:rPr>
          <w:sz w:val="24"/>
          <w:szCs w:val="24"/>
        </w:rPr>
        <w:t>038383, 039433, and 039434</w:t>
      </w:r>
    </w:p>
    <w:p w14:paraId="210A499F" w14:textId="7390A6C9" w:rsidR="005128EE" w:rsidRDefault="005128EE" w:rsidP="005128EE">
      <w:pPr>
        <w:pStyle w:val="Itema"/>
        <w:numPr>
          <w:ilvl w:val="3"/>
          <w:numId w:val="24"/>
        </w:numPr>
        <w:rPr>
          <w:sz w:val="24"/>
          <w:szCs w:val="24"/>
        </w:rPr>
      </w:pPr>
      <w:r>
        <w:rPr>
          <w:sz w:val="24"/>
          <w:szCs w:val="24"/>
        </w:rPr>
        <w:t xml:space="preserve">Date of Inspection: </w:t>
      </w:r>
      <w:r w:rsidR="000D1258">
        <w:rPr>
          <w:sz w:val="24"/>
          <w:szCs w:val="24"/>
        </w:rPr>
        <w:t>August 16, 2024</w:t>
      </w:r>
    </w:p>
    <w:p w14:paraId="22B71049" w14:textId="5F7777EE" w:rsidR="005128EE" w:rsidRDefault="005128EE" w:rsidP="005128EE">
      <w:pPr>
        <w:pStyle w:val="Itema"/>
        <w:numPr>
          <w:ilvl w:val="3"/>
          <w:numId w:val="24"/>
        </w:numPr>
        <w:rPr>
          <w:sz w:val="24"/>
          <w:szCs w:val="24"/>
        </w:rPr>
      </w:pPr>
      <w:r>
        <w:rPr>
          <w:sz w:val="24"/>
          <w:szCs w:val="24"/>
        </w:rPr>
        <w:t xml:space="preserve">Date permit expires: </w:t>
      </w:r>
      <w:r w:rsidR="000D1258">
        <w:rPr>
          <w:sz w:val="24"/>
          <w:szCs w:val="24"/>
        </w:rPr>
        <w:t>August 16, 2025</w:t>
      </w:r>
    </w:p>
    <w:p w14:paraId="63F88AD9" w14:textId="03657D61" w:rsidR="005128EE" w:rsidRDefault="005128EE" w:rsidP="005128EE">
      <w:pPr>
        <w:pStyle w:val="Itema"/>
        <w:numPr>
          <w:ilvl w:val="3"/>
          <w:numId w:val="24"/>
        </w:numPr>
        <w:rPr>
          <w:sz w:val="24"/>
          <w:szCs w:val="24"/>
        </w:rPr>
      </w:pPr>
      <w:r>
        <w:rPr>
          <w:sz w:val="24"/>
          <w:szCs w:val="24"/>
        </w:rPr>
        <w:t>Year built or last modernization:  Built – 19</w:t>
      </w:r>
      <w:r w:rsidR="000D1258">
        <w:rPr>
          <w:sz w:val="24"/>
          <w:szCs w:val="24"/>
        </w:rPr>
        <w:t>64</w:t>
      </w:r>
      <w:r>
        <w:rPr>
          <w:sz w:val="24"/>
          <w:szCs w:val="24"/>
        </w:rPr>
        <w:t>; Modernization - Unknown</w:t>
      </w:r>
    </w:p>
    <w:p w14:paraId="50F387DD" w14:textId="5B3ADBD0" w:rsidR="005128EE" w:rsidRPr="000D1258" w:rsidRDefault="005128EE" w:rsidP="005128EE">
      <w:pPr>
        <w:pStyle w:val="Itema"/>
        <w:numPr>
          <w:ilvl w:val="3"/>
          <w:numId w:val="24"/>
        </w:numPr>
        <w:rPr>
          <w:rFonts w:asciiTheme="minorHAnsi" w:hAnsiTheme="minorHAnsi" w:cstheme="minorHAnsi"/>
          <w:sz w:val="24"/>
          <w:szCs w:val="24"/>
        </w:rPr>
      </w:pPr>
      <w:r w:rsidRPr="000D1258">
        <w:rPr>
          <w:rFonts w:asciiTheme="minorHAnsi" w:hAnsiTheme="minorHAnsi" w:cstheme="minorHAnsi"/>
          <w:sz w:val="24"/>
          <w:szCs w:val="24"/>
        </w:rPr>
        <w:t xml:space="preserve">Machine type: </w:t>
      </w:r>
      <w:r w:rsidR="000D1258" w:rsidRPr="000D1258">
        <w:rPr>
          <w:rFonts w:asciiTheme="minorHAnsi" w:hAnsiTheme="minorHAnsi" w:cstheme="minorHAnsi"/>
          <w:sz w:val="24"/>
          <w:szCs w:val="24"/>
        </w:rPr>
        <w:t>Otis</w:t>
      </w:r>
    </w:p>
    <w:p w14:paraId="29B00BBE" w14:textId="6CFBC3FC" w:rsidR="005128EE" w:rsidRPr="000D1258" w:rsidRDefault="005128EE" w:rsidP="005128EE">
      <w:pPr>
        <w:pStyle w:val="Itema"/>
        <w:numPr>
          <w:ilvl w:val="3"/>
          <w:numId w:val="24"/>
        </w:numPr>
        <w:rPr>
          <w:rFonts w:asciiTheme="minorHAnsi" w:hAnsiTheme="minorHAnsi" w:cstheme="minorHAnsi"/>
          <w:sz w:val="24"/>
          <w:szCs w:val="24"/>
        </w:rPr>
      </w:pPr>
      <w:r w:rsidRPr="000D1258">
        <w:rPr>
          <w:rFonts w:asciiTheme="minorHAnsi" w:hAnsiTheme="minorHAnsi" w:cstheme="minorHAnsi"/>
          <w:sz w:val="24"/>
          <w:szCs w:val="24"/>
        </w:rPr>
        <w:t xml:space="preserve">Capacity: </w:t>
      </w:r>
      <w:r w:rsidR="000D1258" w:rsidRPr="000D1258">
        <w:rPr>
          <w:rFonts w:asciiTheme="minorHAnsi" w:hAnsiTheme="minorHAnsi" w:cstheme="minorHAnsi"/>
          <w:sz w:val="24"/>
          <w:szCs w:val="24"/>
        </w:rPr>
        <w:t xml:space="preserve">4,000 </w:t>
      </w:r>
      <w:r w:rsidRPr="000D1258">
        <w:rPr>
          <w:rFonts w:asciiTheme="minorHAnsi" w:hAnsiTheme="minorHAnsi" w:cstheme="minorHAnsi"/>
          <w:sz w:val="24"/>
          <w:szCs w:val="24"/>
        </w:rPr>
        <w:t>lbs.</w:t>
      </w:r>
    </w:p>
    <w:p w14:paraId="61BF456C" w14:textId="17D59B44" w:rsidR="005128EE" w:rsidRPr="000D1258" w:rsidRDefault="005128EE" w:rsidP="005128EE">
      <w:pPr>
        <w:pStyle w:val="Itema"/>
        <w:numPr>
          <w:ilvl w:val="3"/>
          <w:numId w:val="24"/>
        </w:numPr>
        <w:rPr>
          <w:rFonts w:asciiTheme="minorHAnsi" w:hAnsiTheme="minorHAnsi" w:cstheme="minorHAnsi"/>
          <w:sz w:val="24"/>
          <w:szCs w:val="24"/>
        </w:rPr>
      </w:pPr>
      <w:r w:rsidRPr="000D1258">
        <w:rPr>
          <w:rFonts w:asciiTheme="minorHAnsi" w:hAnsiTheme="minorHAnsi" w:cstheme="minorHAnsi"/>
          <w:sz w:val="24"/>
          <w:szCs w:val="24"/>
        </w:rPr>
        <w:t xml:space="preserve">Openings: </w:t>
      </w:r>
      <w:r w:rsidR="000D1258" w:rsidRPr="000D1258">
        <w:rPr>
          <w:rFonts w:asciiTheme="minorHAnsi" w:hAnsiTheme="minorHAnsi" w:cstheme="minorHAnsi"/>
          <w:sz w:val="24"/>
          <w:szCs w:val="24"/>
        </w:rPr>
        <w:t>6</w:t>
      </w:r>
    </w:p>
    <w:p w14:paraId="01D7326E" w14:textId="47469FC7" w:rsidR="005128EE" w:rsidRPr="000D1258" w:rsidRDefault="005128EE" w:rsidP="005128EE">
      <w:pPr>
        <w:pStyle w:val="Itema"/>
        <w:numPr>
          <w:ilvl w:val="3"/>
          <w:numId w:val="24"/>
        </w:numPr>
        <w:rPr>
          <w:rFonts w:asciiTheme="minorHAnsi" w:hAnsiTheme="minorHAnsi" w:cstheme="minorHAnsi"/>
          <w:sz w:val="24"/>
          <w:szCs w:val="24"/>
        </w:rPr>
      </w:pPr>
      <w:r w:rsidRPr="000D1258">
        <w:rPr>
          <w:rFonts w:asciiTheme="minorHAnsi" w:hAnsiTheme="minorHAnsi" w:cstheme="minorHAnsi"/>
          <w:sz w:val="24"/>
          <w:szCs w:val="24"/>
        </w:rPr>
        <w:lastRenderedPageBreak/>
        <w:t xml:space="preserve">Rise: </w:t>
      </w:r>
      <w:r w:rsidR="000D1258" w:rsidRPr="000D1258">
        <w:rPr>
          <w:rFonts w:asciiTheme="minorHAnsi" w:hAnsiTheme="minorHAnsi" w:cstheme="minorHAnsi"/>
          <w:sz w:val="24"/>
          <w:szCs w:val="24"/>
        </w:rPr>
        <w:t>75</w:t>
      </w:r>
      <w:r w:rsidRPr="000D1258">
        <w:rPr>
          <w:rFonts w:asciiTheme="minorHAnsi" w:hAnsiTheme="minorHAnsi" w:cstheme="minorHAnsi"/>
          <w:sz w:val="24"/>
          <w:szCs w:val="24"/>
        </w:rPr>
        <w:t xml:space="preserve"> feet</w:t>
      </w:r>
    </w:p>
    <w:p w14:paraId="6E7A218A" w14:textId="1801DD2B" w:rsidR="005D1C09" w:rsidRPr="000D1258" w:rsidRDefault="005128EE" w:rsidP="000D1258">
      <w:pPr>
        <w:pStyle w:val="Itema"/>
        <w:numPr>
          <w:ilvl w:val="3"/>
          <w:numId w:val="24"/>
        </w:numPr>
        <w:rPr>
          <w:rFonts w:asciiTheme="minorHAnsi" w:hAnsiTheme="minorHAnsi" w:cstheme="minorHAnsi"/>
          <w:sz w:val="24"/>
          <w:szCs w:val="24"/>
        </w:rPr>
      </w:pPr>
      <w:r w:rsidRPr="000D1258">
        <w:rPr>
          <w:rFonts w:asciiTheme="minorHAnsi" w:hAnsiTheme="minorHAnsi" w:cstheme="minorHAnsi"/>
          <w:sz w:val="24"/>
          <w:szCs w:val="24"/>
        </w:rPr>
        <w:t xml:space="preserve">Speed: </w:t>
      </w:r>
      <w:r w:rsidR="000D1258" w:rsidRPr="000D1258">
        <w:rPr>
          <w:rFonts w:asciiTheme="minorHAnsi" w:hAnsiTheme="minorHAnsi" w:cstheme="minorHAnsi"/>
          <w:sz w:val="24"/>
          <w:szCs w:val="24"/>
        </w:rPr>
        <w:t>500</w:t>
      </w:r>
      <w:r w:rsidRPr="000D1258">
        <w:rPr>
          <w:rFonts w:asciiTheme="minorHAnsi" w:hAnsiTheme="minorHAnsi" w:cstheme="minorHAnsi"/>
          <w:sz w:val="24"/>
          <w:szCs w:val="24"/>
        </w:rPr>
        <w:t xml:space="preserve"> feet per minute</w:t>
      </w:r>
    </w:p>
    <w:p w14:paraId="3E76ED7F" w14:textId="77777777" w:rsidR="00F9006C" w:rsidRPr="000D1258" w:rsidRDefault="00F9006C" w:rsidP="000352A4">
      <w:pPr>
        <w:pStyle w:val="Heading2"/>
        <w:rPr>
          <w:rFonts w:asciiTheme="minorHAnsi" w:hAnsiTheme="minorHAnsi" w:cstheme="minorHAnsi"/>
          <w:sz w:val="24"/>
          <w:szCs w:val="24"/>
        </w:rPr>
      </w:pPr>
      <w:bookmarkStart w:id="21" w:name="_Toc339364441"/>
      <w:bookmarkStart w:id="22" w:name="_Toc339364702"/>
      <w:bookmarkStart w:id="23" w:name="_Toc194477720"/>
      <w:bookmarkEnd w:id="19"/>
      <w:r w:rsidRPr="000D1258">
        <w:rPr>
          <w:rFonts w:asciiTheme="minorHAnsi" w:hAnsiTheme="minorHAnsi" w:cstheme="minorHAnsi"/>
          <w:sz w:val="24"/>
          <w:szCs w:val="24"/>
        </w:rPr>
        <w:t>DELIVERABLES</w:t>
      </w:r>
      <w:r w:rsidR="00C96DA3" w:rsidRPr="000D1258">
        <w:rPr>
          <w:rFonts w:asciiTheme="minorHAnsi" w:hAnsiTheme="minorHAnsi" w:cstheme="minorHAnsi"/>
          <w:sz w:val="24"/>
          <w:szCs w:val="24"/>
        </w:rPr>
        <w:t xml:space="preserve"> </w:t>
      </w:r>
      <w:r w:rsidRPr="000D1258">
        <w:rPr>
          <w:rFonts w:asciiTheme="minorHAnsi" w:hAnsiTheme="minorHAnsi" w:cstheme="minorHAnsi"/>
          <w:sz w:val="24"/>
          <w:szCs w:val="24"/>
        </w:rPr>
        <w:t>/</w:t>
      </w:r>
      <w:r w:rsidR="00C96DA3" w:rsidRPr="000D1258">
        <w:rPr>
          <w:rFonts w:asciiTheme="minorHAnsi" w:hAnsiTheme="minorHAnsi" w:cstheme="minorHAnsi"/>
          <w:sz w:val="24"/>
          <w:szCs w:val="24"/>
        </w:rPr>
        <w:t xml:space="preserve"> </w:t>
      </w:r>
      <w:r w:rsidRPr="000D1258">
        <w:rPr>
          <w:rFonts w:asciiTheme="minorHAnsi" w:hAnsiTheme="minorHAnsi" w:cstheme="minorHAnsi"/>
          <w:sz w:val="24"/>
          <w:szCs w:val="24"/>
        </w:rPr>
        <w:t>REPORTS</w:t>
      </w:r>
      <w:bookmarkEnd w:id="21"/>
      <w:bookmarkEnd w:id="22"/>
      <w:bookmarkEnd w:id="23"/>
    </w:p>
    <w:p w14:paraId="02AF5BEE" w14:textId="5AEBA21B" w:rsidR="00F9006C" w:rsidRPr="000D1258" w:rsidRDefault="000D1258" w:rsidP="00D218EC">
      <w:pPr>
        <w:pStyle w:val="Item1"/>
        <w:rPr>
          <w:rFonts w:asciiTheme="minorHAnsi" w:hAnsiTheme="minorHAnsi" w:cstheme="minorHAnsi"/>
          <w:sz w:val="24"/>
          <w:szCs w:val="24"/>
        </w:rPr>
      </w:pPr>
      <w:r w:rsidRPr="000D1258">
        <w:rPr>
          <w:rFonts w:asciiTheme="minorHAnsi" w:hAnsiTheme="minorHAnsi" w:cstheme="minorHAnsi"/>
          <w:sz w:val="24"/>
          <w:szCs w:val="24"/>
        </w:rPr>
        <w:t>Within two (2) weeks of the start of any contract awarded as a result of this RFP, Contractor must provide a schedule for project activities and must coordinate a meeting with the County to schedule the initial assessment.</w:t>
      </w:r>
    </w:p>
    <w:p w14:paraId="0D51C921" w14:textId="6E7A24DD" w:rsidR="000D1258" w:rsidRPr="000D1258" w:rsidRDefault="000D1258" w:rsidP="00D218EC">
      <w:pPr>
        <w:pStyle w:val="Item1"/>
        <w:rPr>
          <w:rFonts w:asciiTheme="minorHAnsi" w:hAnsiTheme="minorHAnsi" w:cstheme="minorHAnsi"/>
          <w:sz w:val="24"/>
          <w:szCs w:val="24"/>
        </w:rPr>
      </w:pPr>
      <w:r w:rsidRPr="000D1258">
        <w:rPr>
          <w:rFonts w:asciiTheme="minorHAnsi" w:hAnsiTheme="minorHAnsi" w:cstheme="minorHAnsi"/>
          <w:sz w:val="24"/>
          <w:szCs w:val="24"/>
        </w:rPr>
        <w:t>Contractor must present to the County all reports, technical data, and supporting documentation at each phase of the project as requested by the County.</w:t>
      </w:r>
    </w:p>
    <w:p w14:paraId="717CBE08" w14:textId="5652651A" w:rsidR="000D1258" w:rsidRPr="000D1258" w:rsidRDefault="000D1258" w:rsidP="00D218EC">
      <w:pPr>
        <w:pStyle w:val="Item1"/>
        <w:rPr>
          <w:rFonts w:asciiTheme="minorHAnsi" w:hAnsiTheme="minorHAnsi" w:cstheme="minorHAnsi"/>
          <w:sz w:val="24"/>
          <w:szCs w:val="24"/>
        </w:rPr>
      </w:pPr>
      <w:r w:rsidRPr="000D1258">
        <w:rPr>
          <w:rFonts w:asciiTheme="minorHAnsi" w:hAnsiTheme="minorHAnsi" w:cstheme="minorHAnsi"/>
          <w:sz w:val="24"/>
          <w:szCs w:val="24"/>
        </w:rPr>
        <w:t>Reports and documentation must include, but are not limited to, the following:</w:t>
      </w:r>
    </w:p>
    <w:p w14:paraId="14FACBC0" w14:textId="76812C38"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Project schedule, including durations for each phase noted above;</w:t>
      </w:r>
    </w:p>
    <w:p w14:paraId="7467524C" w14:textId="70C7E9F4"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Initial elevator assessment report, including Contractor’s on-site observations;</w:t>
      </w:r>
    </w:p>
    <w:p w14:paraId="3ACD2DBD" w14:textId="6619EB4F"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Repair and maintenance recommendations, including existing maintenance and repair deficiencies to be addressed by the County’s</w:t>
      </w:r>
      <w:r w:rsidR="00351BB6">
        <w:rPr>
          <w:rFonts w:asciiTheme="minorHAnsi" w:hAnsiTheme="minorHAnsi" w:cstheme="minorHAnsi"/>
          <w:sz w:val="24"/>
          <w:szCs w:val="24"/>
        </w:rPr>
        <w:t xml:space="preserve"> current</w:t>
      </w:r>
      <w:r w:rsidRPr="000D1258">
        <w:rPr>
          <w:rFonts w:asciiTheme="minorHAnsi" w:hAnsiTheme="minorHAnsi" w:cstheme="minorHAnsi"/>
          <w:sz w:val="24"/>
          <w:szCs w:val="24"/>
        </w:rPr>
        <w:t xml:space="preserve"> elevator maintenance contractor;</w:t>
      </w:r>
    </w:p>
    <w:p w14:paraId="6C607683" w14:textId="59590D54"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Capital planning data, including a budget report and timing for the modernization of equipment;</w:t>
      </w:r>
    </w:p>
    <w:p w14:paraId="4BAF6B09" w14:textId="0EAA75F9"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Modernization specifications and action items;</w:t>
      </w:r>
    </w:p>
    <w:p w14:paraId="23AA2465" w14:textId="5FE758C5"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Bid review assessment report;</w:t>
      </w:r>
    </w:p>
    <w:p w14:paraId="5142EE4A" w14:textId="21B6501F"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Modernization progress reports including site visits and pictures of progress as required;</w:t>
      </w:r>
    </w:p>
    <w:p w14:paraId="0FBC5E2F" w14:textId="464BE98D"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Invoice review with recommendations based on observation of modernization contractor’s current progress as required;</w:t>
      </w:r>
    </w:p>
    <w:p w14:paraId="4875E79F" w14:textId="16795593"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AHJ approval documentation;</w:t>
      </w:r>
    </w:p>
    <w:p w14:paraId="1471A7C3" w14:textId="7361D626"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Punch list reports;</w:t>
      </w:r>
    </w:p>
    <w:p w14:paraId="6E43A197" w14:textId="7A1845BA"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Final approval assessment of performed work; and</w:t>
      </w:r>
    </w:p>
    <w:p w14:paraId="1D1ED7EB" w14:textId="16DEEF0F" w:rsidR="000D1258" w:rsidRPr="000D1258" w:rsidRDefault="000D1258" w:rsidP="000D1258">
      <w:pPr>
        <w:pStyle w:val="Itema"/>
        <w:rPr>
          <w:rFonts w:asciiTheme="minorHAnsi" w:hAnsiTheme="minorHAnsi" w:cstheme="minorHAnsi"/>
          <w:sz w:val="24"/>
          <w:szCs w:val="24"/>
        </w:rPr>
      </w:pPr>
      <w:r w:rsidRPr="000D1258">
        <w:rPr>
          <w:rFonts w:asciiTheme="minorHAnsi" w:hAnsiTheme="minorHAnsi" w:cstheme="minorHAnsi"/>
          <w:sz w:val="24"/>
          <w:szCs w:val="24"/>
        </w:rPr>
        <w:t>Final performance report.</w:t>
      </w:r>
    </w:p>
    <w:p w14:paraId="6447B29B" w14:textId="492DEDD5" w:rsidR="0075546A" w:rsidRPr="005B3F88" w:rsidRDefault="002C348B" w:rsidP="000352A4">
      <w:pPr>
        <w:pStyle w:val="Heading2"/>
      </w:pPr>
      <w:bookmarkStart w:id="24" w:name="_Toc194477721"/>
      <w:r w:rsidRPr="005B3F88">
        <w:rPr>
          <w:sz w:val="24"/>
        </w:rPr>
        <w:lastRenderedPageBreak/>
        <w:t>VEND</w:t>
      </w:r>
      <w:r w:rsidR="0040582E" w:rsidRPr="005B3F88">
        <w:rPr>
          <w:sz w:val="24"/>
        </w:rPr>
        <w:t>O</w:t>
      </w:r>
      <w:r w:rsidRPr="005B3F88">
        <w:rPr>
          <w:sz w:val="24"/>
        </w:rPr>
        <w:t>R OUTREACH</w:t>
      </w:r>
      <w:bookmarkEnd w:id="24"/>
      <w:r w:rsidR="00824AF6" w:rsidRPr="005B3F88">
        <w:rPr>
          <w:sz w:val="24"/>
        </w:rPr>
        <w:t xml:space="preserve"> </w:t>
      </w:r>
    </w:p>
    <w:p w14:paraId="52BD792D" w14:textId="2B066F4F" w:rsidR="00CE1BC8" w:rsidRPr="00CE1BC8" w:rsidRDefault="00CE1BC8" w:rsidP="00824AF6">
      <w:pPr>
        <w:pStyle w:val="Item1"/>
        <w:rPr>
          <w:sz w:val="24"/>
          <w:szCs w:val="24"/>
        </w:rPr>
      </w:pPr>
      <w:r w:rsidRPr="00434E8E">
        <w:rPr>
          <w:sz w:val="24"/>
          <w:szCs w:val="24"/>
        </w:rPr>
        <w:t xml:space="preserve">Vendor Outreach is usually conducted on Wednesdays at </w:t>
      </w:r>
      <w:hyperlink r:id="rId23" w:history="1">
        <w:r w:rsidRPr="00434E8E">
          <w:rPr>
            <w:rStyle w:val="Hyperlink"/>
            <w:b/>
            <w:sz w:val="24"/>
            <w:szCs w:val="24"/>
          </w:rPr>
          <w:t>Vendor Outreach Link</w:t>
        </w:r>
      </w:hyperlink>
      <w:r w:rsidRPr="00434E8E">
        <w:rPr>
          <w:bCs/>
          <w:sz w:val="24"/>
          <w:szCs w:val="24"/>
        </w:rPr>
        <w:t xml:space="preserve"> (</w:t>
      </w:r>
      <w:r w:rsidRPr="00434E8E">
        <w:rPr>
          <w:sz w:val="24"/>
          <w:szCs w:val="24"/>
        </w:rPr>
        <w:t>Call-in: +1 415-915-3950</w:t>
      </w:r>
      <w:r w:rsidRPr="00434E8E">
        <w:rPr>
          <w:bCs/>
          <w:sz w:val="24"/>
          <w:szCs w:val="24"/>
        </w:rPr>
        <w:t xml:space="preserve">; </w:t>
      </w:r>
      <w:r w:rsidRPr="00434E8E">
        <w:rPr>
          <w:sz w:val="24"/>
          <w:szCs w:val="24"/>
        </w:rPr>
        <w:t xml:space="preserve">Conference ID: 504 517 635#). Dates and locations can be confirmed by checking at: </w:t>
      </w:r>
      <w:hyperlink r:id="rId24" w:history="1">
        <w:r w:rsidRPr="00434E8E">
          <w:rPr>
            <w:rStyle w:val="Hyperlink"/>
            <w:b/>
            <w:sz w:val="24"/>
            <w:szCs w:val="24"/>
          </w:rPr>
          <w:t>Upcoming Events</w:t>
        </w:r>
      </w:hyperlink>
      <w:r w:rsidRPr="002F01BB">
        <w:rPr>
          <w:sz w:val="24"/>
          <w:szCs w:val="18"/>
        </w:rPr>
        <w:t xml:space="preserve"> </w:t>
      </w:r>
      <w:r w:rsidRPr="002F01BB">
        <w:rPr>
          <w:sz w:val="20"/>
        </w:rPr>
        <w:t>[</w:t>
      </w:r>
      <w:hyperlink r:id="rId25" w:history="1">
        <w:r w:rsidRPr="002F01BB">
          <w:rPr>
            <w:rStyle w:val="Hyperlink"/>
            <w:sz w:val="20"/>
          </w:rPr>
          <w:t>https://gsa.acgov.org/do-business-with-us/upcoming-contracting-events/</w:t>
        </w:r>
      </w:hyperlink>
      <w:r w:rsidRPr="002F01BB">
        <w:rPr>
          <w:sz w:val="20"/>
        </w:rPr>
        <w:t>].</w:t>
      </w:r>
      <w:r w:rsidRPr="002F01BB">
        <w:rPr>
          <w:sz w:val="24"/>
          <w:szCs w:val="18"/>
        </w:rPr>
        <w:t xml:space="preserve"> </w:t>
      </w:r>
    </w:p>
    <w:p w14:paraId="3CBB28BE" w14:textId="7900EA6E" w:rsidR="005B3F88" w:rsidRPr="005B3F88" w:rsidRDefault="00824AF6" w:rsidP="00824AF6">
      <w:pPr>
        <w:pStyle w:val="Item1"/>
        <w:rPr>
          <w:sz w:val="24"/>
          <w:szCs w:val="24"/>
        </w:rPr>
      </w:pPr>
      <w:bookmarkStart w:id="25" w:name="_Hlk103953941"/>
      <w:r w:rsidRPr="00266DFB">
        <w:rPr>
          <w:sz w:val="24"/>
        </w:rPr>
        <w:t xml:space="preserve">Bidders are </w:t>
      </w:r>
      <w:r w:rsidRPr="005B3F88">
        <w:rPr>
          <w:sz w:val="24"/>
        </w:rPr>
        <w:t>encouraged to at</w:t>
      </w:r>
      <w:r w:rsidRPr="00266DFB">
        <w:rPr>
          <w:sz w:val="24"/>
        </w:rPr>
        <w:t xml:space="preserve">tend </w:t>
      </w:r>
      <w:r w:rsidRPr="005B3F88">
        <w:rPr>
          <w:sz w:val="24"/>
        </w:rPr>
        <w:t>Vendor Outreach</w:t>
      </w:r>
      <w:r w:rsidR="00CE1BC8">
        <w:rPr>
          <w:sz w:val="24"/>
        </w:rPr>
        <w:t xml:space="preserve"> but are not mandatory to further facilitate subcontracting relationships</w:t>
      </w:r>
      <w:r w:rsidRPr="005B3F88">
        <w:rPr>
          <w:sz w:val="24"/>
        </w:rPr>
        <w:t>.</w:t>
      </w:r>
      <w:bookmarkEnd w:id="25"/>
    </w:p>
    <w:p w14:paraId="174EC8BA" w14:textId="6A9FF8F2" w:rsidR="00362FFD" w:rsidRPr="00266DFB" w:rsidRDefault="00362FFD" w:rsidP="00362FFD">
      <w:pPr>
        <w:pStyle w:val="Item1"/>
        <w:rPr>
          <w:sz w:val="24"/>
        </w:rPr>
      </w:pPr>
      <w:r w:rsidRPr="00266DFB">
        <w:rPr>
          <w:sz w:val="24"/>
        </w:rPr>
        <w:t xml:space="preserve">Should there be a need to amend or revise the </w:t>
      </w:r>
      <w:r w:rsidR="00505B06">
        <w:rPr>
          <w:sz w:val="24"/>
        </w:rPr>
        <w:t>IRFP</w:t>
      </w:r>
      <w:r w:rsidR="009725F2" w:rsidRPr="00266DFB">
        <w:rPr>
          <w:sz w:val="24"/>
        </w:rPr>
        <w:t>, an A</w:t>
      </w:r>
      <w:r w:rsidRPr="00266DFB">
        <w:rPr>
          <w:sz w:val="24"/>
        </w:rPr>
        <w:t xml:space="preserve">ddendum will be issued. </w:t>
      </w:r>
      <w:r w:rsidR="004A01EE" w:rsidRPr="00266DFB">
        <w:rPr>
          <w:sz w:val="24"/>
        </w:rPr>
        <w:t xml:space="preserve"> </w:t>
      </w:r>
      <w:r w:rsidR="00CE1BC8" w:rsidRPr="00CF260F">
        <w:rPr>
          <w:sz w:val="24"/>
        </w:rPr>
        <w:t>Any verbal statements, including at any Bidders Conference(s) are not binding. Only the written documents will be binding.</w:t>
      </w:r>
    </w:p>
    <w:p w14:paraId="01795C41" w14:textId="77777777" w:rsidR="00F9006C" w:rsidRPr="00EB258A" w:rsidRDefault="00176BD5" w:rsidP="00CC278E">
      <w:pPr>
        <w:pStyle w:val="Heading1"/>
        <w:spacing w:after="240"/>
        <w:rPr>
          <w:b w:val="0"/>
          <w:sz w:val="24"/>
          <w:szCs w:val="24"/>
        </w:rPr>
      </w:pPr>
      <w:bookmarkStart w:id="26" w:name="_Toc339364444"/>
      <w:bookmarkStart w:id="27" w:name="_Toc339364705"/>
      <w:bookmarkStart w:id="28" w:name="_Toc194477722"/>
      <w:r w:rsidRPr="00EB258A">
        <w:rPr>
          <w:sz w:val="24"/>
          <w:szCs w:val="24"/>
        </w:rPr>
        <w:t>COUNTY PROCEDURES</w:t>
      </w:r>
      <w:r w:rsidR="00703A65" w:rsidRPr="00EB258A">
        <w:rPr>
          <w:sz w:val="24"/>
          <w:szCs w:val="24"/>
        </w:rPr>
        <w:t>, TERMS, AND CONDITIONS</w:t>
      </w:r>
      <w:bookmarkEnd w:id="26"/>
      <w:bookmarkEnd w:id="27"/>
      <w:bookmarkEnd w:id="28"/>
    </w:p>
    <w:p w14:paraId="594DD4E5" w14:textId="77777777" w:rsidR="007265B8" w:rsidRPr="00331235" w:rsidRDefault="001A5516" w:rsidP="00331235">
      <w:pPr>
        <w:pStyle w:val="Heading2"/>
        <w:rPr>
          <w:color w:val="7030A0"/>
          <w:sz w:val="24"/>
          <w:szCs w:val="18"/>
        </w:rPr>
      </w:pPr>
      <w:bookmarkStart w:id="29" w:name="_Toc339364446"/>
      <w:bookmarkStart w:id="30" w:name="_Toc339364707"/>
      <w:bookmarkStart w:id="31" w:name="_Toc194477723"/>
      <w:r w:rsidRPr="00331235">
        <w:rPr>
          <w:sz w:val="24"/>
          <w:szCs w:val="18"/>
        </w:rPr>
        <w:t>EVALUATION CRITERIA / SELECTION COMMITTEE</w:t>
      </w:r>
      <w:bookmarkEnd w:id="31"/>
    </w:p>
    <w:p w14:paraId="19ED4D27" w14:textId="77777777" w:rsidR="00A907D7" w:rsidRPr="00331235" w:rsidRDefault="00A907D7" w:rsidP="00331235">
      <w:pPr>
        <w:pStyle w:val="Item1"/>
        <w:tabs>
          <w:tab w:val="clear" w:pos="1440"/>
        </w:tabs>
        <w:rPr>
          <w:sz w:val="24"/>
          <w:szCs w:val="18"/>
        </w:rPr>
      </w:pPr>
      <w:r w:rsidRPr="00331235">
        <w:rPr>
          <w:b/>
          <w:bCs/>
          <w:sz w:val="24"/>
          <w:szCs w:val="18"/>
        </w:rPr>
        <w:t>Initial Evaluation</w:t>
      </w:r>
      <w:r w:rsidR="00740306" w:rsidRPr="00331235">
        <w:rPr>
          <w:b/>
          <w:bCs/>
          <w:sz w:val="24"/>
          <w:szCs w:val="18"/>
        </w:rPr>
        <w:t xml:space="preserve"> (Completeness of Response and Debarment and Suspension)</w:t>
      </w:r>
      <w:r w:rsidRPr="00331235">
        <w:rPr>
          <w:b/>
          <w:bCs/>
          <w:sz w:val="24"/>
          <w:szCs w:val="18"/>
        </w:rPr>
        <w:t xml:space="preserve">. </w:t>
      </w:r>
      <w:r w:rsidR="007265B8" w:rsidRPr="00331235">
        <w:rPr>
          <w:sz w:val="24"/>
          <w:szCs w:val="18"/>
        </w:rPr>
        <w:t xml:space="preserve">All proposals </w:t>
      </w:r>
      <w:r w:rsidR="00E3208D" w:rsidRPr="00331235">
        <w:rPr>
          <w:sz w:val="24"/>
          <w:szCs w:val="18"/>
        </w:rPr>
        <w:t>will first be reviewed to determine</w:t>
      </w:r>
      <w:r w:rsidRPr="00331235">
        <w:rPr>
          <w:sz w:val="24"/>
          <w:szCs w:val="18"/>
        </w:rPr>
        <w:t xml:space="preserve"> if they </w:t>
      </w:r>
      <w:r w:rsidR="007265B8" w:rsidRPr="00331235">
        <w:rPr>
          <w:sz w:val="24"/>
          <w:szCs w:val="18"/>
        </w:rPr>
        <w:t>pass the initial Evaluation Criteria</w:t>
      </w:r>
      <w:r w:rsidR="005218A7" w:rsidRPr="00331235">
        <w:rPr>
          <w:sz w:val="24"/>
          <w:szCs w:val="18"/>
        </w:rPr>
        <w:t xml:space="preserve"> (Section A)</w:t>
      </w:r>
      <w:r w:rsidRPr="00331235">
        <w:rPr>
          <w:sz w:val="24"/>
          <w:szCs w:val="18"/>
        </w:rPr>
        <w:t xml:space="preserve">, </w:t>
      </w:r>
      <w:r w:rsidR="007265B8" w:rsidRPr="00331235">
        <w:rPr>
          <w:sz w:val="24"/>
          <w:szCs w:val="18"/>
        </w:rPr>
        <w:t>which are determined on a pass/fail basis</w:t>
      </w:r>
      <w:r w:rsidRPr="00331235">
        <w:rPr>
          <w:sz w:val="24"/>
          <w:szCs w:val="18"/>
        </w:rPr>
        <w:t>.</w:t>
      </w:r>
    </w:p>
    <w:p w14:paraId="3FB5A397" w14:textId="0C693CD0" w:rsidR="007265B8" w:rsidRPr="00331235" w:rsidRDefault="00A907D7" w:rsidP="00331235">
      <w:pPr>
        <w:pStyle w:val="Item1"/>
        <w:tabs>
          <w:tab w:val="clear" w:pos="1440"/>
        </w:tabs>
        <w:rPr>
          <w:sz w:val="24"/>
          <w:szCs w:val="18"/>
        </w:rPr>
      </w:pPr>
      <w:r w:rsidRPr="00331235">
        <w:rPr>
          <w:b/>
          <w:bCs/>
          <w:sz w:val="24"/>
          <w:szCs w:val="18"/>
        </w:rPr>
        <w:t xml:space="preserve">Evaluation by County </w:t>
      </w:r>
      <w:r w:rsidR="00272271">
        <w:rPr>
          <w:b/>
          <w:bCs/>
          <w:sz w:val="24"/>
          <w:szCs w:val="18"/>
        </w:rPr>
        <w:t>Selection Commit</w:t>
      </w:r>
      <w:r w:rsidR="005F47C1">
        <w:rPr>
          <w:b/>
          <w:bCs/>
          <w:sz w:val="24"/>
          <w:szCs w:val="18"/>
        </w:rPr>
        <w:t>tee</w:t>
      </w:r>
      <w:r w:rsidRPr="00331235">
        <w:rPr>
          <w:b/>
          <w:bCs/>
          <w:sz w:val="24"/>
          <w:szCs w:val="18"/>
        </w:rPr>
        <w:t xml:space="preserve">.  </w:t>
      </w:r>
      <w:r w:rsidRPr="00331235">
        <w:rPr>
          <w:sz w:val="24"/>
          <w:szCs w:val="18"/>
        </w:rPr>
        <w:t xml:space="preserve">All proposals that have </w:t>
      </w:r>
      <w:r w:rsidR="00F0470F" w:rsidRPr="00331235">
        <w:rPr>
          <w:sz w:val="24"/>
          <w:szCs w:val="18"/>
        </w:rPr>
        <w:t>pass</w:t>
      </w:r>
      <w:r w:rsidR="002756F6" w:rsidRPr="00331235">
        <w:rPr>
          <w:sz w:val="24"/>
          <w:szCs w:val="18"/>
        </w:rPr>
        <w:t>ed</w:t>
      </w:r>
      <w:r w:rsidR="00F0470F" w:rsidRPr="00331235">
        <w:rPr>
          <w:sz w:val="24"/>
          <w:szCs w:val="18"/>
        </w:rPr>
        <w:t xml:space="preserve"> </w:t>
      </w:r>
      <w:r w:rsidRPr="00331235">
        <w:rPr>
          <w:sz w:val="24"/>
          <w:szCs w:val="18"/>
        </w:rPr>
        <w:t xml:space="preserve">the initial </w:t>
      </w:r>
      <w:r w:rsidR="006F1244" w:rsidRPr="00331235">
        <w:rPr>
          <w:sz w:val="24"/>
          <w:szCs w:val="18"/>
        </w:rPr>
        <w:t>Evaluation</w:t>
      </w:r>
      <w:r w:rsidRPr="00331235">
        <w:rPr>
          <w:sz w:val="24"/>
          <w:szCs w:val="18"/>
        </w:rPr>
        <w:t xml:space="preserve"> </w:t>
      </w:r>
      <w:r w:rsidR="00B70AD7" w:rsidRPr="00331235">
        <w:rPr>
          <w:sz w:val="24"/>
          <w:szCs w:val="18"/>
        </w:rPr>
        <w:t>Criteria</w:t>
      </w:r>
      <w:r w:rsidRPr="00331235">
        <w:rPr>
          <w:sz w:val="24"/>
          <w:szCs w:val="18"/>
        </w:rPr>
        <w:t xml:space="preserve"> </w:t>
      </w:r>
      <w:r w:rsidR="007265B8" w:rsidRPr="00331235">
        <w:rPr>
          <w:sz w:val="24"/>
          <w:szCs w:val="18"/>
        </w:rPr>
        <w:t xml:space="preserve">will be evaluated by County </w:t>
      </w:r>
      <w:r w:rsidR="004953D5">
        <w:rPr>
          <w:sz w:val="24"/>
          <w:szCs w:val="18"/>
        </w:rPr>
        <w:t>Selection Committee (CSC)</w:t>
      </w:r>
      <w:r w:rsidR="007265B8" w:rsidRPr="00331235">
        <w:rPr>
          <w:sz w:val="24"/>
          <w:szCs w:val="18"/>
        </w:rPr>
        <w:t xml:space="preserve">.  The </w:t>
      </w:r>
      <w:r w:rsidR="004953D5">
        <w:rPr>
          <w:sz w:val="24"/>
          <w:szCs w:val="18"/>
        </w:rPr>
        <w:t>CSC</w:t>
      </w:r>
      <w:r w:rsidR="00A35C98" w:rsidRPr="00331235">
        <w:rPr>
          <w:sz w:val="24"/>
          <w:szCs w:val="18"/>
        </w:rPr>
        <w:t xml:space="preserve"> </w:t>
      </w:r>
      <w:r w:rsidR="007265B8" w:rsidRPr="00331235">
        <w:rPr>
          <w:sz w:val="24"/>
          <w:szCs w:val="18"/>
        </w:rPr>
        <w:t xml:space="preserve">may be composed of County staff and other parties that may have expertise or experience </w:t>
      </w:r>
      <w:r w:rsidR="00641EB0" w:rsidRPr="00331235">
        <w:rPr>
          <w:sz w:val="24"/>
          <w:szCs w:val="18"/>
        </w:rPr>
        <w:t>related to the good</w:t>
      </w:r>
      <w:r w:rsidR="0066489F" w:rsidRPr="00331235">
        <w:rPr>
          <w:sz w:val="24"/>
          <w:szCs w:val="18"/>
        </w:rPr>
        <w:t>s</w:t>
      </w:r>
      <w:r w:rsidR="00641EB0" w:rsidRPr="00331235">
        <w:rPr>
          <w:sz w:val="24"/>
          <w:szCs w:val="18"/>
        </w:rPr>
        <w:t xml:space="preserve"> or services that are being procured</w:t>
      </w:r>
      <w:r w:rsidR="00611AF7" w:rsidRPr="00331235">
        <w:rPr>
          <w:sz w:val="24"/>
          <w:szCs w:val="18"/>
        </w:rPr>
        <w:t>.</w:t>
      </w:r>
      <w:r w:rsidR="007265B8" w:rsidRPr="00331235">
        <w:rPr>
          <w:sz w:val="24"/>
          <w:szCs w:val="18"/>
        </w:rPr>
        <w:t xml:space="preserve"> The </w:t>
      </w:r>
      <w:r w:rsidR="005F47C1">
        <w:rPr>
          <w:sz w:val="24"/>
          <w:szCs w:val="18"/>
        </w:rPr>
        <w:t>CSC</w:t>
      </w:r>
      <w:r w:rsidR="00A35C98" w:rsidRPr="00331235">
        <w:rPr>
          <w:sz w:val="24"/>
          <w:szCs w:val="18"/>
        </w:rPr>
        <w:t xml:space="preserve"> </w:t>
      </w:r>
      <w:r w:rsidR="007265B8" w:rsidRPr="00331235">
        <w:rPr>
          <w:sz w:val="24"/>
          <w:szCs w:val="18"/>
        </w:rPr>
        <w:t xml:space="preserve">will score </w:t>
      </w:r>
      <w:r w:rsidR="009C1B2B" w:rsidRPr="00331235">
        <w:rPr>
          <w:sz w:val="24"/>
          <w:szCs w:val="18"/>
        </w:rPr>
        <w:t>the proposals</w:t>
      </w:r>
      <w:r w:rsidR="00A114C4" w:rsidRPr="00331235">
        <w:rPr>
          <w:sz w:val="24"/>
          <w:szCs w:val="18"/>
        </w:rPr>
        <w:t xml:space="preserve"> according to</w:t>
      </w:r>
      <w:r w:rsidR="007265B8" w:rsidRPr="00331235">
        <w:rPr>
          <w:sz w:val="24"/>
          <w:szCs w:val="18"/>
        </w:rPr>
        <w:t xml:space="preserve"> the </w:t>
      </w:r>
      <w:r w:rsidR="002756F6" w:rsidRPr="00331235">
        <w:rPr>
          <w:sz w:val="24"/>
          <w:szCs w:val="18"/>
        </w:rPr>
        <w:t>E</w:t>
      </w:r>
      <w:r w:rsidR="007265B8" w:rsidRPr="00331235">
        <w:rPr>
          <w:sz w:val="24"/>
          <w:szCs w:val="18"/>
        </w:rPr>
        <w:t xml:space="preserve">valuation </w:t>
      </w:r>
      <w:r w:rsidR="002756F6" w:rsidRPr="00331235">
        <w:rPr>
          <w:sz w:val="24"/>
          <w:szCs w:val="18"/>
        </w:rPr>
        <w:t>C</w:t>
      </w:r>
      <w:r w:rsidR="007265B8" w:rsidRPr="00331235">
        <w:rPr>
          <w:sz w:val="24"/>
          <w:szCs w:val="18"/>
        </w:rPr>
        <w:t xml:space="preserve">riteria set forth in this </w:t>
      </w:r>
      <w:r w:rsidR="00505B06" w:rsidRPr="00331235">
        <w:rPr>
          <w:sz w:val="24"/>
          <w:szCs w:val="18"/>
        </w:rPr>
        <w:t>IRFP</w:t>
      </w:r>
      <w:r w:rsidR="007265B8" w:rsidRPr="00331235">
        <w:rPr>
          <w:sz w:val="24"/>
          <w:szCs w:val="18"/>
        </w:rPr>
        <w:t xml:space="preserve">.  Other than the initial pass/fail Evaluation Criteria, the evaluation of the proposals </w:t>
      </w:r>
      <w:r w:rsidR="00CE1BC8">
        <w:rPr>
          <w:sz w:val="24"/>
          <w:szCs w:val="18"/>
        </w:rPr>
        <w:t>will</w:t>
      </w:r>
      <w:r w:rsidR="007265B8" w:rsidRPr="00331235">
        <w:rPr>
          <w:sz w:val="24"/>
          <w:szCs w:val="18"/>
        </w:rPr>
        <w:t xml:space="preserve"> be within the sole judgment and discretion of the </w:t>
      </w:r>
      <w:r w:rsidR="004953D5">
        <w:rPr>
          <w:sz w:val="24"/>
          <w:szCs w:val="18"/>
        </w:rPr>
        <w:t>CSC</w:t>
      </w:r>
      <w:r w:rsidR="007265B8" w:rsidRPr="00331235">
        <w:rPr>
          <w:sz w:val="24"/>
          <w:szCs w:val="18"/>
        </w:rPr>
        <w:t>.</w:t>
      </w:r>
    </w:p>
    <w:p w14:paraId="3651AA34" w14:textId="019A8CBD" w:rsidR="00A907D7" w:rsidRPr="00331235" w:rsidRDefault="00A907D7" w:rsidP="00331235">
      <w:pPr>
        <w:pStyle w:val="Item1"/>
        <w:tabs>
          <w:tab w:val="clear" w:pos="1440"/>
        </w:tabs>
        <w:rPr>
          <w:sz w:val="24"/>
          <w:szCs w:val="18"/>
        </w:rPr>
      </w:pPr>
      <w:r w:rsidRPr="00331235">
        <w:rPr>
          <w:b/>
          <w:bCs/>
          <w:sz w:val="24"/>
          <w:szCs w:val="18"/>
        </w:rPr>
        <w:t xml:space="preserve">Unrealistic Bids. </w:t>
      </w:r>
      <w:r w:rsidRPr="00331235">
        <w:rPr>
          <w:sz w:val="24"/>
          <w:szCs w:val="18"/>
        </w:rPr>
        <w:t xml:space="preserve">Bidders should bear in mind that any proposal that is unrealistic in terms of the technical or schedule commitments or unrealistically high or low in cost </w:t>
      </w:r>
      <w:r w:rsidR="00CE1BC8">
        <w:rPr>
          <w:sz w:val="24"/>
          <w:szCs w:val="18"/>
        </w:rPr>
        <w:t>may</w:t>
      </w:r>
      <w:r w:rsidRPr="00331235">
        <w:rPr>
          <w:sz w:val="24"/>
          <w:szCs w:val="18"/>
        </w:rPr>
        <w:t xml:space="preserve"> be deemed reflective of an inherent lack of technical </w:t>
      </w:r>
      <w:r w:rsidR="00CE1BC8">
        <w:rPr>
          <w:sz w:val="24"/>
          <w:szCs w:val="18"/>
        </w:rPr>
        <w:t>knowledge</w:t>
      </w:r>
      <w:r w:rsidRPr="00331235">
        <w:rPr>
          <w:sz w:val="24"/>
          <w:szCs w:val="18"/>
        </w:rPr>
        <w:t xml:space="preserve"> or indicative of a failure to comprehend the complexity and risk of the County’s requirements as set forth in this </w:t>
      </w:r>
      <w:r w:rsidR="00505B06" w:rsidRPr="00331235">
        <w:rPr>
          <w:sz w:val="24"/>
          <w:szCs w:val="18"/>
        </w:rPr>
        <w:t>IRFP</w:t>
      </w:r>
      <w:r w:rsidRPr="00331235">
        <w:rPr>
          <w:sz w:val="24"/>
          <w:szCs w:val="18"/>
        </w:rPr>
        <w:t>.</w:t>
      </w:r>
    </w:p>
    <w:p w14:paraId="628FC3C7" w14:textId="77777777" w:rsidR="008B7AE3" w:rsidRDefault="00A907D7" w:rsidP="008B7AE3">
      <w:pPr>
        <w:pStyle w:val="Item1"/>
        <w:tabs>
          <w:tab w:val="clear" w:pos="1440"/>
        </w:tabs>
        <w:rPr>
          <w:sz w:val="24"/>
          <w:szCs w:val="18"/>
        </w:rPr>
      </w:pPr>
      <w:bookmarkStart w:id="32" w:name="_Hlk102042081"/>
      <w:r w:rsidRPr="00331235">
        <w:rPr>
          <w:b/>
          <w:bCs/>
          <w:sz w:val="24"/>
          <w:szCs w:val="18"/>
        </w:rPr>
        <w:t xml:space="preserve">Price </w:t>
      </w:r>
      <w:r w:rsidR="00E3208D" w:rsidRPr="00331235">
        <w:rPr>
          <w:b/>
          <w:bCs/>
          <w:sz w:val="24"/>
          <w:szCs w:val="18"/>
        </w:rPr>
        <w:t>Discrepancy</w:t>
      </w:r>
      <w:r w:rsidRPr="00331235">
        <w:rPr>
          <w:b/>
          <w:bCs/>
          <w:sz w:val="24"/>
          <w:szCs w:val="18"/>
        </w:rPr>
        <w:t xml:space="preserve">. </w:t>
      </w:r>
      <w:r w:rsidRPr="00331235">
        <w:rPr>
          <w:sz w:val="24"/>
          <w:szCs w:val="18"/>
        </w:rPr>
        <w:t xml:space="preserve">In the case of a discrepancy between the unit price and an extension, </w:t>
      </w:r>
      <w:r w:rsidR="00A114C4" w:rsidRPr="00331235">
        <w:rPr>
          <w:sz w:val="24"/>
          <w:szCs w:val="18"/>
        </w:rPr>
        <w:t>the unit price will be used for evaluation purposes</w:t>
      </w:r>
      <w:r w:rsidRPr="00331235">
        <w:rPr>
          <w:sz w:val="24"/>
          <w:szCs w:val="18"/>
        </w:rPr>
        <w:t xml:space="preserve">. </w:t>
      </w:r>
      <w:bookmarkEnd w:id="32"/>
    </w:p>
    <w:p w14:paraId="504F8475" w14:textId="5CEBF12A" w:rsidR="00CE1BC8" w:rsidRPr="008B7AE3" w:rsidRDefault="00CE1BC8" w:rsidP="008B7AE3">
      <w:pPr>
        <w:pStyle w:val="Item1"/>
        <w:tabs>
          <w:tab w:val="clear" w:pos="1440"/>
        </w:tabs>
        <w:rPr>
          <w:sz w:val="24"/>
          <w:szCs w:val="18"/>
        </w:rPr>
      </w:pPr>
      <w:r w:rsidRPr="008B7AE3">
        <w:rPr>
          <w:b/>
          <w:bCs/>
          <w:sz w:val="24"/>
          <w:szCs w:val="24"/>
        </w:rPr>
        <w:t xml:space="preserve">Evaluation Criteria Descriptions.  </w:t>
      </w:r>
      <w:r w:rsidRPr="008B7AE3">
        <w:rPr>
          <w:sz w:val="24"/>
          <w:szCs w:val="24"/>
        </w:rPr>
        <w:t>The items listed in the Evaluation Criteria should be considered as minimum requirements.  All information contained in a proposal and presented in vendor interviews (if there are interviews) will be considered during the evaluation process and included in scoring within the appropriate Evaluation Criteria.</w:t>
      </w:r>
    </w:p>
    <w:p w14:paraId="46761E91" w14:textId="0612FA79" w:rsidR="00E2481A" w:rsidRPr="00CE1BC8" w:rsidRDefault="00CE1BC8" w:rsidP="00CE1BC8">
      <w:pPr>
        <w:pStyle w:val="Item1"/>
        <w:tabs>
          <w:tab w:val="clear" w:pos="1440"/>
        </w:tabs>
        <w:rPr>
          <w:sz w:val="24"/>
          <w:szCs w:val="18"/>
        </w:rPr>
      </w:pPr>
      <w:bookmarkStart w:id="33" w:name="_Hlk103954319"/>
      <w:r>
        <w:rPr>
          <w:b/>
          <w:bCs/>
          <w:sz w:val="24"/>
          <w:szCs w:val="24"/>
        </w:rPr>
        <w:lastRenderedPageBreak/>
        <w:t>Evaluation</w:t>
      </w:r>
      <w:r w:rsidRPr="00296ED2">
        <w:rPr>
          <w:b/>
          <w:bCs/>
          <w:sz w:val="24"/>
          <w:szCs w:val="24"/>
        </w:rPr>
        <w:t xml:space="preserve"> Score</w:t>
      </w:r>
      <w:r w:rsidR="00BB26E0">
        <w:rPr>
          <w:b/>
          <w:bCs/>
          <w:sz w:val="24"/>
          <w:szCs w:val="24"/>
        </w:rPr>
        <w:t>s</w:t>
      </w:r>
      <w:r w:rsidRPr="00296ED2">
        <w:rPr>
          <w:b/>
          <w:bCs/>
          <w:sz w:val="24"/>
          <w:szCs w:val="24"/>
        </w:rPr>
        <w:t xml:space="preserve">. </w:t>
      </w:r>
      <w:r w:rsidRPr="00296ED2">
        <w:rPr>
          <w:sz w:val="24"/>
          <w:szCs w:val="24"/>
        </w:rPr>
        <w:t xml:space="preserve">  Proposals will be evaluated and scored on the zero to five-point scale within each Evaluation Criteria below.  Scores for all Evaluation Criteria (see the section below) will then be added, according to their assigned weight (below), to arrive at a weighted score for each proposal.  A proposal with a higher-weighted total will be deemed of higher quality than a proposal with a lesser-weighted total.  </w:t>
      </w:r>
      <w:bookmarkEnd w:id="33"/>
    </w:p>
    <w:p w14:paraId="63FBBCC2" w14:textId="20564CED" w:rsidR="00CE1BC8" w:rsidRPr="00331235" w:rsidRDefault="00BB26E0" w:rsidP="00CE1BC8">
      <w:pPr>
        <w:pStyle w:val="Item1"/>
        <w:tabs>
          <w:tab w:val="clear" w:pos="1440"/>
        </w:tabs>
        <w:rPr>
          <w:sz w:val="24"/>
          <w:szCs w:val="18"/>
        </w:rPr>
      </w:pPr>
      <w:r w:rsidRPr="00AE30EB">
        <w:rPr>
          <w:b/>
          <w:bCs/>
          <w:sz w:val="24"/>
          <w:szCs w:val="24"/>
        </w:rPr>
        <w:t>Shortlist Process</w:t>
      </w:r>
      <w:r w:rsidR="00012594">
        <w:rPr>
          <w:b/>
          <w:bCs/>
          <w:sz w:val="24"/>
          <w:szCs w:val="24"/>
        </w:rPr>
        <w:t xml:space="preserve">. </w:t>
      </w:r>
      <w:r>
        <w:rPr>
          <w:sz w:val="24"/>
          <w:szCs w:val="24"/>
        </w:rPr>
        <w:t xml:space="preserve"> The evaluation process may include a two-stage approach including a preliminary evaluation of the written proposal and preliminary scoring to develop a shortlist of Bidders that will continue to the final stage of optional vendor interview, and reference checks. The preliminary scoring will be based on the total points, excluding any points allocated to references, and optional vendor interview. </w:t>
      </w:r>
      <w:r w:rsidRPr="00351BB6">
        <w:rPr>
          <w:color w:val="000000" w:themeColor="text1"/>
          <w:sz w:val="24"/>
          <w:szCs w:val="24"/>
        </w:rPr>
        <w:t xml:space="preserve">The </w:t>
      </w:r>
      <w:r w:rsidR="001C628F" w:rsidRPr="00351BB6">
        <w:rPr>
          <w:color w:val="000000" w:themeColor="text1"/>
          <w:sz w:val="24"/>
          <w:szCs w:val="24"/>
        </w:rPr>
        <w:t>three (3)</w:t>
      </w:r>
      <w:r w:rsidRPr="00351BB6">
        <w:rPr>
          <w:color w:val="000000" w:themeColor="text1"/>
          <w:sz w:val="24"/>
          <w:szCs w:val="24"/>
        </w:rPr>
        <w:t xml:space="preserve"> Bidders </w:t>
      </w:r>
      <w:r>
        <w:rPr>
          <w:sz w:val="24"/>
          <w:szCs w:val="24"/>
        </w:rPr>
        <w:t>receiving the highest preliminary scores may advance to the next evaluation phase. All other Bidders will be deemed eliminated from the process. All Bidders will be notified of the shortlist participants; however, the preliminary scores at that time will not be communicated to Bidders.</w:t>
      </w:r>
    </w:p>
    <w:p w14:paraId="7FF3BDFC" w14:textId="4E58771A" w:rsidR="001E33B4" w:rsidRPr="00331235" w:rsidRDefault="00BB26E0" w:rsidP="00331235">
      <w:pPr>
        <w:pStyle w:val="Item1"/>
        <w:tabs>
          <w:tab w:val="clear" w:pos="1440"/>
        </w:tabs>
        <w:rPr>
          <w:sz w:val="24"/>
          <w:szCs w:val="18"/>
        </w:rPr>
      </w:pPr>
      <w:r w:rsidRPr="00331235">
        <w:rPr>
          <w:b/>
          <w:bCs/>
          <w:sz w:val="24"/>
          <w:szCs w:val="18"/>
        </w:rPr>
        <w:t xml:space="preserve">Reference Checks.  </w:t>
      </w:r>
      <w:r w:rsidRPr="00331235">
        <w:rPr>
          <w:sz w:val="24"/>
          <w:szCs w:val="18"/>
        </w:rPr>
        <w:t>The County reserves the right to conduct reference check</w:t>
      </w:r>
      <w:r>
        <w:rPr>
          <w:sz w:val="24"/>
          <w:szCs w:val="18"/>
        </w:rPr>
        <w:t>(s)</w:t>
      </w:r>
      <w:r w:rsidRPr="00331235">
        <w:rPr>
          <w:sz w:val="24"/>
          <w:szCs w:val="18"/>
        </w:rPr>
        <w:t xml:space="preserve"> on </w:t>
      </w:r>
      <w:r>
        <w:rPr>
          <w:sz w:val="24"/>
          <w:szCs w:val="18"/>
        </w:rPr>
        <w:t>all</w:t>
      </w:r>
      <w:r w:rsidRPr="00331235">
        <w:rPr>
          <w:sz w:val="24"/>
          <w:szCs w:val="18"/>
        </w:rPr>
        <w:t xml:space="preserve"> Bidders who submitted a bid proposal.  The </w:t>
      </w:r>
      <w:r w:rsidR="005F47C1">
        <w:rPr>
          <w:sz w:val="24"/>
          <w:szCs w:val="18"/>
        </w:rPr>
        <w:t>CSC</w:t>
      </w:r>
      <w:r w:rsidRPr="00331235">
        <w:rPr>
          <w:sz w:val="24"/>
          <w:szCs w:val="18"/>
        </w:rPr>
        <w:t xml:space="preserve"> will then score the reference check</w:t>
      </w:r>
      <w:r>
        <w:rPr>
          <w:sz w:val="24"/>
          <w:szCs w:val="18"/>
        </w:rPr>
        <w:t>(s)</w:t>
      </w:r>
      <w:r w:rsidRPr="00331235">
        <w:rPr>
          <w:sz w:val="24"/>
          <w:szCs w:val="18"/>
        </w:rPr>
        <w:t>, as identified in the Evaluation Criteria below</w:t>
      </w:r>
      <w:r>
        <w:rPr>
          <w:sz w:val="24"/>
          <w:szCs w:val="18"/>
        </w:rPr>
        <w:t>, which will then be</w:t>
      </w:r>
      <w:r w:rsidRPr="00331235">
        <w:rPr>
          <w:sz w:val="24"/>
          <w:szCs w:val="18"/>
        </w:rPr>
        <w:t xml:space="preserve"> included in the final score.</w:t>
      </w:r>
      <w:r w:rsidR="00740306" w:rsidRPr="00331235">
        <w:rPr>
          <w:sz w:val="24"/>
          <w:szCs w:val="18"/>
        </w:rPr>
        <w:t xml:space="preserve"> </w:t>
      </w:r>
    </w:p>
    <w:p w14:paraId="3D0A8F14" w14:textId="08F3BB54" w:rsidR="00012594" w:rsidRDefault="00BB26E0" w:rsidP="00012594">
      <w:pPr>
        <w:pStyle w:val="Item1"/>
        <w:tabs>
          <w:tab w:val="clear" w:pos="1440"/>
        </w:tabs>
        <w:rPr>
          <w:sz w:val="24"/>
          <w:szCs w:val="18"/>
        </w:rPr>
      </w:pPr>
      <w:r w:rsidRPr="00331235">
        <w:rPr>
          <w:b/>
          <w:bCs/>
          <w:sz w:val="24"/>
          <w:szCs w:val="18"/>
        </w:rPr>
        <w:t xml:space="preserve">Optional Vendor Interviews.  </w:t>
      </w:r>
      <w:r w:rsidRPr="00331235">
        <w:rPr>
          <w:sz w:val="24"/>
          <w:szCs w:val="18"/>
        </w:rPr>
        <w:t xml:space="preserve">The County may in its sole discretion, conduct vendor interviews.  </w:t>
      </w:r>
      <w:r>
        <w:rPr>
          <w:sz w:val="24"/>
          <w:szCs w:val="18"/>
        </w:rPr>
        <w:t xml:space="preserve">Should the County opt to conduct a vendor interview, the interview may include responding to standard and specific questions from the </w:t>
      </w:r>
      <w:r w:rsidR="005F47C1">
        <w:rPr>
          <w:sz w:val="24"/>
          <w:szCs w:val="18"/>
        </w:rPr>
        <w:t>CSC</w:t>
      </w:r>
      <w:r>
        <w:rPr>
          <w:sz w:val="24"/>
          <w:szCs w:val="18"/>
        </w:rPr>
        <w:t xml:space="preserve"> regarding the Bidders’ proposal.  Whether or not a shortlist process is used, the score of any evaluation criterion below may be revised or informed based on the vendor interview.</w:t>
      </w:r>
      <w:r w:rsidR="005218A7" w:rsidRPr="00331235">
        <w:rPr>
          <w:sz w:val="24"/>
          <w:szCs w:val="18"/>
        </w:rPr>
        <w:t xml:space="preserve"> </w:t>
      </w:r>
      <w:r w:rsidR="001E33B4" w:rsidRPr="00331235">
        <w:rPr>
          <w:sz w:val="24"/>
          <w:szCs w:val="18"/>
        </w:rPr>
        <w:t xml:space="preserve"> </w:t>
      </w:r>
      <w:r w:rsidR="005218A7" w:rsidRPr="00331235">
        <w:rPr>
          <w:sz w:val="24"/>
          <w:szCs w:val="18"/>
        </w:rPr>
        <w:t xml:space="preserve"> </w:t>
      </w:r>
    </w:p>
    <w:p w14:paraId="37E51FC6" w14:textId="2EF0EB30" w:rsidR="00CE1BC8" w:rsidRPr="00012594" w:rsidRDefault="00CE1BC8" w:rsidP="00012594">
      <w:pPr>
        <w:pStyle w:val="Item1"/>
        <w:tabs>
          <w:tab w:val="clear" w:pos="1440"/>
        </w:tabs>
        <w:rPr>
          <w:sz w:val="24"/>
          <w:szCs w:val="18"/>
        </w:rPr>
      </w:pPr>
      <w:r w:rsidRPr="00012594">
        <w:rPr>
          <w:b/>
          <w:bCs/>
          <w:sz w:val="24"/>
          <w:szCs w:val="24"/>
        </w:rPr>
        <w:t>Final Score</w:t>
      </w:r>
      <w:r w:rsidR="006E6A2D" w:rsidRPr="00012594">
        <w:rPr>
          <w:sz w:val="24"/>
          <w:szCs w:val="24"/>
        </w:rPr>
        <w:t>.</w:t>
      </w:r>
      <w:r w:rsidRPr="00012594">
        <w:rPr>
          <w:sz w:val="24"/>
          <w:szCs w:val="24"/>
        </w:rPr>
        <w:t xml:space="preserve"> </w:t>
      </w:r>
      <w:r w:rsidRPr="00012594">
        <w:rPr>
          <w:rFonts w:asciiTheme="minorHAnsi" w:hAnsiTheme="minorHAnsi" w:cstheme="minorHAnsi"/>
          <w:color w:val="000000"/>
          <w:sz w:val="24"/>
          <w:szCs w:val="24"/>
        </w:rPr>
        <w:t xml:space="preserve">The </w:t>
      </w:r>
      <w:r w:rsidRPr="007021EC">
        <w:rPr>
          <w:rFonts w:asciiTheme="minorHAnsi" w:hAnsiTheme="minorHAnsi" w:cstheme="minorHAnsi"/>
          <w:color w:val="000000" w:themeColor="text1"/>
          <w:sz w:val="24"/>
          <w:szCs w:val="24"/>
        </w:rPr>
        <w:t>final maximum score for any procurement is 5</w:t>
      </w:r>
      <w:r w:rsidR="008C71A1" w:rsidRPr="007021EC">
        <w:rPr>
          <w:rFonts w:asciiTheme="minorHAnsi" w:hAnsiTheme="minorHAnsi" w:cstheme="minorHAnsi"/>
          <w:color w:val="000000" w:themeColor="text1"/>
          <w:sz w:val="24"/>
          <w:szCs w:val="24"/>
        </w:rPr>
        <w:t>25</w:t>
      </w:r>
      <w:r w:rsidRPr="007021EC">
        <w:rPr>
          <w:rFonts w:asciiTheme="minorHAnsi" w:hAnsiTheme="minorHAnsi" w:cstheme="minorHAnsi"/>
          <w:color w:val="000000" w:themeColor="text1"/>
          <w:sz w:val="24"/>
          <w:szCs w:val="24"/>
        </w:rPr>
        <w:t xml:space="preserve"> points, including the possible </w:t>
      </w:r>
      <w:r w:rsidR="008C71A1" w:rsidRPr="007021EC">
        <w:rPr>
          <w:rFonts w:asciiTheme="minorHAnsi" w:hAnsiTheme="minorHAnsi" w:cstheme="minorHAnsi"/>
          <w:color w:val="000000" w:themeColor="text1"/>
          <w:sz w:val="24"/>
          <w:szCs w:val="24"/>
        </w:rPr>
        <w:t>25</w:t>
      </w:r>
      <w:r w:rsidRPr="007021EC">
        <w:rPr>
          <w:rFonts w:asciiTheme="minorHAnsi" w:hAnsiTheme="minorHAnsi" w:cstheme="minorHAnsi"/>
          <w:color w:val="000000" w:themeColor="text1"/>
          <w:sz w:val="24"/>
          <w:szCs w:val="24"/>
        </w:rPr>
        <w:t xml:space="preserve"> points for local and small</w:t>
      </w:r>
      <w:r w:rsidR="008C71A1" w:rsidRPr="007021EC">
        <w:rPr>
          <w:rFonts w:asciiTheme="minorHAnsi" w:hAnsiTheme="minorHAnsi" w:cstheme="minorHAnsi"/>
          <w:color w:val="000000" w:themeColor="text1"/>
          <w:sz w:val="24"/>
          <w:szCs w:val="24"/>
        </w:rPr>
        <w:t xml:space="preserve"> or</w:t>
      </w:r>
      <w:r w:rsidRPr="007021EC">
        <w:rPr>
          <w:rFonts w:asciiTheme="minorHAnsi" w:hAnsiTheme="minorHAnsi" w:cstheme="minorHAnsi"/>
          <w:color w:val="000000" w:themeColor="text1"/>
          <w:sz w:val="24"/>
          <w:szCs w:val="24"/>
        </w:rPr>
        <w:t xml:space="preserve"> local and emerging</w:t>
      </w:r>
      <w:r w:rsidR="008C71A1" w:rsidRPr="007021EC">
        <w:rPr>
          <w:rFonts w:asciiTheme="minorHAnsi" w:hAnsiTheme="minorHAnsi" w:cstheme="minorHAnsi"/>
          <w:color w:val="000000" w:themeColor="text1"/>
          <w:sz w:val="24"/>
          <w:szCs w:val="24"/>
        </w:rPr>
        <w:t xml:space="preserve"> </w:t>
      </w:r>
      <w:r w:rsidRPr="007021EC">
        <w:rPr>
          <w:rFonts w:asciiTheme="minorHAnsi" w:hAnsiTheme="minorHAnsi" w:cstheme="minorHAnsi"/>
          <w:color w:val="000000" w:themeColor="text1"/>
          <w:sz w:val="24"/>
          <w:szCs w:val="24"/>
        </w:rPr>
        <w:t xml:space="preserve">preference points (maximum </w:t>
      </w:r>
      <w:r w:rsidR="008C71A1" w:rsidRPr="007021EC">
        <w:rPr>
          <w:rFonts w:asciiTheme="minorHAnsi" w:hAnsiTheme="minorHAnsi" w:cstheme="minorHAnsi"/>
          <w:color w:val="000000" w:themeColor="text1"/>
          <w:sz w:val="24"/>
          <w:szCs w:val="24"/>
        </w:rPr>
        <w:t>5</w:t>
      </w:r>
      <w:r w:rsidRPr="007021EC">
        <w:rPr>
          <w:rFonts w:asciiTheme="minorHAnsi" w:hAnsiTheme="minorHAnsi" w:cstheme="minorHAnsi"/>
          <w:color w:val="000000" w:themeColor="text1"/>
          <w:sz w:val="24"/>
          <w:szCs w:val="24"/>
        </w:rPr>
        <w:t>% of the final score</w:t>
      </w:r>
      <w:r w:rsidR="00BB26E0" w:rsidRPr="007021EC">
        <w:rPr>
          <w:rFonts w:asciiTheme="minorHAnsi" w:hAnsiTheme="minorHAnsi" w:cstheme="minorHAnsi"/>
          <w:color w:val="000000" w:themeColor="text1"/>
          <w:sz w:val="24"/>
          <w:szCs w:val="24"/>
        </w:rPr>
        <w:t xml:space="preserve"> derived from 5% for either </w:t>
      </w:r>
      <w:r w:rsidR="006A45AE" w:rsidRPr="007021EC">
        <w:rPr>
          <w:rFonts w:asciiTheme="minorHAnsi" w:hAnsiTheme="minorHAnsi" w:cstheme="minorHAnsi"/>
          <w:i/>
          <w:iCs/>
          <w:color w:val="000000" w:themeColor="text1"/>
          <w:sz w:val="24"/>
          <w:szCs w:val="24"/>
        </w:rPr>
        <w:t>S</w:t>
      </w:r>
      <w:r w:rsidR="00BB26E0" w:rsidRPr="007021EC">
        <w:rPr>
          <w:rFonts w:asciiTheme="minorHAnsi" w:hAnsiTheme="minorHAnsi" w:cstheme="minorHAnsi"/>
          <w:i/>
          <w:iCs/>
          <w:color w:val="000000" w:themeColor="text1"/>
          <w:sz w:val="24"/>
          <w:szCs w:val="24"/>
        </w:rPr>
        <w:t>mall and Local</w:t>
      </w:r>
      <w:r w:rsidR="00BB26E0" w:rsidRPr="007021EC">
        <w:rPr>
          <w:rFonts w:asciiTheme="minorHAnsi" w:hAnsiTheme="minorHAnsi" w:cstheme="minorHAnsi"/>
          <w:color w:val="000000" w:themeColor="text1"/>
          <w:sz w:val="24"/>
          <w:szCs w:val="24"/>
        </w:rPr>
        <w:t xml:space="preserve"> or </w:t>
      </w:r>
      <w:r w:rsidR="00BB26E0" w:rsidRPr="007021EC">
        <w:rPr>
          <w:rFonts w:asciiTheme="minorHAnsi" w:hAnsiTheme="minorHAnsi" w:cstheme="minorHAnsi"/>
          <w:i/>
          <w:iCs/>
          <w:color w:val="000000" w:themeColor="text1"/>
          <w:sz w:val="24"/>
          <w:szCs w:val="24"/>
        </w:rPr>
        <w:t>Emerging and Local</w:t>
      </w:r>
      <w:r w:rsidR="00BB26E0" w:rsidRPr="007021EC">
        <w:rPr>
          <w:rFonts w:asciiTheme="minorHAnsi" w:hAnsiTheme="minorHAnsi" w:cstheme="minorHAnsi"/>
          <w:color w:val="000000" w:themeColor="text1"/>
          <w:sz w:val="24"/>
          <w:szCs w:val="24"/>
        </w:rPr>
        <w:t xml:space="preserve"> preference</w:t>
      </w:r>
      <w:r w:rsidRPr="007021EC">
        <w:rPr>
          <w:rFonts w:asciiTheme="minorHAnsi" w:hAnsiTheme="minorHAnsi" w:cstheme="minorHAnsi"/>
          <w:color w:val="000000" w:themeColor="text1"/>
          <w:sz w:val="24"/>
          <w:szCs w:val="24"/>
        </w:rPr>
        <w:t xml:space="preserve">). Proposals will be </w:t>
      </w:r>
      <w:r w:rsidRPr="00012594">
        <w:rPr>
          <w:rFonts w:asciiTheme="minorHAnsi" w:hAnsiTheme="minorHAnsi" w:cstheme="minorHAnsi"/>
          <w:color w:val="000000"/>
          <w:sz w:val="24"/>
          <w:szCs w:val="24"/>
        </w:rPr>
        <w:t>ranked by their final scores.</w:t>
      </w:r>
    </w:p>
    <w:p w14:paraId="6C00D0DC" w14:textId="77777777" w:rsidR="00CE1BC8" w:rsidRPr="00296ED2" w:rsidRDefault="00CE1BC8" w:rsidP="00CE1BC8">
      <w:pPr>
        <w:pStyle w:val="ListParagraph"/>
        <w:numPr>
          <w:ilvl w:val="1"/>
          <w:numId w:val="27"/>
        </w:numPr>
        <w:spacing w:after="240"/>
        <w:ind w:hanging="720"/>
        <w:rPr>
          <w:rFonts w:ascii="Calibri" w:hAnsi="Calibri" w:cs="Calibri"/>
          <w:sz w:val="24"/>
          <w:szCs w:val="24"/>
        </w:rPr>
      </w:pPr>
      <w:r w:rsidRPr="00296ED2">
        <w:rPr>
          <w:rFonts w:ascii="Calibri" w:hAnsi="Calibri" w:cs="Calibri"/>
          <w:i/>
          <w:iCs/>
          <w:sz w:val="24"/>
          <w:szCs w:val="24"/>
          <w:u w:val="single"/>
        </w:rPr>
        <w:t>Without Vendor Interview</w:t>
      </w:r>
      <w:r w:rsidRPr="00296ED2">
        <w:rPr>
          <w:rFonts w:ascii="Calibri" w:hAnsi="Calibri" w:cs="Calibri"/>
          <w:sz w:val="24"/>
          <w:szCs w:val="24"/>
        </w:rPr>
        <w:t xml:space="preserve">. In procurements where there are no vendor interviews, the score received by the </w:t>
      </w:r>
      <w:r>
        <w:rPr>
          <w:rFonts w:ascii="Calibri" w:hAnsi="Calibri" w:cs="Calibri"/>
          <w:sz w:val="24"/>
          <w:szCs w:val="24"/>
        </w:rPr>
        <w:t xml:space="preserve">evaluation of the written </w:t>
      </w:r>
      <w:r w:rsidRPr="00296ED2">
        <w:rPr>
          <w:rFonts w:ascii="Calibri" w:hAnsi="Calibri" w:cs="Calibri"/>
          <w:sz w:val="24"/>
          <w:szCs w:val="24"/>
        </w:rPr>
        <w:t xml:space="preserve">proposal with the </w:t>
      </w:r>
      <w:r>
        <w:rPr>
          <w:rFonts w:ascii="Calibri" w:hAnsi="Calibri" w:cs="Calibri"/>
          <w:sz w:val="24"/>
          <w:szCs w:val="24"/>
        </w:rPr>
        <w:t>r</w:t>
      </w:r>
      <w:r w:rsidRPr="00296ED2">
        <w:rPr>
          <w:rFonts w:ascii="Calibri" w:hAnsi="Calibri" w:cs="Calibri"/>
          <w:sz w:val="24"/>
          <w:szCs w:val="24"/>
        </w:rPr>
        <w:t xml:space="preserve">eference score added will be the final score. </w:t>
      </w:r>
    </w:p>
    <w:p w14:paraId="72D94375" w14:textId="4E8003F2" w:rsidR="00E2481A" w:rsidRPr="00331235" w:rsidRDefault="00CE1BC8" w:rsidP="00CE1BC8">
      <w:pPr>
        <w:pStyle w:val="Itema"/>
        <w:tabs>
          <w:tab w:val="clear" w:pos="2160"/>
        </w:tabs>
        <w:rPr>
          <w:sz w:val="24"/>
          <w:szCs w:val="18"/>
        </w:rPr>
      </w:pPr>
      <w:r w:rsidRPr="00296ED2">
        <w:rPr>
          <w:i/>
          <w:iCs/>
          <w:sz w:val="24"/>
          <w:szCs w:val="24"/>
          <w:u w:val="single"/>
        </w:rPr>
        <w:t>With Vendor Interview.</w:t>
      </w:r>
      <w:r w:rsidRPr="00296ED2">
        <w:rPr>
          <w:sz w:val="24"/>
          <w:szCs w:val="24"/>
        </w:rPr>
        <w:t xml:space="preserve"> </w:t>
      </w:r>
      <w:r w:rsidR="00BB26E0" w:rsidRPr="00464A92">
        <w:rPr>
          <w:sz w:val="24"/>
          <w:szCs w:val="24"/>
        </w:rPr>
        <w:t xml:space="preserve">In </w:t>
      </w:r>
      <w:r w:rsidR="00BB26E0">
        <w:rPr>
          <w:sz w:val="24"/>
          <w:szCs w:val="24"/>
        </w:rPr>
        <w:t>procurements</w:t>
      </w:r>
      <w:r w:rsidR="00BB26E0" w:rsidRPr="00464A92">
        <w:rPr>
          <w:sz w:val="24"/>
          <w:szCs w:val="24"/>
        </w:rPr>
        <w:t xml:space="preserve"> where there are vendor interviews, the </w:t>
      </w:r>
      <w:r w:rsidR="005F47C1">
        <w:rPr>
          <w:sz w:val="24"/>
          <w:szCs w:val="24"/>
        </w:rPr>
        <w:t>CSC</w:t>
      </w:r>
      <w:r w:rsidR="00BB26E0" w:rsidRPr="00464A92">
        <w:rPr>
          <w:sz w:val="24"/>
          <w:szCs w:val="24"/>
        </w:rPr>
        <w:t xml:space="preserve"> </w:t>
      </w:r>
      <w:r w:rsidR="00BB26E0">
        <w:rPr>
          <w:sz w:val="24"/>
          <w:szCs w:val="24"/>
        </w:rPr>
        <w:t>will</w:t>
      </w:r>
      <w:r w:rsidR="00BB26E0" w:rsidRPr="00464A92">
        <w:rPr>
          <w:sz w:val="24"/>
          <w:szCs w:val="24"/>
        </w:rPr>
        <w:t xml:space="preserve"> consider the interview and </w:t>
      </w:r>
      <w:r w:rsidR="00BB26E0">
        <w:rPr>
          <w:sz w:val="24"/>
          <w:szCs w:val="24"/>
        </w:rPr>
        <w:t xml:space="preserve">may </w:t>
      </w:r>
      <w:r w:rsidR="00BB26E0" w:rsidRPr="00464A92">
        <w:rPr>
          <w:sz w:val="24"/>
          <w:szCs w:val="24"/>
        </w:rPr>
        <w:t>adjust the scores</w:t>
      </w:r>
      <w:r w:rsidR="00BB26E0">
        <w:rPr>
          <w:sz w:val="24"/>
          <w:szCs w:val="24"/>
        </w:rPr>
        <w:t xml:space="preserve"> received by the evaluation of the written proposal which,</w:t>
      </w:r>
      <w:r w:rsidR="00BB26E0" w:rsidRPr="00464A92">
        <w:rPr>
          <w:sz w:val="24"/>
          <w:szCs w:val="24"/>
        </w:rPr>
        <w:t xml:space="preserve"> </w:t>
      </w:r>
      <w:r w:rsidR="00BB26E0">
        <w:rPr>
          <w:sz w:val="24"/>
          <w:szCs w:val="24"/>
        </w:rPr>
        <w:t>with the reference scores added, will be</w:t>
      </w:r>
      <w:r w:rsidR="00BB26E0" w:rsidRPr="00464A92">
        <w:rPr>
          <w:sz w:val="24"/>
          <w:szCs w:val="24"/>
        </w:rPr>
        <w:t xml:space="preserve"> the </w:t>
      </w:r>
      <w:r w:rsidR="00BB26E0">
        <w:rPr>
          <w:sz w:val="24"/>
          <w:szCs w:val="24"/>
        </w:rPr>
        <w:t>f</w:t>
      </w:r>
      <w:r w:rsidR="00BB26E0" w:rsidRPr="00464A92">
        <w:rPr>
          <w:sz w:val="24"/>
          <w:szCs w:val="24"/>
        </w:rPr>
        <w:t xml:space="preserve">inal </w:t>
      </w:r>
      <w:r w:rsidR="00BB26E0">
        <w:rPr>
          <w:sz w:val="24"/>
          <w:szCs w:val="24"/>
        </w:rPr>
        <w:t>s</w:t>
      </w:r>
      <w:r w:rsidR="00BB26E0" w:rsidRPr="00464A92">
        <w:rPr>
          <w:sz w:val="24"/>
          <w:szCs w:val="24"/>
        </w:rPr>
        <w:t>core.</w:t>
      </w:r>
      <w:r w:rsidR="00BB26E0" w:rsidRPr="00331235">
        <w:rPr>
          <w:sz w:val="24"/>
          <w:szCs w:val="18"/>
        </w:rPr>
        <w:t xml:space="preserve"> </w:t>
      </w:r>
      <w:r w:rsidR="00BE6948" w:rsidRPr="00331235">
        <w:rPr>
          <w:sz w:val="24"/>
          <w:szCs w:val="18"/>
        </w:rPr>
        <w:t xml:space="preserve"> </w:t>
      </w:r>
    </w:p>
    <w:p w14:paraId="13FDD9F1" w14:textId="1B60E3EE" w:rsidR="00A907D7" w:rsidRPr="00331235" w:rsidRDefault="00A907D7" w:rsidP="00331235">
      <w:pPr>
        <w:pStyle w:val="Item1"/>
        <w:rPr>
          <w:sz w:val="24"/>
          <w:szCs w:val="18"/>
        </w:rPr>
      </w:pPr>
      <w:r w:rsidRPr="00331235">
        <w:rPr>
          <w:b/>
          <w:bCs/>
          <w:sz w:val="24"/>
          <w:szCs w:val="18"/>
        </w:rPr>
        <w:lastRenderedPageBreak/>
        <w:t>Contact During Evaluation Process</w:t>
      </w:r>
      <w:r w:rsidR="009447C0" w:rsidRPr="00331235">
        <w:rPr>
          <w:b/>
          <w:bCs/>
          <w:sz w:val="24"/>
          <w:szCs w:val="18"/>
        </w:rPr>
        <w:t>.</w:t>
      </w:r>
      <w:r w:rsidRPr="00331235">
        <w:rPr>
          <w:b/>
          <w:bCs/>
          <w:sz w:val="24"/>
          <w:szCs w:val="18"/>
        </w:rPr>
        <w:t xml:space="preserve"> </w:t>
      </w:r>
      <w:r w:rsidRPr="00331235">
        <w:rPr>
          <w:sz w:val="24"/>
          <w:szCs w:val="18"/>
        </w:rPr>
        <w:t xml:space="preserve">All contact during the evaluation phase </w:t>
      </w:r>
      <w:r w:rsidR="00F43EF7">
        <w:rPr>
          <w:sz w:val="24"/>
          <w:szCs w:val="18"/>
        </w:rPr>
        <w:t>must</w:t>
      </w:r>
      <w:r w:rsidRPr="00331235">
        <w:rPr>
          <w:sz w:val="24"/>
          <w:szCs w:val="18"/>
        </w:rPr>
        <w:t xml:space="preserve"> be </w:t>
      </w:r>
      <w:r w:rsidRPr="007021EC">
        <w:rPr>
          <w:color w:val="000000" w:themeColor="text1"/>
          <w:sz w:val="24"/>
          <w:szCs w:val="18"/>
        </w:rPr>
        <w:t xml:space="preserve">through the GSA-Procurement department only.  Bidders </w:t>
      </w:r>
      <w:r w:rsidR="00F43EF7">
        <w:rPr>
          <w:sz w:val="24"/>
          <w:szCs w:val="18"/>
        </w:rPr>
        <w:t>must</w:t>
      </w:r>
      <w:r w:rsidRPr="00331235">
        <w:rPr>
          <w:sz w:val="24"/>
          <w:szCs w:val="18"/>
        </w:rPr>
        <w:t xml:space="preserve"> neither contact nor lobby </w:t>
      </w:r>
      <w:r w:rsidR="005F47C1">
        <w:rPr>
          <w:sz w:val="24"/>
          <w:szCs w:val="18"/>
        </w:rPr>
        <w:t>CSC</w:t>
      </w:r>
      <w:r w:rsidRPr="00331235">
        <w:rPr>
          <w:sz w:val="24"/>
          <w:szCs w:val="18"/>
        </w:rPr>
        <w:t xml:space="preserve"> during the evaluation process.  Attempts by Bidder</w:t>
      </w:r>
      <w:r w:rsidR="009447C0" w:rsidRPr="00331235">
        <w:rPr>
          <w:sz w:val="24"/>
          <w:szCs w:val="18"/>
        </w:rPr>
        <w:t>s</w:t>
      </w:r>
      <w:r w:rsidRPr="00331235">
        <w:rPr>
          <w:sz w:val="24"/>
          <w:szCs w:val="18"/>
        </w:rPr>
        <w:t xml:space="preserve"> to contact and/or influence </w:t>
      </w:r>
      <w:r w:rsidR="005F47C1">
        <w:rPr>
          <w:sz w:val="24"/>
          <w:szCs w:val="18"/>
        </w:rPr>
        <w:t>CSC</w:t>
      </w:r>
      <w:r w:rsidRPr="00331235">
        <w:rPr>
          <w:sz w:val="24"/>
          <w:szCs w:val="18"/>
        </w:rPr>
        <w:t xml:space="preserve"> may result in disqualification of Bidder</w:t>
      </w:r>
      <w:r w:rsidR="0090008A" w:rsidRPr="00331235">
        <w:rPr>
          <w:sz w:val="24"/>
          <w:szCs w:val="18"/>
        </w:rPr>
        <w:t>s</w:t>
      </w:r>
      <w:r w:rsidRPr="00331235">
        <w:rPr>
          <w:sz w:val="24"/>
          <w:szCs w:val="18"/>
        </w:rPr>
        <w:t xml:space="preserve">. </w:t>
      </w:r>
    </w:p>
    <w:p w14:paraId="0C9E9E8A" w14:textId="4CBFC090" w:rsidR="00742579" w:rsidRPr="00331235" w:rsidRDefault="00A907D7" w:rsidP="00331235">
      <w:pPr>
        <w:pStyle w:val="Item1"/>
        <w:rPr>
          <w:sz w:val="24"/>
          <w:szCs w:val="18"/>
        </w:rPr>
      </w:pPr>
      <w:r w:rsidRPr="00331235">
        <w:rPr>
          <w:b/>
          <w:bCs/>
          <w:sz w:val="24"/>
          <w:szCs w:val="18"/>
        </w:rPr>
        <w:t xml:space="preserve">Determining Award. </w:t>
      </w:r>
      <w:r w:rsidRPr="00331235">
        <w:rPr>
          <w:sz w:val="24"/>
          <w:szCs w:val="18"/>
        </w:rPr>
        <w:t xml:space="preserve">As a result of this </w:t>
      </w:r>
      <w:r w:rsidR="00505B06" w:rsidRPr="00331235">
        <w:rPr>
          <w:sz w:val="24"/>
          <w:szCs w:val="18"/>
        </w:rPr>
        <w:t>IRFP</w:t>
      </w:r>
      <w:r w:rsidRPr="00331235">
        <w:rPr>
          <w:sz w:val="24"/>
          <w:szCs w:val="18"/>
        </w:rPr>
        <w:t xml:space="preserve">, the County intends to award a contract to the </w:t>
      </w:r>
      <w:r w:rsidR="003B25AE" w:rsidRPr="00331235">
        <w:rPr>
          <w:sz w:val="24"/>
          <w:szCs w:val="18"/>
        </w:rPr>
        <w:t>highest</w:t>
      </w:r>
      <w:r w:rsidR="00A114C4" w:rsidRPr="00331235">
        <w:rPr>
          <w:sz w:val="24"/>
          <w:szCs w:val="18"/>
        </w:rPr>
        <w:t>-</w:t>
      </w:r>
      <w:r w:rsidR="003B25AE" w:rsidRPr="00331235">
        <w:rPr>
          <w:sz w:val="24"/>
          <w:szCs w:val="18"/>
        </w:rPr>
        <w:t xml:space="preserve">ranked </w:t>
      </w:r>
      <w:r w:rsidR="009F79B0" w:rsidRPr="00331235">
        <w:rPr>
          <w:sz w:val="24"/>
          <w:szCs w:val="18"/>
        </w:rPr>
        <w:t xml:space="preserve">responsible </w:t>
      </w:r>
      <w:r w:rsidR="003B25AE" w:rsidRPr="00331235">
        <w:rPr>
          <w:sz w:val="24"/>
          <w:szCs w:val="18"/>
        </w:rPr>
        <w:t>Bidder(s)</w:t>
      </w:r>
      <w:r w:rsidR="0065315D" w:rsidRPr="00331235">
        <w:rPr>
          <w:sz w:val="24"/>
          <w:szCs w:val="18"/>
        </w:rPr>
        <w:t>,</w:t>
      </w:r>
      <w:r w:rsidR="003B25AE" w:rsidRPr="00331235">
        <w:rPr>
          <w:sz w:val="24"/>
          <w:szCs w:val="18"/>
        </w:rPr>
        <w:t xml:space="preserve"> as determined by the combined weight of the Evaluation Criteria, </w:t>
      </w:r>
      <w:r w:rsidRPr="00331235">
        <w:rPr>
          <w:sz w:val="24"/>
          <w:szCs w:val="18"/>
        </w:rPr>
        <w:t xml:space="preserve">whose response conforms to the </w:t>
      </w:r>
      <w:r w:rsidR="00505B06" w:rsidRPr="00331235">
        <w:rPr>
          <w:sz w:val="24"/>
          <w:szCs w:val="18"/>
        </w:rPr>
        <w:t>IRFP</w:t>
      </w:r>
      <w:r w:rsidRPr="00331235">
        <w:rPr>
          <w:sz w:val="24"/>
          <w:szCs w:val="18"/>
        </w:rPr>
        <w:t xml:space="preserve"> and whose bid presents the </w:t>
      </w:r>
      <w:r w:rsidR="00A114C4" w:rsidRPr="00331235">
        <w:rPr>
          <w:sz w:val="24"/>
          <w:szCs w:val="18"/>
        </w:rPr>
        <w:t>greatest</w:t>
      </w:r>
      <w:r w:rsidRPr="00331235">
        <w:rPr>
          <w:sz w:val="24"/>
          <w:szCs w:val="18"/>
        </w:rPr>
        <w:t xml:space="preserve"> value to the County considering all </w:t>
      </w:r>
      <w:r w:rsidR="00344D69" w:rsidRPr="00331235">
        <w:rPr>
          <w:sz w:val="24"/>
          <w:szCs w:val="18"/>
        </w:rPr>
        <w:t>E</w:t>
      </w:r>
      <w:r w:rsidRPr="00331235">
        <w:rPr>
          <w:sz w:val="24"/>
          <w:szCs w:val="18"/>
        </w:rPr>
        <w:t xml:space="preserve">valuation </w:t>
      </w:r>
      <w:r w:rsidR="00344D69" w:rsidRPr="00331235">
        <w:rPr>
          <w:sz w:val="24"/>
          <w:szCs w:val="18"/>
        </w:rPr>
        <w:t>C</w:t>
      </w:r>
      <w:r w:rsidRPr="00331235">
        <w:rPr>
          <w:sz w:val="24"/>
          <w:szCs w:val="18"/>
        </w:rPr>
        <w:t xml:space="preserve">riteria.  </w:t>
      </w:r>
      <w:r w:rsidR="009F79B0" w:rsidRPr="00331235">
        <w:rPr>
          <w:sz w:val="24"/>
          <w:szCs w:val="18"/>
        </w:rPr>
        <w:t xml:space="preserve">The combined weight of the Evaluation Criteria is greater in importance than </w:t>
      </w:r>
      <w:r w:rsidR="00A114C4" w:rsidRPr="00331235">
        <w:rPr>
          <w:sz w:val="24"/>
          <w:szCs w:val="18"/>
        </w:rPr>
        <w:t xml:space="preserve">the </w:t>
      </w:r>
      <w:r w:rsidR="009F79B0" w:rsidRPr="00331235">
        <w:rPr>
          <w:sz w:val="24"/>
          <w:szCs w:val="18"/>
        </w:rPr>
        <w:t>cost in determining the</w:t>
      </w:r>
      <w:r w:rsidR="0065315D" w:rsidRPr="00331235">
        <w:rPr>
          <w:sz w:val="24"/>
          <w:szCs w:val="18"/>
        </w:rPr>
        <w:t xml:space="preserve"> best </w:t>
      </w:r>
      <w:r w:rsidR="009F79B0" w:rsidRPr="00331235">
        <w:rPr>
          <w:sz w:val="24"/>
          <w:szCs w:val="18"/>
        </w:rPr>
        <w:t xml:space="preserve">value to the County. </w:t>
      </w:r>
      <w:r w:rsidRPr="00331235">
        <w:rPr>
          <w:sz w:val="24"/>
          <w:szCs w:val="18"/>
        </w:rPr>
        <w:t xml:space="preserve">The County may award a contract of higher qualitative competence over the lowest priced response. </w:t>
      </w:r>
    </w:p>
    <w:p w14:paraId="3C34B926" w14:textId="77777777" w:rsidR="00742579" w:rsidRPr="00331235" w:rsidRDefault="00742579" w:rsidP="00331235">
      <w:pPr>
        <w:pStyle w:val="Item1"/>
        <w:rPr>
          <w:sz w:val="24"/>
          <w:szCs w:val="18"/>
        </w:rPr>
      </w:pPr>
      <w:r w:rsidRPr="00331235">
        <w:rPr>
          <w:sz w:val="24"/>
          <w:szCs w:val="18"/>
        </w:rPr>
        <w:t>The zero to five-point scale range is defined as follows:</w:t>
      </w:r>
    </w:p>
    <w:tbl>
      <w:tblPr>
        <w:tblW w:w="8527" w:type="dxa"/>
        <w:tblInd w:w="15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60"/>
        <w:gridCol w:w="1980"/>
        <w:gridCol w:w="6187"/>
      </w:tblGrid>
      <w:tr w:rsidR="00742579" w:rsidRPr="00EB258A" w14:paraId="65F8AAD7" w14:textId="77777777" w:rsidTr="009000A4">
        <w:trPr>
          <w:trHeight w:val="20"/>
        </w:trPr>
        <w:tc>
          <w:tcPr>
            <w:tcW w:w="360" w:type="dxa"/>
            <w:tcMar>
              <w:top w:w="29" w:type="dxa"/>
              <w:left w:w="115" w:type="dxa"/>
              <w:bottom w:w="29" w:type="dxa"/>
              <w:right w:w="115" w:type="dxa"/>
            </w:tcMar>
            <w:vAlign w:val="center"/>
          </w:tcPr>
          <w:p w14:paraId="4DAFB64E"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0</w:t>
            </w:r>
          </w:p>
        </w:tc>
        <w:tc>
          <w:tcPr>
            <w:tcW w:w="1980" w:type="dxa"/>
            <w:tcMar>
              <w:top w:w="29" w:type="dxa"/>
              <w:left w:w="115" w:type="dxa"/>
              <w:bottom w:w="29" w:type="dxa"/>
              <w:right w:w="115" w:type="dxa"/>
            </w:tcMar>
            <w:vAlign w:val="center"/>
          </w:tcPr>
          <w:p w14:paraId="68F19D75"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Not Acceptable</w:t>
            </w:r>
          </w:p>
        </w:tc>
        <w:tc>
          <w:tcPr>
            <w:tcW w:w="6187" w:type="dxa"/>
            <w:tcMar>
              <w:top w:w="29" w:type="dxa"/>
              <w:left w:w="115" w:type="dxa"/>
              <w:bottom w:w="29" w:type="dxa"/>
              <w:right w:w="115" w:type="dxa"/>
            </w:tcMar>
            <w:vAlign w:val="center"/>
          </w:tcPr>
          <w:p w14:paraId="18328A84" w14:textId="0B82A3E1" w:rsidR="00742579" w:rsidRPr="00EB258A" w:rsidRDefault="00742579" w:rsidP="00563F02">
            <w:pPr>
              <w:rPr>
                <w:rFonts w:ascii="Calibri" w:hAnsi="Calibri" w:cs="Calibri"/>
                <w:sz w:val="24"/>
                <w:szCs w:val="24"/>
              </w:rPr>
            </w:pPr>
            <w:r w:rsidRPr="00EB258A">
              <w:rPr>
                <w:rFonts w:ascii="Calibri" w:hAnsi="Calibri" w:cs="Calibri"/>
                <w:sz w:val="24"/>
                <w:szCs w:val="24"/>
              </w:rPr>
              <w:t>Non-responsive</w:t>
            </w:r>
            <w:r w:rsidR="00A114C4">
              <w:rPr>
                <w:rFonts w:ascii="Calibri" w:hAnsi="Calibri" w:cs="Calibri"/>
                <w:sz w:val="24"/>
                <w:szCs w:val="24"/>
              </w:rPr>
              <w:t>,</w:t>
            </w:r>
            <w:r w:rsidRPr="00EB258A">
              <w:rPr>
                <w:rFonts w:ascii="Calibri" w:hAnsi="Calibri" w:cs="Calibri"/>
                <w:sz w:val="24"/>
                <w:szCs w:val="24"/>
              </w:rPr>
              <w:t xml:space="preserve"> fails to meet </w:t>
            </w:r>
            <w:r w:rsidR="00505B06">
              <w:rPr>
                <w:rFonts w:ascii="Calibri" w:hAnsi="Calibri" w:cs="Calibri"/>
                <w:sz w:val="24"/>
                <w:szCs w:val="24"/>
              </w:rPr>
              <w:t>IRFP</w:t>
            </w:r>
            <w:r w:rsidRPr="00EB258A">
              <w:rPr>
                <w:rFonts w:ascii="Calibri" w:hAnsi="Calibri" w:cs="Calibri"/>
                <w:sz w:val="24"/>
                <w:szCs w:val="24"/>
              </w:rPr>
              <w:t xml:space="preserve"> specification</w:t>
            </w:r>
            <w:r w:rsidR="00A114C4">
              <w:rPr>
                <w:rFonts w:ascii="Calibri" w:hAnsi="Calibri" w:cs="Calibri"/>
                <w:sz w:val="24"/>
                <w:szCs w:val="24"/>
              </w:rPr>
              <w:t>s</w:t>
            </w:r>
            <w:r w:rsidRPr="00EB258A">
              <w:rPr>
                <w:rFonts w:ascii="Calibri" w:hAnsi="Calibri" w:cs="Calibri"/>
                <w:sz w:val="24"/>
                <w:szCs w:val="24"/>
              </w:rPr>
              <w:t xml:space="preserve">.  The approach has no probability of success.  If the unmet specification is a mandatory requirement, this score </w:t>
            </w:r>
            <w:r w:rsidR="00331235">
              <w:rPr>
                <w:rFonts w:ascii="Calibri" w:hAnsi="Calibri" w:cs="Calibri"/>
                <w:sz w:val="24"/>
                <w:szCs w:val="24"/>
              </w:rPr>
              <w:t>may</w:t>
            </w:r>
            <w:r w:rsidRPr="00EB258A">
              <w:rPr>
                <w:rFonts w:ascii="Calibri" w:hAnsi="Calibri" w:cs="Calibri"/>
                <w:sz w:val="24"/>
                <w:szCs w:val="24"/>
              </w:rPr>
              <w:t xml:space="preserve"> result in </w:t>
            </w:r>
            <w:r w:rsidR="00A114C4">
              <w:rPr>
                <w:rFonts w:ascii="Calibri" w:hAnsi="Calibri" w:cs="Calibri"/>
                <w:sz w:val="24"/>
                <w:szCs w:val="24"/>
              </w:rPr>
              <w:t xml:space="preserve">the </w:t>
            </w:r>
            <w:r w:rsidRPr="00EB258A">
              <w:rPr>
                <w:rFonts w:ascii="Calibri" w:hAnsi="Calibri" w:cs="Calibri"/>
                <w:sz w:val="24"/>
                <w:szCs w:val="24"/>
              </w:rPr>
              <w:t xml:space="preserve">disqualification of </w:t>
            </w:r>
            <w:r w:rsidR="00A114C4">
              <w:rPr>
                <w:rFonts w:ascii="Calibri" w:hAnsi="Calibri" w:cs="Calibri"/>
                <w:sz w:val="24"/>
                <w:szCs w:val="24"/>
              </w:rPr>
              <w:t xml:space="preserve">the </w:t>
            </w:r>
            <w:r w:rsidRPr="00EB258A">
              <w:rPr>
                <w:rFonts w:ascii="Calibri" w:hAnsi="Calibri" w:cs="Calibri"/>
                <w:sz w:val="24"/>
                <w:szCs w:val="24"/>
              </w:rPr>
              <w:t>proposal.</w:t>
            </w:r>
          </w:p>
        </w:tc>
      </w:tr>
      <w:tr w:rsidR="00742579" w:rsidRPr="00EB258A" w14:paraId="3EDAAE8E" w14:textId="77777777" w:rsidTr="009000A4">
        <w:trPr>
          <w:trHeight w:val="20"/>
        </w:trPr>
        <w:tc>
          <w:tcPr>
            <w:tcW w:w="360" w:type="dxa"/>
            <w:tcMar>
              <w:top w:w="29" w:type="dxa"/>
              <w:left w:w="115" w:type="dxa"/>
              <w:bottom w:w="29" w:type="dxa"/>
              <w:right w:w="115" w:type="dxa"/>
            </w:tcMar>
            <w:vAlign w:val="center"/>
          </w:tcPr>
          <w:p w14:paraId="0FBEDF7D"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1</w:t>
            </w:r>
          </w:p>
        </w:tc>
        <w:tc>
          <w:tcPr>
            <w:tcW w:w="1980" w:type="dxa"/>
            <w:tcMar>
              <w:top w:w="29" w:type="dxa"/>
              <w:left w:w="115" w:type="dxa"/>
              <w:bottom w:w="29" w:type="dxa"/>
              <w:right w:w="115" w:type="dxa"/>
            </w:tcMar>
            <w:vAlign w:val="center"/>
          </w:tcPr>
          <w:p w14:paraId="289068AC"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Poor</w:t>
            </w:r>
          </w:p>
        </w:tc>
        <w:tc>
          <w:tcPr>
            <w:tcW w:w="6187" w:type="dxa"/>
            <w:tcMar>
              <w:top w:w="29" w:type="dxa"/>
              <w:left w:w="115" w:type="dxa"/>
              <w:bottom w:w="29" w:type="dxa"/>
              <w:right w:w="115" w:type="dxa"/>
            </w:tcMar>
            <w:vAlign w:val="center"/>
          </w:tcPr>
          <w:p w14:paraId="470C530B" w14:textId="6ACA9588" w:rsidR="00742579" w:rsidRPr="00EB258A" w:rsidRDefault="00742579" w:rsidP="00563F02">
            <w:pPr>
              <w:rPr>
                <w:rFonts w:ascii="Calibri" w:hAnsi="Calibri" w:cs="Calibri"/>
                <w:sz w:val="24"/>
                <w:szCs w:val="24"/>
              </w:rPr>
            </w:pPr>
            <w:r w:rsidRPr="00EB258A">
              <w:rPr>
                <w:rFonts w:ascii="Calibri" w:hAnsi="Calibri" w:cs="Calibri"/>
                <w:sz w:val="24"/>
                <w:szCs w:val="24"/>
              </w:rPr>
              <w:t xml:space="preserve">Below average, falls short of expectations, is substandard to that which is the average or expected norm, has a low probability of success in achieving objectives per </w:t>
            </w:r>
            <w:r w:rsidR="00505B06">
              <w:rPr>
                <w:rFonts w:ascii="Calibri" w:hAnsi="Calibri" w:cs="Calibri"/>
                <w:sz w:val="24"/>
                <w:szCs w:val="24"/>
              </w:rPr>
              <w:t>IRFP</w:t>
            </w:r>
            <w:r w:rsidRPr="00EB258A">
              <w:rPr>
                <w:rFonts w:ascii="Calibri" w:hAnsi="Calibri" w:cs="Calibri"/>
                <w:sz w:val="24"/>
                <w:szCs w:val="24"/>
              </w:rPr>
              <w:t>.</w:t>
            </w:r>
          </w:p>
        </w:tc>
      </w:tr>
      <w:tr w:rsidR="00742579" w:rsidRPr="00EB258A" w14:paraId="6A6D446A" w14:textId="77777777" w:rsidTr="009000A4">
        <w:trPr>
          <w:trHeight w:val="20"/>
        </w:trPr>
        <w:tc>
          <w:tcPr>
            <w:tcW w:w="360" w:type="dxa"/>
            <w:tcMar>
              <w:top w:w="29" w:type="dxa"/>
              <w:left w:w="115" w:type="dxa"/>
              <w:bottom w:w="29" w:type="dxa"/>
              <w:right w:w="115" w:type="dxa"/>
            </w:tcMar>
            <w:vAlign w:val="center"/>
          </w:tcPr>
          <w:p w14:paraId="66674417"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2</w:t>
            </w:r>
          </w:p>
        </w:tc>
        <w:tc>
          <w:tcPr>
            <w:tcW w:w="1980" w:type="dxa"/>
            <w:tcMar>
              <w:top w:w="29" w:type="dxa"/>
              <w:left w:w="115" w:type="dxa"/>
              <w:bottom w:w="29" w:type="dxa"/>
              <w:right w:w="115" w:type="dxa"/>
            </w:tcMar>
            <w:vAlign w:val="center"/>
          </w:tcPr>
          <w:p w14:paraId="22AC23A3"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Fair</w:t>
            </w:r>
          </w:p>
        </w:tc>
        <w:tc>
          <w:tcPr>
            <w:tcW w:w="6187" w:type="dxa"/>
            <w:tcMar>
              <w:top w:w="29" w:type="dxa"/>
              <w:left w:w="115" w:type="dxa"/>
              <w:bottom w:w="29" w:type="dxa"/>
              <w:right w:w="115" w:type="dxa"/>
            </w:tcMar>
            <w:vAlign w:val="center"/>
          </w:tcPr>
          <w:p w14:paraId="40DFF2AA" w14:textId="1D65E7E4" w:rsidR="00742579" w:rsidRPr="00EB258A" w:rsidRDefault="00742579" w:rsidP="00563F02">
            <w:pPr>
              <w:rPr>
                <w:rFonts w:ascii="Calibri" w:hAnsi="Calibri" w:cs="Calibri"/>
                <w:sz w:val="24"/>
                <w:szCs w:val="24"/>
              </w:rPr>
            </w:pPr>
            <w:r w:rsidRPr="00EB258A">
              <w:rPr>
                <w:rFonts w:ascii="Calibri" w:hAnsi="Calibri" w:cs="Calibri"/>
                <w:sz w:val="24"/>
                <w:szCs w:val="24"/>
              </w:rPr>
              <w:t>Has a reasonable probability of success</w:t>
            </w:r>
            <w:r w:rsidR="00A114C4">
              <w:rPr>
                <w:rFonts w:ascii="Calibri" w:hAnsi="Calibri" w:cs="Calibri"/>
                <w:sz w:val="24"/>
                <w:szCs w:val="24"/>
              </w:rPr>
              <w:t>;</w:t>
            </w:r>
            <w:r w:rsidRPr="00EB258A">
              <w:rPr>
                <w:rFonts w:ascii="Calibri" w:hAnsi="Calibri" w:cs="Calibri"/>
                <w:sz w:val="24"/>
                <w:szCs w:val="24"/>
              </w:rPr>
              <w:t xml:space="preserve"> however, some objectives may not be met.</w:t>
            </w:r>
          </w:p>
        </w:tc>
      </w:tr>
      <w:tr w:rsidR="00742579" w:rsidRPr="00EB258A" w14:paraId="2A18B630" w14:textId="77777777" w:rsidTr="009000A4">
        <w:trPr>
          <w:trHeight w:val="20"/>
        </w:trPr>
        <w:tc>
          <w:tcPr>
            <w:tcW w:w="360" w:type="dxa"/>
            <w:tcMar>
              <w:top w:w="29" w:type="dxa"/>
              <w:left w:w="115" w:type="dxa"/>
              <w:bottom w:w="29" w:type="dxa"/>
              <w:right w:w="115" w:type="dxa"/>
            </w:tcMar>
            <w:vAlign w:val="center"/>
          </w:tcPr>
          <w:p w14:paraId="7CE67C7B"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3</w:t>
            </w:r>
          </w:p>
        </w:tc>
        <w:tc>
          <w:tcPr>
            <w:tcW w:w="1980" w:type="dxa"/>
            <w:tcMar>
              <w:top w:w="29" w:type="dxa"/>
              <w:left w:w="115" w:type="dxa"/>
              <w:bottom w:w="29" w:type="dxa"/>
              <w:right w:w="115" w:type="dxa"/>
            </w:tcMar>
            <w:vAlign w:val="center"/>
          </w:tcPr>
          <w:p w14:paraId="3142830E"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Average</w:t>
            </w:r>
          </w:p>
        </w:tc>
        <w:tc>
          <w:tcPr>
            <w:tcW w:w="6187" w:type="dxa"/>
            <w:tcMar>
              <w:top w:w="29" w:type="dxa"/>
              <w:left w:w="115" w:type="dxa"/>
              <w:bottom w:w="29" w:type="dxa"/>
              <w:right w:w="115" w:type="dxa"/>
            </w:tcMar>
            <w:vAlign w:val="center"/>
          </w:tcPr>
          <w:p w14:paraId="5FAA7A0A" w14:textId="52458C25" w:rsidR="00742579" w:rsidRPr="00EB258A" w:rsidRDefault="00742579" w:rsidP="00563F02">
            <w:pPr>
              <w:rPr>
                <w:rFonts w:ascii="Calibri" w:hAnsi="Calibri" w:cs="Calibri"/>
                <w:sz w:val="24"/>
                <w:szCs w:val="24"/>
              </w:rPr>
            </w:pPr>
            <w:r w:rsidRPr="00EB258A">
              <w:rPr>
                <w:rFonts w:ascii="Calibri" w:hAnsi="Calibri" w:cs="Calibri"/>
                <w:sz w:val="24"/>
                <w:szCs w:val="24"/>
              </w:rPr>
              <w:t xml:space="preserve">Acceptable </w:t>
            </w:r>
            <w:r w:rsidR="00A114C4">
              <w:rPr>
                <w:rFonts w:ascii="Calibri" w:hAnsi="Calibri" w:cs="Calibri"/>
                <w:sz w:val="24"/>
                <w:szCs w:val="24"/>
              </w:rPr>
              <w:t xml:space="preserve">and </w:t>
            </w:r>
            <w:r w:rsidR="005B2089">
              <w:rPr>
                <w:rFonts w:ascii="Calibri" w:hAnsi="Calibri" w:cs="Calibri"/>
                <w:sz w:val="24"/>
                <w:szCs w:val="24"/>
              </w:rPr>
              <w:t xml:space="preserve">likely to </w:t>
            </w:r>
            <w:r w:rsidRPr="00EB258A">
              <w:rPr>
                <w:rFonts w:ascii="Calibri" w:hAnsi="Calibri" w:cs="Calibri"/>
                <w:sz w:val="24"/>
                <w:szCs w:val="24"/>
              </w:rPr>
              <w:t xml:space="preserve">achieves all objectives in a reasonable fashion per </w:t>
            </w:r>
            <w:r w:rsidR="00505B06">
              <w:rPr>
                <w:rFonts w:ascii="Calibri" w:hAnsi="Calibri" w:cs="Calibri"/>
                <w:sz w:val="24"/>
                <w:szCs w:val="24"/>
              </w:rPr>
              <w:t>IRFP</w:t>
            </w:r>
            <w:r w:rsidRPr="00EB258A">
              <w:rPr>
                <w:rFonts w:ascii="Calibri" w:hAnsi="Calibri" w:cs="Calibri"/>
                <w:sz w:val="24"/>
                <w:szCs w:val="24"/>
              </w:rPr>
              <w:t xml:space="preserve"> specification.  This will be the baseline score for each item with adjustments based on </w:t>
            </w:r>
            <w:r w:rsidR="00A114C4">
              <w:rPr>
                <w:rFonts w:ascii="Calibri" w:hAnsi="Calibri" w:cs="Calibri"/>
                <w:sz w:val="24"/>
                <w:szCs w:val="24"/>
              </w:rPr>
              <w:t xml:space="preserve">the </w:t>
            </w:r>
            <w:r w:rsidRPr="00EB258A">
              <w:rPr>
                <w:rFonts w:ascii="Calibri" w:hAnsi="Calibri" w:cs="Calibri"/>
                <w:sz w:val="24"/>
                <w:szCs w:val="24"/>
              </w:rPr>
              <w:t xml:space="preserve">interpretation of </w:t>
            </w:r>
            <w:r w:rsidR="00A114C4">
              <w:rPr>
                <w:rFonts w:ascii="Calibri" w:hAnsi="Calibri" w:cs="Calibri"/>
                <w:sz w:val="24"/>
                <w:szCs w:val="24"/>
              </w:rPr>
              <w:t xml:space="preserve">the </w:t>
            </w:r>
            <w:r w:rsidRPr="00EB258A">
              <w:rPr>
                <w:rFonts w:ascii="Calibri" w:hAnsi="Calibri" w:cs="Calibri"/>
                <w:sz w:val="24"/>
                <w:szCs w:val="24"/>
              </w:rPr>
              <w:t xml:space="preserve">proposal by </w:t>
            </w:r>
            <w:r w:rsidR="005F47C1">
              <w:rPr>
                <w:rFonts w:ascii="Calibri" w:hAnsi="Calibri" w:cs="Calibri"/>
                <w:sz w:val="24"/>
                <w:szCs w:val="24"/>
              </w:rPr>
              <w:t>CSC</w:t>
            </w:r>
            <w:r w:rsidRPr="00EB258A">
              <w:rPr>
                <w:rFonts w:ascii="Calibri" w:hAnsi="Calibri" w:cs="Calibri"/>
                <w:sz w:val="24"/>
                <w:szCs w:val="24"/>
              </w:rPr>
              <w:t xml:space="preserve">.  </w:t>
            </w:r>
          </w:p>
        </w:tc>
      </w:tr>
      <w:tr w:rsidR="00742579" w:rsidRPr="00EB258A" w14:paraId="22EE4954" w14:textId="77777777" w:rsidTr="009000A4">
        <w:trPr>
          <w:trHeight w:val="20"/>
        </w:trPr>
        <w:tc>
          <w:tcPr>
            <w:tcW w:w="360" w:type="dxa"/>
            <w:tcMar>
              <w:top w:w="29" w:type="dxa"/>
              <w:left w:w="115" w:type="dxa"/>
              <w:bottom w:w="29" w:type="dxa"/>
              <w:right w:w="115" w:type="dxa"/>
            </w:tcMar>
            <w:vAlign w:val="center"/>
          </w:tcPr>
          <w:p w14:paraId="11122023"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4</w:t>
            </w:r>
          </w:p>
        </w:tc>
        <w:tc>
          <w:tcPr>
            <w:tcW w:w="1980" w:type="dxa"/>
            <w:tcMar>
              <w:top w:w="29" w:type="dxa"/>
              <w:left w:w="115" w:type="dxa"/>
              <w:bottom w:w="29" w:type="dxa"/>
              <w:right w:w="115" w:type="dxa"/>
            </w:tcMar>
            <w:vAlign w:val="center"/>
          </w:tcPr>
          <w:p w14:paraId="7F67AA3D"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Above Average / Good</w:t>
            </w:r>
          </w:p>
        </w:tc>
        <w:tc>
          <w:tcPr>
            <w:tcW w:w="6187" w:type="dxa"/>
            <w:tcMar>
              <w:top w:w="29" w:type="dxa"/>
              <w:left w:w="115" w:type="dxa"/>
              <w:bottom w:w="29" w:type="dxa"/>
              <w:right w:w="115" w:type="dxa"/>
            </w:tcMar>
            <w:vAlign w:val="center"/>
          </w:tcPr>
          <w:p w14:paraId="46FAE9F5" w14:textId="0D56CD24" w:rsidR="00742579" w:rsidRPr="00EB258A" w:rsidRDefault="005B2089" w:rsidP="00563F02">
            <w:pPr>
              <w:rPr>
                <w:rFonts w:ascii="Calibri" w:hAnsi="Calibri" w:cs="Calibri"/>
                <w:sz w:val="24"/>
                <w:szCs w:val="24"/>
              </w:rPr>
            </w:pPr>
            <w:r>
              <w:rPr>
                <w:rFonts w:ascii="Calibri" w:hAnsi="Calibri" w:cs="Calibri"/>
                <w:sz w:val="24"/>
                <w:szCs w:val="24"/>
              </w:rPr>
              <w:t>B</w:t>
            </w:r>
            <w:r w:rsidR="00742579" w:rsidRPr="00EB258A">
              <w:rPr>
                <w:rFonts w:ascii="Calibri" w:hAnsi="Calibri" w:cs="Calibri"/>
                <w:sz w:val="24"/>
                <w:szCs w:val="24"/>
              </w:rPr>
              <w:t xml:space="preserve">etter than that which is average or expected as the norm.  </w:t>
            </w:r>
            <w:r>
              <w:rPr>
                <w:rFonts w:ascii="Calibri" w:hAnsi="Calibri" w:cs="Calibri"/>
                <w:sz w:val="24"/>
                <w:szCs w:val="24"/>
              </w:rPr>
              <w:t>Excellent</w:t>
            </w:r>
            <w:r w:rsidRPr="00EB258A">
              <w:rPr>
                <w:rFonts w:ascii="Calibri" w:hAnsi="Calibri" w:cs="Calibri"/>
                <w:sz w:val="24"/>
                <w:szCs w:val="24"/>
              </w:rPr>
              <w:t xml:space="preserve"> probability</w:t>
            </w:r>
            <w:r>
              <w:rPr>
                <w:rFonts w:ascii="Calibri" w:hAnsi="Calibri" w:cs="Calibri"/>
                <w:sz w:val="24"/>
                <w:szCs w:val="24"/>
              </w:rPr>
              <w:t xml:space="preserve"> of success in </w:t>
            </w:r>
            <w:r w:rsidR="00E675D3">
              <w:rPr>
                <w:rFonts w:ascii="Calibri" w:hAnsi="Calibri" w:cs="Calibri"/>
                <w:sz w:val="24"/>
                <w:szCs w:val="24"/>
              </w:rPr>
              <w:t>a</w:t>
            </w:r>
            <w:r w:rsidR="00E675D3" w:rsidRPr="00EB258A">
              <w:rPr>
                <w:rFonts w:ascii="Calibri" w:hAnsi="Calibri" w:cs="Calibri"/>
                <w:sz w:val="24"/>
                <w:szCs w:val="24"/>
              </w:rPr>
              <w:t>chiev</w:t>
            </w:r>
            <w:r w:rsidR="00E675D3">
              <w:rPr>
                <w:rFonts w:ascii="Calibri" w:hAnsi="Calibri" w:cs="Calibri"/>
                <w:sz w:val="24"/>
                <w:szCs w:val="24"/>
              </w:rPr>
              <w:t xml:space="preserve">ing </w:t>
            </w:r>
            <w:r w:rsidR="00E675D3" w:rsidRPr="00EB258A">
              <w:rPr>
                <w:rFonts w:ascii="Calibri" w:hAnsi="Calibri" w:cs="Calibri"/>
                <w:sz w:val="24"/>
                <w:szCs w:val="24"/>
              </w:rPr>
              <w:t>all</w:t>
            </w:r>
            <w:r w:rsidR="00742579" w:rsidRPr="00EB258A">
              <w:rPr>
                <w:rFonts w:ascii="Calibri" w:hAnsi="Calibri" w:cs="Calibri"/>
                <w:sz w:val="24"/>
                <w:szCs w:val="24"/>
              </w:rPr>
              <w:t xml:space="preserve"> objectives </w:t>
            </w:r>
            <w:r>
              <w:rPr>
                <w:rFonts w:ascii="Calibri" w:hAnsi="Calibri" w:cs="Calibri"/>
                <w:sz w:val="24"/>
                <w:szCs w:val="24"/>
              </w:rPr>
              <w:t xml:space="preserve">of the </w:t>
            </w:r>
            <w:r w:rsidR="00505B06">
              <w:rPr>
                <w:rFonts w:ascii="Calibri" w:hAnsi="Calibri" w:cs="Calibri"/>
                <w:sz w:val="24"/>
                <w:szCs w:val="24"/>
              </w:rPr>
              <w:t>IRFP</w:t>
            </w:r>
            <w:r w:rsidR="00742579" w:rsidRPr="00EB258A">
              <w:rPr>
                <w:rFonts w:ascii="Calibri" w:hAnsi="Calibri" w:cs="Calibri"/>
                <w:sz w:val="24"/>
                <w:szCs w:val="24"/>
              </w:rPr>
              <w:t xml:space="preserve"> requirements and expectations.</w:t>
            </w:r>
          </w:p>
        </w:tc>
      </w:tr>
      <w:tr w:rsidR="00742579" w:rsidRPr="00EB258A" w14:paraId="1ED2E7FC" w14:textId="77777777" w:rsidTr="009000A4">
        <w:trPr>
          <w:trHeight w:val="20"/>
        </w:trPr>
        <w:tc>
          <w:tcPr>
            <w:tcW w:w="360" w:type="dxa"/>
            <w:tcMar>
              <w:top w:w="29" w:type="dxa"/>
              <w:left w:w="115" w:type="dxa"/>
              <w:bottom w:w="29" w:type="dxa"/>
              <w:right w:w="115" w:type="dxa"/>
            </w:tcMar>
            <w:vAlign w:val="center"/>
          </w:tcPr>
          <w:p w14:paraId="2A7FCF84"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5</w:t>
            </w:r>
          </w:p>
        </w:tc>
        <w:tc>
          <w:tcPr>
            <w:tcW w:w="1980" w:type="dxa"/>
            <w:tcMar>
              <w:top w:w="29" w:type="dxa"/>
              <w:left w:w="115" w:type="dxa"/>
              <w:bottom w:w="29" w:type="dxa"/>
              <w:right w:w="115" w:type="dxa"/>
            </w:tcMar>
            <w:vAlign w:val="center"/>
          </w:tcPr>
          <w:p w14:paraId="0448D70B"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Excellent / Exceptional</w:t>
            </w:r>
          </w:p>
        </w:tc>
        <w:tc>
          <w:tcPr>
            <w:tcW w:w="6187" w:type="dxa"/>
            <w:tcMar>
              <w:top w:w="29" w:type="dxa"/>
              <w:left w:w="115" w:type="dxa"/>
              <w:bottom w:w="29" w:type="dxa"/>
              <w:right w:w="115" w:type="dxa"/>
            </w:tcMar>
            <w:vAlign w:val="center"/>
          </w:tcPr>
          <w:p w14:paraId="796E7D89" w14:textId="226B7EC2" w:rsidR="00742579" w:rsidRPr="00EB258A" w:rsidRDefault="00742579" w:rsidP="00563F02">
            <w:pPr>
              <w:rPr>
                <w:rFonts w:ascii="Calibri" w:hAnsi="Calibri" w:cs="Calibri"/>
                <w:sz w:val="24"/>
                <w:szCs w:val="24"/>
              </w:rPr>
            </w:pPr>
            <w:r w:rsidRPr="00EB258A">
              <w:rPr>
                <w:rFonts w:ascii="Calibri" w:hAnsi="Calibri" w:cs="Calibri"/>
                <w:sz w:val="24"/>
                <w:szCs w:val="24"/>
              </w:rPr>
              <w:t xml:space="preserve">Exceeds expectations, </w:t>
            </w:r>
            <w:r w:rsidR="00A114C4">
              <w:rPr>
                <w:rFonts w:ascii="Calibri" w:hAnsi="Calibri" w:cs="Calibri"/>
                <w:sz w:val="24"/>
                <w:szCs w:val="24"/>
              </w:rPr>
              <w:t xml:space="preserve">is </w:t>
            </w:r>
            <w:r w:rsidRPr="00EB258A">
              <w:rPr>
                <w:rFonts w:ascii="Calibri" w:hAnsi="Calibri" w:cs="Calibri"/>
                <w:sz w:val="24"/>
                <w:szCs w:val="24"/>
              </w:rPr>
              <w:t xml:space="preserve">very innovative, clearly superior to that which is average or expected as the norm.  Excellent probability of success in achieving all objectives and meeting </w:t>
            </w:r>
            <w:r w:rsidR="00505B06">
              <w:rPr>
                <w:rFonts w:ascii="Calibri" w:hAnsi="Calibri" w:cs="Calibri"/>
                <w:sz w:val="24"/>
                <w:szCs w:val="24"/>
              </w:rPr>
              <w:t>IRFP</w:t>
            </w:r>
            <w:r w:rsidRPr="00EB258A">
              <w:rPr>
                <w:rFonts w:ascii="Calibri" w:hAnsi="Calibri" w:cs="Calibri"/>
                <w:sz w:val="24"/>
                <w:szCs w:val="24"/>
              </w:rPr>
              <w:t xml:space="preserve"> specification</w:t>
            </w:r>
            <w:r w:rsidR="00A114C4">
              <w:rPr>
                <w:rFonts w:ascii="Calibri" w:hAnsi="Calibri" w:cs="Calibri"/>
                <w:sz w:val="24"/>
                <w:szCs w:val="24"/>
              </w:rPr>
              <w:t>s</w:t>
            </w:r>
            <w:r w:rsidRPr="00EB258A">
              <w:rPr>
                <w:rFonts w:ascii="Calibri" w:hAnsi="Calibri" w:cs="Calibri"/>
                <w:sz w:val="24"/>
                <w:szCs w:val="24"/>
              </w:rPr>
              <w:t>.</w:t>
            </w:r>
          </w:p>
        </w:tc>
      </w:tr>
    </w:tbl>
    <w:p w14:paraId="1C1A61BA" w14:textId="77777777" w:rsidR="00742579" w:rsidRPr="00EB258A" w:rsidRDefault="00742579" w:rsidP="00742579">
      <w:pPr>
        <w:rPr>
          <w:rFonts w:ascii="Calibri" w:hAnsi="Calibri" w:cs="Calibri"/>
          <w:sz w:val="24"/>
          <w:szCs w:val="24"/>
        </w:rPr>
      </w:pPr>
      <w:r w:rsidRPr="00EB258A">
        <w:rPr>
          <w:rFonts w:ascii="Calibri" w:hAnsi="Calibri" w:cs="Calibri"/>
          <w:sz w:val="24"/>
          <w:szCs w:val="24"/>
        </w:rPr>
        <w:t xml:space="preserve">  </w:t>
      </w:r>
    </w:p>
    <w:p w14:paraId="3B23D25F" w14:textId="3349BCF9" w:rsidR="00742579" w:rsidRPr="00331235" w:rsidRDefault="00742579" w:rsidP="00331235">
      <w:pPr>
        <w:pStyle w:val="Item1"/>
        <w:rPr>
          <w:sz w:val="24"/>
          <w:szCs w:val="18"/>
        </w:rPr>
      </w:pPr>
      <w:r w:rsidRPr="00331235">
        <w:rPr>
          <w:sz w:val="24"/>
          <w:szCs w:val="18"/>
        </w:rPr>
        <w:t>The Evaluation Criteria and their respective weights are as follows:</w:t>
      </w:r>
    </w:p>
    <w:tbl>
      <w:tblPr>
        <w:tblW w:w="8527" w:type="dxa"/>
        <w:tblInd w:w="15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37"/>
        <w:gridCol w:w="6570"/>
        <w:gridCol w:w="1320"/>
      </w:tblGrid>
      <w:tr w:rsidR="00742579" w:rsidRPr="00EB258A" w14:paraId="464010EF" w14:textId="77777777" w:rsidTr="009000A4">
        <w:tc>
          <w:tcPr>
            <w:tcW w:w="637" w:type="dxa"/>
            <w:tcMar>
              <w:top w:w="72" w:type="dxa"/>
              <w:left w:w="115" w:type="dxa"/>
              <w:right w:w="115" w:type="dxa"/>
            </w:tcMar>
          </w:tcPr>
          <w:p w14:paraId="684A4A05" w14:textId="77777777" w:rsidR="00742579" w:rsidRPr="00EB258A" w:rsidRDefault="00742579" w:rsidP="00563F02">
            <w:pPr>
              <w:rPr>
                <w:rFonts w:ascii="Calibri" w:hAnsi="Calibri" w:cs="Calibri"/>
                <w:b/>
                <w:sz w:val="24"/>
                <w:szCs w:val="24"/>
              </w:rPr>
            </w:pPr>
          </w:p>
        </w:tc>
        <w:tc>
          <w:tcPr>
            <w:tcW w:w="6570" w:type="dxa"/>
            <w:tcMar>
              <w:top w:w="72" w:type="dxa"/>
              <w:left w:w="115" w:type="dxa"/>
              <w:right w:w="115" w:type="dxa"/>
            </w:tcMar>
          </w:tcPr>
          <w:p w14:paraId="050694E9" w14:textId="77777777" w:rsidR="00742579" w:rsidRPr="00EB258A" w:rsidRDefault="00742579" w:rsidP="00563F02">
            <w:pPr>
              <w:rPr>
                <w:rFonts w:ascii="Calibri" w:hAnsi="Calibri" w:cs="Calibri"/>
                <w:b/>
                <w:sz w:val="24"/>
                <w:szCs w:val="24"/>
              </w:rPr>
            </w:pPr>
            <w:r w:rsidRPr="00EB258A">
              <w:rPr>
                <w:rFonts w:ascii="Calibri" w:hAnsi="Calibri" w:cs="Calibri"/>
                <w:b/>
                <w:sz w:val="24"/>
                <w:szCs w:val="24"/>
              </w:rPr>
              <w:t>Evaluation Criteria</w:t>
            </w:r>
          </w:p>
        </w:tc>
        <w:tc>
          <w:tcPr>
            <w:tcW w:w="1320" w:type="dxa"/>
            <w:tcMar>
              <w:top w:w="72" w:type="dxa"/>
              <w:left w:w="115" w:type="dxa"/>
              <w:right w:w="115" w:type="dxa"/>
            </w:tcMar>
            <w:vAlign w:val="bottom"/>
          </w:tcPr>
          <w:p w14:paraId="688B621E" w14:textId="77777777" w:rsidR="00742579" w:rsidRPr="00EB258A" w:rsidRDefault="00742579" w:rsidP="00BB26E0">
            <w:pPr>
              <w:jc w:val="center"/>
              <w:rPr>
                <w:rFonts w:ascii="Calibri" w:hAnsi="Calibri" w:cs="Calibri"/>
                <w:b/>
                <w:sz w:val="24"/>
                <w:szCs w:val="24"/>
              </w:rPr>
            </w:pPr>
            <w:r w:rsidRPr="00EB258A">
              <w:rPr>
                <w:rFonts w:ascii="Calibri" w:hAnsi="Calibri" w:cs="Calibri"/>
                <w:b/>
                <w:sz w:val="24"/>
                <w:szCs w:val="24"/>
              </w:rPr>
              <w:t>Weight</w:t>
            </w:r>
          </w:p>
        </w:tc>
      </w:tr>
      <w:tr w:rsidR="00742579" w:rsidRPr="00EB258A" w14:paraId="4F43CD46" w14:textId="77777777" w:rsidTr="009000A4">
        <w:tc>
          <w:tcPr>
            <w:tcW w:w="637" w:type="dxa"/>
            <w:tcMar>
              <w:top w:w="72" w:type="dxa"/>
              <w:left w:w="115" w:type="dxa"/>
              <w:right w:w="115" w:type="dxa"/>
            </w:tcMar>
          </w:tcPr>
          <w:p w14:paraId="22D67A37" w14:textId="77777777" w:rsidR="00742579" w:rsidRPr="00EB258A" w:rsidRDefault="00742579" w:rsidP="00CE1BC8">
            <w:pPr>
              <w:pStyle w:val="ListParagraph"/>
              <w:numPr>
                <w:ilvl w:val="0"/>
                <w:numId w:val="9"/>
              </w:numPr>
              <w:ind w:left="0" w:hanging="18"/>
              <w:rPr>
                <w:rFonts w:ascii="Calibri" w:hAnsi="Calibri" w:cs="Calibri"/>
                <w:b/>
                <w:sz w:val="24"/>
                <w:szCs w:val="24"/>
              </w:rPr>
            </w:pPr>
          </w:p>
        </w:tc>
        <w:tc>
          <w:tcPr>
            <w:tcW w:w="6570" w:type="dxa"/>
            <w:tcMar>
              <w:top w:w="72" w:type="dxa"/>
              <w:left w:w="115" w:type="dxa"/>
              <w:right w:w="115" w:type="dxa"/>
            </w:tcMar>
          </w:tcPr>
          <w:p w14:paraId="191B5E35" w14:textId="77777777" w:rsidR="00742579" w:rsidRPr="00EB258A" w:rsidRDefault="00742579" w:rsidP="009000A4">
            <w:pPr>
              <w:spacing w:after="120"/>
              <w:rPr>
                <w:rFonts w:ascii="Calibri" w:hAnsi="Calibri" w:cs="Calibri"/>
                <w:b/>
                <w:sz w:val="24"/>
                <w:szCs w:val="24"/>
              </w:rPr>
            </w:pPr>
            <w:r w:rsidRPr="00EB258A">
              <w:rPr>
                <w:rFonts w:ascii="Calibri" w:hAnsi="Calibri" w:cs="Calibri"/>
                <w:b/>
                <w:sz w:val="24"/>
                <w:szCs w:val="24"/>
              </w:rPr>
              <w:t>Completeness of Response:</w:t>
            </w:r>
          </w:p>
          <w:p w14:paraId="49F9E302" w14:textId="4256C03B" w:rsidR="00742579" w:rsidRPr="00EB258A" w:rsidRDefault="00CE1BC8" w:rsidP="009000A4">
            <w:pPr>
              <w:spacing w:after="120"/>
              <w:rPr>
                <w:rFonts w:ascii="Calibri" w:hAnsi="Calibri" w:cs="Calibri"/>
                <w:sz w:val="24"/>
                <w:szCs w:val="24"/>
              </w:rPr>
            </w:pPr>
            <w:r w:rsidRPr="00EB258A">
              <w:rPr>
                <w:rFonts w:ascii="Calibri" w:hAnsi="Calibri" w:cs="Calibri"/>
                <w:sz w:val="24"/>
                <w:szCs w:val="24"/>
              </w:rPr>
              <w:lastRenderedPageBreak/>
              <w:t xml:space="preserve">Responses to this </w:t>
            </w:r>
            <w:r w:rsidR="00DD2352">
              <w:rPr>
                <w:rFonts w:ascii="Calibri" w:hAnsi="Calibri" w:cs="Calibri"/>
                <w:sz w:val="24"/>
                <w:szCs w:val="24"/>
              </w:rPr>
              <w:t>I</w:t>
            </w:r>
            <w:r w:rsidRPr="00EB258A">
              <w:rPr>
                <w:rFonts w:ascii="Calibri" w:hAnsi="Calibri" w:cs="Calibri"/>
                <w:sz w:val="24"/>
                <w:szCs w:val="24"/>
              </w:rPr>
              <w:t xml:space="preserve">RFP must be complete.  Responses </w:t>
            </w:r>
            <w:r>
              <w:rPr>
                <w:rFonts w:ascii="Calibri" w:hAnsi="Calibri" w:cs="Calibri"/>
                <w:sz w:val="24"/>
                <w:szCs w:val="24"/>
              </w:rPr>
              <w:t>must</w:t>
            </w:r>
            <w:r w:rsidRPr="00EB258A">
              <w:rPr>
                <w:rFonts w:ascii="Calibri" w:hAnsi="Calibri" w:cs="Calibri"/>
                <w:sz w:val="24"/>
                <w:szCs w:val="24"/>
              </w:rPr>
              <w:t xml:space="preserve"> </w:t>
            </w:r>
            <w:r>
              <w:rPr>
                <w:rFonts w:ascii="Calibri" w:hAnsi="Calibri" w:cs="Calibri"/>
                <w:sz w:val="24"/>
                <w:szCs w:val="24"/>
              </w:rPr>
              <w:t>address</w:t>
            </w:r>
            <w:r w:rsidRPr="00EB258A">
              <w:rPr>
                <w:rFonts w:ascii="Calibri" w:hAnsi="Calibri" w:cs="Calibri"/>
                <w:sz w:val="24"/>
                <w:szCs w:val="24"/>
              </w:rPr>
              <w:t xml:space="preserve"> </w:t>
            </w:r>
            <w:r>
              <w:rPr>
                <w:rFonts w:ascii="Calibri" w:hAnsi="Calibri" w:cs="Calibri"/>
                <w:sz w:val="24"/>
                <w:szCs w:val="24"/>
              </w:rPr>
              <w:t xml:space="preserve">all </w:t>
            </w:r>
            <w:r w:rsidRPr="00EB258A">
              <w:rPr>
                <w:rFonts w:ascii="Calibri" w:hAnsi="Calibri" w:cs="Calibri"/>
                <w:sz w:val="24"/>
                <w:szCs w:val="24"/>
              </w:rPr>
              <w:t xml:space="preserve">the requirements identified within this </w:t>
            </w:r>
            <w:r w:rsidR="00DD2352">
              <w:rPr>
                <w:rFonts w:ascii="Calibri" w:hAnsi="Calibri" w:cs="Calibri"/>
                <w:sz w:val="24"/>
                <w:szCs w:val="24"/>
              </w:rPr>
              <w:t>I</w:t>
            </w:r>
            <w:r w:rsidRPr="00EB258A">
              <w:rPr>
                <w:rFonts w:ascii="Calibri" w:hAnsi="Calibri" w:cs="Calibri"/>
                <w:sz w:val="24"/>
                <w:szCs w:val="24"/>
              </w:rPr>
              <w:t xml:space="preserve">RFP </w:t>
            </w:r>
            <w:r>
              <w:rPr>
                <w:rFonts w:ascii="Calibri" w:hAnsi="Calibri" w:cs="Calibri"/>
                <w:sz w:val="24"/>
                <w:szCs w:val="24"/>
              </w:rPr>
              <w:t>and all related documents, including any</w:t>
            </w:r>
            <w:r w:rsidRPr="00EB258A">
              <w:rPr>
                <w:rFonts w:ascii="Calibri" w:hAnsi="Calibri" w:cs="Calibri"/>
                <w:sz w:val="24"/>
                <w:szCs w:val="24"/>
              </w:rPr>
              <w:t xml:space="preserve"> Addenda</w:t>
            </w:r>
            <w:r>
              <w:rPr>
                <w:rFonts w:ascii="Calibri" w:hAnsi="Calibri" w:cs="Calibri"/>
                <w:sz w:val="24"/>
                <w:szCs w:val="24"/>
              </w:rPr>
              <w:t>.</w:t>
            </w:r>
            <w:r w:rsidRPr="00EB258A">
              <w:rPr>
                <w:rFonts w:ascii="Calibri" w:hAnsi="Calibri" w:cs="Calibri"/>
                <w:sz w:val="24"/>
                <w:szCs w:val="24"/>
              </w:rPr>
              <w:t xml:space="preserve"> Failure to meet the Bidder Minimum Qualifications may also be </w:t>
            </w:r>
            <w:r>
              <w:rPr>
                <w:rFonts w:ascii="Calibri" w:hAnsi="Calibri" w:cs="Calibri"/>
                <w:sz w:val="24"/>
                <w:szCs w:val="24"/>
              </w:rPr>
              <w:t>considered</w:t>
            </w:r>
            <w:r w:rsidRPr="00EB258A">
              <w:rPr>
                <w:rFonts w:ascii="Calibri" w:hAnsi="Calibri" w:cs="Calibri"/>
                <w:sz w:val="24"/>
                <w:szCs w:val="24"/>
              </w:rPr>
              <w:t xml:space="preserve"> an incomplete response and </w:t>
            </w:r>
            <w:r>
              <w:rPr>
                <w:rFonts w:ascii="Calibri" w:hAnsi="Calibri" w:cs="Calibri"/>
                <w:sz w:val="24"/>
                <w:szCs w:val="24"/>
              </w:rPr>
              <w:t>may result in the disqualification of the Bidder</w:t>
            </w:r>
            <w:r w:rsidRPr="00EB258A">
              <w:rPr>
                <w:rFonts w:ascii="Calibri" w:hAnsi="Calibri" w:cs="Calibri"/>
                <w:sz w:val="24"/>
                <w:szCs w:val="24"/>
              </w:rPr>
              <w:t>.</w:t>
            </w:r>
          </w:p>
        </w:tc>
        <w:tc>
          <w:tcPr>
            <w:tcW w:w="1320" w:type="dxa"/>
            <w:tcMar>
              <w:top w:w="72" w:type="dxa"/>
              <w:left w:w="115" w:type="dxa"/>
              <w:right w:w="115" w:type="dxa"/>
            </w:tcMar>
            <w:vAlign w:val="bottom"/>
          </w:tcPr>
          <w:p w14:paraId="12868FB5" w14:textId="77777777" w:rsidR="00742579" w:rsidRPr="00EB258A" w:rsidRDefault="00742579" w:rsidP="00563F02">
            <w:pPr>
              <w:jc w:val="right"/>
              <w:rPr>
                <w:rFonts w:ascii="Calibri" w:hAnsi="Calibri" w:cs="Calibri"/>
                <w:sz w:val="24"/>
                <w:szCs w:val="24"/>
              </w:rPr>
            </w:pPr>
            <w:r w:rsidRPr="00EB258A">
              <w:rPr>
                <w:rFonts w:ascii="Calibri" w:hAnsi="Calibri" w:cs="Calibri"/>
                <w:sz w:val="24"/>
                <w:szCs w:val="24"/>
              </w:rPr>
              <w:lastRenderedPageBreak/>
              <w:t>Pass/Fail</w:t>
            </w:r>
          </w:p>
        </w:tc>
      </w:tr>
      <w:tr w:rsidR="00742579" w:rsidRPr="00EB258A" w14:paraId="3F9AC8B9" w14:textId="77777777" w:rsidTr="009000A4">
        <w:tc>
          <w:tcPr>
            <w:tcW w:w="637" w:type="dxa"/>
            <w:tcMar>
              <w:top w:w="72" w:type="dxa"/>
              <w:left w:w="115" w:type="dxa"/>
              <w:right w:w="115" w:type="dxa"/>
            </w:tcMar>
          </w:tcPr>
          <w:p w14:paraId="7726CAF2" w14:textId="77777777" w:rsidR="00742579" w:rsidRPr="00EB258A" w:rsidRDefault="00742579" w:rsidP="00563F02">
            <w:pPr>
              <w:rPr>
                <w:rFonts w:ascii="Calibri" w:hAnsi="Calibri" w:cs="Calibri"/>
                <w:b/>
                <w:sz w:val="24"/>
                <w:szCs w:val="24"/>
              </w:rPr>
            </w:pPr>
          </w:p>
        </w:tc>
        <w:tc>
          <w:tcPr>
            <w:tcW w:w="6570" w:type="dxa"/>
            <w:tcMar>
              <w:top w:w="72" w:type="dxa"/>
              <w:left w:w="115" w:type="dxa"/>
              <w:right w:w="115" w:type="dxa"/>
            </w:tcMar>
          </w:tcPr>
          <w:p w14:paraId="2644A1EC" w14:textId="77777777" w:rsidR="00742579" w:rsidRPr="00EB258A" w:rsidRDefault="00742579" w:rsidP="009000A4">
            <w:pPr>
              <w:spacing w:after="120"/>
              <w:rPr>
                <w:rFonts w:ascii="Calibri" w:hAnsi="Calibri" w:cs="Calibri"/>
                <w:b/>
                <w:sz w:val="24"/>
                <w:szCs w:val="24"/>
              </w:rPr>
            </w:pPr>
            <w:r w:rsidRPr="00EB258A">
              <w:rPr>
                <w:rFonts w:ascii="Calibri" w:hAnsi="Calibri" w:cs="Calibri"/>
                <w:b/>
                <w:sz w:val="24"/>
                <w:szCs w:val="24"/>
              </w:rPr>
              <w:t>Debarment and Suspension:</w:t>
            </w:r>
          </w:p>
          <w:p w14:paraId="3204A5E3" w14:textId="78BE2D82" w:rsidR="00742579" w:rsidRPr="00EB258A" w:rsidRDefault="00742579" w:rsidP="009000A4">
            <w:pPr>
              <w:spacing w:after="120"/>
              <w:rPr>
                <w:rFonts w:ascii="Calibri" w:hAnsi="Calibri" w:cs="Calibri"/>
                <w:sz w:val="24"/>
                <w:szCs w:val="24"/>
              </w:rPr>
            </w:pPr>
            <w:r w:rsidRPr="00EB258A">
              <w:rPr>
                <w:rFonts w:ascii="Calibri" w:hAnsi="Calibri" w:cs="Calibri"/>
                <w:sz w:val="24"/>
                <w:szCs w:val="24"/>
              </w:rPr>
              <w:t>Bidders, its principal</w:t>
            </w:r>
            <w:r w:rsidR="00A114C4">
              <w:rPr>
                <w:rFonts w:ascii="Calibri" w:hAnsi="Calibri" w:cs="Calibri"/>
                <w:sz w:val="24"/>
                <w:szCs w:val="24"/>
              </w:rPr>
              <w:t>,</w:t>
            </w:r>
            <w:r w:rsidRPr="00EB258A">
              <w:rPr>
                <w:rFonts w:ascii="Calibri" w:hAnsi="Calibri" w:cs="Calibri"/>
                <w:sz w:val="24"/>
                <w:szCs w:val="24"/>
              </w:rPr>
              <w:t xml:space="preserve"> and named subcontractors are not identified on the list of Federally debarred, suspended</w:t>
            </w:r>
            <w:r w:rsidR="00A114C4">
              <w:rPr>
                <w:rFonts w:ascii="Calibri" w:hAnsi="Calibri" w:cs="Calibri"/>
                <w:sz w:val="24"/>
                <w:szCs w:val="24"/>
              </w:rPr>
              <w:t>,</w:t>
            </w:r>
            <w:r w:rsidRPr="00EB258A">
              <w:rPr>
                <w:rFonts w:ascii="Calibri" w:hAnsi="Calibri" w:cs="Calibri"/>
                <w:sz w:val="24"/>
                <w:szCs w:val="24"/>
              </w:rPr>
              <w:t xml:space="preserve"> or other excluded parties located at </w:t>
            </w:r>
            <w:hyperlink r:id="rId26" w:history="1">
              <w:r w:rsidRPr="00EB258A">
                <w:rPr>
                  <w:rStyle w:val="Hyperlink"/>
                  <w:rFonts w:ascii="Calibri" w:hAnsi="Calibri"/>
                  <w:sz w:val="24"/>
                  <w:szCs w:val="24"/>
                </w:rPr>
                <w:t>www.sam.gov/SAM</w:t>
              </w:r>
            </w:hyperlink>
            <w:r w:rsidRPr="00EB258A">
              <w:rPr>
                <w:rFonts w:ascii="Calibri" w:hAnsi="Calibri" w:cs="Calibri"/>
                <w:sz w:val="24"/>
                <w:szCs w:val="24"/>
              </w:rPr>
              <w:t>.</w:t>
            </w:r>
          </w:p>
        </w:tc>
        <w:tc>
          <w:tcPr>
            <w:tcW w:w="1320" w:type="dxa"/>
            <w:tcMar>
              <w:top w:w="72" w:type="dxa"/>
              <w:left w:w="115" w:type="dxa"/>
              <w:right w:w="115" w:type="dxa"/>
            </w:tcMar>
            <w:vAlign w:val="bottom"/>
          </w:tcPr>
          <w:p w14:paraId="775CD66B" w14:textId="77777777" w:rsidR="00742579" w:rsidRPr="00EB258A" w:rsidRDefault="00742579" w:rsidP="00563F02">
            <w:pPr>
              <w:jc w:val="right"/>
              <w:rPr>
                <w:rFonts w:ascii="Calibri" w:hAnsi="Calibri" w:cs="Calibri"/>
                <w:sz w:val="24"/>
                <w:szCs w:val="24"/>
              </w:rPr>
            </w:pPr>
            <w:r w:rsidRPr="00EB258A">
              <w:rPr>
                <w:rFonts w:ascii="Calibri" w:hAnsi="Calibri" w:cs="Calibri"/>
                <w:sz w:val="24"/>
                <w:szCs w:val="24"/>
              </w:rPr>
              <w:t>Pass/Fail</w:t>
            </w:r>
          </w:p>
        </w:tc>
      </w:tr>
      <w:tr w:rsidR="00CE1BC8" w:rsidRPr="00EB258A" w14:paraId="2F9C8C1E" w14:textId="77777777" w:rsidTr="009000A4">
        <w:tc>
          <w:tcPr>
            <w:tcW w:w="637" w:type="dxa"/>
            <w:tcMar>
              <w:top w:w="72" w:type="dxa"/>
              <w:left w:w="115" w:type="dxa"/>
              <w:right w:w="115" w:type="dxa"/>
            </w:tcMar>
          </w:tcPr>
          <w:p w14:paraId="301332CE" w14:textId="77777777" w:rsidR="00CE1BC8" w:rsidRPr="00EB258A" w:rsidRDefault="00CE1BC8" w:rsidP="00CE1BC8">
            <w:pPr>
              <w:pStyle w:val="ListParagraph"/>
              <w:numPr>
                <w:ilvl w:val="0"/>
                <w:numId w:val="9"/>
              </w:numPr>
              <w:ind w:left="0" w:hanging="18"/>
              <w:rPr>
                <w:rFonts w:ascii="Calibri" w:hAnsi="Calibri" w:cs="Calibri"/>
                <w:b/>
                <w:sz w:val="24"/>
                <w:szCs w:val="24"/>
              </w:rPr>
            </w:pPr>
          </w:p>
        </w:tc>
        <w:tc>
          <w:tcPr>
            <w:tcW w:w="6570" w:type="dxa"/>
            <w:tcMar>
              <w:top w:w="72" w:type="dxa"/>
              <w:left w:w="115" w:type="dxa"/>
              <w:right w:w="115" w:type="dxa"/>
            </w:tcMar>
          </w:tcPr>
          <w:p w14:paraId="22450E67" w14:textId="77777777" w:rsidR="00CE1BC8" w:rsidRPr="00266DFB" w:rsidRDefault="00CE1BC8" w:rsidP="00CE1BC8">
            <w:pPr>
              <w:spacing w:after="120"/>
              <w:rPr>
                <w:rFonts w:ascii="Calibri" w:hAnsi="Calibri" w:cs="Calibri"/>
                <w:b/>
                <w:sz w:val="24"/>
              </w:rPr>
            </w:pPr>
            <w:r w:rsidRPr="00266DFB">
              <w:rPr>
                <w:rFonts w:ascii="Calibri" w:hAnsi="Calibri" w:cs="Calibri"/>
                <w:b/>
                <w:sz w:val="24"/>
              </w:rPr>
              <w:t>Cost:</w:t>
            </w:r>
          </w:p>
          <w:p w14:paraId="4E46439C" w14:textId="77777777" w:rsidR="00CE1BC8" w:rsidRPr="00581976" w:rsidRDefault="00CE1BC8" w:rsidP="00CE1BC8">
            <w:pPr>
              <w:spacing w:after="120"/>
              <w:rPr>
                <w:rFonts w:ascii="Calibri" w:hAnsi="Calibri" w:cs="Calibri"/>
                <w:sz w:val="24"/>
              </w:rPr>
            </w:pPr>
            <w:r w:rsidRPr="00266DFB">
              <w:rPr>
                <w:rFonts w:ascii="Calibri" w:hAnsi="Calibri" w:cs="Calibri"/>
                <w:sz w:val="24"/>
              </w:rPr>
              <w:t xml:space="preserve">The points for Cost will be computed by dividing the amount of the lowest responsive and responsible bid received by each </w:t>
            </w:r>
            <w:r>
              <w:rPr>
                <w:rFonts w:ascii="Calibri" w:hAnsi="Calibri" w:cs="Calibri"/>
                <w:sz w:val="24"/>
              </w:rPr>
              <w:t>B</w:t>
            </w:r>
            <w:r w:rsidRPr="00266DFB">
              <w:rPr>
                <w:rFonts w:ascii="Calibri" w:hAnsi="Calibri" w:cs="Calibri"/>
                <w:sz w:val="24"/>
              </w:rPr>
              <w:t>idder’s total proposed cost.</w:t>
            </w:r>
          </w:p>
          <w:p w14:paraId="789C885E" w14:textId="53A35A94" w:rsidR="00CE1BC8" w:rsidRPr="00266DFB" w:rsidRDefault="00CE1BC8" w:rsidP="00CE1BC8">
            <w:pPr>
              <w:spacing w:after="120"/>
              <w:rPr>
                <w:rFonts w:ascii="Calibri" w:hAnsi="Calibri" w:cs="Calibri"/>
                <w:sz w:val="24"/>
              </w:rPr>
            </w:pPr>
            <w:r w:rsidRPr="00266DFB">
              <w:rPr>
                <w:rFonts w:ascii="Calibri" w:hAnsi="Calibri" w:cs="Calibri"/>
                <w:sz w:val="24"/>
              </w:rPr>
              <w:t>Cost evaluation points may</w:t>
            </w:r>
            <w:r>
              <w:rPr>
                <w:rFonts w:ascii="Calibri" w:hAnsi="Calibri" w:cs="Calibri"/>
                <w:sz w:val="24"/>
              </w:rPr>
              <w:t xml:space="preserve"> </w:t>
            </w:r>
            <w:r w:rsidRPr="00266DFB">
              <w:rPr>
                <w:rFonts w:ascii="Calibri" w:hAnsi="Calibri" w:cs="Calibri"/>
                <w:sz w:val="24"/>
              </w:rPr>
              <w:t>be adjusted by considering:</w:t>
            </w:r>
          </w:p>
          <w:p w14:paraId="2AB59227" w14:textId="6FCBFC19" w:rsidR="00CE1BC8" w:rsidRDefault="00CE1BC8" w:rsidP="00CE1BC8">
            <w:pPr>
              <w:numPr>
                <w:ilvl w:val="0"/>
                <w:numId w:val="8"/>
              </w:numPr>
              <w:tabs>
                <w:tab w:val="left" w:pos="335"/>
              </w:tabs>
              <w:spacing w:after="120"/>
              <w:ind w:left="335" w:hanging="335"/>
              <w:rPr>
                <w:rFonts w:ascii="Calibri" w:hAnsi="Calibri" w:cs="Calibri"/>
                <w:sz w:val="24"/>
              </w:rPr>
            </w:pPr>
            <w:r w:rsidRPr="00266DFB">
              <w:rPr>
                <w:rFonts w:ascii="Calibri" w:hAnsi="Calibri" w:cs="Calibri"/>
                <w:sz w:val="24"/>
              </w:rPr>
              <w:t xml:space="preserve">Reasonableness (i.e., </w:t>
            </w:r>
            <w:r>
              <w:rPr>
                <w:rFonts w:ascii="Calibri" w:hAnsi="Calibri" w:cs="Calibri"/>
                <w:sz w:val="24"/>
              </w:rPr>
              <w:t xml:space="preserve">how well </w:t>
            </w:r>
            <w:r w:rsidRPr="00266DFB">
              <w:rPr>
                <w:rFonts w:ascii="Calibri" w:hAnsi="Calibri" w:cs="Calibri"/>
                <w:sz w:val="24"/>
              </w:rPr>
              <w:t xml:space="preserve">does the proposed pricing accurately reflect the </w:t>
            </w:r>
            <w:r>
              <w:rPr>
                <w:rFonts w:ascii="Calibri" w:hAnsi="Calibri" w:cs="Calibri"/>
                <w:sz w:val="24"/>
              </w:rPr>
              <w:t>B</w:t>
            </w:r>
            <w:r w:rsidRPr="00266DFB">
              <w:rPr>
                <w:rFonts w:ascii="Calibri" w:hAnsi="Calibri" w:cs="Calibri"/>
                <w:sz w:val="24"/>
              </w:rPr>
              <w:t>idder’s effort to meet requirements and objectives?).</w:t>
            </w:r>
          </w:p>
          <w:p w14:paraId="5B4B4BA1" w14:textId="141C1D99" w:rsidR="00CE1BC8" w:rsidRPr="009000A4" w:rsidRDefault="00CE1BC8" w:rsidP="00CE1BC8">
            <w:pPr>
              <w:numPr>
                <w:ilvl w:val="0"/>
                <w:numId w:val="8"/>
              </w:numPr>
              <w:tabs>
                <w:tab w:val="left" w:pos="335"/>
              </w:tabs>
              <w:spacing w:after="120"/>
              <w:ind w:left="335" w:hanging="335"/>
              <w:rPr>
                <w:rFonts w:ascii="Calibri" w:hAnsi="Calibri" w:cs="Calibri"/>
                <w:sz w:val="24"/>
              </w:rPr>
            </w:pPr>
            <w:r w:rsidRPr="009000A4">
              <w:rPr>
                <w:rFonts w:ascii="Calibri" w:hAnsi="Calibri" w:cs="Calibri"/>
                <w:sz w:val="24"/>
              </w:rPr>
              <w:t xml:space="preserve">Realism (i.e., is the proposed cost appropriate to the nature of the products and/or services to be provided? Is the price affordable to the County, including if costs exceed any budget contained in the </w:t>
            </w:r>
            <w:r>
              <w:rPr>
                <w:rFonts w:ascii="Calibri" w:hAnsi="Calibri" w:cs="Calibri"/>
                <w:sz w:val="24"/>
              </w:rPr>
              <w:t>IRFP</w:t>
            </w:r>
            <w:r w:rsidRPr="009000A4">
              <w:rPr>
                <w:rFonts w:ascii="Calibri" w:hAnsi="Calibri" w:cs="Calibri"/>
                <w:sz w:val="24"/>
              </w:rPr>
              <w:t>? ).</w:t>
            </w:r>
          </w:p>
        </w:tc>
        <w:tc>
          <w:tcPr>
            <w:tcW w:w="1320" w:type="dxa"/>
            <w:tcMar>
              <w:top w:w="72" w:type="dxa"/>
              <w:left w:w="115" w:type="dxa"/>
              <w:right w:w="115" w:type="dxa"/>
            </w:tcMar>
            <w:vAlign w:val="bottom"/>
          </w:tcPr>
          <w:p w14:paraId="27EC2CA2" w14:textId="77777777" w:rsidR="00CE1BC8" w:rsidRPr="007021EC" w:rsidRDefault="00CE1BC8" w:rsidP="00CE1BC8">
            <w:pPr>
              <w:jc w:val="right"/>
              <w:rPr>
                <w:rFonts w:ascii="Calibri" w:hAnsi="Calibri" w:cs="Calibri"/>
                <w:color w:val="000000" w:themeColor="text1"/>
                <w:sz w:val="22"/>
                <w:highlight w:val="red"/>
              </w:rPr>
            </w:pPr>
          </w:p>
          <w:p w14:paraId="2A78FCB3" w14:textId="77777777" w:rsidR="00CE1BC8" w:rsidRPr="007021EC" w:rsidRDefault="00CE1BC8" w:rsidP="00CE1BC8">
            <w:pPr>
              <w:jc w:val="right"/>
              <w:rPr>
                <w:rFonts w:ascii="Calibri" w:hAnsi="Calibri" w:cs="Calibri"/>
                <w:color w:val="000000" w:themeColor="text1"/>
                <w:sz w:val="22"/>
                <w:highlight w:val="red"/>
              </w:rPr>
            </w:pPr>
          </w:p>
          <w:p w14:paraId="7E831B31" w14:textId="77777777" w:rsidR="00CE1BC8" w:rsidRPr="007021EC" w:rsidRDefault="00CE1BC8" w:rsidP="00CE1BC8">
            <w:pPr>
              <w:jc w:val="right"/>
              <w:rPr>
                <w:rFonts w:ascii="Calibri" w:hAnsi="Calibri" w:cs="Calibri"/>
                <w:color w:val="000000" w:themeColor="text1"/>
                <w:sz w:val="22"/>
                <w:highlight w:val="red"/>
              </w:rPr>
            </w:pPr>
          </w:p>
          <w:p w14:paraId="06B7218A" w14:textId="77777777" w:rsidR="00CE1BC8" w:rsidRPr="007021EC" w:rsidRDefault="00CE1BC8" w:rsidP="00CE1BC8">
            <w:pPr>
              <w:jc w:val="right"/>
              <w:rPr>
                <w:rFonts w:ascii="Calibri" w:hAnsi="Calibri" w:cs="Calibri"/>
                <w:color w:val="000000" w:themeColor="text1"/>
                <w:sz w:val="22"/>
                <w:highlight w:val="red"/>
              </w:rPr>
            </w:pPr>
          </w:p>
          <w:p w14:paraId="3A8E4CA0" w14:textId="77777777" w:rsidR="00CE1BC8" w:rsidRPr="007021EC" w:rsidRDefault="00CE1BC8" w:rsidP="00CE1BC8">
            <w:pPr>
              <w:jc w:val="right"/>
              <w:rPr>
                <w:rFonts w:ascii="Calibri" w:hAnsi="Calibri" w:cs="Calibri"/>
                <w:color w:val="000000" w:themeColor="text1"/>
                <w:sz w:val="22"/>
                <w:highlight w:val="red"/>
              </w:rPr>
            </w:pPr>
          </w:p>
          <w:p w14:paraId="001E7763" w14:textId="77777777" w:rsidR="00CE1BC8" w:rsidRPr="007021EC" w:rsidRDefault="00CE1BC8" w:rsidP="00CE1BC8">
            <w:pPr>
              <w:jc w:val="right"/>
              <w:rPr>
                <w:rFonts w:ascii="Calibri" w:hAnsi="Calibri" w:cs="Calibri"/>
                <w:color w:val="000000" w:themeColor="text1"/>
                <w:sz w:val="22"/>
                <w:highlight w:val="red"/>
              </w:rPr>
            </w:pPr>
          </w:p>
          <w:p w14:paraId="2BD6BB9A" w14:textId="77777777" w:rsidR="00CE1BC8" w:rsidRPr="007021EC" w:rsidRDefault="00CE1BC8" w:rsidP="00CE1BC8">
            <w:pPr>
              <w:jc w:val="right"/>
              <w:rPr>
                <w:rFonts w:ascii="Calibri" w:hAnsi="Calibri" w:cs="Calibri"/>
                <w:color w:val="000000" w:themeColor="text1"/>
                <w:sz w:val="22"/>
                <w:highlight w:val="red"/>
              </w:rPr>
            </w:pPr>
          </w:p>
          <w:p w14:paraId="67E7C3FC" w14:textId="77777777" w:rsidR="00CE1BC8" w:rsidRPr="007021EC" w:rsidRDefault="00CE1BC8" w:rsidP="00CE1BC8">
            <w:pPr>
              <w:jc w:val="right"/>
              <w:rPr>
                <w:rFonts w:ascii="Calibri" w:hAnsi="Calibri" w:cs="Calibri"/>
                <w:color w:val="000000" w:themeColor="text1"/>
                <w:sz w:val="22"/>
                <w:highlight w:val="red"/>
              </w:rPr>
            </w:pPr>
          </w:p>
          <w:p w14:paraId="415675E2" w14:textId="77777777" w:rsidR="00CE1BC8" w:rsidRPr="007021EC" w:rsidRDefault="00CE1BC8" w:rsidP="00CE1BC8">
            <w:pPr>
              <w:jc w:val="right"/>
              <w:rPr>
                <w:rFonts w:ascii="Calibri" w:hAnsi="Calibri" w:cs="Calibri"/>
                <w:color w:val="000000" w:themeColor="text1"/>
                <w:sz w:val="22"/>
                <w:highlight w:val="red"/>
              </w:rPr>
            </w:pPr>
          </w:p>
          <w:p w14:paraId="59004B6B" w14:textId="77777777" w:rsidR="00CE1BC8" w:rsidRPr="007021EC" w:rsidRDefault="00CE1BC8" w:rsidP="00CE1BC8">
            <w:pPr>
              <w:rPr>
                <w:rFonts w:ascii="Calibri" w:hAnsi="Calibri" w:cs="Calibri"/>
                <w:color w:val="000000" w:themeColor="text1"/>
                <w:sz w:val="22"/>
                <w:highlight w:val="red"/>
              </w:rPr>
            </w:pPr>
          </w:p>
          <w:p w14:paraId="7B5A1D96" w14:textId="77777777" w:rsidR="00CE1BC8" w:rsidRPr="007021EC" w:rsidRDefault="00CE1BC8" w:rsidP="00CE1BC8">
            <w:pPr>
              <w:jc w:val="right"/>
              <w:rPr>
                <w:rFonts w:ascii="Calibri" w:hAnsi="Calibri" w:cs="Calibri"/>
                <w:color w:val="000000" w:themeColor="text1"/>
                <w:sz w:val="22"/>
                <w:highlight w:val="red"/>
              </w:rPr>
            </w:pPr>
          </w:p>
          <w:p w14:paraId="4B2DFBE7" w14:textId="77777777" w:rsidR="00CE1BC8" w:rsidRPr="007021EC" w:rsidRDefault="00CE1BC8" w:rsidP="00CE1BC8">
            <w:pPr>
              <w:jc w:val="right"/>
              <w:rPr>
                <w:rFonts w:ascii="Calibri" w:hAnsi="Calibri" w:cs="Calibri"/>
                <w:color w:val="000000" w:themeColor="text1"/>
                <w:sz w:val="22"/>
                <w:highlight w:val="red"/>
              </w:rPr>
            </w:pPr>
          </w:p>
          <w:p w14:paraId="72A14337" w14:textId="3E390399" w:rsidR="00CE1BC8" w:rsidRPr="007021EC" w:rsidRDefault="007021EC" w:rsidP="00CE1BC8">
            <w:pPr>
              <w:jc w:val="right"/>
              <w:rPr>
                <w:rFonts w:ascii="Calibri" w:hAnsi="Calibri" w:cs="Calibri"/>
                <w:color w:val="000000" w:themeColor="text1"/>
                <w:sz w:val="24"/>
                <w:szCs w:val="24"/>
              </w:rPr>
            </w:pPr>
            <w:r w:rsidRPr="007021EC">
              <w:rPr>
                <w:rFonts w:ascii="Calibri" w:hAnsi="Calibri" w:cs="Calibri"/>
                <w:color w:val="000000" w:themeColor="text1"/>
                <w:sz w:val="24"/>
                <w:szCs w:val="22"/>
              </w:rPr>
              <w:t xml:space="preserve">20 </w:t>
            </w:r>
            <w:r w:rsidR="00CE1BC8" w:rsidRPr="007021EC">
              <w:rPr>
                <w:rFonts w:ascii="Calibri" w:hAnsi="Calibri" w:cs="Calibri"/>
                <w:color w:val="000000" w:themeColor="text1"/>
                <w:sz w:val="24"/>
              </w:rPr>
              <w:t>Points</w:t>
            </w:r>
          </w:p>
        </w:tc>
      </w:tr>
      <w:tr w:rsidR="00CE1BC8" w:rsidRPr="00973F08" w14:paraId="2FA87D9B" w14:textId="77777777" w:rsidTr="009000A4">
        <w:tc>
          <w:tcPr>
            <w:tcW w:w="637" w:type="dxa"/>
            <w:tcMar>
              <w:top w:w="72" w:type="dxa"/>
              <w:left w:w="115" w:type="dxa"/>
              <w:right w:w="115" w:type="dxa"/>
            </w:tcMar>
          </w:tcPr>
          <w:p w14:paraId="23B82D8C" w14:textId="77777777" w:rsidR="00CE1BC8" w:rsidRPr="00266DFB" w:rsidRDefault="00CE1BC8" w:rsidP="00CE1BC8">
            <w:pPr>
              <w:pStyle w:val="ListParagraph"/>
              <w:numPr>
                <w:ilvl w:val="0"/>
                <w:numId w:val="9"/>
              </w:numPr>
              <w:ind w:left="0" w:hanging="18"/>
              <w:rPr>
                <w:rFonts w:ascii="Calibri" w:hAnsi="Calibri" w:cs="Calibri"/>
                <w:b/>
                <w:sz w:val="24"/>
              </w:rPr>
            </w:pPr>
          </w:p>
        </w:tc>
        <w:tc>
          <w:tcPr>
            <w:tcW w:w="6570" w:type="dxa"/>
            <w:tcMar>
              <w:top w:w="72" w:type="dxa"/>
              <w:left w:w="115" w:type="dxa"/>
              <w:right w:w="115" w:type="dxa"/>
            </w:tcMar>
          </w:tcPr>
          <w:p w14:paraId="3BF232E1" w14:textId="2BBF1459" w:rsidR="00CE1BC8" w:rsidRPr="00EB258A" w:rsidRDefault="007021EC" w:rsidP="00CE1BC8">
            <w:pPr>
              <w:spacing w:after="120"/>
              <w:rPr>
                <w:rFonts w:ascii="Calibri" w:hAnsi="Calibri" w:cs="Calibri"/>
                <w:b/>
                <w:sz w:val="24"/>
                <w:szCs w:val="24"/>
              </w:rPr>
            </w:pPr>
            <w:r>
              <w:rPr>
                <w:rFonts w:ascii="Calibri" w:hAnsi="Calibri" w:cs="Calibri"/>
                <w:b/>
                <w:sz w:val="24"/>
                <w:szCs w:val="24"/>
              </w:rPr>
              <w:t>Description of Proposed Services</w:t>
            </w:r>
            <w:r w:rsidR="00CE1BC8" w:rsidRPr="00EB258A">
              <w:rPr>
                <w:rFonts w:ascii="Calibri" w:hAnsi="Calibri" w:cs="Calibri"/>
                <w:b/>
                <w:sz w:val="24"/>
                <w:szCs w:val="24"/>
              </w:rPr>
              <w:t>:</w:t>
            </w:r>
          </w:p>
          <w:p w14:paraId="5596C2D8" w14:textId="13C3AAAF" w:rsidR="00CE1BC8" w:rsidRPr="00EB258A" w:rsidRDefault="00CE1BC8" w:rsidP="00CE1BC8">
            <w:pPr>
              <w:spacing w:after="120"/>
              <w:rPr>
                <w:rFonts w:ascii="Calibri" w:hAnsi="Calibri" w:cs="Calibri"/>
                <w:sz w:val="24"/>
                <w:szCs w:val="24"/>
              </w:rPr>
            </w:pPr>
            <w:r w:rsidRPr="00EB258A">
              <w:rPr>
                <w:rFonts w:ascii="Calibri" w:hAnsi="Calibri" w:cs="Calibri"/>
                <w:sz w:val="24"/>
                <w:szCs w:val="24"/>
              </w:rPr>
              <w:t>In each area described below, an evaluation will be made of the probability of success and risks associated with the proposal response:</w:t>
            </w:r>
          </w:p>
          <w:p w14:paraId="28184057" w14:textId="77777777" w:rsidR="007021EC" w:rsidRPr="007021EC" w:rsidRDefault="007021EC" w:rsidP="007021EC">
            <w:pPr>
              <w:numPr>
                <w:ilvl w:val="0"/>
                <w:numId w:val="3"/>
              </w:numPr>
              <w:spacing w:after="120"/>
              <w:ind w:left="342"/>
              <w:rPr>
                <w:rFonts w:ascii="Calibri" w:hAnsi="Calibri" w:cs="Calibri"/>
                <w:sz w:val="24"/>
                <w:szCs w:val="24"/>
              </w:rPr>
            </w:pPr>
            <w:r>
              <w:rPr>
                <w:rFonts w:ascii="Calibri" w:hAnsi="Calibri" w:cs="Calibri"/>
                <w:sz w:val="24"/>
                <w:szCs w:val="24"/>
              </w:rPr>
              <w:t xml:space="preserve">How </w:t>
            </w:r>
            <w:r w:rsidRPr="007021EC">
              <w:rPr>
                <w:rFonts w:ascii="Calibri" w:hAnsi="Calibri" w:cs="Calibri"/>
                <w:sz w:val="24"/>
                <w:szCs w:val="24"/>
              </w:rPr>
              <w:t>well does the description of proposed services match and contribute to achieving the objectives of assessing the condition of, and providing modernization plans for, elevators?</w:t>
            </w:r>
          </w:p>
          <w:p w14:paraId="315F0014" w14:textId="34801084" w:rsidR="00CE1BC8" w:rsidRPr="007021EC" w:rsidRDefault="007021EC" w:rsidP="007021EC">
            <w:pPr>
              <w:numPr>
                <w:ilvl w:val="0"/>
                <w:numId w:val="3"/>
              </w:numPr>
              <w:spacing w:after="120"/>
              <w:ind w:left="342"/>
              <w:rPr>
                <w:rFonts w:ascii="Calibri" w:hAnsi="Calibri" w:cs="Calibri"/>
                <w:sz w:val="24"/>
                <w:szCs w:val="24"/>
              </w:rPr>
            </w:pPr>
            <w:r w:rsidRPr="007021EC">
              <w:rPr>
                <w:rFonts w:ascii="Calibri" w:hAnsi="Calibri" w:cs="Calibri"/>
                <w:sz w:val="24"/>
                <w:szCs w:val="24"/>
              </w:rPr>
              <w:t>How well does the bidder’s proposal address the specific items listed in Section D (Specific Requirements) and Section E (Deliverables/Reports)?</w:t>
            </w:r>
          </w:p>
        </w:tc>
        <w:tc>
          <w:tcPr>
            <w:tcW w:w="1320" w:type="dxa"/>
            <w:tcMar>
              <w:top w:w="72" w:type="dxa"/>
              <w:left w:w="115" w:type="dxa"/>
              <w:right w:w="115" w:type="dxa"/>
            </w:tcMar>
            <w:vAlign w:val="bottom"/>
          </w:tcPr>
          <w:p w14:paraId="2492D2AA" w14:textId="4BF57886" w:rsidR="00CE1BC8" w:rsidRPr="00A85450" w:rsidRDefault="007021EC" w:rsidP="00CE1BC8">
            <w:pPr>
              <w:jc w:val="right"/>
              <w:rPr>
                <w:rFonts w:ascii="Calibri" w:hAnsi="Calibri" w:cs="Calibri"/>
              </w:rPr>
            </w:pPr>
            <w:r w:rsidRPr="007021EC">
              <w:rPr>
                <w:rFonts w:ascii="Calibri" w:hAnsi="Calibri" w:cs="Calibri"/>
                <w:color w:val="000000" w:themeColor="text1"/>
                <w:sz w:val="24"/>
                <w:szCs w:val="24"/>
              </w:rPr>
              <w:t>35</w:t>
            </w:r>
            <w:r w:rsidR="00CE1BC8" w:rsidRPr="007021EC">
              <w:rPr>
                <w:rFonts w:ascii="Calibri" w:hAnsi="Calibri" w:cs="Calibri"/>
                <w:color w:val="000000" w:themeColor="text1"/>
                <w:sz w:val="24"/>
                <w:szCs w:val="24"/>
              </w:rPr>
              <w:t xml:space="preserve"> </w:t>
            </w:r>
            <w:r w:rsidR="00CE1BC8" w:rsidRPr="00EB258A">
              <w:rPr>
                <w:rFonts w:ascii="Calibri" w:hAnsi="Calibri" w:cs="Calibri"/>
                <w:sz w:val="24"/>
                <w:szCs w:val="24"/>
              </w:rPr>
              <w:t>Points</w:t>
            </w:r>
          </w:p>
        </w:tc>
      </w:tr>
      <w:tr w:rsidR="00CE1BC8" w:rsidRPr="00973F08" w14:paraId="4DE86E12" w14:textId="77777777" w:rsidTr="009000A4">
        <w:tc>
          <w:tcPr>
            <w:tcW w:w="637" w:type="dxa"/>
            <w:tcMar>
              <w:top w:w="72" w:type="dxa"/>
              <w:left w:w="115" w:type="dxa"/>
              <w:right w:w="115" w:type="dxa"/>
            </w:tcMar>
          </w:tcPr>
          <w:p w14:paraId="5ACFDAA3" w14:textId="77777777" w:rsidR="00CE1BC8" w:rsidRPr="00266DFB" w:rsidRDefault="00CE1BC8" w:rsidP="00CE1BC8">
            <w:pPr>
              <w:pStyle w:val="ListParagraph"/>
              <w:numPr>
                <w:ilvl w:val="0"/>
                <w:numId w:val="9"/>
              </w:numPr>
              <w:ind w:left="0" w:hanging="18"/>
              <w:rPr>
                <w:rFonts w:ascii="Calibri" w:hAnsi="Calibri" w:cs="Calibri"/>
                <w:b/>
                <w:sz w:val="24"/>
              </w:rPr>
            </w:pPr>
          </w:p>
        </w:tc>
        <w:tc>
          <w:tcPr>
            <w:tcW w:w="6570" w:type="dxa"/>
            <w:tcMar>
              <w:top w:w="72" w:type="dxa"/>
              <w:left w:w="115" w:type="dxa"/>
              <w:right w:w="115" w:type="dxa"/>
            </w:tcMar>
          </w:tcPr>
          <w:p w14:paraId="73039287" w14:textId="51D2F98F" w:rsidR="00CE1BC8" w:rsidRPr="00266DFB" w:rsidRDefault="00CE1BC8" w:rsidP="00CE1BC8">
            <w:pPr>
              <w:spacing w:after="120"/>
              <w:rPr>
                <w:rFonts w:ascii="Calibri" w:hAnsi="Calibri" w:cs="Calibri"/>
                <w:b/>
                <w:sz w:val="24"/>
              </w:rPr>
            </w:pPr>
            <w:r w:rsidRPr="00266DFB">
              <w:rPr>
                <w:rFonts w:ascii="Calibri" w:hAnsi="Calibri" w:cs="Calibri"/>
                <w:b/>
                <w:sz w:val="24"/>
              </w:rPr>
              <w:t>Relevant Experience</w:t>
            </w:r>
            <w:r w:rsidR="007021EC">
              <w:rPr>
                <w:rFonts w:ascii="Calibri" w:hAnsi="Calibri" w:cs="Calibri"/>
                <w:b/>
                <w:sz w:val="24"/>
              </w:rPr>
              <w:t>/Submittal of Past Reports</w:t>
            </w:r>
            <w:r w:rsidRPr="00266DFB">
              <w:rPr>
                <w:rFonts w:ascii="Calibri" w:hAnsi="Calibri" w:cs="Calibri"/>
                <w:b/>
                <w:sz w:val="24"/>
              </w:rPr>
              <w:t>:</w:t>
            </w:r>
          </w:p>
          <w:p w14:paraId="6B1933C9" w14:textId="151106EF" w:rsidR="00CE1BC8" w:rsidRPr="00266DFB" w:rsidRDefault="00CE1BC8" w:rsidP="00CE1BC8">
            <w:pPr>
              <w:spacing w:after="120"/>
              <w:rPr>
                <w:rFonts w:ascii="Calibri" w:hAnsi="Calibri" w:cs="Calibri"/>
                <w:sz w:val="24"/>
              </w:rPr>
            </w:pPr>
            <w:r w:rsidRPr="00266DFB">
              <w:rPr>
                <w:rFonts w:ascii="Calibri" w:hAnsi="Calibri" w:cs="Calibri"/>
                <w:sz w:val="24"/>
              </w:rPr>
              <w:t>Proposals will be evaluated</w:t>
            </w:r>
            <w:r>
              <w:rPr>
                <w:rFonts w:ascii="Calibri" w:hAnsi="Calibri" w:cs="Calibri"/>
                <w:sz w:val="24"/>
              </w:rPr>
              <w:t>,</w:t>
            </w:r>
            <w:r w:rsidRPr="00266DFB">
              <w:rPr>
                <w:rFonts w:ascii="Calibri" w:hAnsi="Calibri" w:cs="Calibri"/>
                <w:sz w:val="24"/>
              </w:rPr>
              <w:t xml:space="preserve"> including considering the </w:t>
            </w:r>
            <w:r>
              <w:rPr>
                <w:rFonts w:ascii="Calibri" w:hAnsi="Calibri" w:cs="Calibri"/>
                <w:sz w:val="24"/>
              </w:rPr>
              <w:t>IRFP</w:t>
            </w:r>
            <w:r w:rsidRPr="00266DFB">
              <w:rPr>
                <w:rFonts w:ascii="Calibri" w:hAnsi="Calibri" w:cs="Calibri"/>
                <w:sz w:val="24"/>
              </w:rPr>
              <w:t xml:space="preserve"> specifications</w:t>
            </w:r>
            <w:r w:rsidR="00523B30">
              <w:rPr>
                <w:rFonts w:ascii="Calibri" w:hAnsi="Calibri" w:cs="Calibri"/>
                <w:sz w:val="24"/>
              </w:rPr>
              <w:t>, bid response,</w:t>
            </w:r>
            <w:r w:rsidRPr="00266DFB">
              <w:rPr>
                <w:rFonts w:ascii="Calibri" w:hAnsi="Calibri" w:cs="Calibri"/>
                <w:sz w:val="24"/>
              </w:rPr>
              <w:t xml:space="preserve"> and the questions below:</w:t>
            </w:r>
          </w:p>
          <w:p w14:paraId="36D80834" w14:textId="77777777" w:rsidR="007021EC" w:rsidRPr="007021EC" w:rsidRDefault="00CE1BC8" w:rsidP="007021EC">
            <w:pPr>
              <w:numPr>
                <w:ilvl w:val="0"/>
                <w:numId w:val="4"/>
              </w:numPr>
              <w:spacing w:after="120"/>
              <w:ind w:left="342"/>
              <w:rPr>
                <w:rFonts w:ascii="Calibri" w:hAnsi="Calibri" w:cs="Calibri"/>
                <w:sz w:val="24"/>
              </w:rPr>
            </w:pPr>
            <w:r w:rsidRPr="00266DFB">
              <w:rPr>
                <w:rFonts w:ascii="Calibri" w:hAnsi="Calibri" w:cs="Calibri"/>
                <w:sz w:val="24"/>
              </w:rPr>
              <w:lastRenderedPageBreak/>
              <w:t xml:space="preserve">How </w:t>
            </w:r>
            <w:r w:rsidR="007021EC" w:rsidRPr="007021EC">
              <w:rPr>
                <w:rFonts w:ascii="Calibri" w:hAnsi="Calibri" w:cs="Calibri"/>
                <w:sz w:val="24"/>
              </w:rPr>
              <w:t>much experience does the Bidder have with elevator condition assessment and modernization?</w:t>
            </w:r>
          </w:p>
          <w:p w14:paraId="18BF7607" w14:textId="77777777" w:rsidR="007021EC" w:rsidRPr="007021EC" w:rsidRDefault="007021EC" w:rsidP="007021EC">
            <w:pPr>
              <w:numPr>
                <w:ilvl w:val="0"/>
                <w:numId w:val="4"/>
              </w:numPr>
              <w:spacing w:after="120"/>
              <w:ind w:left="342"/>
              <w:rPr>
                <w:rFonts w:ascii="Calibri" w:hAnsi="Calibri" w:cs="Calibri"/>
                <w:sz w:val="24"/>
              </w:rPr>
            </w:pPr>
            <w:r w:rsidRPr="007021EC">
              <w:rPr>
                <w:rFonts w:ascii="Calibri" w:hAnsi="Calibri" w:cs="Calibri"/>
                <w:sz w:val="24"/>
              </w:rPr>
              <w:t>How extensive is the applicable education and experience of the personnel designated to work on the project in the field of elevator condition assessment and modernization?</w:t>
            </w:r>
          </w:p>
          <w:p w14:paraId="0ECC823E" w14:textId="39C07926" w:rsidR="00CE1BC8" w:rsidRPr="007021EC" w:rsidRDefault="007021EC" w:rsidP="007021EC">
            <w:pPr>
              <w:numPr>
                <w:ilvl w:val="0"/>
                <w:numId w:val="4"/>
              </w:numPr>
              <w:spacing w:after="120"/>
              <w:ind w:left="342"/>
              <w:rPr>
                <w:rFonts w:ascii="Calibri" w:hAnsi="Calibri" w:cs="Calibri"/>
                <w:sz w:val="24"/>
              </w:rPr>
            </w:pPr>
            <w:r w:rsidRPr="007021EC">
              <w:rPr>
                <w:rFonts w:ascii="Calibri" w:hAnsi="Calibri" w:cs="Calibri"/>
                <w:sz w:val="24"/>
              </w:rPr>
              <w:t>How well do the submitted reports demonstrate that the bidder and key personnel possess the required level of experience for elevator condition assessment and modernization?</w:t>
            </w:r>
          </w:p>
        </w:tc>
        <w:tc>
          <w:tcPr>
            <w:tcW w:w="1320" w:type="dxa"/>
            <w:tcMar>
              <w:top w:w="72" w:type="dxa"/>
              <w:left w:w="115" w:type="dxa"/>
              <w:right w:w="115" w:type="dxa"/>
            </w:tcMar>
            <w:vAlign w:val="bottom"/>
          </w:tcPr>
          <w:p w14:paraId="56AD3573" w14:textId="19671AD7" w:rsidR="00CE1BC8" w:rsidRPr="00266DFB" w:rsidRDefault="007021EC" w:rsidP="00CE1BC8">
            <w:pPr>
              <w:jc w:val="right"/>
              <w:rPr>
                <w:rFonts w:ascii="Calibri" w:hAnsi="Calibri" w:cs="Calibri"/>
                <w:sz w:val="24"/>
              </w:rPr>
            </w:pPr>
            <w:r w:rsidRPr="007021EC">
              <w:rPr>
                <w:rFonts w:ascii="Calibri" w:hAnsi="Calibri" w:cs="Calibri"/>
                <w:color w:val="000000" w:themeColor="text1"/>
                <w:sz w:val="24"/>
                <w:szCs w:val="24"/>
              </w:rPr>
              <w:lastRenderedPageBreak/>
              <w:t>35</w:t>
            </w:r>
            <w:r w:rsidR="00CE1BC8" w:rsidRPr="007021EC">
              <w:rPr>
                <w:rFonts w:ascii="Calibri" w:hAnsi="Calibri" w:cs="Calibri"/>
                <w:color w:val="000000" w:themeColor="text1"/>
                <w:sz w:val="24"/>
                <w:szCs w:val="24"/>
              </w:rPr>
              <w:t xml:space="preserve"> </w:t>
            </w:r>
            <w:r w:rsidR="00CE1BC8" w:rsidRPr="00266DFB">
              <w:rPr>
                <w:rFonts w:ascii="Calibri" w:hAnsi="Calibri" w:cs="Calibri"/>
                <w:sz w:val="24"/>
              </w:rPr>
              <w:t>Points</w:t>
            </w:r>
          </w:p>
        </w:tc>
      </w:tr>
      <w:tr w:rsidR="00CE1BC8" w:rsidRPr="00973F08" w14:paraId="4343EA30" w14:textId="77777777" w:rsidTr="009000A4">
        <w:tc>
          <w:tcPr>
            <w:tcW w:w="637" w:type="dxa"/>
            <w:tcMar>
              <w:top w:w="72" w:type="dxa"/>
              <w:left w:w="115" w:type="dxa"/>
              <w:right w:w="115" w:type="dxa"/>
            </w:tcMar>
          </w:tcPr>
          <w:p w14:paraId="68D37497" w14:textId="77777777" w:rsidR="00CE1BC8" w:rsidRPr="00A85450" w:rsidRDefault="00CE1BC8" w:rsidP="00CE1BC8">
            <w:pPr>
              <w:pStyle w:val="ListParagraph"/>
              <w:numPr>
                <w:ilvl w:val="0"/>
                <w:numId w:val="9"/>
              </w:numPr>
              <w:ind w:left="0" w:hanging="18"/>
              <w:rPr>
                <w:rFonts w:ascii="Calibri" w:hAnsi="Calibri" w:cs="Calibri"/>
                <w:b/>
              </w:rPr>
            </w:pPr>
          </w:p>
        </w:tc>
        <w:tc>
          <w:tcPr>
            <w:tcW w:w="6570" w:type="dxa"/>
            <w:tcMar>
              <w:top w:w="72" w:type="dxa"/>
              <w:left w:w="115" w:type="dxa"/>
              <w:right w:w="115" w:type="dxa"/>
            </w:tcMar>
          </w:tcPr>
          <w:p w14:paraId="132CACB6" w14:textId="586E50C9" w:rsidR="00CE1BC8" w:rsidRPr="00A85450" w:rsidRDefault="00CE1BC8" w:rsidP="00CE1BC8">
            <w:pPr>
              <w:spacing w:after="120"/>
              <w:rPr>
                <w:rFonts w:ascii="Calibri" w:hAnsi="Calibri" w:cs="Calibri"/>
              </w:rPr>
            </w:pPr>
            <w:r w:rsidRPr="00266DFB">
              <w:rPr>
                <w:rFonts w:ascii="Calibri" w:hAnsi="Calibri" w:cs="Calibri"/>
                <w:b/>
                <w:sz w:val="24"/>
              </w:rPr>
              <w:t>References (See Exhibit A – Bid Response Packet)</w:t>
            </w:r>
          </w:p>
        </w:tc>
        <w:tc>
          <w:tcPr>
            <w:tcW w:w="1320" w:type="dxa"/>
            <w:tcMar>
              <w:top w:w="72" w:type="dxa"/>
              <w:left w:w="115" w:type="dxa"/>
              <w:right w:w="115" w:type="dxa"/>
            </w:tcMar>
            <w:vAlign w:val="bottom"/>
          </w:tcPr>
          <w:p w14:paraId="33EA6C27" w14:textId="0DE95E9E" w:rsidR="00CE1BC8" w:rsidRPr="00A85450" w:rsidRDefault="007021EC" w:rsidP="00CE1BC8">
            <w:pPr>
              <w:jc w:val="right"/>
              <w:rPr>
                <w:rFonts w:ascii="Calibri" w:hAnsi="Calibri" w:cs="Calibri"/>
              </w:rPr>
            </w:pPr>
            <w:r w:rsidRPr="007021EC">
              <w:rPr>
                <w:rFonts w:ascii="Calibri" w:hAnsi="Calibri" w:cs="Calibri"/>
                <w:color w:val="000000" w:themeColor="text1"/>
                <w:sz w:val="24"/>
                <w:szCs w:val="24"/>
              </w:rPr>
              <w:t>10</w:t>
            </w:r>
            <w:r w:rsidR="00CE1BC8" w:rsidRPr="007021EC">
              <w:rPr>
                <w:rFonts w:ascii="Calibri" w:hAnsi="Calibri" w:cs="Calibri"/>
                <w:color w:val="000000" w:themeColor="text1"/>
                <w:sz w:val="24"/>
                <w:szCs w:val="24"/>
              </w:rPr>
              <w:t xml:space="preserve"> </w:t>
            </w:r>
            <w:r w:rsidR="00CE1BC8" w:rsidRPr="00266DFB">
              <w:rPr>
                <w:rFonts w:ascii="Calibri" w:hAnsi="Calibri" w:cs="Calibri"/>
                <w:sz w:val="24"/>
              </w:rPr>
              <w:t>Points</w:t>
            </w:r>
          </w:p>
        </w:tc>
      </w:tr>
      <w:tr w:rsidR="00BB26E0" w:rsidRPr="00973F08" w14:paraId="4C2DEF48" w14:textId="77777777" w:rsidTr="00F51D82">
        <w:tc>
          <w:tcPr>
            <w:tcW w:w="637" w:type="dxa"/>
            <w:tcMar>
              <w:top w:w="72" w:type="dxa"/>
              <w:left w:w="115" w:type="dxa"/>
              <w:right w:w="115" w:type="dxa"/>
            </w:tcMar>
          </w:tcPr>
          <w:p w14:paraId="39006394" w14:textId="77777777" w:rsidR="00BB26E0" w:rsidRPr="00A85450" w:rsidRDefault="00BB26E0" w:rsidP="00BB26E0">
            <w:pPr>
              <w:pStyle w:val="ListParagraph"/>
              <w:numPr>
                <w:ilvl w:val="0"/>
                <w:numId w:val="9"/>
              </w:numPr>
              <w:ind w:left="0" w:hanging="18"/>
              <w:rPr>
                <w:rFonts w:ascii="Calibri" w:hAnsi="Calibri" w:cs="Calibri"/>
                <w:b/>
              </w:rPr>
            </w:pPr>
          </w:p>
        </w:tc>
        <w:tc>
          <w:tcPr>
            <w:tcW w:w="6570" w:type="dxa"/>
            <w:tcMar>
              <w:top w:w="72" w:type="dxa"/>
              <w:left w:w="115" w:type="dxa"/>
              <w:right w:w="115" w:type="dxa"/>
            </w:tcMar>
          </w:tcPr>
          <w:p w14:paraId="3F0C04FE" w14:textId="77777777" w:rsidR="00BB26E0" w:rsidRPr="00DF5478" w:rsidRDefault="00BB26E0" w:rsidP="00BB26E0">
            <w:pPr>
              <w:spacing w:before="100" w:beforeAutospacing="1" w:line="276" w:lineRule="auto"/>
              <w:jc w:val="both"/>
              <w:rPr>
                <w:rFonts w:asciiTheme="minorHAnsi" w:hAnsiTheme="minorHAnsi" w:cstheme="minorHAnsi"/>
                <w:b/>
                <w:bCs/>
                <w:color w:val="000000"/>
                <w:sz w:val="24"/>
                <w:szCs w:val="24"/>
              </w:rPr>
            </w:pPr>
            <w:r w:rsidRPr="00DF5478">
              <w:rPr>
                <w:rFonts w:asciiTheme="minorHAnsi" w:hAnsiTheme="minorHAnsi" w:cstheme="minorHAnsi"/>
                <w:b/>
                <w:bCs/>
                <w:color w:val="000000"/>
                <w:sz w:val="24"/>
                <w:szCs w:val="24"/>
              </w:rPr>
              <w:t xml:space="preserve">Vendor Interview </w:t>
            </w:r>
          </w:p>
          <w:p w14:paraId="5EF8E8E0" w14:textId="313F43C5" w:rsidR="00BB26E0" w:rsidRPr="002F74DA" w:rsidRDefault="00BB26E0" w:rsidP="00BB26E0">
            <w:pPr>
              <w:spacing w:after="120"/>
              <w:rPr>
                <w:rFonts w:asciiTheme="minorHAnsi" w:hAnsiTheme="minorHAnsi" w:cstheme="minorHAnsi"/>
                <w:b/>
                <w:bCs/>
                <w:color w:val="000000"/>
                <w:sz w:val="24"/>
                <w:szCs w:val="24"/>
              </w:rPr>
            </w:pPr>
            <w:r w:rsidRPr="00DF5478">
              <w:rPr>
                <w:rFonts w:ascii="Calibri" w:hAnsi="Calibri" w:cs="Calibri"/>
                <w:sz w:val="24"/>
                <w:szCs w:val="24"/>
              </w:rPr>
              <w:t xml:space="preserve">Should the County opt to conduct a vendor interview, the interview may include responding to standard and specific questions from the </w:t>
            </w:r>
            <w:r w:rsidR="005F47C1">
              <w:rPr>
                <w:rFonts w:ascii="Calibri" w:hAnsi="Calibri" w:cs="Calibri"/>
                <w:sz w:val="24"/>
                <w:szCs w:val="24"/>
              </w:rPr>
              <w:t>CSC</w:t>
            </w:r>
            <w:r w:rsidRPr="00DF5478">
              <w:rPr>
                <w:rFonts w:ascii="Calibri" w:hAnsi="Calibri" w:cs="Calibri"/>
                <w:sz w:val="24"/>
                <w:szCs w:val="24"/>
              </w:rPr>
              <w:t xml:space="preserve"> regarding the Bidder’s proposal.  Whether or not a shortlist process is used, the scores of any evaluation criterion above may be revised or informed based on the vendor interview.</w:t>
            </w:r>
          </w:p>
        </w:tc>
        <w:tc>
          <w:tcPr>
            <w:tcW w:w="1320" w:type="dxa"/>
            <w:tcMar>
              <w:top w:w="72" w:type="dxa"/>
              <w:left w:w="115" w:type="dxa"/>
              <w:right w:w="115" w:type="dxa"/>
            </w:tcMar>
            <w:vAlign w:val="center"/>
          </w:tcPr>
          <w:p w14:paraId="0E0AB77D" w14:textId="6FB896E7" w:rsidR="00BB26E0" w:rsidRPr="002356EF" w:rsidRDefault="00BB26E0" w:rsidP="00BB26E0">
            <w:pPr>
              <w:jc w:val="center"/>
              <w:rPr>
                <w:rFonts w:ascii="Calibri" w:hAnsi="Calibri" w:cs="Calibri"/>
                <w:color w:val="FF0000"/>
                <w:sz w:val="24"/>
                <w:szCs w:val="24"/>
              </w:rPr>
            </w:pPr>
            <w:r w:rsidRPr="002356EF">
              <w:rPr>
                <w:rFonts w:asciiTheme="minorHAnsi" w:hAnsiTheme="minorHAnsi" w:cstheme="minorHAnsi"/>
                <w:sz w:val="24"/>
                <w:szCs w:val="24"/>
              </w:rPr>
              <w:t>Vendor Interview may be used to revise</w:t>
            </w:r>
            <w:r w:rsidR="002356EF">
              <w:rPr>
                <w:rFonts w:asciiTheme="minorHAnsi" w:hAnsiTheme="minorHAnsi" w:cstheme="minorHAnsi"/>
                <w:sz w:val="24"/>
                <w:szCs w:val="24"/>
              </w:rPr>
              <w:t xml:space="preserve"> </w:t>
            </w:r>
            <w:r w:rsidRPr="002356EF">
              <w:rPr>
                <w:rFonts w:asciiTheme="minorHAnsi" w:hAnsiTheme="minorHAnsi" w:cstheme="minorHAnsi"/>
                <w:sz w:val="24"/>
                <w:szCs w:val="24"/>
              </w:rPr>
              <w:t>/</w:t>
            </w:r>
            <w:r w:rsidR="002356EF">
              <w:rPr>
                <w:rFonts w:asciiTheme="minorHAnsi" w:hAnsiTheme="minorHAnsi" w:cstheme="minorHAnsi"/>
                <w:sz w:val="24"/>
                <w:szCs w:val="24"/>
              </w:rPr>
              <w:t xml:space="preserve"> </w:t>
            </w:r>
            <w:r w:rsidRPr="002356EF">
              <w:rPr>
                <w:rFonts w:asciiTheme="minorHAnsi" w:hAnsiTheme="minorHAnsi" w:cstheme="minorHAnsi"/>
                <w:sz w:val="24"/>
                <w:szCs w:val="24"/>
              </w:rPr>
              <w:t>inform scores of criteria above</w:t>
            </w:r>
          </w:p>
        </w:tc>
      </w:tr>
      <w:tr w:rsidR="00BB26E0" w:rsidRPr="00973F08" w14:paraId="3BB7BBF1" w14:textId="77777777" w:rsidTr="00CE1BC8">
        <w:trPr>
          <w:trHeight w:val="440"/>
        </w:trPr>
        <w:tc>
          <w:tcPr>
            <w:tcW w:w="8527" w:type="dxa"/>
            <w:gridSpan w:val="3"/>
            <w:tcMar>
              <w:top w:w="72" w:type="dxa"/>
              <w:left w:w="115" w:type="dxa"/>
              <w:right w:w="115" w:type="dxa"/>
            </w:tcMar>
            <w:vAlign w:val="center"/>
          </w:tcPr>
          <w:p w14:paraId="592A02BC" w14:textId="4801D4F4" w:rsidR="00BB26E0" w:rsidRPr="009000A4" w:rsidRDefault="00BB26E0" w:rsidP="00BB26E0">
            <w:pPr>
              <w:jc w:val="center"/>
              <w:rPr>
                <w:rFonts w:ascii="Calibri" w:hAnsi="Calibri" w:cs="Calibri"/>
                <w:color w:val="FF0000"/>
                <w:sz w:val="24"/>
                <w:szCs w:val="24"/>
              </w:rPr>
            </w:pPr>
            <w:r w:rsidRPr="00266DFB">
              <w:rPr>
                <w:rFonts w:ascii="Calibri" w:hAnsi="Calibri" w:cs="Calibri"/>
                <w:b/>
                <w:sz w:val="24"/>
              </w:rPr>
              <w:t>SMALL LOCAL EMERGING BUSINESS PREFERENCE</w:t>
            </w:r>
          </w:p>
        </w:tc>
      </w:tr>
      <w:tr w:rsidR="00BB26E0" w:rsidRPr="00973F08" w14:paraId="1DCC1CA2" w14:textId="77777777" w:rsidTr="009000A4">
        <w:tc>
          <w:tcPr>
            <w:tcW w:w="637" w:type="dxa"/>
            <w:tcMar>
              <w:top w:w="72" w:type="dxa"/>
              <w:left w:w="115" w:type="dxa"/>
              <w:right w:w="115" w:type="dxa"/>
            </w:tcMar>
          </w:tcPr>
          <w:p w14:paraId="664FF5BB" w14:textId="77777777" w:rsidR="00BB26E0" w:rsidRPr="00CE1BC8" w:rsidRDefault="00BB26E0" w:rsidP="00BB26E0">
            <w:pPr>
              <w:ind w:left="360"/>
              <w:rPr>
                <w:rFonts w:ascii="Calibri" w:hAnsi="Calibri" w:cs="Calibri"/>
                <w:b/>
              </w:rPr>
            </w:pPr>
          </w:p>
        </w:tc>
        <w:tc>
          <w:tcPr>
            <w:tcW w:w="6570" w:type="dxa"/>
            <w:tcMar>
              <w:top w:w="72" w:type="dxa"/>
              <w:left w:w="115" w:type="dxa"/>
              <w:right w:w="115" w:type="dxa"/>
            </w:tcMar>
          </w:tcPr>
          <w:p w14:paraId="24930018" w14:textId="549610D9" w:rsidR="00BB26E0" w:rsidRPr="002F74DA" w:rsidRDefault="00BB26E0" w:rsidP="00BB26E0">
            <w:pPr>
              <w:spacing w:after="120"/>
              <w:rPr>
                <w:rFonts w:asciiTheme="minorHAnsi" w:hAnsiTheme="minorHAnsi" w:cstheme="minorHAnsi"/>
                <w:b/>
                <w:bCs/>
                <w:color w:val="000000"/>
                <w:sz w:val="24"/>
                <w:szCs w:val="24"/>
              </w:rPr>
            </w:pPr>
            <w:r w:rsidRPr="00266DFB">
              <w:rPr>
                <w:rFonts w:ascii="Calibri" w:hAnsi="Calibri" w:cs="Calibri"/>
                <w:b/>
                <w:sz w:val="24"/>
              </w:rPr>
              <w:t>Small and Local or Emerging and Local Preference</w:t>
            </w:r>
            <w:r w:rsidRPr="00266DFB">
              <w:rPr>
                <w:rFonts w:ascii="Calibri" w:hAnsi="Calibri" w:cs="Calibri"/>
                <w:sz w:val="24"/>
              </w:rPr>
              <w:t xml:space="preserve">:  Points equaling 5% of Bidder’s total score for the above Evaluation Criteria will be added.  This will be the Bidder’s </w:t>
            </w:r>
            <w:r w:rsidRPr="00266DFB">
              <w:rPr>
                <w:rFonts w:ascii="Calibri" w:hAnsi="Calibri" w:cs="Calibri"/>
                <w:sz w:val="24"/>
                <w:u w:val="single"/>
              </w:rPr>
              <w:t>final score</w:t>
            </w:r>
            <w:r w:rsidRPr="00266DFB">
              <w:rPr>
                <w:rFonts w:ascii="Calibri" w:hAnsi="Calibri" w:cs="Calibri"/>
                <w:sz w:val="24"/>
              </w:rPr>
              <w:t xml:space="preserve"> for purposes of award evaluation.</w:t>
            </w:r>
          </w:p>
        </w:tc>
        <w:tc>
          <w:tcPr>
            <w:tcW w:w="1320" w:type="dxa"/>
            <w:tcMar>
              <w:top w:w="72" w:type="dxa"/>
              <w:left w:w="115" w:type="dxa"/>
              <w:right w:w="115" w:type="dxa"/>
            </w:tcMar>
            <w:vAlign w:val="bottom"/>
          </w:tcPr>
          <w:p w14:paraId="3677678B" w14:textId="1C1137D1" w:rsidR="00BB26E0" w:rsidRPr="009000A4" w:rsidRDefault="00BB26E0" w:rsidP="00BB26E0">
            <w:pPr>
              <w:jc w:val="right"/>
              <w:rPr>
                <w:rFonts w:ascii="Calibri" w:hAnsi="Calibri" w:cs="Calibri"/>
                <w:color w:val="FF0000"/>
                <w:sz w:val="24"/>
                <w:szCs w:val="24"/>
              </w:rPr>
            </w:pPr>
            <w:r w:rsidRPr="00266DFB">
              <w:rPr>
                <w:rFonts w:ascii="Calibri" w:hAnsi="Calibri" w:cs="Calibri"/>
                <w:sz w:val="24"/>
              </w:rPr>
              <w:t>5%</w:t>
            </w:r>
          </w:p>
        </w:tc>
      </w:tr>
    </w:tbl>
    <w:p w14:paraId="0BC1E1BB" w14:textId="77777777" w:rsidR="007265B8" w:rsidRPr="007265B8" w:rsidRDefault="007265B8" w:rsidP="006F1244"/>
    <w:p w14:paraId="27FD6CAC" w14:textId="77777777" w:rsidR="003D3E5A" w:rsidRPr="00266DFB" w:rsidRDefault="00703A65" w:rsidP="007A006B">
      <w:pPr>
        <w:pStyle w:val="Heading2"/>
        <w:rPr>
          <w:sz w:val="24"/>
          <w:szCs w:val="24"/>
          <w:u w:val="none"/>
        </w:rPr>
      </w:pPr>
      <w:bookmarkStart w:id="34" w:name="_Toc194477724"/>
      <w:r w:rsidRPr="00266DFB">
        <w:rPr>
          <w:sz w:val="24"/>
          <w:szCs w:val="24"/>
        </w:rPr>
        <w:t>CONTRACT EVALUATION AND ASSESSMENT</w:t>
      </w:r>
      <w:bookmarkEnd w:id="29"/>
      <w:bookmarkEnd w:id="30"/>
      <w:bookmarkEnd w:id="34"/>
      <w:r w:rsidRPr="00266DFB">
        <w:rPr>
          <w:sz w:val="24"/>
          <w:szCs w:val="24"/>
          <w:u w:val="none"/>
        </w:rPr>
        <w:t xml:space="preserve">  </w:t>
      </w:r>
    </w:p>
    <w:p w14:paraId="403EBCA1" w14:textId="6FAD738B" w:rsidR="00293A11" w:rsidRPr="00331235" w:rsidRDefault="00293A11" w:rsidP="00331235">
      <w:pPr>
        <w:pStyle w:val="Item1"/>
        <w:tabs>
          <w:tab w:val="clear" w:pos="1440"/>
        </w:tabs>
        <w:rPr>
          <w:sz w:val="24"/>
          <w:szCs w:val="24"/>
        </w:rPr>
      </w:pPr>
      <w:bookmarkStart w:id="35" w:name="_Toc339364448"/>
      <w:bookmarkStart w:id="36" w:name="_Toc339364709"/>
      <w:r w:rsidRPr="00331235">
        <w:rPr>
          <w:sz w:val="24"/>
          <w:szCs w:val="24"/>
        </w:rPr>
        <w:t xml:space="preserve">During the initial </w:t>
      </w:r>
      <w:r w:rsidR="008136DB" w:rsidRPr="00331235">
        <w:rPr>
          <w:sz w:val="24"/>
          <w:szCs w:val="24"/>
        </w:rPr>
        <w:t>120</w:t>
      </w:r>
      <w:r w:rsidR="003C4B84" w:rsidRPr="00331235">
        <w:rPr>
          <w:sz w:val="24"/>
          <w:szCs w:val="24"/>
        </w:rPr>
        <w:t>-</w:t>
      </w:r>
      <w:r w:rsidRPr="00331235">
        <w:rPr>
          <w:sz w:val="24"/>
          <w:szCs w:val="24"/>
        </w:rPr>
        <w:t xml:space="preserve">day period of any </w:t>
      </w:r>
      <w:r w:rsidR="00823F00" w:rsidRPr="00331235">
        <w:rPr>
          <w:sz w:val="24"/>
          <w:szCs w:val="24"/>
        </w:rPr>
        <w:t>contract</w:t>
      </w:r>
      <w:r w:rsidR="00902881" w:rsidRPr="00331235">
        <w:rPr>
          <w:sz w:val="24"/>
          <w:szCs w:val="24"/>
        </w:rPr>
        <w:t xml:space="preserve"> </w:t>
      </w:r>
      <w:r w:rsidRPr="00331235">
        <w:rPr>
          <w:sz w:val="24"/>
          <w:szCs w:val="24"/>
        </w:rPr>
        <w:t>awarded, the County may review the proposal, the contract, any goods or services provided</w:t>
      </w:r>
      <w:r w:rsidRPr="00331235">
        <w:rPr>
          <w:color w:val="000000"/>
          <w:sz w:val="24"/>
          <w:szCs w:val="24"/>
        </w:rPr>
        <w:t>,</w:t>
      </w:r>
      <w:r w:rsidRPr="00331235">
        <w:rPr>
          <w:sz w:val="24"/>
          <w:szCs w:val="24"/>
        </w:rPr>
        <w:t xml:space="preserve"> and/or meet with the Contractor to identify any issues or potential problems.</w:t>
      </w:r>
    </w:p>
    <w:p w14:paraId="41D74487" w14:textId="77777777" w:rsidR="00293A11" w:rsidRPr="00331235" w:rsidRDefault="00293A11" w:rsidP="00331235">
      <w:pPr>
        <w:pStyle w:val="Item1"/>
        <w:tabs>
          <w:tab w:val="clear" w:pos="1440"/>
        </w:tabs>
        <w:rPr>
          <w:sz w:val="24"/>
          <w:szCs w:val="24"/>
        </w:rPr>
      </w:pPr>
      <w:r w:rsidRPr="00331235">
        <w:rPr>
          <w:sz w:val="24"/>
          <w:szCs w:val="24"/>
        </w:rPr>
        <w:t>The County reserves the right to determine, at its sole discretion, whether:</w:t>
      </w:r>
    </w:p>
    <w:p w14:paraId="7A6CD94A" w14:textId="7F6C6F8E" w:rsidR="00293A11" w:rsidRPr="00331235" w:rsidRDefault="00E34C87" w:rsidP="00331235">
      <w:pPr>
        <w:pStyle w:val="Itema"/>
        <w:tabs>
          <w:tab w:val="clear" w:pos="2160"/>
        </w:tabs>
        <w:rPr>
          <w:sz w:val="24"/>
          <w:szCs w:val="24"/>
        </w:rPr>
      </w:pPr>
      <w:r w:rsidRPr="00331235">
        <w:rPr>
          <w:sz w:val="24"/>
          <w:szCs w:val="24"/>
        </w:rPr>
        <w:t xml:space="preserve">The </w:t>
      </w:r>
      <w:r w:rsidR="009E28BF" w:rsidRPr="00331235">
        <w:rPr>
          <w:sz w:val="24"/>
          <w:szCs w:val="24"/>
        </w:rPr>
        <w:t xml:space="preserve">Contractor </w:t>
      </w:r>
      <w:r w:rsidR="00293A11" w:rsidRPr="00331235">
        <w:rPr>
          <w:sz w:val="24"/>
          <w:szCs w:val="24"/>
        </w:rPr>
        <w:t xml:space="preserve">has complied with all terms of this </w:t>
      </w:r>
      <w:r w:rsidR="00505B06" w:rsidRPr="00331235">
        <w:rPr>
          <w:sz w:val="24"/>
          <w:szCs w:val="24"/>
        </w:rPr>
        <w:t>IRFP</w:t>
      </w:r>
      <w:r w:rsidR="009E28BF" w:rsidRPr="00331235">
        <w:rPr>
          <w:sz w:val="24"/>
          <w:szCs w:val="24"/>
        </w:rPr>
        <w:t xml:space="preserve"> and </w:t>
      </w:r>
      <w:r w:rsidR="007265B8" w:rsidRPr="00331235">
        <w:rPr>
          <w:sz w:val="24"/>
          <w:szCs w:val="24"/>
        </w:rPr>
        <w:t xml:space="preserve">the </w:t>
      </w:r>
      <w:r w:rsidR="009E28BF" w:rsidRPr="00331235">
        <w:rPr>
          <w:sz w:val="24"/>
          <w:szCs w:val="24"/>
        </w:rPr>
        <w:t>contract</w:t>
      </w:r>
      <w:r w:rsidR="00293A11" w:rsidRPr="00331235">
        <w:rPr>
          <w:sz w:val="24"/>
          <w:szCs w:val="24"/>
        </w:rPr>
        <w:t>; and</w:t>
      </w:r>
    </w:p>
    <w:p w14:paraId="3CD8DB74" w14:textId="60E0DC10" w:rsidR="00293A11" w:rsidRPr="00331235" w:rsidRDefault="00293A11" w:rsidP="00331235">
      <w:pPr>
        <w:pStyle w:val="Itema"/>
        <w:tabs>
          <w:tab w:val="clear" w:pos="2160"/>
        </w:tabs>
        <w:rPr>
          <w:sz w:val="24"/>
          <w:szCs w:val="24"/>
        </w:rPr>
      </w:pPr>
      <w:r w:rsidRPr="00331235">
        <w:rPr>
          <w:sz w:val="24"/>
          <w:szCs w:val="24"/>
        </w:rPr>
        <w:t>Any problems or potential problems with the proposed goods and</w:t>
      </w:r>
      <w:r w:rsidR="009E28BF" w:rsidRPr="00331235">
        <w:rPr>
          <w:sz w:val="24"/>
          <w:szCs w:val="24"/>
        </w:rPr>
        <w:t>/or</w:t>
      </w:r>
      <w:r w:rsidRPr="00331235">
        <w:rPr>
          <w:sz w:val="24"/>
          <w:szCs w:val="24"/>
        </w:rPr>
        <w:t xml:space="preserve"> services </w:t>
      </w:r>
      <w:r w:rsidR="00E34C87" w:rsidRPr="00331235">
        <w:rPr>
          <w:sz w:val="24"/>
          <w:szCs w:val="24"/>
        </w:rPr>
        <w:t>were evidenced</w:t>
      </w:r>
      <w:r w:rsidR="00A114C4" w:rsidRPr="00331235">
        <w:rPr>
          <w:sz w:val="24"/>
          <w:szCs w:val="24"/>
        </w:rPr>
        <w:t>,</w:t>
      </w:r>
      <w:r w:rsidR="00E34C87" w:rsidRPr="00331235">
        <w:rPr>
          <w:sz w:val="24"/>
          <w:szCs w:val="24"/>
        </w:rPr>
        <w:t xml:space="preserve"> which make</w:t>
      </w:r>
      <w:r w:rsidR="00A114C4" w:rsidRPr="00331235">
        <w:rPr>
          <w:sz w:val="24"/>
          <w:szCs w:val="24"/>
        </w:rPr>
        <w:t>s</w:t>
      </w:r>
      <w:r w:rsidRPr="00331235">
        <w:rPr>
          <w:sz w:val="24"/>
          <w:szCs w:val="24"/>
        </w:rPr>
        <w:t xml:space="preserve"> it unlikely (even with possible modifications) that such goods and</w:t>
      </w:r>
      <w:r w:rsidR="009E28BF" w:rsidRPr="00331235">
        <w:rPr>
          <w:sz w:val="24"/>
          <w:szCs w:val="24"/>
        </w:rPr>
        <w:t>/or</w:t>
      </w:r>
      <w:r w:rsidRPr="00331235">
        <w:rPr>
          <w:sz w:val="24"/>
          <w:szCs w:val="24"/>
        </w:rPr>
        <w:t xml:space="preserve"> services have met or will meet the County requirements.  </w:t>
      </w:r>
    </w:p>
    <w:p w14:paraId="6667B673" w14:textId="59B473CC" w:rsidR="00293A11" w:rsidRPr="00331235" w:rsidRDefault="00293A11" w:rsidP="00331235">
      <w:pPr>
        <w:pStyle w:val="Item1"/>
        <w:rPr>
          <w:sz w:val="24"/>
          <w:szCs w:val="24"/>
        </w:rPr>
      </w:pPr>
      <w:r w:rsidRPr="00331235">
        <w:rPr>
          <w:sz w:val="24"/>
          <w:szCs w:val="24"/>
        </w:rPr>
        <w:lastRenderedPageBreak/>
        <w:t xml:space="preserve">If, as a result of such determination, the County concludes that it is not satisfied </w:t>
      </w:r>
      <w:r w:rsidR="00A114C4" w:rsidRPr="00331235">
        <w:rPr>
          <w:sz w:val="24"/>
          <w:szCs w:val="24"/>
        </w:rPr>
        <w:t xml:space="preserve">with the </w:t>
      </w:r>
      <w:r w:rsidRPr="00331235">
        <w:rPr>
          <w:sz w:val="24"/>
          <w:szCs w:val="24"/>
        </w:rPr>
        <w:t xml:space="preserve">Contractor’s performance under any awarded contract and/or Contractor’s goods and services as contracted for therein, the Contractor </w:t>
      </w:r>
      <w:r w:rsidR="00902881" w:rsidRPr="00331235">
        <w:rPr>
          <w:sz w:val="24"/>
          <w:szCs w:val="24"/>
        </w:rPr>
        <w:t xml:space="preserve">may </w:t>
      </w:r>
      <w:r w:rsidRPr="00331235">
        <w:rPr>
          <w:sz w:val="24"/>
          <w:szCs w:val="24"/>
        </w:rPr>
        <w:t xml:space="preserve">be notified that the contract is being terminated.  </w:t>
      </w:r>
      <w:r w:rsidR="00E34C87" w:rsidRPr="00331235">
        <w:rPr>
          <w:sz w:val="24"/>
          <w:szCs w:val="24"/>
        </w:rPr>
        <w:t xml:space="preserve">The </w:t>
      </w:r>
      <w:r w:rsidR="003C4B84" w:rsidRPr="00331235">
        <w:rPr>
          <w:sz w:val="24"/>
          <w:szCs w:val="24"/>
        </w:rPr>
        <w:t>C</w:t>
      </w:r>
      <w:r w:rsidRPr="00331235">
        <w:rPr>
          <w:sz w:val="24"/>
          <w:szCs w:val="24"/>
        </w:rPr>
        <w:t xml:space="preserve">ontractor </w:t>
      </w:r>
      <w:r w:rsidR="00F43EF7">
        <w:rPr>
          <w:sz w:val="24"/>
          <w:szCs w:val="24"/>
        </w:rPr>
        <w:t>must</w:t>
      </w:r>
      <w:r w:rsidRPr="00331235">
        <w:rPr>
          <w:sz w:val="24"/>
          <w:szCs w:val="24"/>
        </w:rPr>
        <w:t xml:space="preserve"> be responsible for returning County facilities to their original state at no charge to the County.  The County will have the right to invite the next </w:t>
      </w:r>
      <w:r w:rsidR="007265B8" w:rsidRPr="00331235">
        <w:rPr>
          <w:sz w:val="24"/>
          <w:szCs w:val="24"/>
        </w:rPr>
        <w:t xml:space="preserve">qualified </w:t>
      </w:r>
      <w:r w:rsidR="00502F47" w:rsidRPr="00331235">
        <w:rPr>
          <w:sz w:val="24"/>
          <w:szCs w:val="24"/>
        </w:rPr>
        <w:t>Bidder</w:t>
      </w:r>
      <w:r w:rsidR="005E47D5" w:rsidRPr="00331235">
        <w:rPr>
          <w:sz w:val="24"/>
          <w:szCs w:val="24"/>
        </w:rPr>
        <w:t>(s)</w:t>
      </w:r>
      <w:r w:rsidRPr="00331235">
        <w:rPr>
          <w:sz w:val="24"/>
          <w:szCs w:val="24"/>
        </w:rPr>
        <w:t xml:space="preserve"> to enter into a contract.  The County also reserves the right to re-bid this project if it is determined to be in its best interest to do so.</w:t>
      </w:r>
      <w:r w:rsidR="007265B8" w:rsidRPr="00331235">
        <w:rPr>
          <w:sz w:val="24"/>
          <w:szCs w:val="24"/>
        </w:rPr>
        <w:t xml:space="preserve">  The County’s right to go to the next qualified </w:t>
      </w:r>
      <w:r w:rsidR="002B482F" w:rsidRPr="00331235">
        <w:rPr>
          <w:sz w:val="24"/>
          <w:szCs w:val="24"/>
        </w:rPr>
        <w:t>B</w:t>
      </w:r>
      <w:r w:rsidR="007265B8" w:rsidRPr="00331235">
        <w:rPr>
          <w:sz w:val="24"/>
          <w:szCs w:val="24"/>
        </w:rPr>
        <w:t>idder</w:t>
      </w:r>
      <w:r w:rsidR="005E47D5" w:rsidRPr="00331235">
        <w:rPr>
          <w:sz w:val="24"/>
          <w:szCs w:val="24"/>
        </w:rPr>
        <w:t>(s)</w:t>
      </w:r>
      <w:r w:rsidR="007265B8" w:rsidRPr="00331235">
        <w:rPr>
          <w:sz w:val="24"/>
          <w:szCs w:val="24"/>
        </w:rPr>
        <w:t xml:space="preserve"> and/or rebid is not limited by the award of a contract or the </w:t>
      </w:r>
      <w:r w:rsidR="00823F00" w:rsidRPr="00331235">
        <w:rPr>
          <w:sz w:val="24"/>
          <w:szCs w:val="24"/>
        </w:rPr>
        <w:t>120-day</w:t>
      </w:r>
      <w:r w:rsidR="007265B8" w:rsidRPr="00331235">
        <w:rPr>
          <w:sz w:val="24"/>
          <w:szCs w:val="24"/>
        </w:rPr>
        <w:t xml:space="preserve"> period.</w:t>
      </w:r>
    </w:p>
    <w:p w14:paraId="33CF344B" w14:textId="77777777" w:rsidR="003D3E5A" w:rsidRPr="00266DFB" w:rsidRDefault="00703A65" w:rsidP="000352A4">
      <w:pPr>
        <w:pStyle w:val="Heading2"/>
        <w:rPr>
          <w:sz w:val="24"/>
          <w:szCs w:val="24"/>
          <w:u w:val="none"/>
        </w:rPr>
      </w:pPr>
      <w:bookmarkStart w:id="37" w:name="_Toc194477725"/>
      <w:r w:rsidRPr="00266DFB">
        <w:rPr>
          <w:sz w:val="24"/>
          <w:szCs w:val="24"/>
        </w:rPr>
        <w:t xml:space="preserve">NOTICE OF </w:t>
      </w:r>
      <w:r w:rsidR="00D8648E" w:rsidRPr="00266DFB">
        <w:rPr>
          <w:sz w:val="24"/>
          <w:szCs w:val="24"/>
        </w:rPr>
        <w:t>INTENT</w:t>
      </w:r>
      <w:r w:rsidR="00336FD1" w:rsidRPr="00266DFB">
        <w:rPr>
          <w:sz w:val="24"/>
          <w:szCs w:val="24"/>
        </w:rPr>
        <w:t xml:space="preserve"> </w:t>
      </w:r>
      <w:r w:rsidRPr="00266DFB">
        <w:rPr>
          <w:sz w:val="24"/>
          <w:szCs w:val="24"/>
        </w:rPr>
        <w:t>TO AWARD</w:t>
      </w:r>
      <w:bookmarkEnd w:id="35"/>
      <w:bookmarkEnd w:id="36"/>
      <w:bookmarkEnd w:id="37"/>
      <w:r w:rsidRPr="00266DFB">
        <w:rPr>
          <w:sz w:val="24"/>
          <w:szCs w:val="24"/>
          <w:u w:val="none"/>
        </w:rPr>
        <w:t xml:space="preserve"> </w:t>
      </w:r>
    </w:p>
    <w:p w14:paraId="75FB72F1" w14:textId="78BAA3A4" w:rsidR="00703A65" w:rsidRPr="0067417F" w:rsidRDefault="00703A65" w:rsidP="00D218EC">
      <w:pPr>
        <w:pStyle w:val="Item1"/>
        <w:rPr>
          <w:color w:val="000000" w:themeColor="text1"/>
          <w:sz w:val="24"/>
          <w:szCs w:val="18"/>
        </w:rPr>
      </w:pPr>
      <w:r w:rsidRPr="00D218EC">
        <w:rPr>
          <w:sz w:val="24"/>
          <w:szCs w:val="18"/>
        </w:rPr>
        <w:t xml:space="preserve">At the conclusion of the </w:t>
      </w:r>
      <w:r w:rsidR="00505B06">
        <w:rPr>
          <w:sz w:val="24"/>
          <w:szCs w:val="18"/>
        </w:rPr>
        <w:t>IRFP</w:t>
      </w:r>
      <w:r w:rsidR="00B67D98" w:rsidRPr="00D218EC">
        <w:rPr>
          <w:sz w:val="24"/>
          <w:szCs w:val="18"/>
        </w:rPr>
        <w:t xml:space="preserve"> </w:t>
      </w:r>
      <w:r w:rsidRPr="00D218EC">
        <w:rPr>
          <w:sz w:val="24"/>
          <w:szCs w:val="18"/>
        </w:rPr>
        <w:t>r</w:t>
      </w:r>
      <w:r w:rsidR="006F6344" w:rsidRPr="00D218EC">
        <w:rPr>
          <w:sz w:val="24"/>
          <w:szCs w:val="18"/>
        </w:rPr>
        <w:t>esponse evaluation period</w:t>
      </w:r>
      <w:r w:rsidRPr="00D218EC">
        <w:rPr>
          <w:sz w:val="24"/>
          <w:szCs w:val="18"/>
        </w:rPr>
        <w:t xml:space="preserve">, all </w:t>
      </w:r>
      <w:r w:rsidR="00502F47" w:rsidRPr="00D218EC">
        <w:rPr>
          <w:sz w:val="24"/>
          <w:szCs w:val="18"/>
        </w:rPr>
        <w:t>Bidder</w:t>
      </w:r>
      <w:r w:rsidRPr="00D218EC">
        <w:rPr>
          <w:sz w:val="24"/>
          <w:szCs w:val="18"/>
        </w:rPr>
        <w:t xml:space="preserve">s will be notified in writing </w:t>
      </w:r>
      <w:r w:rsidR="00952803" w:rsidRPr="00D218EC">
        <w:rPr>
          <w:sz w:val="24"/>
          <w:szCs w:val="18"/>
        </w:rPr>
        <w:t xml:space="preserve">by </w:t>
      </w:r>
      <w:r w:rsidR="00A114C4">
        <w:rPr>
          <w:sz w:val="24"/>
          <w:szCs w:val="18"/>
        </w:rPr>
        <w:t>email</w:t>
      </w:r>
      <w:r w:rsidR="00952803" w:rsidRPr="00D218EC">
        <w:rPr>
          <w:sz w:val="24"/>
          <w:szCs w:val="18"/>
        </w:rPr>
        <w:t xml:space="preserve"> or US Postal Service mail</w:t>
      </w:r>
      <w:r w:rsidR="004C25B5" w:rsidRPr="00D218EC">
        <w:rPr>
          <w:sz w:val="24"/>
          <w:szCs w:val="18"/>
        </w:rPr>
        <w:t xml:space="preserve"> </w:t>
      </w:r>
      <w:r w:rsidRPr="00D218EC">
        <w:rPr>
          <w:sz w:val="24"/>
          <w:szCs w:val="18"/>
        </w:rPr>
        <w:t>of the contract award r</w:t>
      </w:r>
      <w:r w:rsidR="002B1E6A" w:rsidRPr="00D218EC">
        <w:rPr>
          <w:sz w:val="24"/>
          <w:szCs w:val="18"/>
        </w:rPr>
        <w:t xml:space="preserve">ecommendation, if </w:t>
      </w:r>
      <w:r w:rsidR="002B1E6A" w:rsidRPr="0067417F">
        <w:rPr>
          <w:color w:val="000000" w:themeColor="text1"/>
          <w:sz w:val="24"/>
          <w:szCs w:val="18"/>
        </w:rPr>
        <w:t>any, by GSA-Procurement</w:t>
      </w:r>
      <w:r w:rsidRPr="0067417F">
        <w:rPr>
          <w:color w:val="000000" w:themeColor="text1"/>
          <w:sz w:val="24"/>
          <w:szCs w:val="18"/>
        </w:rPr>
        <w:t xml:space="preserve">.  The document providing this notification is the Notice of </w:t>
      </w:r>
      <w:r w:rsidR="00D8648E" w:rsidRPr="0067417F">
        <w:rPr>
          <w:color w:val="000000" w:themeColor="text1"/>
          <w:sz w:val="24"/>
          <w:szCs w:val="18"/>
        </w:rPr>
        <w:t>Intent</w:t>
      </w:r>
      <w:r w:rsidR="00B67D98" w:rsidRPr="0067417F">
        <w:rPr>
          <w:color w:val="000000" w:themeColor="text1"/>
          <w:sz w:val="24"/>
          <w:szCs w:val="18"/>
        </w:rPr>
        <w:t xml:space="preserve"> </w:t>
      </w:r>
      <w:r w:rsidRPr="0067417F">
        <w:rPr>
          <w:color w:val="000000" w:themeColor="text1"/>
          <w:sz w:val="24"/>
          <w:szCs w:val="18"/>
        </w:rPr>
        <w:t>to Award</w:t>
      </w:r>
      <w:r w:rsidR="006F414C" w:rsidRPr="0067417F">
        <w:rPr>
          <w:color w:val="000000" w:themeColor="text1"/>
          <w:sz w:val="24"/>
          <w:szCs w:val="18"/>
        </w:rPr>
        <w:t>/Non-Award</w:t>
      </w:r>
      <w:r w:rsidRPr="0067417F">
        <w:rPr>
          <w:color w:val="000000" w:themeColor="text1"/>
          <w:sz w:val="24"/>
          <w:szCs w:val="18"/>
        </w:rPr>
        <w:t xml:space="preserve">.  </w:t>
      </w:r>
    </w:p>
    <w:p w14:paraId="4A757F83" w14:textId="797A9492" w:rsidR="00703A65" w:rsidRPr="0067417F" w:rsidRDefault="00703A65" w:rsidP="00CC278E">
      <w:pPr>
        <w:spacing w:after="240"/>
        <w:ind w:left="2160"/>
        <w:rPr>
          <w:rFonts w:ascii="Calibri" w:hAnsi="Calibri" w:cs="Calibri"/>
          <w:color w:val="000000" w:themeColor="text1"/>
          <w:sz w:val="24"/>
          <w:szCs w:val="24"/>
        </w:rPr>
      </w:pPr>
      <w:r w:rsidRPr="0067417F">
        <w:rPr>
          <w:rFonts w:ascii="Calibri" w:hAnsi="Calibri" w:cs="Calibri"/>
          <w:color w:val="000000" w:themeColor="text1"/>
          <w:sz w:val="24"/>
          <w:szCs w:val="24"/>
        </w:rPr>
        <w:t xml:space="preserve">The Notice of </w:t>
      </w:r>
      <w:r w:rsidR="00D8648E" w:rsidRPr="0067417F">
        <w:rPr>
          <w:rFonts w:ascii="Calibri" w:hAnsi="Calibri" w:cs="Calibri"/>
          <w:color w:val="000000" w:themeColor="text1"/>
          <w:sz w:val="24"/>
          <w:szCs w:val="24"/>
        </w:rPr>
        <w:t>Intent</w:t>
      </w:r>
      <w:r w:rsidR="00336FD1" w:rsidRPr="0067417F">
        <w:rPr>
          <w:rFonts w:ascii="Calibri" w:hAnsi="Calibri" w:cs="Calibri"/>
          <w:color w:val="000000" w:themeColor="text1"/>
          <w:sz w:val="24"/>
          <w:szCs w:val="24"/>
        </w:rPr>
        <w:t xml:space="preserve"> </w:t>
      </w:r>
      <w:r w:rsidRPr="0067417F">
        <w:rPr>
          <w:rFonts w:ascii="Calibri" w:hAnsi="Calibri" w:cs="Calibri"/>
          <w:color w:val="000000" w:themeColor="text1"/>
          <w:sz w:val="24"/>
          <w:szCs w:val="24"/>
        </w:rPr>
        <w:t>to Award</w:t>
      </w:r>
      <w:r w:rsidR="00787C20" w:rsidRPr="0067417F">
        <w:rPr>
          <w:rFonts w:ascii="Calibri" w:hAnsi="Calibri" w:cs="Calibri"/>
          <w:color w:val="000000" w:themeColor="text1"/>
          <w:sz w:val="24"/>
          <w:szCs w:val="24"/>
        </w:rPr>
        <w:t>/Non-Award</w:t>
      </w:r>
      <w:r w:rsidRPr="0067417F">
        <w:rPr>
          <w:rFonts w:ascii="Calibri" w:hAnsi="Calibri" w:cs="Calibri"/>
          <w:color w:val="000000" w:themeColor="text1"/>
          <w:sz w:val="24"/>
          <w:szCs w:val="24"/>
        </w:rPr>
        <w:t xml:space="preserve"> will provide the following information:</w:t>
      </w:r>
    </w:p>
    <w:p w14:paraId="18A99717" w14:textId="4B0E174C" w:rsidR="00703A65" w:rsidRPr="0067417F" w:rsidRDefault="00703A65" w:rsidP="00D218EC">
      <w:pPr>
        <w:pStyle w:val="Itema"/>
        <w:rPr>
          <w:color w:val="000000" w:themeColor="text1"/>
          <w:sz w:val="24"/>
          <w:szCs w:val="18"/>
        </w:rPr>
      </w:pPr>
      <w:r w:rsidRPr="0067417F">
        <w:rPr>
          <w:color w:val="000000" w:themeColor="text1"/>
          <w:sz w:val="24"/>
          <w:szCs w:val="18"/>
        </w:rPr>
        <w:t>The name</w:t>
      </w:r>
      <w:r w:rsidR="003255AB" w:rsidRPr="0067417F">
        <w:rPr>
          <w:color w:val="000000" w:themeColor="text1"/>
          <w:sz w:val="24"/>
          <w:szCs w:val="18"/>
        </w:rPr>
        <w:t>(s)</w:t>
      </w:r>
      <w:r w:rsidRPr="0067417F">
        <w:rPr>
          <w:color w:val="000000" w:themeColor="text1"/>
          <w:sz w:val="24"/>
          <w:szCs w:val="18"/>
        </w:rPr>
        <w:t xml:space="preserve"> of the </w:t>
      </w:r>
      <w:r w:rsidR="00502F47" w:rsidRPr="0067417F">
        <w:rPr>
          <w:color w:val="000000" w:themeColor="text1"/>
          <w:sz w:val="24"/>
          <w:szCs w:val="18"/>
        </w:rPr>
        <w:t>Bidder</w:t>
      </w:r>
      <w:r w:rsidR="003255AB" w:rsidRPr="0067417F">
        <w:rPr>
          <w:color w:val="000000" w:themeColor="text1"/>
          <w:sz w:val="24"/>
          <w:szCs w:val="18"/>
        </w:rPr>
        <w:t>(s)</w:t>
      </w:r>
      <w:r w:rsidRPr="0067417F">
        <w:rPr>
          <w:color w:val="000000" w:themeColor="text1"/>
          <w:sz w:val="24"/>
          <w:szCs w:val="18"/>
        </w:rPr>
        <w:t xml:space="preserve"> being recommended for contract award; and </w:t>
      </w:r>
    </w:p>
    <w:p w14:paraId="3D16004F" w14:textId="77777777" w:rsidR="00703A65" w:rsidRPr="0067417F" w:rsidRDefault="00703A65" w:rsidP="000352A4">
      <w:pPr>
        <w:pStyle w:val="Itema"/>
        <w:rPr>
          <w:color w:val="000000" w:themeColor="text1"/>
          <w:sz w:val="24"/>
          <w:szCs w:val="24"/>
        </w:rPr>
      </w:pPr>
      <w:r w:rsidRPr="0067417F">
        <w:rPr>
          <w:color w:val="000000" w:themeColor="text1"/>
          <w:sz w:val="24"/>
          <w:szCs w:val="24"/>
        </w:rPr>
        <w:t>The names of all other parties that submitted proposals.</w:t>
      </w:r>
    </w:p>
    <w:p w14:paraId="55DC6C14" w14:textId="343B6868" w:rsidR="00D8648E" w:rsidRPr="0067417F" w:rsidRDefault="00E226A8" w:rsidP="00331235">
      <w:pPr>
        <w:pStyle w:val="Item1"/>
        <w:rPr>
          <w:color w:val="000000" w:themeColor="text1"/>
          <w:sz w:val="24"/>
          <w:szCs w:val="24"/>
        </w:rPr>
      </w:pPr>
      <w:r w:rsidRPr="0067417F">
        <w:rPr>
          <w:color w:val="000000" w:themeColor="text1"/>
          <w:sz w:val="24"/>
          <w:szCs w:val="24"/>
        </w:rPr>
        <w:t xml:space="preserve">The submitted proposals </w:t>
      </w:r>
      <w:r w:rsidR="00CE1BC8" w:rsidRPr="0067417F">
        <w:rPr>
          <w:color w:val="000000" w:themeColor="text1"/>
          <w:sz w:val="24"/>
          <w:szCs w:val="24"/>
        </w:rPr>
        <w:t>will</w:t>
      </w:r>
      <w:r w:rsidRPr="0067417F">
        <w:rPr>
          <w:color w:val="000000" w:themeColor="text1"/>
          <w:sz w:val="24"/>
          <w:szCs w:val="24"/>
        </w:rPr>
        <w:t xml:space="preserve"> be made available upon request no later than five calendar days before approval of the award and contract is scheduled to be </w:t>
      </w:r>
      <w:r w:rsidR="004C25B5" w:rsidRPr="0067417F">
        <w:rPr>
          <w:color w:val="000000" w:themeColor="text1"/>
          <w:sz w:val="24"/>
          <w:szCs w:val="24"/>
        </w:rPr>
        <w:t>considered</w:t>
      </w:r>
      <w:r w:rsidRPr="0067417F">
        <w:rPr>
          <w:color w:val="000000" w:themeColor="text1"/>
          <w:sz w:val="24"/>
          <w:szCs w:val="24"/>
        </w:rPr>
        <w:t xml:space="preserve"> by the Board of Supervisors</w:t>
      </w:r>
      <w:r w:rsidR="0067417F" w:rsidRPr="0067417F">
        <w:rPr>
          <w:color w:val="000000" w:themeColor="text1"/>
          <w:sz w:val="24"/>
          <w:szCs w:val="24"/>
        </w:rPr>
        <w:t>.</w:t>
      </w:r>
    </w:p>
    <w:p w14:paraId="042B1BED" w14:textId="77777777" w:rsidR="00F9006C" w:rsidRPr="00266DFB" w:rsidRDefault="00F9006C" w:rsidP="000352A4">
      <w:pPr>
        <w:pStyle w:val="Heading2"/>
        <w:rPr>
          <w:sz w:val="24"/>
          <w:szCs w:val="24"/>
        </w:rPr>
      </w:pPr>
      <w:bookmarkStart w:id="38" w:name="_Toc339364450"/>
      <w:bookmarkStart w:id="39" w:name="_Toc339364711"/>
      <w:bookmarkStart w:id="40" w:name="_Toc194477726"/>
      <w:r w:rsidRPr="00266DFB">
        <w:rPr>
          <w:sz w:val="24"/>
          <w:szCs w:val="24"/>
        </w:rPr>
        <w:t>TERM / TERMINATION / RENEWAL</w:t>
      </w:r>
      <w:bookmarkEnd w:id="38"/>
      <w:bookmarkEnd w:id="39"/>
      <w:bookmarkEnd w:id="40"/>
    </w:p>
    <w:p w14:paraId="04DB12B7" w14:textId="0CC37060" w:rsidR="00F9006C" w:rsidRPr="0067417F" w:rsidRDefault="00F9006C" w:rsidP="00D218EC">
      <w:pPr>
        <w:pStyle w:val="Item1"/>
        <w:rPr>
          <w:color w:val="000000" w:themeColor="text1"/>
          <w:sz w:val="24"/>
          <w:szCs w:val="18"/>
        </w:rPr>
      </w:pPr>
      <w:r w:rsidRPr="00D218EC">
        <w:rPr>
          <w:sz w:val="24"/>
          <w:szCs w:val="18"/>
        </w:rPr>
        <w:t xml:space="preserve">The </w:t>
      </w:r>
      <w:r w:rsidR="00A114C4">
        <w:rPr>
          <w:sz w:val="24"/>
          <w:szCs w:val="18"/>
        </w:rPr>
        <w:t>contract term</w:t>
      </w:r>
      <w:r w:rsidRPr="00D218EC">
        <w:rPr>
          <w:sz w:val="24"/>
          <w:szCs w:val="18"/>
        </w:rPr>
        <w:t>, which may be awarded pursuant to this</w:t>
      </w:r>
      <w:r w:rsidR="00296B8A" w:rsidRPr="00D218EC">
        <w:rPr>
          <w:sz w:val="24"/>
          <w:szCs w:val="18"/>
        </w:rPr>
        <w:t xml:space="preserve"> </w:t>
      </w:r>
      <w:r w:rsidR="00505B06">
        <w:rPr>
          <w:sz w:val="24"/>
          <w:szCs w:val="18"/>
        </w:rPr>
        <w:t>IRFP</w:t>
      </w:r>
      <w:r w:rsidRPr="00D218EC">
        <w:rPr>
          <w:sz w:val="24"/>
          <w:szCs w:val="18"/>
        </w:rPr>
        <w:t xml:space="preserve">, will </w:t>
      </w:r>
      <w:r w:rsidRPr="0067417F">
        <w:rPr>
          <w:color w:val="000000" w:themeColor="text1"/>
          <w:sz w:val="24"/>
          <w:szCs w:val="18"/>
        </w:rPr>
        <w:t xml:space="preserve">be </w:t>
      </w:r>
      <w:r w:rsidR="0067417F" w:rsidRPr="0067417F">
        <w:rPr>
          <w:color w:val="000000" w:themeColor="text1"/>
          <w:sz w:val="24"/>
          <w:szCs w:val="18"/>
        </w:rPr>
        <w:t>three (3)</w:t>
      </w:r>
      <w:r w:rsidRPr="0067417F">
        <w:rPr>
          <w:color w:val="000000" w:themeColor="text1"/>
          <w:sz w:val="24"/>
          <w:szCs w:val="18"/>
        </w:rPr>
        <w:t xml:space="preserve"> years.</w:t>
      </w:r>
    </w:p>
    <w:p w14:paraId="68E33F94" w14:textId="6F66D238" w:rsidR="00F9006C" w:rsidRPr="0067417F" w:rsidRDefault="00F9006C" w:rsidP="000352A4">
      <w:pPr>
        <w:pStyle w:val="Item1"/>
        <w:rPr>
          <w:color w:val="000000" w:themeColor="text1"/>
        </w:rPr>
      </w:pPr>
      <w:r w:rsidRPr="0067417F">
        <w:rPr>
          <w:color w:val="000000" w:themeColor="text1"/>
          <w:sz w:val="24"/>
          <w:szCs w:val="24"/>
        </w:rPr>
        <w:t xml:space="preserve">By mutual agreement, any </w:t>
      </w:r>
      <w:r w:rsidR="00BF3055" w:rsidRPr="0067417F">
        <w:rPr>
          <w:color w:val="000000" w:themeColor="text1"/>
          <w:sz w:val="24"/>
          <w:szCs w:val="24"/>
        </w:rPr>
        <w:t>contract, which</w:t>
      </w:r>
      <w:r w:rsidRPr="0067417F">
        <w:rPr>
          <w:color w:val="000000" w:themeColor="text1"/>
          <w:sz w:val="24"/>
          <w:szCs w:val="24"/>
        </w:rPr>
        <w:t xml:space="preserve"> may be awarded pursuant to this </w:t>
      </w:r>
      <w:r w:rsidR="00505B06" w:rsidRPr="0067417F">
        <w:rPr>
          <w:color w:val="000000" w:themeColor="text1"/>
          <w:sz w:val="24"/>
          <w:szCs w:val="24"/>
        </w:rPr>
        <w:t>IRFP</w:t>
      </w:r>
      <w:r w:rsidRPr="0067417F">
        <w:rPr>
          <w:color w:val="000000" w:themeColor="text1"/>
          <w:sz w:val="24"/>
          <w:szCs w:val="24"/>
        </w:rPr>
        <w:t xml:space="preserve">, may be extended for </w:t>
      </w:r>
      <w:r w:rsidR="0067417F" w:rsidRPr="0067417F">
        <w:rPr>
          <w:color w:val="000000" w:themeColor="text1"/>
          <w:sz w:val="24"/>
          <w:szCs w:val="24"/>
        </w:rPr>
        <w:t>two (2)</w:t>
      </w:r>
      <w:r w:rsidRPr="0067417F">
        <w:rPr>
          <w:color w:val="000000" w:themeColor="text1"/>
          <w:sz w:val="24"/>
          <w:szCs w:val="24"/>
        </w:rPr>
        <w:t xml:space="preserve"> additional </w:t>
      </w:r>
      <w:r w:rsidR="0067417F" w:rsidRPr="0067417F">
        <w:rPr>
          <w:color w:val="000000" w:themeColor="text1"/>
          <w:sz w:val="24"/>
          <w:szCs w:val="24"/>
        </w:rPr>
        <w:t>one (1)-year terms.</w:t>
      </w:r>
    </w:p>
    <w:p w14:paraId="131676BA" w14:textId="741A2FF9" w:rsidR="00850953" w:rsidRPr="00E06A99" w:rsidRDefault="00850953" w:rsidP="00E06A99">
      <w:pPr>
        <w:pStyle w:val="Item1"/>
        <w:rPr>
          <w:sz w:val="24"/>
          <w:szCs w:val="24"/>
        </w:rPr>
      </w:pPr>
      <w:r w:rsidRPr="00266DFB">
        <w:rPr>
          <w:sz w:val="24"/>
          <w:szCs w:val="24"/>
        </w:rPr>
        <w:t xml:space="preserve">The County has and reserves the right to suspend, terminate or abandon the execution of any work by the Contractor without cause at any time upon giving the Contractor prior written notice.  In the event that the County should abandon, terminate or suspend the Contractor’s work, the Contractor </w:t>
      </w:r>
      <w:r w:rsidR="00CE1BC8">
        <w:rPr>
          <w:sz w:val="24"/>
          <w:szCs w:val="24"/>
        </w:rPr>
        <w:t>will</w:t>
      </w:r>
      <w:r w:rsidRPr="00266DFB">
        <w:rPr>
          <w:sz w:val="24"/>
          <w:szCs w:val="24"/>
        </w:rPr>
        <w:t xml:space="preserve"> be entitled to payment for services provided hereunder prior to the effective date of said suspension, termination</w:t>
      </w:r>
      <w:r w:rsidR="00A114C4">
        <w:rPr>
          <w:sz w:val="24"/>
          <w:szCs w:val="24"/>
        </w:rPr>
        <w:t>,</w:t>
      </w:r>
      <w:r w:rsidRPr="00266DFB">
        <w:rPr>
          <w:sz w:val="24"/>
          <w:szCs w:val="24"/>
        </w:rPr>
        <w:t xml:space="preserve"> or abandonment.  The County may terminate the contract at any time for cause without written notice upon a material breach of contract or substandard or unsatisfactory performance by the Contractor.  In </w:t>
      </w:r>
      <w:r w:rsidRPr="00266DFB">
        <w:rPr>
          <w:sz w:val="24"/>
          <w:szCs w:val="24"/>
        </w:rPr>
        <w:lastRenderedPageBreak/>
        <w:t>the event of termination with cause, the County reserves the right to seek any and all damages from the Contractor.  In the event of such termination</w:t>
      </w:r>
      <w:r w:rsidR="00A114C4">
        <w:rPr>
          <w:sz w:val="24"/>
          <w:szCs w:val="24"/>
        </w:rPr>
        <w:t>,</w:t>
      </w:r>
      <w:r w:rsidRPr="00266DFB">
        <w:rPr>
          <w:sz w:val="24"/>
          <w:szCs w:val="24"/>
        </w:rPr>
        <w:t xml:space="preserve"> with or without cause, the County reserves the right to invite the next highest</w:t>
      </w:r>
      <w:r w:rsidR="00A114C4">
        <w:rPr>
          <w:sz w:val="24"/>
          <w:szCs w:val="24"/>
        </w:rPr>
        <w:t>-</w:t>
      </w:r>
      <w:r w:rsidRPr="00266DFB">
        <w:rPr>
          <w:sz w:val="24"/>
          <w:szCs w:val="24"/>
        </w:rPr>
        <w:t>ranked Bidder to enter into a contract or rebid the project if it is determined to be in its best interest to do so.</w:t>
      </w:r>
    </w:p>
    <w:p w14:paraId="710AF551" w14:textId="77777777" w:rsidR="003D3E5A" w:rsidRPr="00266DFB" w:rsidRDefault="00F9006C" w:rsidP="000352A4">
      <w:pPr>
        <w:pStyle w:val="Heading2"/>
        <w:rPr>
          <w:sz w:val="24"/>
          <w:szCs w:val="24"/>
          <w:u w:val="none"/>
        </w:rPr>
      </w:pPr>
      <w:bookmarkStart w:id="41" w:name="_Toc339364452"/>
      <w:bookmarkStart w:id="42" w:name="_Toc339364713"/>
      <w:bookmarkStart w:id="43" w:name="_Toc194477727"/>
      <w:r w:rsidRPr="00266DFB">
        <w:rPr>
          <w:sz w:val="24"/>
          <w:szCs w:val="24"/>
        </w:rPr>
        <w:t>BRAND NAMES AND APPROVED EQUIVALENTS</w:t>
      </w:r>
      <w:bookmarkEnd w:id="41"/>
      <w:bookmarkEnd w:id="42"/>
      <w:bookmarkEnd w:id="43"/>
      <w:r w:rsidR="001B7118" w:rsidRPr="00266DFB">
        <w:rPr>
          <w:sz w:val="24"/>
          <w:szCs w:val="24"/>
          <w:u w:val="none"/>
        </w:rPr>
        <w:t xml:space="preserve"> </w:t>
      </w:r>
    </w:p>
    <w:p w14:paraId="4C721B7D" w14:textId="677B2E27" w:rsidR="00F9006C" w:rsidRPr="00D218EC" w:rsidRDefault="00F9006C" w:rsidP="00D218EC">
      <w:pPr>
        <w:pStyle w:val="Item1"/>
        <w:rPr>
          <w:sz w:val="24"/>
          <w:szCs w:val="18"/>
        </w:rPr>
      </w:pPr>
      <w:r w:rsidRPr="00D218EC">
        <w:rPr>
          <w:sz w:val="24"/>
          <w:szCs w:val="18"/>
        </w:rPr>
        <w:t xml:space="preserve">Any references </w:t>
      </w:r>
      <w:r w:rsidR="00850953" w:rsidRPr="00D218EC">
        <w:rPr>
          <w:sz w:val="24"/>
          <w:szCs w:val="18"/>
        </w:rPr>
        <w:t xml:space="preserve">in this </w:t>
      </w:r>
      <w:r w:rsidR="00505B06">
        <w:rPr>
          <w:sz w:val="24"/>
          <w:szCs w:val="18"/>
        </w:rPr>
        <w:t>IRFP</w:t>
      </w:r>
      <w:r w:rsidR="00850953" w:rsidRPr="00D218EC">
        <w:rPr>
          <w:sz w:val="24"/>
          <w:szCs w:val="18"/>
        </w:rPr>
        <w:t xml:space="preserve">, including </w:t>
      </w:r>
      <w:r w:rsidR="00A114C4">
        <w:rPr>
          <w:sz w:val="24"/>
          <w:szCs w:val="18"/>
        </w:rPr>
        <w:t>A</w:t>
      </w:r>
      <w:r w:rsidR="00850953" w:rsidRPr="00D218EC">
        <w:rPr>
          <w:sz w:val="24"/>
          <w:szCs w:val="18"/>
        </w:rPr>
        <w:t xml:space="preserve">ddendum and other documents, </w:t>
      </w:r>
      <w:r w:rsidRPr="00D218EC">
        <w:rPr>
          <w:sz w:val="24"/>
          <w:szCs w:val="18"/>
        </w:rPr>
        <w:t>to manufacturers</w:t>
      </w:r>
      <w:r w:rsidR="00A114C4">
        <w:rPr>
          <w:sz w:val="24"/>
          <w:szCs w:val="18"/>
        </w:rPr>
        <w:t xml:space="preserve">’ </w:t>
      </w:r>
      <w:r w:rsidRPr="00D218EC">
        <w:rPr>
          <w:sz w:val="24"/>
          <w:szCs w:val="18"/>
        </w:rPr>
        <w:t>trade names, brand names</w:t>
      </w:r>
      <w:r w:rsidR="00A114C4">
        <w:rPr>
          <w:sz w:val="24"/>
          <w:szCs w:val="18"/>
        </w:rPr>
        <w:t>,</w:t>
      </w:r>
      <w:r w:rsidRPr="00D218EC">
        <w:rPr>
          <w:sz w:val="24"/>
          <w:szCs w:val="18"/>
        </w:rPr>
        <w:t xml:space="preserve"> and/or catalog numbers are intended to be descriptive but not restrictive unless otherwise stated and are intended to indicate the quality level desired.  </w:t>
      </w:r>
      <w:r w:rsidR="00850953" w:rsidRPr="00D218EC">
        <w:rPr>
          <w:sz w:val="24"/>
          <w:szCs w:val="18"/>
        </w:rPr>
        <w:t xml:space="preserve">Unless otherwise noted, </w:t>
      </w:r>
      <w:r w:rsidR="00502F47" w:rsidRPr="00D218EC">
        <w:rPr>
          <w:sz w:val="24"/>
          <w:szCs w:val="18"/>
        </w:rPr>
        <w:t>Bidder</w:t>
      </w:r>
      <w:r w:rsidRPr="00D218EC">
        <w:rPr>
          <w:sz w:val="24"/>
          <w:szCs w:val="18"/>
        </w:rPr>
        <w:t>s may offer any equivalent product that meets or exceeds the specifications</w:t>
      </w:r>
      <w:r w:rsidR="00A114C4">
        <w:rPr>
          <w:sz w:val="24"/>
          <w:szCs w:val="18"/>
        </w:rPr>
        <w:t>;</w:t>
      </w:r>
      <w:r w:rsidR="00AF533D" w:rsidRPr="00D218EC">
        <w:rPr>
          <w:sz w:val="24"/>
          <w:szCs w:val="18"/>
        </w:rPr>
        <w:t xml:space="preserve"> however, if the County</w:t>
      </w:r>
      <w:r w:rsidR="00A114C4">
        <w:rPr>
          <w:sz w:val="24"/>
          <w:szCs w:val="18"/>
        </w:rPr>
        <w:t>,</w:t>
      </w:r>
      <w:r w:rsidR="00AF533D" w:rsidRPr="00D218EC">
        <w:rPr>
          <w:sz w:val="24"/>
          <w:szCs w:val="18"/>
        </w:rPr>
        <w:t xml:space="preserve"> in its sole discretion</w:t>
      </w:r>
      <w:r w:rsidR="00A114C4">
        <w:rPr>
          <w:sz w:val="24"/>
          <w:szCs w:val="18"/>
        </w:rPr>
        <w:t>,</w:t>
      </w:r>
      <w:r w:rsidR="00AF533D" w:rsidRPr="00D218EC">
        <w:rPr>
          <w:sz w:val="24"/>
          <w:szCs w:val="18"/>
        </w:rPr>
        <w:t xml:space="preserve"> determines the product </w:t>
      </w:r>
      <w:r w:rsidR="00A114C4">
        <w:rPr>
          <w:sz w:val="24"/>
          <w:szCs w:val="18"/>
        </w:rPr>
        <w:t>proposed</w:t>
      </w:r>
      <w:r w:rsidR="00A114C4" w:rsidRPr="00D218EC">
        <w:rPr>
          <w:sz w:val="24"/>
          <w:szCs w:val="18"/>
        </w:rPr>
        <w:t xml:space="preserve"> </w:t>
      </w:r>
      <w:r w:rsidR="00AF533D" w:rsidRPr="00D218EC">
        <w:rPr>
          <w:sz w:val="24"/>
          <w:szCs w:val="18"/>
        </w:rPr>
        <w:t xml:space="preserve">is not equivalent, the </w:t>
      </w:r>
      <w:r w:rsidR="00A114C4">
        <w:rPr>
          <w:sz w:val="24"/>
          <w:szCs w:val="18"/>
        </w:rPr>
        <w:t>Bid</w:t>
      </w:r>
      <w:r w:rsidR="00AF533D" w:rsidRPr="00D218EC">
        <w:rPr>
          <w:sz w:val="24"/>
          <w:szCs w:val="18"/>
        </w:rPr>
        <w:t xml:space="preserve"> may be </w:t>
      </w:r>
      <w:r w:rsidR="00764121" w:rsidRPr="00D218EC">
        <w:rPr>
          <w:sz w:val="24"/>
          <w:szCs w:val="18"/>
        </w:rPr>
        <w:t>disqualif</w:t>
      </w:r>
      <w:r w:rsidR="00764121">
        <w:rPr>
          <w:sz w:val="24"/>
          <w:szCs w:val="18"/>
        </w:rPr>
        <w:t>ied,</w:t>
      </w:r>
      <w:r w:rsidR="00AF533D" w:rsidRPr="00D218EC">
        <w:rPr>
          <w:sz w:val="24"/>
          <w:szCs w:val="18"/>
        </w:rPr>
        <w:t xml:space="preserve"> or a lower s</w:t>
      </w:r>
      <w:r w:rsidR="00E3208D" w:rsidRPr="00D218EC">
        <w:rPr>
          <w:sz w:val="24"/>
          <w:szCs w:val="18"/>
        </w:rPr>
        <w:t xml:space="preserve">core awarded by the </w:t>
      </w:r>
      <w:r w:rsidR="005F47C1">
        <w:rPr>
          <w:sz w:val="24"/>
          <w:szCs w:val="18"/>
        </w:rPr>
        <w:t>CSC</w:t>
      </w:r>
      <w:r w:rsidRPr="00D218EC">
        <w:rPr>
          <w:sz w:val="24"/>
          <w:szCs w:val="18"/>
        </w:rPr>
        <w:t>.  Bids based on equivalent products must:</w:t>
      </w:r>
    </w:p>
    <w:p w14:paraId="50955603" w14:textId="77777777" w:rsidR="00F9006C" w:rsidRPr="00D218EC" w:rsidRDefault="00F9006C" w:rsidP="00D218EC">
      <w:pPr>
        <w:pStyle w:val="Itema"/>
        <w:rPr>
          <w:sz w:val="24"/>
          <w:szCs w:val="18"/>
        </w:rPr>
      </w:pPr>
      <w:r w:rsidRPr="00D218EC">
        <w:rPr>
          <w:sz w:val="24"/>
          <w:szCs w:val="18"/>
        </w:rPr>
        <w:t>Clearly describe the alternate offered and indicate how it dif</w:t>
      </w:r>
      <w:r w:rsidR="00BB1F9A" w:rsidRPr="00D218EC">
        <w:rPr>
          <w:sz w:val="24"/>
          <w:szCs w:val="18"/>
        </w:rPr>
        <w:t xml:space="preserve">fers from the product specified; </w:t>
      </w:r>
      <w:r w:rsidRPr="00D218EC">
        <w:rPr>
          <w:sz w:val="24"/>
          <w:szCs w:val="18"/>
        </w:rPr>
        <w:t>and</w:t>
      </w:r>
    </w:p>
    <w:p w14:paraId="0C11957F" w14:textId="4895BAB4" w:rsidR="00F9006C" w:rsidRPr="00266DFB" w:rsidRDefault="00BB1F9A" w:rsidP="000352A4">
      <w:pPr>
        <w:pStyle w:val="Itema"/>
        <w:rPr>
          <w:sz w:val="24"/>
          <w:szCs w:val="24"/>
        </w:rPr>
      </w:pPr>
      <w:r w:rsidRPr="00266DFB">
        <w:rPr>
          <w:sz w:val="24"/>
          <w:szCs w:val="24"/>
        </w:rPr>
        <w:t xml:space="preserve">Include complete descriptive literature and/or specifications </w:t>
      </w:r>
      <w:r w:rsidR="00850953" w:rsidRPr="00266DFB">
        <w:rPr>
          <w:sz w:val="24"/>
          <w:szCs w:val="24"/>
        </w:rPr>
        <w:t xml:space="preserve">as PDF attachments to </w:t>
      </w:r>
      <w:r w:rsidR="00850953">
        <w:rPr>
          <w:sz w:val="24"/>
          <w:szCs w:val="24"/>
        </w:rPr>
        <w:t xml:space="preserve">the </w:t>
      </w:r>
      <w:r w:rsidR="00850953" w:rsidRPr="00266DFB">
        <w:rPr>
          <w:sz w:val="24"/>
          <w:szCs w:val="24"/>
        </w:rPr>
        <w:t xml:space="preserve">online bid submission </w:t>
      </w:r>
      <w:r w:rsidRPr="00266DFB">
        <w:rPr>
          <w:sz w:val="24"/>
          <w:szCs w:val="24"/>
        </w:rPr>
        <w:t xml:space="preserve">as proof that the proposed alternate will be equal to or better than the product named in this </w:t>
      </w:r>
      <w:r w:rsidR="00505B06">
        <w:rPr>
          <w:sz w:val="24"/>
          <w:szCs w:val="24"/>
        </w:rPr>
        <w:t>IRFP</w:t>
      </w:r>
      <w:r w:rsidRPr="00266DFB">
        <w:rPr>
          <w:sz w:val="24"/>
          <w:szCs w:val="24"/>
        </w:rPr>
        <w:t>.</w:t>
      </w:r>
    </w:p>
    <w:p w14:paraId="19A0EBE7" w14:textId="1DAFC884" w:rsidR="00F9006C" w:rsidRPr="00266DFB" w:rsidRDefault="00F9006C" w:rsidP="000352A4">
      <w:pPr>
        <w:pStyle w:val="Item1"/>
        <w:rPr>
          <w:sz w:val="24"/>
          <w:szCs w:val="24"/>
        </w:rPr>
      </w:pPr>
      <w:r w:rsidRPr="00266DFB">
        <w:rPr>
          <w:sz w:val="24"/>
          <w:szCs w:val="24"/>
        </w:rPr>
        <w:t>The County reserves the right to be the sole judge of what is equal and acceptable</w:t>
      </w:r>
      <w:r w:rsidR="00A114C4">
        <w:rPr>
          <w:sz w:val="24"/>
          <w:szCs w:val="24"/>
        </w:rPr>
        <w:t>. It</w:t>
      </w:r>
      <w:r w:rsidRPr="00266DFB">
        <w:rPr>
          <w:sz w:val="24"/>
          <w:szCs w:val="24"/>
        </w:rPr>
        <w:t xml:space="preserve"> may require </w:t>
      </w:r>
      <w:r w:rsidR="00502F47" w:rsidRPr="00266DFB">
        <w:rPr>
          <w:sz w:val="24"/>
          <w:szCs w:val="24"/>
        </w:rPr>
        <w:t>Bidder</w:t>
      </w:r>
      <w:r w:rsidR="006A36E5">
        <w:rPr>
          <w:sz w:val="24"/>
          <w:szCs w:val="24"/>
        </w:rPr>
        <w:t>s</w:t>
      </w:r>
      <w:r w:rsidRPr="00266DFB">
        <w:rPr>
          <w:sz w:val="24"/>
          <w:szCs w:val="24"/>
        </w:rPr>
        <w:t xml:space="preserve"> to provide additional information and/or samples</w:t>
      </w:r>
      <w:r w:rsidR="00AF533D" w:rsidRPr="00266DFB">
        <w:rPr>
          <w:sz w:val="24"/>
          <w:szCs w:val="24"/>
        </w:rPr>
        <w:t xml:space="preserve"> or disqualify the bid</w:t>
      </w:r>
      <w:r w:rsidR="0066489F">
        <w:rPr>
          <w:sz w:val="24"/>
          <w:szCs w:val="24"/>
        </w:rPr>
        <w:t xml:space="preserve"> proposal</w:t>
      </w:r>
      <w:r w:rsidR="00AF533D" w:rsidRPr="00266DFB">
        <w:rPr>
          <w:sz w:val="24"/>
          <w:szCs w:val="24"/>
        </w:rPr>
        <w:t xml:space="preserve">. </w:t>
      </w:r>
    </w:p>
    <w:p w14:paraId="4D86AA53" w14:textId="29DA44F6" w:rsidR="009F0B2C" w:rsidRPr="00266DFB" w:rsidRDefault="00F9006C" w:rsidP="000352A4">
      <w:pPr>
        <w:pStyle w:val="Item1"/>
        <w:rPr>
          <w:sz w:val="24"/>
          <w:szCs w:val="24"/>
        </w:rPr>
      </w:pPr>
      <w:r w:rsidRPr="00266DFB">
        <w:rPr>
          <w:sz w:val="24"/>
          <w:szCs w:val="24"/>
        </w:rPr>
        <w:t xml:space="preserve">If </w:t>
      </w:r>
      <w:r w:rsidR="00502F47" w:rsidRPr="00266DFB">
        <w:rPr>
          <w:sz w:val="24"/>
          <w:szCs w:val="24"/>
        </w:rPr>
        <w:t>Bidder</w:t>
      </w:r>
      <w:r w:rsidR="00E655D9">
        <w:rPr>
          <w:sz w:val="24"/>
          <w:szCs w:val="24"/>
        </w:rPr>
        <w:t>s</w:t>
      </w:r>
      <w:r w:rsidRPr="00266DFB">
        <w:rPr>
          <w:sz w:val="24"/>
          <w:szCs w:val="24"/>
        </w:rPr>
        <w:t xml:space="preserve"> do not specify otherwise, it is understood that the referenced brand will be supplied.</w:t>
      </w:r>
    </w:p>
    <w:p w14:paraId="3A7ECF44" w14:textId="77777777" w:rsidR="003D3E5A" w:rsidRPr="00266DFB" w:rsidRDefault="00F9006C" w:rsidP="000352A4">
      <w:pPr>
        <w:pStyle w:val="Heading2"/>
        <w:rPr>
          <w:sz w:val="24"/>
          <w:szCs w:val="24"/>
          <w:u w:val="none"/>
        </w:rPr>
      </w:pPr>
      <w:bookmarkStart w:id="44" w:name="_Toc339364456"/>
      <w:bookmarkStart w:id="45" w:name="_Toc339364717"/>
      <w:bookmarkStart w:id="46" w:name="_Toc194477728"/>
      <w:r w:rsidRPr="00266DFB">
        <w:rPr>
          <w:sz w:val="24"/>
          <w:szCs w:val="24"/>
        </w:rPr>
        <w:t>PRICING</w:t>
      </w:r>
      <w:bookmarkEnd w:id="44"/>
      <w:bookmarkEnd w:id="45"/>
      <w:bookmarkEnd w:id="46"/>
      <w:r w:rsidR="007402A0" w:rsidRPr="00266DFB">
        <w:rPr>
          <w:sz w:val="24"/>
          <w:szCs w:val="24"/>
          <w:u w:val="none"/>
        </w:rPr>
        <w:t xml:space="preserve"> </w:t>
      </w:r>
    </w:p>
    <w:p w14:paraId="5C348599" w14:textId="2E590A46" w:rsidR="00F9006C" w:rsidRPr="00D218EC" w:rsidRDefault="00F9006C" w:rsidP="00D218EC">
      <w:pPr>
        <w:pStyle w:val="Item1"/>
        <w:rPr>
          <w:sz w:val="24"/>
          <w:szCs w:val="18"/>
        </w:rPr>
      </w:pPr>
      <w:r w:rsidRPr="00D218EC">
        <w:rPr>
          <w:sz w:val="24"/>
          <w:szCs w:val="18"/>
        </w:rPr>
        <w:t xml:space="preserve">All pricing as quoted will </w:t>
      </w:r>
      <w:r w:rsidR="00AF533D" w:rsidRPr="00D218EC">
        <w:rPr>
          <w:sz w:val="24"/>
          <w:szCs w:val="18"/>
        </w:rPr>
        <w:t xml:space="preserve">not increase, but except as noted below, </w:t>
      </w:r>
      <w:r w:rsidRPr="00D218EC">
        <w:rPr>
          <w:sz w:val="24"/>
          <w:szCs w:val="18"/>
        </w:rPr>
        <w:t xml:space="preserve">remain </w:t>
      </w:r>
      <w:r w:rsidR="00DA4A6E" w:rsidRPr="00D218EC">
        <w:rPr>
          <w:sz w:val="24"/>
          <w:szCs w:val="18"/>
        </w:rPr>
        <w:t xml:space="preserve">fixed and </w:t>
      </w:r>
      <w:r w:rsidRPr="00D218EC">
        <w:rPr>
          <w:sz w:val="24"/>
          <w:szCs w:val="18"/>
        </w:rPr>
        <w:t xml:space="preserve">firm for the term of any contract that may be awarded as a result of this </w:t>
      </w:r>
      <w:r w:rsidR="00505B06">
        <w:rPr>
          <w:sz w:val="24"/>
          <w:szCs w:val="18"/>
        </w:rPr>
        <w:t>IRFP</w:t>
      </w:r>
      <w:r w:rsidRPr="00D218EC">
        <w:rPr>
          <w:sz w:val="24"/>
          <w:szCs w:val="18"/>
        </w:rPr>
        <w:t>.</w:t>
      </w:r>
    </w:p>
    <w:p w14:paraId="65F619EB" w14:textId="03F9299F" w:rsidR="00F9006C" w:rsidRPr="00266DFB" w:rsidRDefault="00F9006C" w:rsidP="000352A4">
      <w:pPr>
        <w:pStyle w:val="Item1"/>
        <w:rPr>
          <w:sz w:val="24"/>
        </w:rPr>
      </w:pPr>
      <w:r w:rsidRPr="00266DFB">
        <w:rPr>
          <w:sz w:val="24"/>
        </w:rPr>
        <w:t xml:space="preserve">Unless otherwise stated, </w:t>
      </w:r>
      <w:r w:rsidR="00502F47" w:rsidRPr="00266DFB">
        <w:rPr>
          <w:sz w:val="24"/>
        </w:rPr>
        <w:t>Bidder</w:t>
      </w:r>
      <w:r w:rsidRPr="00266DFB">
        <w:rPr>
          <w:sz w:val="24"/>
        </w:rPr>
        <w:t xml:space="preserve"> agrees that, in the event of a price decline, the benefit of such </w:t>
      </w:r>
      <w:r w:rsidR="00A114C4">
        <w:rPr>
          <w:sz w:val="24"/>
        </w:rPr>
        <w:t xml:space="preserve">a </w:t>
      </w:r>
      <w:r w:rsidRPr="00266DFB">
        <w:rPr>
          <w:sz w:val="24"/>
        </w:rPr>
        <w:t xml:space="preserve">lower price </w:t>
      </w:r>
      <w:r w:rsidR="00CE1BC8">
        <w:rPr>
          <w:sz w:val="24"/>
        </w:rPr>
        <w:t>will</w:t>
      </w:r>
      <w:r w:rsidRPr="00266DFB">
        <w:rPr>
          <w:sz w:val="24"/>
        </w:rPr>
        <w:t xml:space="preserve"> be extended to the County.</w:t>
      </w:r>
    </w:p>
    <w:p w14:paraId="2D4D3652" w14:textId="1867E948" w:rsidR="00F9006C" w:rsidRPr="00266DFB" w:rsidRDefault="001E6594" w:rsidP="000352A4">
      <w:pPr>
        <w:pStyle w:val="Item1"/>
        <w:rPr>
          <w:sz w:val="24"/>
        </w:rPr>
      </w:pPr>
      <w:r>
        <w:rPr>
          <w:sz w:val="24"/>
        </w:rPr>
        <w:t>R</w:t>
      </w:r>
      <w:r w:rsidR="00AF533D" w:rsidRPr="00266DFB">
        <w:rPr>
          <w:sz w:val="24"/>
        </w:rPr>
        <w:t xml:space="preserve">easonable </w:t>
      </w:r>
      <w:r w:rsidR="00F9006C" w:rsidRPr="00266DFB">
        <w:rPr>
          <w:sz w:val="24"/>
        </w:rPr>
        <w:t>price increases or decreases for subsequent contract terms may be negotiated between Contractor and County after completion of the initial term.</w:t>
      </w:r>
    </w:p>
    <w:p w14:paraId="0629BB7D" w14:textId="474787D3" w:rsidR="00DD5AA2" w:rsidRPr="00A85450" w:rsidRDefault="00DD5AA2" w:rsidP="000352A4">
      <w:pPr>
        <w:pStyle w:val="Item1"/>
      </w:pPr>
      <w:r w:rsidRPr="00266DFB">
        <w:rPr>
          <w:sz w:val="24"/>
        </w:rPr>
        <w:t xml:space="preserve">Taxes and freight charges: </w:t>
      </w:r>
    </w:p>
    <w:p w14:paraId="0A0A59C5" w14:textId="5022526A" w:rsidR="00876B49" w:rsidRDefault="00544A43" w:rsidP="00D218EC">
      <w:pPr>
        <w:pStyle w:val="Itema"/>
      </w:pPr>
      <w:r w:rsidRPr="00D218EC">
        <w:rPr>
          <w:sz w:val="24"/>
          <w:szCs w:val="18"/>
        </w:rPr>
        <w:lastRenderedPageBreak/>
        <w:t xml:space="preserve">All prices are to be Freight On Board (F.O.B.) destination.  Any freight/delivery charges are to be included in the bid price. </w:t>
      </w:r>
    </w:p>
    <w:p w14:paraId="4A228640" w14:textId="67E93E68" w:rsidR="00DD5AA2" w:rsidRPr="00266DFB" w:rsidRDefault="00DD5AA2" w:rsidP="000352A4">
      <w:pPr>
        <w:pStyle w:val="Itema"/>
        <w:rPr>
          <w:sz w:val="24"/>
          <w:szCs w:val="24"/>
        </w:rPr>
      </w:pPr>
      <w:r w:rsidRPr="00266DFB">
        <w:rPr>
          <w:sz w:val="24"/>
          <w:szCs w:val="24"/>
        </w:rPr>
        <w:t xml:space="preserve">The County is </w:t>
      </w:r>
      <w:r w:rsidRPr="0067417F">
        <w:rPr>
          <w:color w:val="000000" w:themeColor="text1"/>
          <w:sz w:val="24"/>
          <w:szCs w:val="24"/>
        </w:rPr>
        <w:t xml:space="preserve">soliciting a </w:t>
      </w:r>
      <w:bookmarkStart w:id="47" w:name="PricingType"/>
      <w:r w:rsidR="000509F0" w:rsidRPr="0067417F">
        <w:rPr>
          <w:color w:val="000000" w:themeColor="text1"/>
          <w:sz w:val="24"/>
          <w:szCs w:val="24"/>
        </w:rPr>
        <w:t>total price</w:t>
      </w:r>
      <w:bookmarkEnd w:id="47"/>
      <w:r w:rsidRPr="0067417F">
        <w:rPr>
          <w:color w:val="000000" w:themeColor="text1"/>
          <w:sz w:val="24"/>
          <w:szCs w:val="24"/>
        </w:rPr>
        <w:t xml:space="preserve"> for this project</w:t>
      </w:r>
      <w:r w:rsidR="00F52C4D" w:rsidRPr="00266DFB">
        <w:rPr>
          <w:sz w:val="24"/>
          <w:szCs w:val="24"/>
        </w:rPr>
        <w:t xml:space="preserve">.  </w:t>
      </w:r>
      <w:r w:rsidRPr="00266DFB">
        <w:rPr>
          <w:sz w:val="24"/>
          <w:szCs w:val="24"/>
        </w:rPr>
        <w:t>The price</w:t>
      </w:r>
      <w:r w:rsidRPr="00FD7B48">
        <w:rPr>
          <w:sz w:val="24"/>
          <w:szCs w:val="24"/>
        </w:rPr>
        <w:t xml:space="preserve">(s) </w:t>
      </w:r>
      <w:r w:rsidRPr="00266DFB">
        <w:rPr>
          <w:sz w:val="24"/>
          <w:szCs w:val="24"/>
        </w:rPr>
        <w:t xml:space="preserve">quoted </w:t>
      </w:r>
      <w:r w:rsidR="00F43EF7">
        <w:rPr>
          <w:sz w:val="24"/>
          <w:szCs w:val="24"/>
        </w:rPr>
        <w:t>must</w:t>
      </w:r>
      <w:r w:rsidRPr="00266DFB">
        <w:rPr>
          <w:sz w:val="24"/>
          <w:szCs w:val="24"/>
        </w:rPr>
        <w:t xml:space="preserve"> be the total cost the County will pay for this project</w:t>
      </w:r>
      <w:r w:rsidR="00A114C4">
        <w:rPr>
          <w:sz w:val="24"/>
          <w:szCs w:val="24"/>
        </w:rPr>
        <w:t>,</w:t>
      </w:r>
      <w:r w:rsidRPr="00266DFB">
        <w:rPr>
          <w:sz w:val="24"/>
          <w:szCs w:val="24"/>
        </w:rPr>
        <w:t xml:space="preserve"> including </w:t>
      </w:r>
      <w:r w:rsidR="00117325" w:rsidRPr="00266DFB">
        <w:rPr>
          <w:sz w:val="24"/>
          <w:szCs w:val="24"/>
        </w:rPr>
        <w:t xml:space="preserve">all taxes (excluding Sales and Use taxes) </w:t>
      </w:r>
      <w:r w:rsidRPr="00266DFB">
        <w:rPr>
          <w:sz w:val="24"/>
          <w:szCs w:val="24"/>
        </w:rPr>
        <w:t>and all other charges.</w:t>
      </w:r>
    </w:p>
    <w:p w14:paraId="29851B1F" w14:textId="11AD008C" w:rsidR="00DD5AA2" w:rsidRPr="00266DFB" w:rsidRDefault="00DD5AA2" w:rsidP="000352A4">
      <w:pPr>
        <w:pStyle w:val="Itema"/>
        <w:rPr>
          <w:sz w:val="24"/>
          <w:szCs w:val="24"/>
        </w:rPr>
      </w:pPr>
      <w:r w:rsidRPr="00266DFB">
        <w:rPr>
          <w:sz w:val="24"/>
          <w:szCs w:val="24"/>
        </w:rPr>
        <w:t xml:space="preserve">No charge for delivery, drayage, express, parcel post packing, cartage, insurance, license fees, permits, costs of bonds, or for any other purpose, except taxes legally payable by </w:t>
      </w:r>
      <w:r w:rsidR="009000A4">
        <w:rPr>
          <w:sz w:val="24"/>
          <w:szCs w:val="24"/>
        </w:rPr>
        <w:t xml:space="preserve">the </w:t>
      </w:r>
      <w:r w:rsidRPr="00266DFB">
        <w:rPr>
          <w:sz w:val="24"/>
          <w:szCs w:val="24"/>
        </w:rPr>
        <w:t>County, will be paid by the County unless expressly included and itemized in the bid</w:t>
      </w:r>
      <w:r w:rsidR="0066489F">
        <w:rPr>
          <w:sz w:val="24"/>
          <w:szCs w:val="24"/>
        </w:rPr>
        <w:t xml:space="preserve"> proposal</w:t>
      </w:r>
      <w:r w:rsidRPr="00266DFB">
        <w:rPr>
          <w:sz w:val="24"/>
          <w:szCs w:val="24"/>
        </w:rPr>
        <w:t>.</w:t>
      </w:r>
    </w:p>
    <w:p w14:paraId="726E2DE1" w14:textId="5A5C048F" w:rsidR="00DD5AA2" w:rsidRPr="00266DFB" w:rsidRDefault="00DD5AA2" w:rsidP="000352A4">
      <w:pPr>
        <w:pStyle w:val="Itema"/>
        <w:rPr>
          <w:sz w:val="24"/>
          <w:szCs w:val="24"/>
        </w:rPr>
      </w:pPr>
      <w:bookmarkStart w:id="48" w:name="_Hlk83899919"/>
      <w:r w:rsidRPr="00266DFB">
        <w:rPr>
          <w:sz w:val="24"/>
          <w:szCs w:val="24"/>
        </w:rPr>
        <w:t xml:space="preserve">Amount paid for </w:t>
      </w:r>
      <w:r w:rsidR="009000A4">
        <w:rPr>
          <w:sz w:val="24"/>
          <w:szCs w:val="24"/>
        </w:rPr>
        <w:t xml:space="preserve">the </w:t>
      </w:r>
      <w:r w:rsidRPr="00266DFB">
        <w:rPr>
          <w:sz w:val="24"/>
          <w:szCs w:val="24"/>
        </w:rPr>
        <w:t xml:space="preserve">transportation of property to the County of Alameda is exempt from Federal Transportation Tax.  An exemption certificate is not required where the shipping papers show the consignee as Alameda </w:t>
      </w:r>
      <w:r w:rsidR="00F27B62" w:rsidRPr="00266DFB">
        <w:rPr>
          <w:sz w:val="24"/>
          <w:szCs w:val="24"/>
        </w:rPr>
        <w:t>County</w:t>
      </w:r>
      <w:r w:rsidRPr="00266DFB">
        <w:rPr>
          <w:sz w:val="24"/>
          <w:szCs w:val="24"/>
        </w:rPr>
        <w:t xml:space="preserve"> as such papers may be accepted by the carrier as proof of the exempt character of the shipment.</w:t>
      </w:r>
    </w:p>
    <w:bookmarkEnd w:id="48"/>
    <w:p w14:paraId="07E304BB" w14:textId="1D54D5B1" w:rsidR="00F9006C" w:rsidRPr="00266DFB" w:rsidRDefault="00DD5AA2" w:rsidP="000352A4">
      <w:pPr>
        <w:pStyle w:val="Itema"/>
        <w:rPr>
          <w:sz w:val="24"/>
          <w:szCs w:val="24"/>
        </w:rPr>
      </w:pPr>
      <w:r w:rsidRPr="00266DFB">
        <w:rPr>
          <w:sz w:val="24"/>
          <w:szCs w:val="24"/>
        </w:rPr>
        <w:t xml:space="preserve">Articles sold to the County of Alameda are exempt from certain Federal excise taxes.  </w:t>
      </w:r>
      <w:r w:rsidR="00AF533D" w:rsidRPr="00266DFB">
        <w:rPr>
          <w:sz w:val="24"/>
          <w:szCs w:val="24"/>
        </w:rPr>
        <w:t>If applicable, and upon reques</w:t>
      </w:r>
      <w:r w:rsidR="00823F00" w:rsidRPr="00266DFB">
        <w:rPr>
          <w:sz w:val="24"/>
          <w:szCs w:val="24"/>
        </w:rPr>
        <w:t>t</w:t>
      </w:r>
      <w:r w:rsidR="00AF533D" w:rsidRPr="00266DFB">
        <w:rPr>
          <w:sz w:val="24"/>
          <w:szCs w:val="24"/>
        </w:rPr>
        <w:t>, t</w:t>
      </w:r>
      <w:r w:rsidRPr="00266DFB">
        <w:rPr>
          <w:sz w:val="24"/>
          <w:szCs w:val="24"/>
        </w:rPr>
        <w:t>he County will furnish an exemption certificate.</w:t>
      </w:r>
    </w:p>
    <w:p w14:paraId="584FD5B5" w14:textId="4E5A4327" w:rsidR="00F9006C" w:rsidRPr="00266DFB" w:rsidRDefault="00F9006C" w:rsidP="000352A4">
      <w:pPr>
        <w:pStyle w:val="Item1"/>
        <w:rPr>
          <w:sz w:val="24"/>
        </w:rPr>
      </w:pPr>
      <w:r w:rsidRPr="00266DFB">
        <w:rPr>
          <w:sz w:val="24"/>
        </w:rPr>
        <w:t xml:space="preserve">All prices quoted </w:t>
      </w:r>
      <w:r w:rsidR="00F43EF7">
        <w:rPr>
          <w:sz w:val="24"/>
        </w:rPr>
        <w:t>must</w:t>
      </w:r>
      <w:r w:rsidRPr="00266DFB">
        <w:rPr>
          <w:sz w:val="24"/>
        </w:rPr>
        <w:t xml:space="preserve"> be in United States</w:t>
      </w:r>
      <w:r w:rsidR="008136DB" w:rsidRPr="00266DFB">
        <w:rPr>
          <w:sz w:val="24"/>
        </w:rPr>
        <w:t xml:space="preserve"> </w:t>
      </w:r>
      <w:r w:rsidRPr="00266DFB">
        <w:rPr>
          <w:sz w:val="24"/>
        </w:rPr>
        <w:t>dollars</w:t>
      </w:r>
      <w:r w:rsidR="005C64AE" w:rsidRPr="00266DFB">
        <w:rPr>
          <w:sz w:val="24"/>
        </w:rPr>
        <w:t xml:space="preserve">. </w:t>
      </w:r>
    </w:p>
    <w:p w14:paraId="024054B0" w14:textId="5C2C2850" w:rsidR="00F9006C" w:rsidRPr="00266DFB" w:rsidRDefault="00F9006C" w:rsidP="000352A4">
      <w:pPr>
        <w:pStyle w:val="Item1"/>
        <w:rPr>
          <w:sz w:val="24"/>
          <w:szCs w:val="24"/>
        </w:rPr>
      </w:pPr>
      <w:r w:rsidRPr="00266DFB">
        <w:rPr>
          <w:sz w:val="24"/>
          <w:szCs w:val="24"/>
        </w:rPr>
        <w:t xml:space="preserve">Price quotes </w:t>
      </w:r>
      <w:r w:rsidR="00F43EF7">
        <w:rPr>
          <w:sz w:val="24"/>
          <w:szCs w:val="24"/>
        </w:rPr>
        <w:t>must</w:t>
      </w:r>
      <w:r w:rsidRPr="00266DFB">
        <w:rPr>
          <w:sz w:val="24"/>
          <w:szCs w:val="24"/>
        </w:rPr>
        <w:t xml:space="preserve"> include any and all payment incentives available to the County.</w:t>
      </w:r>
    </w:p>
    <w:p w14:paraId="78FD9277" w14:textId="69A4B3D9" w:rsidR="00F9006C" w:rsidRPr="00266DFB" w:rsidRDefault="001821C6" w:rsidP="000352A4">
      <w:pPr>
        <w:pStyle w:val="Item1"/>
        <w:rPr>
          <w:sz w:val="24"/>
          <w:szCs w:val="24"/>
        </w:rPr>
      </w:pPr>
      <w:r>
        <w:rPr>
          <w:sz w:val="24"/>
          <w:szCs w:val="24"/>
        </w:rPr>
        <w:t>I</w:t>
      </w:r>
      <w:r w:rsidR="00F9006C" w:rsidRPr="00266DFB">
        <w:rPr>
          <w:sz w:val="24"/>
          <w:szCs w:val="24"/>
        </w:rPr>
        <w:t>n the evaluation of cost, if applicable, it will be assumed that the unit price quoted is correct in the case of a discrepancy between the unit price and an extension</w:t>
      </w:r>
      <w:r w:rsidR="00A114C4">
        <w:rPr>
          <w:sz w:val="24"/>
          <w:szCs w:val="24"/>
        </w:rPr>
        <w:t>,</w:t>
      </w:r>
      <w:r w:rsidR="00AF533D" w:rsidRPr="00266DFB">
        <w:rPr>
          <w:sz w:val="24"/>
          <w:szCs w:val="24"/>
        </w:rPr>
        <w:t xml:space="preserve"> and the Bidder must honor the unit price quoted.</w:t>
      </w:r>
    </w:p>
    <w:p w14:paraId="32E8D7B8" w14:textId="77777777" w:rsidR="00F9006C" w:rsidRPr="00266DFB" w:rsidRDefault="00F9006C" w:rsidP="000352A4">
      <w:pPr>
        <w:pStyle w:val="Item1"/>
        <w:rPr>
          <w:sz w:val="24"/>
          <w:szCs w:val="24"/>
        </w:rPr>
      </w:pPr>
      <w:r w:rsidRPr="00266DFB">
        <w:rPr>
          <w:sz w:val="24"/>
          <w:szCs w:val="24"/>
        </w:rPr>
        <w:t>Federal and State minimum wage laws apply.</w:t>
      </w:r>
      <w:r w:rsidR="0082590B" w:rsidRPr="00266DFB">
        <w:rPr>
          <w:sz w:val="24"/>
          <w:szCs w:val="24"/>
        </w:rPr>
        <w:t xml:space="preserve"> </w:t>
      </w:r>
      <w:r w:rsidRPr="00266DFB">
        <w:rPr>
          <w:sz w:val="24"/>
          <w:szCs w:val="24"/>
        </w:rPr>
        <w:t xml:space="preserve"> The County has no</w:t>
      </w:r>
      <w:r w:rsidR="0082590B" w:rsidRPr="00266DFB">
        <w:rPr>
          <w:sz w:val="24"/>
          <w:szCs w:val="24"/>
        </w:rPr>
        <w:t xml:space="preserve"> requirements for living wages. </w:t>
      </w:r>
      <w:r w:rsidRPr="00266DFB">
        <w:rPr>
          <w:sz w:val="24"/>
          <w:szCs w:val="24"/>
        </w:rPr>
        <w:t xml:space="preserve"> The County is not imposing any additional requirements regarding wages.</w:t>
      </w:r>
    </w:p>
    <w:p w14:paraId="02E21E13" w14:textId="098C9610" w:rsidR="006A658C" w:rsidRPr="00857758" w:rsidRDefault="009000A4" w:rsidP="000112DD">
      <w:pPr>
        <w:pStyle w:val="Item1"/>
        <w:rPr>
          <w:sz w:val="24"/>
          <w:szCs w:val="24"/>
        </w:rPr>
      </w:pPr>
      <w:bookmarkStart w:id="49" w:name="_Hlk83900178"/>
      <w:r w:rsidRPr="00857758">
        <w:rPr>
          <w:sz w:val="24"/>
          <w:szCs w:val="24"/>
        </w:rPr>
        <w:t>Labor Compliance/Prevailing Wage:</w:t>
      </w:r>
      <w:r w:rsidR="000112DD" w:rsidRPr="00857758">
        <w:rPr>
          <w:sz w:val="24"/>
          <w:szCs w:val="24"/>
        </w:rPr>
        <w:t xml:space="preserve"> This provision applies to construction and other public works with prevailing wage requirements that </w:t>
      </w:r>
      <w:r w:rsidR="000C3F3F" w:rsidRPr="00857758">
        <w:rPr>
          <w:sz w:val="24"/>
          <w:szCs w:val="24"/>
        </w:rPr>
        <w:t>fall</w:t>
      </w:r>
      <w:r w:rsidR="000112DD" w:rsidRPr="00857758">
        <w:rPr>
          <w:sz w:val="24"/>
          <w:szCs w:val="24"/>
        </w:rPr>
        <w:t xml:space="preserve"> within the definition of public works under sections 1770 et seq. of the California Labor Code.</w:t>
      </w:r>
      <w:r w:rsidRPr="00857758">
        <w:rPr>
          <w:sz w:val="24"/>
          <w:szCs w:val="24"/>
        </w:rPr>
        <w:t xml:space="preserve">  </w:t>
      </w:r>
    </w:p>
    <w:p w14:paraId="3F92AB75" w14:textId="739410EE" w:rsidR="008D4D4B" w:rsidRPr="00857758" w:rsidRDefault="009000A4" w:rsidP="00D218EC">
      <w:pPr>
        <w:pStyle w:val="Itema"/>
        <w:rPr>
          <w:sz w:val="24"/>
          <w:szCs w:val="24"/>
        </w:rPr>
      </w:pPr>
      <w:r w:rsidRPr="00857758">
        <w:rPr>
          <w:sz w:val="24"/>
          <w:szCs w:val="24"/>
        </w:rPr>
        <w:t>This is public works project and is subject to monitoring by the Department of Industrial Relations (DIR).  All contractors performing work on Public Works projects are required to be registered with the DIR.  Valid DIR registration numbers for the firm and any lower</w:t>
      </w:r>
      <w:r w:rsidR="00A114C4" w:rsidRPr="00857758">
        <w:rPr>
          <w:sz w:val="24"/>
          <w:szCs w:val="24"/>
        </w:rPr>
        <w:t>-</w:t>
      </w:r>
      <w:r w:rsidRPr="00857758">
        <w:rPr>
          <w:sz w:val="24"/>
          <w:szCs w:val="24"/>
        </w:rPr>
        <w:t xml:space="preserve">tier subcontractors the contractors may hire to accomplish their portion of work must be supplied with the proposal.  The contractor and all </w:t>
      </w:r>
      <w:r w:rsidRPr="00857758">
        <w:rPr>
          <w:sz w:val="24"/>
          <w:szCs w:val="24"/>
        </w:rPr>
        <w:lastRenderedPageBreak/>
        <w:t xml:space="preserve">subcontractors under the contractor </w:t>
      </w:r>
      <w:r w:rsidR="00F43EF7">
        <w:rPr>
          <w:sz w:val="24"/>
          <w:szCs w:val="24"/>
        </w:rPr>
        <w:t>must</w:t>
      </w:r>
      <w:r w:rsidRPr="00857758">
        <w:rPr>
          <w:sz w:val="24"/>
          <w:szCs w:val="24"/>
        </w:rPr>
        <w:t xml:space="preserve"> pay all workers on all work performed pursuant to this contract not less than the general prevailing rate of per diem wages and the general prevailing rate for holiday and overtime work as determined by the Director of the DIR, State of California, for the type of work performed and the locality in which the work is to be performed within the boundaries of the County, pursuant to sections 1770 et seq. of the California Labor Code.  Prevailing wage rates are also available from the County or at </w:t>
      </w:r>
      <w:hyperlink r:id="rId27" w:history="1">
        <w:r w:rsidRPr="00857758">
          <w:rPr>
            <w:rStyle w:val="Hyperlink"/>
            <w:sz w:val="24"/>
            <w:szCs w:val="24"/>
          </w:rPr>
          <w:t>www.dir.ca.gov</w:t>
        </w:r>
      </w:hyperlink>
      <w:r w:rsidRPr="00857758">
        <w:rPr>
          <w:sz w:val="24"/>
          <w:szCs w:val="24"/>
        </w:rPr>
        <w:t>.</w:t>
      </w:r>
    </w:p>
    <w:p w14:paraId="78C87234" w14:textId="77777777" w:rsidR="00F9006C" w:rsidRPr="00857758" w:rsidRDefault="008D4D4B" w:rsidP="00C340BC">
      <w:pPr>
        <w:pStyle w:val="Itema"/>
        <w:rPr>
          <w:sz w:val="24"/>
          <w:szCs w:val="24"/>
        </w:rPr>
      </w:pPr>
      <w:r w:rsidRPr="00857758">
        <w:rPr>
          <w:sz w:val="24"/>
          <w:szCs w:val="24"/>
        </w:rPr>
        <w:t>All public works contracts valued at $30,000 or more carry an obligation to hire apprentices, unless the craft or trade does not require the use of apprentices, as indicated in the corresponding prevailing wage determination.  This duty applies to all contractors and subcontractors on a project, even if their part of the project is less than $30,000.</w:t>
      </w:r>
    </w:p>
    <w:p w14:paraId="3CD238C4" w14:textId="77777777" w:rsidR="00F9006C" w:rsidRPr="00266DFB" w:rsidRDefault="00F9006C" w:rsidP="000352A4">
      <w:pPr>
        <w:pStyle w:val="Heading2"/>
        <w:rPr>
          <w:sz w:val="24"/>
          <w:szCs w:val="24"/>
        </w:rPr>
      </w:pPr>
      <w:bookmarkStart w:id="50" w:name="_Toc339364458"/>
      <w:bookmarkStart w:id="51" w:name="_Toc339364719"/>
      <w:bookmarkStart w:id="52" w:name="_Toc194477729"/>
      <w:bookmarkEnd w:id="49"/>
      <w:r w:rsidRPr="00266DFB">
        <w:rPr>
          <w:sz w:val="24"/>
          <w:szCs w:val="24"/>
        </w:rPr>
        <w:t>AWARD</w:t>
      </w:r>
      <w:bookmarkEnd w:id="50"/>
      <w:bookmarkEnd w:id="51"/>
      <w:bookmarkEnd w:id="52"/>
    </w:p>
    <w:p w14:paraId="04FA3C28" w14:textId="4AFC4186" w:rsidR="00383B1A" w:rsidRPr="00FD7B48" w:rsidRDefault="00C57504" w:rsidP="00D218EC">
      <w:pPr>
        <w:pStyle w:val="Item1"/>
        <w:rPr>
          <w:sz w:val="24"/>
          <w:szCs w:val="18"/>
        </w:rPr>
      </w:pPr>
      <w:r w:rsidRPr="00FD7B48">
        <w:rPr>
          <w:sz w:val="24"/>
          <w:szCs w:val="18"/>
        </w:rPr>
        <w:t xml:space="preserve">Most </w:t>
      </w:r>
      <w:r w:rsidR="006F6C64" w:rsidRPr="00FD7B48">
        <w:rPr>
          <w:sz w:val="24"/>
          <w:szCs w:val="18"/>
        </w:rPr>
        <w:t>Responsive and Responsible Bidder</w:t>
      </w:r>
      <w:r w:rsidR="00244273" w:rsidRPr="00FD7B48">
        <w:rPr>
          <w:sz w:val="24"/>
          <w:szCs w:val="18"/>
        </w:rPr>
        <w:t>(s)</w:t>
      </w:r>
    </w:p>
    <w:p w14:paraId="7875395B" w14:textId="2777BC0F" w:rsidR="00AF533D" w:rsidRPr="00FD7B48" w:rsidRDefault="00AF533D" w:rsidP="00CE1BC8">
      <w:pPr>
        <w:pStyle w:val="Itema"/>
        <w:numPr>
          <w:ilvl w:val="3"/>
          <w:numId w:val="17"/>
        </w:numPr>
        <w:rPr>
          <w:sz w:val="24"/>
          <w:szCs w:val="24"/>
        </w:rPr>
      </w:pPr>
      <w:r w:rsidRPr="00FD7B48">
        <w:rPr>
          <w:sz w:val="24"/>
          <w:szCs w:val="24"/>
        </w:rPr>
        <w:t>The award will be made to the highest</w:t>
      </w:r>
      <w:r w:rsidR="00A114C4" w:rsidRPr="00FD7B48">
        <w:rPr>
          <w:sz w:val="24"/>
          <w:szCs w:val="24"/>
        </w:rPr>
        <w:t>-</w:t>
      </w:r>
      <w:r w:rsidRPr="00FD7B48">
        <w:rPr>
          <w:sz w:val="24"/>
          <w:szCs w:val="24"/>
        </w:rPr>
        <w:t xml:space="preserve">ranked Bidder(s) who meet the requirements of these specifications, </w:t>
      </w:r>
      <w:r w:rsidR="00BF3055" w:rsidRPr="00FD7B48">
        <w:rPr>
          <w:sz w:val="24"/>
          <w:szCs w:val="24"/>
        </w:rPr>
        <w:t>terms,</w:t>
      </w:r>
      <w:r w:rsidRPr="00FD7B48">
        <w:rPr>
          <w:sz w:val="24"/>
          <w:szCs w:val="24"/>
        </w:rPr>
        <w:t xml:space="preserve"> and conditions.   </w:t>
      </w:r>
    </w:p>
    <w:p w14:paraId="44265F01" w14:textId="20A9136B" w:rsidR="004E6261" w:rsidRPr="00FD7B48" w:rsidRDefault="00FF715F" w:rsidP="00CE1BC8">
      <w:pPr>
        <w:pStyle w:val="Itema"/>
        <w:numPr>
          <w:ilvl w:val="3"/>
          <w:numId w:val="17"/>
        </w:numPr>
        <w:rPr>
          <w:sz w:val="24"/>
          <w:szCs w:val="24"/>
        </w:rPr>
      </w:pPr>
      <w:r w:rsidRPr="00FD7B48">
        <w:rPr>
          <w:sz w:val="24"/>
          <w:szCs w:val="24"/>
        </w:rPr>
        <w:t>Awards may also be made to the subsequent highest ranked Bidder(s) who will be called in order should</w:t>
      </w:r>
      <w:r w:rsidR="00AF533D" w:rsidRPr="00FD7B48">
        <w:rPr>
          <w:sz w:val="24"/>
          <w:szCs w:val="24"/>
        </w:rPr>
        <w:t xml:space="preserve"> the County need to contract with another </w:t>
      </w:r>
      <w:r w:rsidR="00520D75" w:rsidRPr="00FD7B48">
        <w:rPr>
          <w:sz w:val="24"/>
          <w:szCs w:val="24"/>
        </w:rPr>
        <w:t>B</w:t>
      </w:r>
      <w:r w:rsidR="00AF533D" w:rsidRPr="00FD7B48">
        <w:rPr>
          <w:sz w:val="24"/>
          <w:szCs w:val="24"/>
        </w:rPr>
        <w:t>idder(s)</w:t>
      </w:r>
      <w:r w:rsidRPr="00FD7B48">
        <w:rPr>
          <w:sz w:val="24"/>
          <w:szCs w:val="24"/>
        </w:rPr>
        <w:t xml:space="preserve">. </w:t>
      </w:r>
    </w:p>
    <w:p w14:paraId="16165780" w14:textId="5008085F" w:rsidR="006C5CE8" w:rsidRPr="009000A4" w:rsidRDefault="00AF533D" w:rsidP="00CE1BC8">
      <w:pPr>
        <w:pStyle w:val="Itema"/>
        <w:numPr>
          <w:ilvl w:val="3"/>
          <w:numId w:val="17"/>
        </w:numPr>
        <w:rPr>
          <w:sz w:val="24"/>
          <w:szCs w:val="24"/>
        </w:rPr>
      </w:pPr>
      <w:r w:rsidRPr="00FD7B48">
        <w:rPr>
          <w:sz w:val="24"/>
          <w:szCs w:val="24"/>
        </w:rPr>
        <w:t>An award will be recommended for the</w:t>
      </w:r>
      <w:r w:rsidR="00557262" w:rsidRPr="00FD7B48">
        <w:rPr>
          <w:sz w:val="24"/>
          <w:szCs w:val="24"/>
        </w:rPr>
        <w:t xml:space="preserve"> Bidder</w:t>
      </w:r>
      <w:r w:rsidRPr="00FD7B48">
        <w:rPr>
          <w:sz w:val="24"/>
          <w:szCs w:val="24"/>
        </w:rPr>
        <w:t>(s)</w:t>
      </w:r>
      <w:r w:rsidR="00557262" w:rsidRPr="00FD7B48">
        <w:rPr>
          <w:sz w:val="24"/>
          <w:szCs w:val="24"/>
        </w:rPr>
        <w:t xml:space="preserve"> </w:t>
      </w:r>
      <w:r w:rsidRPr="00FD7B48">
        <w:rPr>
          <w:sz w:val="24"/>
          <w:szCs w:val="24"/>
        </w:rPr>
        <w:t>that</w:t>
      </w:r>
      <w:r w:rsidR="00557262" w:rsidRPr="00FD7B48">
        <w:rPr>
          <w:sz w:val="24"/>
          <w:szCs w:val="24"/>
        </w:rPr>
        <w:t xml:space="preserve"> submitted the proposal</w:t>
      </w:r>
      <w:r w:rsidRPr="00FD7B48">
        <w:rPr>
          <w:sz w:val="24"/>
          <w:szCs w:val="24"/>
        </w:rPr>
        <w:t>(s)</w:t>
      </w:r>
      <w:r w:rsidR="00557262" w:rsidRPr="00FD7B48">
        <w:rPr>
          <w:sz w:val="24"/>
          <w:szCs w:val="24"/>
        </w:rPr>
        <w:t xml:space="preserve"> that best serves the overall interests of the County </w:t>
      </w:r>
      <w:r w:rsidRPr="00FD7B48">
        <w:rPr>
          <w:sz w:val="24"/>
          <w:szCs w:val="24"/>
        </w:rPr>
        <w:t>by</w:t>
      </w:r>
      <w:r w:rsidR="00557262" w:rsidRPr="00FD7B48">
        <w:rPr>
          <w:sz w:val="24"/>
          <w:szCs w:val="24"/>
        </w:rPr>
        <w:t xml:space="preserve"> attain</w:t>
      </w:r>
      <w:r w:rsidRPr="00FD7B48">
        <w:rPr>
          <w:sz w:val="24"/>
          <w:szCs w:val="24"/>
        </w:rPr>
        <w:t>ing</w:t>
      </w:r>
      <w:r w:rsidR="00557262" w:rsidRPr="00FD7B48">
        <w:rPr>
          <w:sz w:val="24"/>
          <w:szCs w:val="24"/>
        </w:rPr>
        <w:t xml:space="preserve"> the highest overall point score.  </w:t>
      </w:r>
      <w:r w:rsidR="00A114C4" w:rsidRPr="00FD7B48">
        <w:rPr>
          <w:sz w:val="24"/>
          <w:szCs w:val="24"/>
        </w:rPr>
        <w:t>The a</w:t>
      </w:r>
      <w:r w:rsidR="00557262" w:rsidRPr="00FD7B48">
        <w:rPr>
          <w:sz w:val="24"/>
          <w:szCs w:val="24"/>
        </w:rPr>
        <w:t>ward may not necessarily be made to the Bidder</w:t>
      </w:r>
      <w:r w:rsidR="0041696F" w:rsidRPr="00FD7B48">
        <w:rPr>
          <w:sz w:val="24"/>
          <w:szCs w:val="24"/>
        </w:rPr>
        <w:t>(s)</w:t>
      </w:r>
      <w:r w:rsidR="00557262" w:rsidRPr="00FD7B48">
        <w:rPr>
          <w:sz w:val="24"/>
          <w:szCs w:val="24"/>
        </w:rPr>
        <w:t xml:space="preserve"> with </w:t>
      </w:r>
      <w:r w:rsidR="00557262" w:rsidRPr="00266DFB">
        <w:rPr>
          <w:sz w:val="24"/>
          <w:szCs w:val="24"/>
        </w:rPr>
        <w:t>the low</w:t>
      </w:r>
      <w:r w:rsidR="00823F00" w:rsidRPr="00266DFB">
        <w:rPr>
          <w:sz w:val="24"/>
          <w:szCs w:val="24"/>
        </w:rPr>
        <w:t xml:space="preserve">est price. </w:t>
      </w:r>
    </w:p>
    <w:p w14:paraId="2F295F81" w14:textId="77777777" w:rsidR="00CE1BC8" w:rsidRPr="00CE1BC8" w:rsidRDefault="00CE1BC8" w:rsidP="00CE1BC8">
      <w:pPr>
        <w:pStyle w:val="Item1"/>
        <w:tabs>
          <w:tab w:val="clear" w:pos="1440"/>
        </w:tabs>
        <w:rPr>
          <w:sz w:val="24"/>
          <w:szCs w:val="24"/>
        </w:rPr>
      </w:pPr>
      <w:bookmarkStart w:id="53" w:name="_Hlk101545107"/>
      <w:r w:rsidRPr="00CE1BC8">
        <w:rPr>
          <w:sz w:val="24"/>
          <w:szCs w:val="24"/>
        </w:rPr>
        <w:t xml:space="preserve">Small Local Emerging Business (SLEB) Program </w:t>
      </w:r>
    </w:p>
    <w:p w14:paraId="6141B49F" w14:textId="77777777" w:rsidR="00CE1BC8" w:rsidRPr="00CE1BC8" w:rsidRDefault="00CE1BC8" w:rsidP="00CE1BC8">
      <w:pPr>
        <w:pStyle w:val="Itema"/>
        <w:tabs>
          <w:tab w:val="clear" w:pos="2160"/>
        </w:tabs>
        <w:rPr>
          <w:sz w:val="24"/>
          <w:szCs w:val="24"/>
        </w:rPr>
      </w:pPr>
      <w:r w:rsidRPr="00CE1BC8">
        <w:rPr>
          <w:sz w:val="24"/>
          <w:szCs w:val="24"/>
        </w:rPr>
        <w:t xml:space="preserve">Small and Emerging Locally Owned Business:  The County is vitally interested in promoting the growth of small and emerging local businesses by means of increasing the participation of these businesses in the County’s purchase of goods and services. </w:t>
      </w:r>
    </w:p>
    <w:p w14:paraId="30BB3305" w14:textId="77777777" w:rsidR="00CE1BC8" w:rsidRPr="00CE1BC8" w:rsidRDefault="00CE1BC8" w:rsidP="00CE1BC8">
      <w:pPr>
        <w:pStyle w:val="Itema"/>
        <w:tabs>
          <w:tab w:val="clear" w:pos="2160"/>
        </w:tabs>
        <w:rPr>
          <w:sz w:val="24"/>
          <w:szCs w:val="24"/>
        </w:rPr>
      </w:pPr>
      <w:r w:rsidRPr="00CE1BC8">
        <w:rPr>
          <w:sz w:val="24"/>
          <w:szCs w:val="24"/>
        </w:rPr>
        <w:t xml:space="preserve">As a result of the County’s commitment to advancing the economic opportunities of these businesses, Bidders must meet the County’s Small and Emerging Locally Owned Business requirements in order to be considered for the contract award.  These requirements can be found online at: </w:t>
      </w:r>
    </w:p>
    <w:p w14:paraId="18A118F1" w14:textId="77777777" w:rsidR="00CE1BC8" w:rsidRPr="00CE1BC8" w:rsidRDefault="00CE1BC8" w:rsidP="00CE1BC8">
      <w:pPr>
        <w:pStyle w:val="Item10"/>
      </w:pPr>
      <w:hyperlink r:id="rId28" w:history="1">
        <w:r w:rsidRPr="00CE1BC8">
          <w:rPr>
            <w:rStyle w:val="Hyperlink"/>
            <w:b/>
            <w:sz w:val="24"/>
            <w:szCs w:val="24"/>
          </w:rPr>
          <w:t>Alameda County SLEB Program Overview</w:t>
        </w:r>
      </w:hyperlink>
      <w:r w:rsidRPr="00CE1BC8">
        <w:rPr>
          <w:sz w:val="24"/>
          <w:szCs w:val="24"/>
        </w:rPr>
        <w:t xml:space="preserve"> </w:t>
      </w:r>
      <w:r w:rsidRPr="00CE1BC8">
        <w:rPr>
          <w:sz w:val="20"/>
        </w:rPr>
        <w:t>[</w:t>
      </w:r>
      <w:hyperlink r:id="rId29" w:history="1">
        <w:r w:rsidRPr="00CE1BC8">
          <w:rPr>
            <w:rStyle w:val="Hyperlink"/>
            <w:sz w:val="20"/>
          </w:rPr>
          <w:t>http://acgov.org/auditor/sleb/overview.htm</w:t>
        </w:r>
      </w:hyperlink>
      <w:r w:rsidRPr="00CE1BC8">
        <w:rPr>
          <w:sz w:val="20"/>
        </w:rPr>
        <w:t>]</w:t>
      </w:r>
      <w:r w:rsidRPr="00CE1BC8">
        <w:t xml:space="preserve">; and </w:t>
      </w:r>
    </w:p>
    <w:p w14:paraId="77468C05" w14:textId="77777777" w:rsidR="00CE1BC8" w:rsidRPr="00CE1BC8" w:rsidRDefault="00CE1BC8" w:rsidP="00CE1BC8">
      <w:pPr>
        <w:pStyle w:val="Item10"/>
      </w:pPr>
      <w:hyperlink r:id="rId30" w:history="1">
        <w:r w:rsidRPr="00CE1BC8">
          <w:rPr>
            <w:rStyle w:val="Hyperlink"/>
            <w:b/>
            <w:sz w:val="24"/>
            <w:szCs w:val="24"/>
          </w:rPr>
          <w:t>Alameda County SLEB Program Additional Information</w:t>
        </w:r>
      </w:hyperlink>
      <w:r w:rsidRPr="00CE1BC8">
        <w:rPr>
          <w:sz w:val="24"/>
          <w:szCs w:val="24"/>
        </w:rPr>
        <w:t xml:space="preserve"> </w:t>
      </w:r>
      <w:r w:rsidRPr="00CE1BC8">
        <w:rPr>
          <w:sz w:val="20"/>
        </w:rPr>
        <w:t>[</w:t>
      </w:r>
      <w:hyperlink r:id="rId31" w:history="1">
        <w:r w:rsidRPr="00CE1BC8">
          <w:rPr>
            <w:rStyle w:val="Hyperlink"/>
            <w:sz w:val="20"/>
          </w:rPr>
          <w:t>https://gsa.acgov.org/do-business-with-us/vendor-support/small-local-and-emerging-businesses/</w:t>
        </w:r>
      </w:hyperlink>
      <w:r w:rsidRPr="00CE1BC8">
        <w:rPr>
          <w:sz w:val="20"/>
        </w:rPr>
        <w:t>]</w:t>
      </w:r>
      <w:r w:rsidRPr="00CE1BC8">
        <w:t xml:space="preserve"> </w:t>
      </w:r>
    </w:p>
    <w:p w14:paraId="68769E0A" w14:textId="4876489C" w:rsidR="00CE1BC8" w:rsidRPr="00CE1BC8" w:rsidRDefault="00CE1BC8" w:rsidP="00CE1BC8">
      <w:pPr>
        <w:pStyle w:val="Itema"/>
        <w:rPr>
          <w:sz w:val="24"/>
          <w:szCs w:val="18"/>
        </w:rPr>
      </w:pPr>
      <w:r w:rsidRPr="00CE1BC8">
        <w:rPr>
          <w:sz w:val="24"/>
          <w:szCs w:val="18"/>
        </w:rPr>
        <w:t xml:space="preserve">For purposes of this procurement, applicable industries include, but are not limited to, the following North American Industry Classification System (NAICS) Code(s): </w:t>
      </w:r>
      <w:r w:rsidR="0067417F" w:rsidRPr="0067417F">
        <w:rPr>
          <w:color w:val="000000" w:themeColor="text1"/>
          <w:sz w:val="24"/>
          <w:szCs w:val="18"/>
        </w:rPr>
        <w:t>333921, 238290.</w:t>
      </w:r>
    </w:p>
    <w:p w14:paraId="2999DA26" w14:textId="77777777" w:rsidR="00CE1BC8" w:rsidRPr="00CE1BC8" w:rsidRDefault="00CE1BC8" w:rsidP="00CE1BC8">
      <w:pPr>
        <w:pStyle w:val="Itema"/>
        <w:rPr>
          <w:sz w:val="24"/>
          <w:szCs w:val="18"/>
        </w:rPr>
      </w:pPr>
      <w:r w:rsidRPr="00CE1BC8">
        <w:rPr>
          <w:sz w:val="24"/>
          <w:szCs w:val="18"/>
        </w:rPr>
        <w:t>A small business is defined by the United States Small Business Administration (SBA) as having no more than the number of employees or average annual gross receipts over the last three years required per SBA standards based on the small business's appropriate NAICS code.</w:t>
      </w:r>
    </w:p>
    <w:p w14:paraId="0E52A898" w14:textId="77777777" w:rsidR="00CE1BC8" w:rsidRPr="00CE1BC8" w:rsidRDefault="00CE1BC8" w:rsidP="00CE1BC8">
      <w:pPr>
        <w:pStyle w:val="Itema"/>
        <w:rPr>
          <w:sz w:val="24"/>
          <w:szCs w:val="18"/>
        </w:rPr>
      </w:pPr>
      <w:r w:rsidRPr="00CE1BC8">
        <w:rPr>
          <w:sz w:val="24"/>
          <w:szCs w:val="18"/>
        </w:rPr>
        <w:t>An emerging business is defined by the County as having either annual gross receipts of less than one-half that of a small business OR having less than one-half the number of employees AND that has been in business less than five years.</w:t>
      </w:r>
    </w:p>
    <w:p w14:paraId="141A78F5" w14:textId="77777777" w:rsidR="00CE1BC8" w:rsidRPr="00CE1BC8" w:rsidRDefault="00CE1BC8" w:rsidP="00CE1BC8">
      <w:pPr>
        <w:pStyle w:val="Itema"/>
        <w:rPr>
          <w:sz w:val="24"/>
          <w:szCs w:val="18"/>
        </w:rPr>
      </w:pPr>
      <w:r w:rsidRPr="00CE1BC8">
        <w:rPr>
          <w:sz w:val="24"/>
          <w:szCs w:val="18"/>
        </w:rPr>
        <w:t xml:space="preserve">If a Bidder is certified by the County as either a small and local or an emerging and local business (SLEB), the County will provide up to 5% bid preference for procurements over $25,000. </w:t>
      </w:r>
    </w:p>
    <w:bookmarkEnd w:id="53"/>
    <w:p w14:paraId="43F43EF8" w14:textId="052B8701" w:rsidR="006F6C64" w:rsidRPr="00FC58EA" w:rsidRDefault="006F6C64" w:rsidP="006C5CE8">
      <w:pPr>
        <w:pStyle w:val="Item1"/>
        <w:tabs>
          <w:tab w:val="clear" w:pos="1440"/>
        </w:tabs>
      </w:pPr>
      <w:r w:rsidRPr="006C5CE8">
        <w:rPr>
          <w:rFonts w:asciiTheme="minorHAnsi" w:hAnsiTheme="minorHAnsi" w:cstheme="minorHAnsi"/>
          <w:sz w:val="24"/>
          <w:szCs w:val="24"/>
        </w:rPr>
        <w:t xml:space="preserve">County Rights </w:t>
      </w:r>
    </w:p>
    <w:p w14:paraId="37D5610A" w14:textId="420C03E7" w:rsidR="00FC58EA" w:rsidRPr="00D218EC" w:rsidRDefault="00FC58EA" w:rsidP="00D218EC">
      <w:pPr>
        <w:pStyle w:val="Itema"/>
        <w:rPr>
          <w:sz w:val="24"/>
          <w:szCs w:val="18"/>
        </w:rPr>
      </w:pPr>
      <w:r w:rsidRPr="00D218EC">
        <w:rPr>
          <w:sz w:val="24"/>
          <w:szCs w:val="18"/>
        </w:rPr>
        <w:t xml:space="preserve">The County reserves the right to reject any or all responses that materially differ from any terms contained in this </w:t>
      </w:r>
      <w:r w:rsidR="00505B06">
        <w:rPr>
          <w:sz w:val="24"/>
          <w:szCs w:val="18"/>
        </w:rPr>
        <w:t>IRFP</w:t>
      </w:r>
      <w:r w:rsidR="00A114C4">
        <w:rPr>
          <w:sz w:val="24"/>
          <w:szCs w:val="18"/>
        </w:rPr>
        <w:t>,</w:t>
      </w:r>
      <w:r w:rsidRPr="00D218EC">
        <w:rPr>
          <w:sz w:val="24"/>
          <w:szCs w:val="18"/>
        </w:rPr>
        <w:t xml:space="preserve"> including Exhibits and any </w:t>
      </w:r>
      <w:r w:rsidR="00A114C4">
        <w:rPr>
          <w:sz w:val="24"/>
          <w:szCs w:val="18"/>
        </w:rPr>
        <w:t>A</w:t>
      </w:r>
      <w:r w:rsidRPr="00D218EC">
        <w:rPr>
          <w:sz w:val="24"/>
          <w:szCs w:val="18"/>
        </w:rPr>
        <w:t xml:space="preserve">ddendums, to waive informalities and minor irregularities in responses received, and to provide an opportunity for Bidders to correct minor and immaterial errors contained in their submissions.  The decision as to what constitutes a minor irregularity </w:t>
      </w:r>
      <w:r w:rsidR="00D0628D">
        <w:rPr>
          <w:sz w:val="24"/>
          <w:szCs w:val="18"/>
        </w:rPr>
        <w:t>will</w:t>
      </w:r>
      <w:r w:rsidRPr="00D218EC">
        <w:rPr>
          <w:sz w:val="24"/>
          <w:szCs w:val="18"/>
        </w:rPr>
        <w:t xml:space="preserve"> be made solely at the discretion of the County.</w:t>
      </w:r>
    </w:p>
    <w:p w14:paraId="0FF8914E" w14:textId="699B6EB8" w:rsidR="00FC58EA" w:rsidRPr="00FC58EA" w:rsidRDefault="00FC58EA" w:rsidP="00FC58EA">
      <w:pPr>
        <w:pStyle w:val="Itema"/>
        <w:rPr>
          <w:sz w:val="24"/>
          <w:szCs w:val="18"/>
        </w:rPr>
      </w:pPr>
      <w:r w:rsidRPr="00FC58EA">
        <w:rPr>
          <w:sz w:val="24"/>
          <w:szCs w:val="18"/>
        </w:rPr>
        <w:t xml:space="preserve">Any </w:t>
      </w:r>
      <w:r w:rsidR="0066489F">
        <w:rPr>
          <w:sz w:val="24"/>
          <w:szCs w:val="18"/>
        </w:rPr>
        <w:t xml:space="preserve">bid </w:t>
      </w:r>
      <w:r w:rsidRPr="00FC58EA">
        <w:rPr>
          <w:sz w:val="24"/>
          <w:szCs w:val="18"/>
        </w:rPr>
        <w:t>proposal</w:t>
      </w:r>
      <w:r w:rsidR="0066489F">
        <w:rPr>
          <w:sz w:val="24"/>
          <w:szCs w:val="18"/>
        </w:rPr>
        <w:t>s</w:t>
      </w:r>
      <w:r w:rsidRPr="00FC58EA">
        <w:rPr>
          <w:sz w:val="24"/>
          <w:szCs w:val="18"/>
        </w:rPr>
        <w:t xml:space="preserve"> that contain false or misleading information may be disqualified by the County.</w:t>
      </w:r>
    </w:p>
    <w:p w14:paraId="4DEB1A8D" w14:textId="77777777" w:rsidR="00FC58EA" w:rsidRPr="00FC58EA" w:rsidRDefault="00FC58EA" w:rsidP="00FC58EA">
      <w:pPr>
        <w:pStyle w:val="Itema"/>
        <w:rPr>
          <w:sz w:val="24"/>
          <w:szCs w:val="18"/>
        </w:rPr>
      </w:pPr>
      <w:r w:rsidRPr="00FC58EA">
        <w:rPr>
          <w:sz w:val="24"/>
          <w:szCs w:val="18"/>
        </w:rPr>
        <w:t>The County reserves the right to award to a single or multiple Contractors.</w:t>
      </w:r>
    </w:p>
    <w:p w14:paraId="4F667C6C" w14:textId="7665D2E8" w:rsidR="00FC58EA" w:rsidRPr="00FC58EA" w:rsidRDefault="00A114C4" w:rsidP="00FC58EA">
      <w:pPr>
        <w:pStyle w:val="Itema"/>
        <w:rPr>
          <w:sz w:val="24"/>
          <w:szCs w:val="18"/>
        </w:rPr>
      </w:pPr>
      <w:r w:rsidRPr="00A90BAF">
        <w:rPr>
          <w:sz w:val="24"/>
          <w:szCs w:val="24"/>
        </w:rPr>
        <w:t>The County reserves the right to conduct additional procurements for the same or similar goods and/or services</w:t>
      </w:r>
      <w:r>
        <w:rPr>
          <w:sz w:val="24"/>
          <w:szCs w:val="24"/>
        </w:rPr>
        <w:t xml:space="preserve"> or to award to additional contract</w:t>
      </w:r>
      <w:r w:rsidR="005706D2">
        <w:rPr>
          <w:sz w:val="24"/>
          <w:szCs w:val="24"/>
        </w:rPr>
        <w:t>(s), including</w:t>
      </w:r>
      <w:r>
        <w:rPr>
          <w:sz w:val="24"/>
          <w:szCs w:val="24"/>
        </w:rPr>
        <w:t xml:space="preserve"> to other Bidder</w:t>
      </w:r>
      <w:r w:rsidR="005706D2">
        <w:rPr>
          <w:sz w:val="24"/>
          <w:szCs w:val="24"/>
        </w:rPr>
        <w:t>(s),</w:t>
      </w:r>
      <w:r w:rsidRPr="00A90BAF">
        <w:rPr>
          <w:sz w:val="24"/>
          <w:szCs w:val="24"/>
        </w:rPr>
        <w:t xml:space="preserve"> during the term of the contract if it determines that additional Contractors are needed to supplement goods and/or services being provided.</w:t>
      </w:r>
      <w:r w:rsidR="00FC58EA" w:rsidRPr="00FC58EA">
        <w:rPr>
          <w:sz w:val="24"/>
          <w:szCs w:val="18"/>
        </w:rPr>
        <w:t xml:space="preserve"> </w:t>
      </w:r>
    </w:p>
    <w:p w14:paraId="29C015F9" w14:textId="77777777" w:rsidR="00FC58EA" w:rsidRPr="00FC58EA" w:rsidRDefault="00FC58EA" w:rsidP="00FC58EA">
      <w:pPr>
        <w:pStyle w:val="Itema"/>
        <w:rPr>
          <w:sz w:val="24"/>
          <w:szCs w:val="18"/>
        </w:rPr>
      </w:pPr>
      <w:r w:rsidRPr="00FC58EA">
        <w:rPr>
          <w:sz w:val="24"/>
          <w:szCs w:val="18"/>
        </w:rPr>
        <w:lastRenderedPageBreak/>
        <w:t>The County has the right to decline to award this contract or any part thereof for any reason.</w:t>
      </w:r>
    </w:p>
    <w:p w14:paraId="111A7D31" w14:textId="4F4166EB" w:rsidR="006F6C64" w:rsidRPr="00FC58EA" w:rsidRDefault="006F6C64" w:rsidP="00FC58EA">
      <w:pPr>
        <w:pStyle w:val="Item1"/>
        <w:tabs>
          <w:tab w:val="clear" w:pos="1440"/>
        </w:tabs>
      </w:pPr>
      <w:r w:rsidRPr="00FC58EA">
        <w:rPr>
          <w:sz w:val="24"/>
          <w:szCs w:val="18"/>
        </w:rPr>
        <w:t>Procedures</w:t>
      </w:r>
    </w:p>
    <w:p w14:paraId="40417999" w14:textId="574429A4" w:rsidR="00F9006C" w:rsidRPr="00A85450" w:rsidRDefault="00F9006C" w:rsidP="00CE1BC8">
      <w:pPr>
        <w:pStyle w:val="Itema"/>
        <w:numPr>
          <w:ilvl w:val="3"/>
          <w:numId w:val="18"/>
        </w:numPr>
      </w:pPr>
      <w:r w:rsidRPr="00266DFB">
        <w:rPr>
          <w:sz w:val="24"/>
          <w:szCs w:val="24"/>
        </w:rPr>
        <w:t>Board approval to award a contract is required.</w:t>
      </w:r>
    </w:p>
    <w:p w14:paraId="2AE2B049" w14:textId="442E638C" w:rsidR="00F9006C" w:rsidRPr="00266DFB" w:rsidRDefault="00A114C4" w:rsidP="00CE1BC8">
      <w:pPr>
        <w:pStyle w:val="Itema"/>
        <w:numPr>
          <w:ilvl w:val="3"/>
          <w:numId w:val="18"/>
        </w:numPr>
        <w:rPr>
          <w:sz w:val="24"/>
          <w:szCs w:val="24"/>
        </w:rPr>
      </w:pPr>
      <w:r w:rsidRPr="00356299">
        <w:rPr>
          <w:sz w:val="24"/>
          <w:szCs w:val="24"/>
        </w:rPr>
        <w:t>A contract must be fully executed by the recommended awardee and the County prior to any services and goods being provided or work being performed.</w:t>
      </w:r>
    </w:p>
    <w:p w14:paraId="3E866B01" w14:textId="79970925" w:rsidR="009000A4" w:rsidRDefault="00A114C4" w:rsidP="00CE1BC8">
      <w:pPr>
        <w:pStyle w:val="Itema"/>
        <w:numPr>
          <w:ilvl w:val="3"/>
          <w:numId w:val="18"/>
        </w:numPr>
        <w:tabs>
          <w:tab w:val="clear" w:pos="2160"/>
        </w:tabs>
        <w:rPr>
          <w:sz w:val="24"/>
          <w:szCs w:val="24"/>
        </w:rPr>
      </w:pPr>
      <w:r w:rsidRPr="00356299">
        <w:rPr>
          <w:sz w:val="24"/>
          <w:szCs w:val="24"/>
        </w:rPr>
        <w:t>The County use</w:t>
      </w:r>
      <w:r>
        <w:rPr>
          <w:sz w:val="24"/>
          <w:szCs w:val="24"/>
        </w:rPr>
        <w:t>s</w:t>
      </w:r>
      <w:r w:rsidRPr="00356299">
        <w:rPr>
          <w:sz w:val="24"/>
          <w:szCs w:val="24"/>
        </w:rPr>
        <w:t xml:space="preserve"> its Standard Services Agreement terms and conditions for purchases and services</w:t>
      </w:r>
      <w:r>
        <w:rPr>
          <w:sz w:val="24"/>
          <w:szCs w:val="24"/>
        </w:rPr>
        <w:t>. A</w:t>
      </w:r>
      <w:r w:rsidRPr="00356299">
        <w:rPr>
          <w:sz w:val="24"/>
          <w:szCs w:val="24"/>
        </w:rPr>
        <w:t xml:space="preserve">ny terms that are not acceptable to a </w:t>
      </w:r>
      <w:r>
        <w:rPr>
          <w:sz w:val="24"/>
          <w:szCs w:val="24"/>
        </w:rPr>
        <w:t>B</w:t>
      </w:r>
      <w:r w:rsidRPr="00356299">
        <w:rPr>
          <w:sz w:val="24"/>
          <w:szCs w:val="24"/>
        </w:rPr>
        <w:t xml:space="preserve">idder must be identified on the </w:t>
      </w:r>
      <w:hyperlink w:anchor="ExceptionClarifications" w:history="1">
        <w:r w:rsidRPr="00DC505F">
          <w:rPr>
            <w:rStyle w:val="Hyperlink"/>
            <w:sz w:val="24"/>
            <w:szCs w:val="24"/>
          </w:rPr>
          <w:t>Exception</w:t>
        </w:r>
        <w:r w:rsidR="0066489F" w:rsidRPr="00DC505F">
          <w:rPr>
            <w:rStyle w:val="Hyperlink"/>
            <w:sz w:val="24"/>
            <w:szCs w:val="24"/>
          </w:rPr>
          <w:t>s</w:t>
        </w:r>
        <w:r w:rsidRPr="00DC505F">
          <w:rPr>
            <w:rStyle w:val="Hyperlink"/>
            <w:sz w:val="24"/>
            <w:szCs w:val="24"/>
          </w:rPr>
          <w:t xml:space="preserve"> and Clarification</w:t>
        </w:r>
        <w:r w:rsidR="0066489F" w:rsidRPr="00DC505F">
          <w:rPr>
            <w:rStyle w:val="Hyperlink"/>
            <w:sz w:val="24"/>
            <w:szCs w:val="24"/>
          </w:rPr>
          <w:t>s</w:t>
        </w:r>
      </w:hyperlink>
      <w:r w:rsidR="0066489F">
        <w:rPr>
          <w:sz w:val="24"/>
          <w:szCs w:val="24"/>
        </w:rPr>
        <w:t xml:space="preserve"> form</w:t>
      </w:r>
      <w:r w:rsidRPr="00356299">
        <w:rPr>
          <w:sz w:val="24"/>
          <w:szCs w:val="24"/>
        </w:rPr>
        <w:t xml:space="preserve"> in </w:t>
      </w:r>
      <w:r w:rsidR="00D0628D" w:rsidRPr="00356299">
        <w:rPr>
          <w:sz w:val="24"/>
          <w:szCs w:val="24"/>
        </w:rPr>
        <w:t>Exhibit</w:t>
      </w:r>
      <w:r w:rsidRPr="00356299">
        <w:rPr>
          <w:sz w:val="24"/>
          <w:szCs w:val="24"/>
        </w:rPr>
        <w:t xml:space="preserve"> A - Bid Response Packet.  Bidder may access a copy of the Standard Services Agreement template at:</w:t>
      </w:r>
      <w:r w:rsidR="00884637" w:rsidRPr="00266DFB">
        <w:rPr>
          <w:sz w:val="24"/>
          <w:szCs w:val="24"/>
        </w:rPr>
        <w:t xml:space="preserve"> </w:t>
      </w:r>
    </w:p>
    <w:p w14:paraId="168888DD" w14:textId="125769E7" w:rsidR="007D110E" w:rsidRPr="00D73A7F" w:rsidRDefault="008C1E1E" w:rsidP="009000A4">
      <w:pPr>
        <w:pStyle w:val="Itema"/>
        <w:numPr>
          <w:ilvl w:val="0"/>
          <w:numId w:val="0"/>
        </w:numPr>
        <w:ind w:left="2880"/>
        <w:rPr>
          <w:sz w:val="24"/>
          <w:szCs w:val="24"/>
        </w:rPr>
      </w:pPr>
      <w:hyperlink r:id="rId32" w:history="1">
        <w:r w:rsidRPr="00D73A7F">
          <w:rPr>
            <w:rStyle w:val="Hyperlink"/>
            <w:b/>
            <w:sz w:val="24"/>
            <w:szCs w:val="24"/>
          </w:rPr>
          <w:t>Alameda County Standard Services Agreement Template</w:t>
        </w:r>
      </w:hyperlink>
      <w:r w:rsidR="009000A4">
        <w:rPr>
          <w:rStyle w:val="Hyperlink"/>
          <w:b/>
          <w:sz w:val="24"/>
          <w:szCs w:val="24"/>
        </w:rPr>
        <w:t xml:space="preserve"> </w:t>
      </w:r>
      <w:r w:rsidR="007D110E" w:rsidRPr="00D73A7F">
        <w:rPr>
          <w:rFonts w:asciiTheme="minorHAnsi" w:hAnsiTheme="minorHAnsi" w:cstheme="minorHAnsi"/>
          <w:sz w:val="18"/>
          <w:szCs w:val="18"/>
        </w:rPr>
        <w:t>[</w:t>
      </w:r>
      <w:hyperlink r:id="rId33" w:history="1">
        <w:r w:rsidR="007D110E" w:rsidRPr="00D73A7F">
          <w:rPr>
            <w:rStyle w:val="Hyperlink"/>
            <w:rFonts w:asciiTheme="minorHAnsi" w:hAnsiTheme="minorHAnsi" w:cstheme="minorHAnsi"/>
            <w:sz w:val="18"/>
            <w:szCs w:val="18"/>
          </w:rPr>
          <w:t>https://acgovt.sharepoint.com/:w:/s/GSADigitalLibrary/EeGBnUyJSMFBoXqtvbj7ly0BqycT5J83NKyIV19tLO6-yA?e=YwGjFP</w:t>
        </w:r>
      </w:hyperlink>
      <w:r w:rsidR="007D110E" w:rsidRPr="00D73A7F">
        <w:rPr>
          <w:rFonts w:asciiTheme="minorHAnsi" w:hAnsiTheme="minorHAnsi" w:cstheme="minorHAnsi"/>
          <w:sz w:val="18"/>
          <w:szCs w:val="18"/>
        </w:rPr>
        <w:t>]</w:t>
      </w:r>
    </w:p>
    <w:p w14:paraId="0EF74D19" w14:textId="04EF17E5" w:rsidR="00F9006C" w:rsidRPr="00A85450" w:rsidRDefault="00A114C4" w:rsidP="006F1244">
      <w:pPr>
        <w:spacing w:after="240"/>
        <w:ind w:left="2880"/>
        <w:rPr>
          <w:rFonts w:ascii="Calibri" w:hAnsi="Calibri" w:cs="Calibri"/>
        </w:rPr>
      </w:pPr>
      <w:r w:rsidRPr="00266DFB">
        <w:rPr>
          <w:rFonts w:ascii="Calibri" w:hAnsi="Calibri" w:cs="Calibri"/>
          <w:sz w:val="24"/>
          <w:szCs w:val="24"/>
        </w:rPr>
        <w:t>The template contains minimal standard language</w:t>
      </w:r>
      <w:r>
        <w:rPr>
          <w:rFonts w:ascii="Calibri" w:hAnsi="Calibri" w:cs="Calibri"/>
          <w:sz w:val="24"/>
          <w:szCs w:val="24"/>
        </w:rPr>
        <w:t xml:space="preserve"> and s</w:t>
      </w:r>
      <w:r w:rsidRPr="00266DFB">
        <w:rPr>
          <w:rFonts w:ascii="Calibri" w:hAnsi="Calibri" w:cs="Calibri"/>
          <w:sz w:val="24"/>
          <w:szCs w:val="24"/>
        </w:rPr>
        <w:t>pecific contract terms, including the scope of services</w:t>
      </w:r>
      <w:r>
        <w:rPr>
          <w:rFonts w:ascii="Calibri" w:hAnsi="Calibri" w:cs="Calibri"/>
          <w:sz w:val="24"/>
          <w:szCs w:val="24"/>
        </w:rPr>
        <w:t xml:space="preserve"> that</w:t>
      </w:r>
      <w:r w:rsidRPr="00266DFB">
        <w:rPr>
          <w:rFonts w:ascii="Calibri" w:hAnsi="Calibri" w:cs="Calibri"/>
          <w:sz w:val="24"/>
          <w:szCs w:val="24"/>
        </w:rPr>
        <w:t xml:space="preserve"> may</w:t>
      </w:r>
      <w:r>
        <w:rPr>
          <w:rFonts w:ascii="Calibri" w:hAnsi="Calibri" w:cs="Calibri"/>
          <w:sz w:val="24"/>
          <w:szCs w:val="24"/>
        </w:rPr>
        <w:t xml:space="preserve"> </w:t>
      </w:r>
      <w:r w:rsidRPr="00266DFB">
        <w:rPr>
          <w:rFonts w:ascii="Calibri" w:hAnsi="Calibri" w:cs="Calibri"/>
          <w:sz w:val="24"/>
          <w:szCs w:val="24"/>
        </w:rPr>
        <w:t xml:space="preserve">be drafted and negotiated based on this </w:t>
      </w:r>
      <w:r w:rsidR="00505B06">
        <w:rPr>
          <w:rFonts w:ascii="Calibri" w:hAnsi="Calibri" w:cs="Calibri"/>
          <w:sz w:val="24"/>
          <w:szCs w:val="24"/>
        </w:rPr>
        <w:t>IRFP</w:t>
      </w:r>
      <w:r w:rsidRPr="00266DFB">
        <w:rPr>
          <w:rFonts w:ascii="Calibri" w:hAnsi="Calibri" w:cs="Calibri"/>
          <w:sz w:val="24"/>
          <w:szCs w:val="24"/>
        </w:rPr>
        <w:t xml:space="preserve"> and the bid </w:t>
      </w:r>
      <w:r w:rsidRPr="00FD7B48">
        <w:rPr>
          <w:rFonts w:ascii="Calibri" w:hAnsi="Calibri" w:cs="Calibri"/>
          <w:sz w:val="24"/>
          <w:szCs w:val="24"/>
        </w:rPr>
        <w:t xml:space="preserve">proposal(s). </w:t>
      </w:r>
    </w:p>
    <w:p w14:paraId="40555E25" w14:textId="43974DCB" w:rsidR="00F9006C" w:rsidRPr="00266DFB" w:rsidRDefault="00A114C4" w:rsidP="00CE1BC8">
      <w:pPr>
        <w:pStyle w:val="Itema"/>
        <w:numPr>
          <w:ilvl w:val="0"/>
          <w:numId w:val="19"/>
        </w:numPr>
        <w:ind w:hanging="720"/>
        <w:rPr>
          <w:sz w:val="24"/>
          <w:szCs w:val="24"/>
        </w:rPr>
      </w:pPr>
      <w:r w:rsidRPr="00266DFB">
        <w:rPr>
          <w:sz w:val="24"/>
          <w:szCs w:val="24"/>
        </w:rPr>
        <w:t xml:space="preserve">The </w:t>
      </w:r>
      <w:r w:rsidR="00505B06">
        <w:rPr>
          <w:sz w:val="24"/>
          <w:szCs w:val="24"/>
        </w:rPr>
        <w:t>IRFP</w:t>
      </w:r>
      <w:r w:rsidRPr="00266DFB">
        <w:rPr>
          <w:sz w:val="24"/>
          <w:szCs w:val="24"/>
        </w:rPr>
        <w:t xml:space="preserve"> specifications, terms, conditions</w:t>
      </w:r>
      <w:r>
        <w:rPr>
          <w:sz w:val="24"/>
          <w:szCs w:val="24"/>
        </w:rPr>
        <w:t>,</w:t>
      </w:r>
      <w:r w:rsidRPr="00266DFB">
        <w:rPr>
          <w:sz w:val="24"/>
          <w:szCs w:val="24"/>
        </w:rPr>
        <w:t xml:space="preserve"> Exhibits, </w:t>
      </w:r>
      <w:r w:rsidR="00505B06">
        <w:rPr>
          <w:sz w:val="24"/>
          <w:szCs w:val="24"/>
        </w:rPr>
        <w:t>IRFP</w:t>
      </w:r>
      <w:r w:rsidRPr="00266DFB">
        <w:rPr>
          <w:sz w:val="24"/>
          <w:szCs w:val="24"/>
        </w:rPr>
        <w:t xml:space="preserve"> Addenda</w:t>
      </w:r>
      <w:r>
        <w:rPr>
          <w:sz w:val="24"/>
          <w:szCs w:val="24"/>
        </w:rPr>
        <w:t>,</w:t>
      </w:r>
      <w:r w:rsidRPr="00266DFB">
        <w:rPr>
          <w:sz w:val="24"/>
          <w:szCs w:val="24"/>
        </w:rPr>
        <w:t xml:space="preserve"> and Bidder’s proposal may be incorporated into and made a part of any contract that may be awarded as a result of this </w:t>
      </w:r>
      <w:r w:rsidR="00505B06">
        <w:rPr>
          <w:sz w:val="24"/>
          <w:szCs w:val="24"/>
        </w:rPr>
        <w:t>IRFP</w:t>
      </w:r>
      <w:r w:rsidRPr="00266DFB">
        <w:rPr>
          <w:sz w:val="24"/>
          <w:szCs w:val="24"/>
        </w:rPr>
        <w:t>.</w:t>
      </w:r>
    </w:p>
    <w:p w14:paraId="6060F919" w14:textId="46899577" w:rsidR="00F9006C" w:rsidRPr="00B43DF6" w:rsidRDefault="00F9006C" w:rsidP="00B43DF6">
      <w:pPr>
        <w:pStyle w:val="Heading2"/>
        <w:rPr>
          <w:sz w:val="24"/>
          <w:szCs w:val="24"/>
        </w:rPr>
      </w:pPr>
      <w:bookmarkStart w:id="54" w:name="_Toc339364459"/>
      <w:bookmarkStart w:id="55" w:name="_Toc339364720"/>
      <w:bookmarkStart w:id="56" w:name="_Toc194477730"/>
      <w:r w:rsidRPr="00266DFB">
        <w:rPr>
          <w:sz w:val="24"/>
          <w:szCs w:val="24"/>
        </w:rPr>
        <w:t>METHOD OF ORDERING</w:t>
      </w:r>
      <w:bookmarkEnd w:id="54"/>
      <w:bookmarkEnd w:id="55"/>
      <w:bookmarkEnd w:id="56"/>
    </w:p>
    <w:p w14:paraId="03411066" w14:textId="28134318" w:rsidR="00F9006C" w:rsidRPr="00D218EC" w:rsidRDefault="00F9006C" w:rsidP="00D218EC">
      <w:pPr>
        <w:pStyle w:val="Item1"/>
        <w:rPr>
          <w:sz w:val="24"/>
          <w:szCs w:val="18"/>
        </w:rPr>
      </w:pPr>
      <w:bookmarkStart w:id="57" w:name="_Hlk89702689"/>
      <w:r w:rsidRPr="00D218EC">
        <w:rPr>
          <w:sz w:val="24"/>
          <w:szCs w:val="18"/>
        </w:rPr>
        <w:t>A written P</w:t>
      </w:r>
      <w:r w:rsidR="008F5163" w:rsidRPr="00D218EC">
        <w:rPr>
          <w:sz w:val="24"/>
          <w:szCs w:val="18"/>
        </w:rPr>
        <w:t xml:space="preserve">urchase </w:t>
      </w:r>
      <w:r w:rsidRPr="00D218EC">
        <w:rPr>
          <w:sz w:val="24"/>
          <w:szCs w:val="18"/>
        </w:rPr>
        <w:t>O</w:t>
      </w:r>
      <w:r w:rsidR="008F5163" w:rsidRPr="00D218EC">
        <w:rPr>
          <w:sz w:val="24"/>
          <w:szCs w:val="18"/>
        </w:rPr>
        <w:t>rder (PO)</w:t>
      </w:r>
      <w:r w:rsidRPr="00D218EC">
        <w:rPr>
          <w:sz w:val="24"/>
          <w:szCs w:val="18"/>
        </w:rPr>
        <w:t xml:space="preserve"> </w:t>
      </w:r>
      <w:r w:rsidR="00AF533D" w:rsidRPr="00D218EC">
        <w:rPr>
          <w:sz w:val="24"/>
          <w:szCs w:val="18"/>
        </w:rPr>
        <w:t xml:space="preserve">will be issued after an </w:t>
      </w:r>
      <w:r w:rsidR="003D40BB" w:rsidRPr="00D218EC">
        <w:rPr>
          <w:sz w:val="24"/>
          <w:szCs w:val="18"/>
        </w:rPr>
        <w:t>executed contract</w:t>
      </w:r>
      <w:r w:rsidR="00172B64" w:rsidRPr="00D218EC">
        <w:rPr>
          <w:sz w:val="24"/>
          <w:szCs w:val="18"/>
        </w:rPr>
        <w:t xml:space="preserve"> and</w:t>
      </w:r>
      <w:r w:rsidR="00AF533D" w:rsidRPr="00D218EC">
        <w:rPr>
          <w:sz w:val="24"/>
          <w:szCs w:val="18"/>
        </w:rPr>
        <w:t xml:space="preserve"> </w:t>
      </w:r>
      <w:r w:rsidRPr="0067417F">
        <w:rPr>
          <w:color w:val="000000" w:themeColor="text1"/>
          <w:sz w:val="24"/>
          <w:szCs w:val="18"/>
        </w:rPr>
        <w:t>Board</w:t>
      </w:r>
      <w:r w:rsidR="00E00A41" w:rsidRPr="0067417F">
        <w:rPr>
          <w:color w:val="000000" w:themeColor="text1"/>
          <w:sz w:val="24"/>
          <w:szCs w:val="18"/>
        </w:rPr>
        <w:t xml:space="preserve"> </w:t>
      </w:r>
      <w:r w:rsidRPr="00D218EC">
        <w:rPr>
          <w:sz w:val="24"/>
          <w:szCs w:val="18"/>
        </w:rPr>
        <w:t>approval</w:t>
      </w:r>
      <w:r w:rsidR="00172B64" w:rsidRPr="00D218EC">
        <w:rPr>
          <w:sz w:val="24"/>
          <w:szCs w:val="18"/>
        </w:rPr>
        <w:t>. I</w:t>
      </w:r>
      <w:r w:rsidR="00AF533D" w:rsidRPr="00D218EC">
        <w:rPr>
          <w:sz w:val="24"/>
          <w:szCs w:val="18"/>
        </w:rPr>
        <w:t>f there is any conflict in terms</w:t>
      </w:r>
      <w:r w:rsidR="00172B64" w:rsidRPr="00D218EC">
        <w:rPr>
          <w:sz w:val="24"/>
          <w:szCs w:val="18"/>
        </w:rPr>
        <w:t xml:space="preserve"> of any PO and</w:t>
      </w:r>
      <w:r w:rsidR="00AF533D" w:rsidRPr="00D218EC">
        <w:rPr>
          <w:sz w:val="24"/>
          <w:szCs w:val="18"/>
        </w:rPr>
        <w:t xml:space="preserve"> </w:t>
      </w:r>
      <w:r w:rsidR="00172B64" w:rsidRPr="00D218EC">
        <w:rPr>
          <w:sz w:val="24"/>
          <w:szCs w:val="18"/>
        </w:rPr>
        <w:t xml:space="preserve">the executed </w:t>
      </w:r>
      <w:r w:rsidR="00AF533D" w:rsidRPr="00D218EC">
        <w:rPr>
          <w:sz w:val="24"/>
          <w:szCs w:val="18"/>
        </w:rPr>
        <w:t>contract</w:t>
      </w:r>
      <w:r w:rsidR="00172B64" w:rsidRPr="00D218EC">
        <w:rPr>
          <w:sz w:val="24"/>
          <w:szCs w:val="18"/>
        </w:rPr>
        <w:t>, the contract</w:t>
      </w:r>
      <w:r w:rsidR="00AF533D" w:rsidRPr="00D218EC">
        <w:rPr>
          <w:sz w:val="24"/>
          <w:szCs w:val="18"/>
        </w:rPr>
        <w:t xml:space="preserve"> will control</w:t>
      </w:r>
      <w:r w:rsidR="003D0192">
        <w:rPr>
          <w:sz w:val="24"/>
          <w:szCs w:val="18"/>
        </w:rPr>
        <w:t>, even if a PO is issued later</w:t>
      </w:r>
      <w:r w:rsidRPr="00D218EC">
        <w:rPr>
          <w:sz w:val="24"/>
          <w:szCs w:val="18"/>
        </w:rPr>
        <w:t xml:space="preserve">. </w:t>
      </w:r>
      <w:r w:rsidR="00AF533D" w:rsidRPr="00D218EC">
        <w:rPr>
          <w:sz w:val="24"/>
          <w:szCs w:val="18"/>
        </w:rPr>
        <w:t xml:space="preserve"> Payment cannot be made to any Contractor until a PO is issued. </w:t>
      </w:r>
      <w:bookmarkEnd w:id="57"/>
      <w:r w:rsidR="00003D08" w:rsidRPr="00D218EC">
        <w:rPr>
          <w:sz w:val="24"/>
          <w:szCs w:val="18"/>
        </w:rPr>
        <w:t xml:space="preserve"> </w:t>
      </w:r>
    </w:p>
    <w:p w14:paraId="721EC423" w14:textId="1544E75C" w:rsidR="00F9006C" w:rsidRPr="00266DFB" w:rsidRDefault="00F9006C" w:rsidP="000352A4">
      <w:pPr>
        <w:pStyle w:val="Item1"/>
        <w:rPr>
          <w:sz w:val="24"/>
        </w:rPr>
      </w:pPr>
      <w:bookmarkStart w:id="58" w:name="_Hlk89702718"/>
      <w:r w:rsidRPr="00266DFB">
        <w:rPr>
          <w:sz w:val="24"/>
        </w:rPr>
        <w:t xml:space="preserve">POs and payments for </w:t>
      </w:r>
      <w:r w:rsidR="00E00A41" w:rsidRPr="00266DFB">
        <w:rPr>
          <w:sz w:val="24"/>
        </w:rPr>
        <w:t>goods</w:t>
      </w:r>
      <w:r w:rsidRPr="00266DFB">
        <w:rPr>
          <w:sz w:val="24"/>
        </w:rPr>
        <w:t xml:space="preserve"> and/or services will be issued only in the name of </w:t>
      </w:r>
      <w:r w:rsidR="00A114C4">
        <w:rPr>
          <w:sz w:val="24"/>
        </w:rPr>
        <w:t xml:space="preserve">the </w:t>
      </w:r>
      <w:r w:rsidRPr="00266DFB">
        <w:rPr>
          <w:sz w:val="24"/>
        </w:rPr>
        <w:t>Contractor</w:t>
      </w:r>
      <w:r w:rsidR="00AF533D" w:rsidRPr="00266DFB">
        <w:rPr>
          <w:sz w:val="24"/>
        </w:rPr>
        <w:t>, as identified on the contract</w:t>
      </w:r>
      <w:r w:rsidRPr="00266DFB">
        <w:rPr>
          <w:sz w:val="24"/>
        </w:rPr>
        <w:t xml:space="preserve">. </w:t>
      </w:r>
    </w:p>
    <w:bookmarkEnd w:id="58"/>
    <w:p w14:paraId="21575D91" w14:textId="2EA64762" w:rsidR="00F9006C" w:rsidRPr="00266DFB" w:rsidRDefault="00A114C4" w:rsidP="000352A4">
      <w:pPr>
        <w:pStyle w:val="Item1"/>
        <w:rPr>
          <w:sz w:val="24"/>
        </w:rPr>
      </w:pPr>
      <w:r>
        <w:rPr>
          <w:sz w:val="24"/>
        </w:rPr>
        <w:t xml:space="preserve">The </w:t>
      </w:r>
      <w:r w:rsidR="00F9006C" w:rsidRPr="00266DFB">
        <w:rPr>
          <w:sz w:val="24"/>
        </w:rPr>
        <w:t xml:space="preserve">Contractor </w:t>
      </w:r>
      <w:r w:rsidR="00F43EF7">
        <w:rPr>
          <w:sz w:val="24"/>
        </w:rPr>
        <w:t>must</w:t>
      </w:r>
      <w:r w:rsidR="00F9006C" w:rsidRPr="00266DFB">
        <w:rPr>
          <w:sz w:val="24"/>
        </w:rPr>
        <w:t xml:space="preserve"> adapt to changes to the method of ordering procedures as required by the County during the term of the contract.</w:t>
      </w:r>
    </w:p>
    <w:p w14:paraId="2FAD4EFB" w14:textId="662567F4" w:rsidR="00F9006C" w:rsidRPr="00B43DF6" w:rsidRDefault="00172B64" w:rsidP="000352A4">
      <w:pPr>
        <w:pStyle w:val="Item1"/>
      </w:pPr>
      <w:bookmarkStart w:id="59" w:name="_Hlk89702756"/>
      <w:r>
        <w:rPr>
          <w:sz w:val="24"/>
        </w:rPr>
        <w:t>Any c</w:t>
      </w:r>
      <w:r w:rsidR="00F9006C" w:rsidRPr="00266DFB">
        <w:rPr>
          <w:sz w:val="24"/>
        </w:rPr>
        <w:t xml:space="preserve">hange orders </w:t>
      </w:r>
      <w:r w:rsidR="00F43EF7">
        <w:rPr>
          <w:sz w:val="24"/>
        </w:rPr>
        <w:t>must</w:t>
      </w:r>
      <w:r w:rsidR="00F9006C" w:rsidRPr="00266DFB">
        <w:rPr>
          <w:sz w:val="24"/>
        </w:rPr>
        <w:t xml:space="preserve"> be agreed upon </w:t>
      </w:r>
      <w:r w:rsidRPr="00266DFB">
        <w:rPr>
          <w:sz w:val="24"/>
        </w:rPr>
        <w:t xml:space="preserve">in writing </w:t>
      </w:r>
      <w:r w:rsidR="00F9006C" w:rsidRPr="00266DFB">
        <w:rPr>
          <w:sz w:val="24"/>
        </w:rPr>
        <w:t xml:space="preserve">by Contractor and County and issued as needed by County. </w:t>
      </w:r>
      <w:r w:rsidR="00003D08" w:rsidRPr="00266DFB">
        <w:rPr>
          <w:sz w:val="24"/>
        </w:rPr>
        <w:t xml:space="preserve"> </w:t>
      </w:r>
    </w:p>
    <w:p w14:paraId="1A1A8DE2" w14:textId="77777777" w:rsidR="00F9006C" w:rsidRPr="00266DFB" w:rsidRDefault="00F9006C" w:rsidP="000352A4">
      <w:pPr>
        <w:pStyle w:val="Heading2"/>
        <w:rPr>
          <w:sz w:val="24"/>
          <w:szCs w:val="24"/>
        </w:rPr>
      </w:pPr>
      <w:bookmarkStart w:id="60" w:name="_Toc339364461"/>
      <w:bookmarkStart w:id="61" w:name="_Toc339364722"/>
      <w:bookmarkStart w:id="62" w:name="_Toc194477731"/>
      <w:bookmarkEnd w:id="59"/>
      <w:r w:rsidRPr="00266DFB">
        <w:rPr>
          <w:sz w:val="24"/>
          <w:szCs w:val="24"/>
        </w:rPr>
        <w:lastRenderedPageBreak/>
        <w:t>INVOICING</w:t>
      </w:r>
      <w:bookmarkEnd w:id="60"/>
      <w:bookmarkEnd w:id="61"/>
      <w:bookmarkEnd w:id="62"/>
    </w:p>
    <w:p w14:paraId="07C1C470" w14:textId="767DAA0F" w:rsidR="00F9006C" w:rsidRPr="00D218EC" w:rsidRDefault="00F9006C" w:rsidP="00D218EC">
      <w:pPr>
        <w:pStyle w:val="Item1"/>
        <w:rPr>
          <w:sz w:val="24"/>
          <w:szCs w:val="18"/>
        </w:rPr>
      </w:pPr>
      <w:r w:rsidRPr="00D218EC">
        <w:rPr>
          <w:sz w:val="24"/>
          <w:szCs w:val="18"/>
        </w:rPr>
        <w:t xml:space="preserve">Contractor </w:t>
      </w:r>
      <w:r w:rsidR="00F43EF7">
        <w:rPr>
          <w:sz w:val="24"/>
          <w:szCs w:val="18"/>
        </w:rPr>
        <w:t>must</w:t>
      </w:r>
      <w:r w:rsidRPr="00D218EC">
        <w:rPr>
          <w:sz w:val="24"/>
          <w:szCs w:val="18"/>
        </w:rPr>
        <w:t xml:space="preserve"> invoice the requesting department, unless otherwise </w:t>
      </w:r>
      <w:r w:rsidR="00C75719" w:rsidRPr="00D218EC">
        <w:rPr>
          <w:sz w:val="24"/>
          <w:szCs w:val="18"/>
        </w:rPr>
        <w:t>directed by County</w:t>
      </w:r>
      <w:r w:rsidRPr="00D218EC">
        <w:rPr>
          <w:sz w:val="24"/>
          <w:szCs w:val="18"/>
        </w:rPr>
        <w:t xml:space="preserve">, upon satisfactory receipt of </w:t>
      </w:r>
      <w:r w:rsidR="00E00A41" w:rsidRPr="00D218EC">
        <w:rPr>
          <w:sz w:val="24"/>
          <w:szCs w:val="18"/>
        </w:rPr>
        <w:t>goods</w:t>
      </w:r>
      <w:r w:rsidRPr="00D218EC">
        <w:rPr>
          <w:sz w:val="24"/>
          <w:szCs w:val="18"/>
        </w:rPr>
        <w:t xml:space="preserve"> and/or performance of services.</w:t>
      </w:r>
    </w:p>
    <w:p w14:paraId="2F99AC0B" w14:textId="133A9679" w:rsidR="00F9006C" w:rsidRPr="00A85450" w:rsidRDefault="004428BD" w:rsidP="000352A4">
      <w:pPr>
        <w:pStyle w:val="Item1"/>
      </w:pPr>
      <w:r w:rsidRPr="00266DFB">
        <w:rPr>
          <w:sz w:val="24"/>
          <w:szCs w:val="24"/>
        </w:rPr>
        <w:t xml:space="preserve">County will use </w:t>
      </w:r>
      <w:r w:rsidR="00AF533D" w:rsidRPr="00266DFB">
        <w:rPr>
          <w:sz w:val="24"/>
          <w:szCs w:val="24"/>
        </w:rPr>
        <w:t xml:space="preserve">reasonable </w:t>
      </w:r>
      <w:r w:rsidRPr="00266DFB">
        <w:rPr>
          <w:sz w:val="24"/>
          <w:szCs w:val="24"/>
        </w:rPr>
        <w:t xml:space="preserve">efforts to make payment </w:t>
      </w:r>
      <w:r w:rsidRPr="00351BB6">
        <w:rPr>
          <w:color w:val="000000" w:themeColor="text1"/>
          <w:sz w:val="24"/>
          <w:szCs w:val="24"/>
        </w:rPr>
        <w:t xml:space="preserve">within 30 days following </w:t>
      </w:r>
      <w:r w:rsidRPr="00266DFB">
        <w:rPr>
          <w:sz w:val="24"/>
          <w:szCs w:val="24"/>
        </w:rPr>
        <w:t xml:space="preserve">receipt and review of invoice and complete satisfactory receipt of </w:t>
      </w:r>
      <w:r w:rsidR="00E00A41" w:rsidRPr="00266DFB">
        <w:rPr>
          <w:sz w:val="24"/>
          <w:szCs w:val="24"/>
        </w:rPr>
        <w:t>goods</w:t>
      </w:r>
      <w:r w:rsidRPr="00266DFB">
        <w:rPr>
          <w:sz w:val="24"/>
          <w:szCs w:val="24"/>
        </w:rPr>
        <w:t xml:space="preserve"> and</w:t>
      </w:r>
      <w:r w:rsidR="00D16433" w:rsidRPr="00266DFB">
        <w:rPr>
          <w:sz w:val="24"/>
          <w:szCs w:val="24"/>
        </w:rPr>
        <w:t>/or</w:t>
      </w:r>
      <w:r w:rsidRPr="00266DFB">
        <w:rPr>
          <w:sz w:val="24"/>
          <w:szCs w:val="24"/>
        </w:rPr>
        <w:t xml:space="preserve"> performance of services.</w:t>
      </w:r>
      <w:r>
        <w:t xml:space="preserve">  </w:t>
      </w:r>
    </w:p>
    <w:p w14:paraId="3569F40B" w14:textId="78712F8A" w:rsidR="00CC278E" w:rsidRPr="00266DFB" w:rsidRDefault="00F9006C" w:rsidP="000352A4">
      <w:pPr>
        <w:pStyle w:val="Item1"/>
        <w:rPr>
          <w:sz w:val="24"/>
        </w:rPr>
      </w:pPr>
      <w:r w:rsidRPr="00266DFB">
        <w:rPr>
          <w:sz w:val="24"/>
        </w:rPr>
        <w:t xml:space="preserve">County </w:t>
      </w:r>
      <w:r w:rsidR="00CE1BC8">
        <w:rPr>
          <w:sz w:val="24"/>
        </w:rPr>
        <w:t>will</w:t>
      </w:r>
      <w:r w:rsidRPr="00266DFB">
        <w:rPr>
          <w:sz w:val="24"/>
        </w:rPr>
        <w:t xml:space="preserve"> notify </w:t>
      </w:r>
      <w:r w:rsidR="00A114C4">
        <w:rPr>
          <w:sz w:val="24"/>
        </w:rPr>
        <w:t xml:space="preserve">the </w:t>
      </w:r>
      <w:r w:rsidRPr="00266DFB">
        <w:rPr>
          <w:sz w:val="24"/>
        </w:rPr>
        <w:t xml:space="preserve">Contractor of any adjustments </w:t>
      </w:r>
      <w:r w:rsidR="00AF533D" w:rsidRPr="00266DFB">
        <w:rPr>
          <w:sz w:val="24"/>
        </w:rPr>
        <w:t xml:space="preserve">or corrections that must be </w:t>
      </w:r>
      <w:r w:rsidR="00C75719">
        <w:rPr>
          <w:sz w:val="24"/>
        </w:rPr>
        <w:t xml:space="preserve">made </w:t>
      </w:r>
      <w:r w:rsidR="00AF533D" w:rsidRPr="00266DFB">
        <w:rPr>
          <w:sz w:val="24"/>
        </w:rPr>
        <w:t xml:space="preserve">to receive payment on an </w:t>
      </w:r>
      <w:r w:rsidRPr="00266DFB">
        <w:rPr>
          <w:sz w:val="24"/>
        </w:rPr>
        <w:t>invoice.</w:t>
      </w:r>
    </w:p>
    <w:p w14:paraId="3CC41FDD" w14:textId="3FC88720" w:rsidR="00CC278E" w:rsidRPr="00266DFB" w:rsidRDefault="00F9006C" w:rsidP="000352A4">
      <w:pPr>
        <w:pStyle w:val="Item1"/>
        <w:rPr>
          <w:sz w:val="24"/>
        </w:rPr>
      </w:pPr>
      <w:r w:rsidRPr="00266DFB">
        <w:rPr>
          <w:sz w:val="24"/>
        </w:rPr>
        <w:t xml:space="preserve">Invoices </w:t>
      </w:r>
      <w:r w:rsidR="00C75719">
        <w:rPr>
          <w:sz w:val="24"/>
        </w:rPr>
        <w:t xml:space="preserve">submitted by </w:t>
      </w:r>
      <w:r w:rsidR="00A114C4">
        <w:rPr>
          <w:sz w:val="24"/>
        </w:rPr>
        <w:t xml:space="preserve">the </w:t>
      </w:r>
      <w:r w:rsidR="00C75719">
        <w:rPr>
          <w:sz w:val="24"/>
        </w:rPr>
        <w:t xml:space="preserve">Contractor must </w:t>
      </w:r>
      <w:r w:rsidRPr="00266DFB">
        <w:rPr>
          <w:sz w:val="24"/>
        </w:rPr>
        <w:t xml:space="preserve">contain </w:t>
      </w:r>
      <w:r w:rsidR="00C75719">
        <w:rPr>
          <w:sz w:val="24"/>
        </w:rPr>
        <w:t xml:space="preserve">the </w:t>
      </w:r>
      <w:r w:rsidRPr="00266DFB">
        <w:rPr>
          <w:sz w:val="24"/>
        </w:rPr>
        <w:t>County PO number, invoice number, remit to address</w:t>
      </w:r>
      <w:r w:rsidR="00C75719">
        <w:rPr>
          <w:sz w:val="24"/>
        </w:rPr>
        <w:t xml:space="preserve">, </w:t>
      </w:r>
      <w:r w:rsidRPr="00266DFB">
        <w:rPr>
          <w:sz w:val="24"/>
        </w:rPr>
        <w:t xml:space="preserve">itemized </w:t>
      </w:r>
      <w:r w:rsidR="00E00A41" w:rsidRPr="00266DFB">
        <w:rPr>
          <w:sz w:val="24"/>
        </w:rPr>
        <w:t>goods</w:t>
      </w:r>
      <w:r w:rsidRPr="00266DFB">
        <w:rPr>
          <w:sz w:val="24"/>
        </w:rPr>
        <w:t xml:space="preserve"> and/or services description</w:t>
      </w:r>
      <w:r w:rsidR="00A114C4">
        <w:rPr>
          <w:sz w:val="24"/>
        </w:rPr>
        <w:t>,</w:t>
      </w:r>
      <w:r w:rsidRPr="00266DFB">
        <w:rPr>
          <w:sz w:val="24"/>
        </w:rPr>
        <w:t xml:space="preserve"> and price as quoted and </w:t>
      </w:r>
      <w:r w:rsidR="00F43EF7">
        <w:rPr>
          <w:sz w:val="24"/>
        </w:rPr>
        <w:t>must</w:t>
      </w:r>
      <w:r w:rsidRPr="00266DFB">
        <w:rPr>
          <w:sz w:val="24"/>
        </w:rPr>
        <w:t xml:space="preserve"> be accompanied by</w:t>
      </w:r>
      <w:r w:rsidR="00CC278E" w:rsidRPr="00266DFB">
        <w:rPr>
          <w:sz w:val="24"/>
        </w:rPr>
        <w:t xml:space="preserve"> </w:t>
      </w:r>
      <w:r w:rsidR="00A114C4">
        <w:rPr>
          <w:sz w:val="24"/>
        </w:rPr>
        <w:t xml:space="preserve">an </w:t>
      </w:r>
      <w:r w:rsidR="00CC278E" w:rsidRPr="00266DFB">
        <w:rPr>
          <w:sz w:val="24"/>
        </w:rPr>
        <w:t>acceptable proof of delivery</w:t>
      </w:r>
      <w:r w:rsidR="00AF533D" w:rsidRPr="00266DFB">
        <w:rPr>
          <w:sz w:val="24"/>
        </w:rPr>
        <w:t xml:space="preserve"> and any other information requested by </w:t>
      </w:r>
      <w:r w:rsidR="00A114C4">
        <w:rPr>
          <w:sz w:val="24"/>
        </w:rPr>
        <w:t xml:space="preserve">the </w:t>
      </w:r>
      <w:r w:rsidR="00AF533D" w:rsidRPr="00266DFB">
        <w:rPr>
          <w:sz w:val="24"/>
        </w:rPr>
        <w:t>County</w:t>
      </w:r>
      <w:r w:rsidR="00CC278E" w:rsidRPr="00266DFB">
        <w:rPr>
          <w:sz w:val="24"/>
        </w:rPr>
        <w:t>.</w:t>
      </w:r>
    </w:p>
    <w:p w14:paraId="4B074145" w14:textId="66B58753" w:rsidR="00F9006C" w:rsidRPr="00266DFB" w:rsidRDefault="00F9006C" w:rsidP="000352A4">
      <w:pPr>
        <w:pStyle w:val="Item1"/>
        <w:rPr>
          <w:sz w:val="24"/>
        </w:rPr>
      </w:pPr>
      <w:r w:rsidRPr="00266DFB">
        <w:rPr>
          <w:sz w:val="24"/>
        </w:rPr>
        <w:t xml:space="preserve">Contractor </w:t>
      </w:r>
      <w:r w:rsidR="00F43EF7">
        <w:rPr>
          <w:sz w:val="24"/>
        </w:rPr>
        <w:t>must</w:t>
      </w:r>
      <w:r w:rsidRPr="00266DFB">
        <w:rPr>
          <w:sz w:val="24"/>
        </w:rPr>
        <w:t xml:space="preserve"> utilize </w:t>
      </w:r>
      <w:r w:rsidR="00AF533D" w:rsidRPr="00266DFB">
        <w:rPr>
          <w:sz w:val="24"/>
        </w:rPr>
        <w:t xml:space="preserve">a </w:t>
      </w:r>
      <w:r w:rsidRPr="00266DFB">
        <w:rPr>
          <w:sz w:val="24"/>
        </w:rPr>
        <w:t xml:space="preserve">standardized invoice </w:t>
      </w:r>
      <w:r w:rsidR="00AF533D" w:rsidRPr="00266DFB">
        <w:rPr>
          <w:sz w:val="24"/>
        </w:rPr>
        <w:t xml:space="preserve">format </w:t>
      </w:r>
      <w:r w:rsidRPr="00266DFB">
        <w:rPr>
          <w:sz w:val="24"/>
        </w:rPr>
        <w:t>upon request.</w:t>
      </w:r>
    </w:p>
    <w:p w14:paraId="705FC1B1" w14:textId="02CCFD6B" w:rsidR="00F9006C" w:rsidRPr="00266DFB" w:rsidRDefault="00F9006C" w:rsidP="000352A4">
      <w:pPr>
        <w:pStyle w:val="Item1"/>
        <w:rPr>
          <w:sz w:val="24"/>
        </w:rPr>
      </w:pPr>
      <w:r w:rsidRPr="00266DFB">
        <w:rPr>
          <w:sz w:val="24"/>
        </w:rPr>
        <w:t xml:space="preserve">Invoices </w:t>
      </w:r>
      <w:r w:rsidR="00AF533D" w:rsidRPr="00266DFB">
        <w:rPr>
          <w:sz w:val="24"/>
        </w:rPr>
        <w:t>must be</w:t>
      </w:r>
      <w:r w:rsidRPr="00266DFB">
        <w:rPr>
          <w:sz w:val="24"/>
        </w:rPr>
        <w:t xml:space="preserve"> issued by</w:t>
      </w:r>
      <w:r w:rsidR="00C75719">
        <w:rPr>
          <w:sz w:val="24"/>
        </w:rPr>
        <w:t>, and payments made to,</w:t>
      </w:r>
      <w:r w:rsidRPr="00266DFB">
        <w:rPr>
          <w:sz w:val="24"/>
        </w:rPr>
        <w:t xml:space="preserve"> the Contractor who is awarded a contract.</w:t>
      </w:r>
    </w:p>
    <w:p w14:paraId="24968409" w14:textId="3A27EDEB" w:rsidR="00F9006C" w:rsidRPr="009B4BE5" w:rsidRDefault="00F9006C" w:rsidP="00816D08">
      <w:pPr>
        <w:pStyle w:val="Item1"/>
      </w:pPr>
      <w:r w:rsidRPr="00266DFB">
        <w:rPr>
          <w:sz w:val="24"/>
        </w:rPr>
        <w:t xml:space="preserve">The County will pay </w:t>
      </w:r>
      <w:r w:rsidR="00A114C4">
        <w:rPr>
          <w:sz w:val="24"/>
        </w:rPr>
        <w:t xml:space="preserve">the </w:t>
      </w:r>
      <w:r w:rsidRPr="00266DFB">
        <w:rPr>
          <w:sz w:val="24"/>
        </w:rPr>
        <w:t>Contractor</w:t>
      </w:r>
      <w:r w:rsidR="00AF533D" w:rsidRPr="00266DFB">
        <w:rPr>
          <w:sz w:val="24"/>
        </w:rPr>
        <w:t>,</w:t>
      </w:r>
      <w:r w:rsidRPr="00266DFB">
        <w:rPr>
          <w:sz w:val="24"/>
        </w:rPr>
        <w:t xml:space="preserve"> </w:t>
      </w:r>
      <w:r w:rsidR="00AF533D" w:rsidRPr="00266DFB">
        <w:rPr>
          <w:sz w:val="24"/>
        </w:rPr>
        <w:t>after rece</w:t>
      </w:r>
      <w:r w:rsidR="00F90823" w:rsidRPr="00266DFB">
        <w:rPr>
          <w:sz w:val="24"/>
        </w:rPr>
        <w:t>i</w:t>
      </w:r>
      <w:r w:rsidR="00AF533D" w:rsidRPr="00266DFB">
        <w:rPr>
          <w:sz w:val="24"/>
        </w:rPr>
        <w:t xml:space="preserve">pt and approval of an invoice, </w:t>
      </w:r>
      <w:r w:rsidRPr="00266DFB">
        <w:rPr>
          <w:sz w:val="24"/>
        </w:rPr>
        <w:t>monthly or as agreed upon, not to exceed the total</w:t>
      </w:r>
      <w:r w:rsidR="00B01574" w:rsidRPr="00266DFB">
        <w:rPr>
          <w:sz w:val="24"/>
        </w:rPr>
        <w:t xml:space="preserve"> contract amount. The County will not pay for goods and/or services in advance.</w:t>
      </w:r>
    </w:p>
    <w:p w14:paraId="3AE3DAE0" w14:textId="53E4D4D5" w:rsidR="009B4BE5" w:rsidRPr="00A85450" w:rsidRDefault="009B4BE5" w:rsidP="00816D08">
      <w:pPr>
        <w:pStyle w:val="Item1"/>
      </w:pPr>
      <w:r w:rsidRPr="00266DFB">
        <w:rPr>
          <w:sz w:val="24"/>
        </w:rPr>
        <w:t>In the event the Contractor’s performance and/or deliverable goods have been deemed unsatisfactory by a review committee, the County reserves the right to withhold future payments until the performance and/or deliverable goods are deemed satisfactory</w:t>
      </w:r>
      <w:r w:rsidR="00FD7B48">
        <w:rPr>
          <w:sz w:val="24"/>
        </w:rPr>
        <w:t>.</w:t>
      </w:r>
    </w:p>
    <w:p w14:paraId="65CD02FD" w14:textId="77777777" w:rsidR="00F9006C" w:rsidRPr="00266DFB" w:rsidRDefault="00F9006C" w:rsidP="000352A4">
      <w:pPr>
        <w:pStyle w:val="Heading2"/>
        <w:rPr>
          <w:sz w:val="24"/>
          <w:szCs w:val="24"/>
        </w:rPr>
      </w:pPr>
      <w:bookmarkStart w:id="63" w:name="_Toc339364465"/>
      <w:bookmarkStart w:id="64" w:name="_Toc339364726"/>
      <w:bookmarkStart w:id="65" w:name="_Toc194477732"/>
      <w:r w:rsidRPr="00266DFB">
        <w:rPr>
          <w:sz w:val="24"/>
          <w:szCs w:val="24"/>
        </w:rPr>
        <w:t>ACCOUNT MANAGER</w:t>
      </w:r>
      <w:r w:rsidR="00B740B3" w:rsidRPr="00266DFB">
        <w:rPr>
          <w:sz w:val="24"/>
          <w:szCs w:val="24"/>
        </w:rPr>
        <w:t xml:space="preserve"> </w:t>
      </w:r>
      <w:r w:rsidRPr="00266DFB">
        <w:rPr>
          <w:sz w:val="24"/>
          <w:szCs w:val="24"/>
        </w:rPr>
        <w:t>/</w:t>
      </w:r>
      <w:r w:rsidR="00B740B3" w:rsidRPr="00266DFB">
        <w:rPr>
          <w:sz w:val="24"/>
          <w:szCs w:val="24"/>
        </w:rPr>
        <w:t xml:space="preserve"> </w:t>
      </w:r>
      <w:r w:rsidRPr="00266DFB">
        <w:rPr>
          <w:sz w:val="24"/>
          <w:szCs w:val="24"/>
        </w:rPr>
        <w:t>SUPPORT STAFF</w:t>
      </w:r>
      <w:bookmarkEnd w:id="63"/>
      <w:bookmarkEnd w:id="64"/>
      <w:bookmarkEnd w:id="65"/>
    </w:p>
    <w:p w14:paraId="04F89787" w14:textId="70A1860D" w:rsidR="00F9006C" w:rsidRPr="00D218EC" w:rsidRDefault="00A83B5B" w:rsidP="00D218EC">
      <w:pPr>
        <w:pStyle w:val="Item1"/>
        <w:rPr>
          <w:sz w:val="24"/>
          <w:szCs w:val="18"/>
        </w:rPr>
      </w:pPr>
      <w:bookmarkStart w:id="66" w:name="_Hlk89702987"/>
      <w:r w:rsidRPr="00D218EC">
        <w:rPr>
          <w:sz w:val="24"/>
          <w:szCs w:val="18"/>
        </w:rPr>
        <w:t xml:space="preserve">The Contractor </w:t>
      </w:r>
      <w:r w:rsidR="00F43EF7">
        <w:rPr>
          <w:sz w:val="24"/>
          <w:szCs w:val="18"/>
        </w:rPr>
        <w:t>must</w:t>
      </w:r>
      <w:r w:rsidRPr="00D218EC">
        <w:rPr>
          <w:sz w:val="24"/>
          <w:szCs w:val="18"/>
        </w:rPr>
        <w:t xml:space="preserve"> provide dedicated support staff to be the </w:t>
      </w:r>
      <w:r w:rsidR="00F9006C" w:rsidRPr="00D218EC">
        <w:rPr>
          <w:sz w:val="24"/>
          <w:szCs w:val="18"/>
        </w:rPr>
        <w:t xml:space="preserve">primary contact for all issues regarding </w:t>
      </w:r>
      <w:r w:rsidR="00C75719" w:rsidRPr="00D218EC">
        <w:rPr>
          <w:sz w:val="24"/>
          <w:szCs w:val="18"/>
        </w:rPr>
        <w:t xml:space="preserve">the </w:t>
      </w:r>
      <w:r w:rsidR="00F9006C" w:rsidRPr="00D218EC">
        <w:rPr>
          <w:sz w:val="24"/>
          <w:szCs w:val="18"/>
        </w:rPr>
        <w:t xml:space="preserve">response to this </w:t>
      </w:r>
      <w:r w:rsidR="00505B06">
        <w:rPr>
          <w:sz w:val="24"/>
          <w:szCs w:val="18"/>
        </w:rPr>
        <w:t>IRFP</w:t>
      </w:r>
      <w:r w:rsidR="008C5F9A" w:rsidRPr="00D218EC">
        <w:rPr>
          <w:sz w:val="24"/>
          <w:szCs w:val="18"/>
        </w:rPr>
        <w:t xml:space="preserve"> </w:t>
      </w:r>
      <w:r w:rsidR="00F9006C" w:rsidRPr="00D218EC">
        <w:rPr>
          <w:sz w:val="24"/>
          <w:szCs w:val="18"/>
        </w:rPr>
        <w:t xml:space="preserve">and any </w:t>
      </w:r>
      <w:r w:rsidR="00BF3055" w:rsidRPr="00D218EC">
        <w:rPr>
          <w:sz w:val="24"/>
          <w:szCs w:val="18"/>
        </w:rPr>
        <w:t>contract which</w:t>
      </w:r>
      <w:r w:rsidR="00F9006C" w:rsidRPr="00D218EC">
        <w:rPr>
          <w:sz w:val="24"/>
          <w:szCs w:val="18"/>
        </w:rPr>
        <w:t xml:space="preserve"> may arise pursuant to this </w:t>
      </w:r>
      <w:r w:rsidR="00505B06">
        <w:rPr>
          <w:sz w:val="24"/>
          <w:szCs w:val="18"/>
        </w:rPr>
        <w:t>IRFP</w:t>
      </w:r>
      <w:r w:rsidR="00F9006C" w:rsidRPr="00D218EC">
        <w:rPr>
          <w:sz w:val="24"/>
          <w:szCs w:val="18"/>
        </w:rPr>
        <w:t>.</w:t>
      </w:r>
    </w:p>
    <w:p w14:paraId="6A75E4C1" w14:textId="3414DBA9" w:rsidR="001B55F1" w:rsidRPr="00CE3CAF" w:rsidRDefault="001B55F1" w:rsidP="00CE3CAF">
      <w:pPr>
        <w:pStyle w:val="Item1"/>
        <w:rPr>
          <w:sz w:val="24"/>
          <w:szCs w:val="24"/>
        </w:rPr>
      </w:pPr>
      <w:bookmarkStart w:id="67" w:name="_Hlk89703016"/>
      <w:bookmarkEnd w:id="66"/>
      <w:r w:rsidRPr="00266DFB">
        <w:rPr>
          <w:sz w:val="24"/>
          <w:szCs w:val="24"/>
        </w:rPr>
        <w:t xml:space="preserve">Contractor </w:t>
      </w:r>
      <w:r w:rsidR="00F43EF7">
        <w:rPr>
          <w:sz w:val="24"/>
          <w:szCs w:val="24"/>
        </w:rPr>
        <w:t>must</w:t>
      </w:r>
      <w:r w:rsidRPr="00266DFB">
        <w:rPr>
          <w:sz w:val="24"/>
          <w:szCs w:val="24"/>
        </w:rPr>
        <w:t xml:space="preserve"> also provide adequate, competent support staff that </w:t>
      </w:r>
      <w:r w:rsidR="00DF1249">
        <w:rPr>
          <w:sz w:val="24"/>
          <w:szCs w:val="24"/>
        </w:rPr>
        <w:t>will</w:t>
      </w:r>
      <w:r w:rsidRPr="00266DFB">
        <w:rPr>
          <w:sz w:val="24"/>
          <w:szCs w:val="24"/>
        </w:rPr>
        <w:t xml:space="preserve"> be able to service the County during normal working hours, Monday through Friday</w:t>
      </w:r>
      <w:r>
        <w:rPr>
          <w:sz w:val="24"/>
          <w:szCs w:val="24"/>
        </w:rPr>
        <w:t xml:space="preserve">, or as otherwise identified in this </w:t>
      </w:r>
      <w:r w:rsidR="00505B06">
        <w:rPr>
          <w:sz w:val="24"/>
          <w:szCs w:val="24"/>
        </w:rPr>
        <w:t>IRFP</w:t>
      </w:r>
      <w:r w:rsidRPr="00266DFB">
        <w:rPr>
          <w:sz w:val="24"/>
          <w:szCs w:val="24"/>
        </w:rPr>
        <w:t xml:space="preserve">.  Such representative(s) </w:t>
      </w:r>
      <w:r w:rsidR="00F43EF7">
        <w:rPr>
          <w:sz w:val="24"/>
          <w:szCs w:val="24"/>
        </w:rPr>
        <w:t>must</w:t>
      </w:r>
      <w:r w:rsidRPr="00266DFB">
        <w:rPr>
          <w:sz w:val="24"/>
          <w:szCs w:val="24"/>
        </w:rPr>
        <w:t xml:space="preserve"> be knowledgeable about the contract, products</w:t>
      </w:r>
      <w:r w:rsidR="00A114C4">
        <w:rPr>
          <w:sz w:val="24"/>
          <w:szCs w:val="24"/>
        </w:rPr>
        <w:t>,</w:t>
      </w:r>
      <w:r w:rsidRPr="00266DFB">
        <w:rPr>
          <w:sz w:val="24"/>
          <w:szCs w:val="24"/>
        </w:rPr>
        <w:t xml:space="preserve"> and/or services offered and able to identify and resolve quickly any issues</w:t>
      </w:r>
      <w:r w:rsidR="00A114C4">
        <w:rPr>
          <w:sz w:val="24"/>
          <w:szCs w:val="24"/>
        </w:rPr>
        <w:t>,</w:t>
      </w:r>
      <w:r w:rsidRPr="00266DFB">
        <w:rPr>
          <w:sz w:val="24"/>
          <w:szCs w:val="24"/>
        </w:rPr>
        <w:t xml:space="preserve"> including but not limited to order and invoicing problems.</w:t>
      </w:r>
      <w:bookmarkEnd w:id="67"/>
    </w:p>
    <w:p w14:paraId="4FD9D3EF" w14:textId="107DAB4D" w:rsidR="00AF533D" w:rsidRPr="00F90823" w:rsidRDefault="00A83B5B" w:rsidP="000352A4">
      <w:pPr>
        <w:pStyle w:val="Item1"/>
      </w:pPr>
      <w:bookmarkStart w:id="68" w:name="_Hlk89703058"/>
      <w:r w:rsidRPr="00A83B5B">
        <w:rPr>
          <w:sz w:val="24"/>
          <w:szCs w:val="24"/>
        </w:rPr>
        <w:t xml:space="preserve">Contractor </w:t>
      </w:r>
      <w:r w:rsidR="00F43EF7">
        <w:rPr>
          <w:sz w:val="24"/>
          <w:szCs w:val="24"/>
        </w:rPr>
        <w:t>must</w:t>
      </w:r>
      <w:r w:rsidRPr="00A83B5B">
        <w:rPr>
          <w:sz w:val="24"/>
          <w:szCs w:val="24"/>
        </w:rPr>
        <w:t xml:space="preserve"> provide a dedicated</w:t>
      </w:r>
      <w:r w:rsidR="00A114C4">
        <w:rPr>
          <w:sz w:val="24"/>
          <w:szCs w:val="24"/>
        </w:rPr>
        <w:t>,</w:t>
      </w:r>
      <w:r w:rsidRPr="00A83B5B">
        <w:rPr>
          <w:sz w:val="24"/>
          <w:szCs w:val="24"/>
        </w:rPr>
        <w:t xml:space="preserve"> competent account manager who </w:t>
      </w:r>
      <w:r w:rsidR="00CE1BC8">
        <w:rPr>
          <w:sz w:val="24"/>
          <w:szCs w:val="24"/>
        </w:rPr>
        <w:t>will</w:t>
      </w:r>
      <w:r w:rsidRPr="00A83B5B">
        <w:rPr>
          <w:sz w:val="24"/>
          <w:szCs w:val="24"/>
        </w:rPr>
        <w:t xml:space="preserve"> be responsible for the County account/contract</w:t>
      </w:r>
      <w:r w:rsidR="001B55F1">
        <w:rPr>
          <w:sz w:val="24"/>
          <w:szCs w:val="24"/>
        </w:rPr>
        <w:t xml:space="preserve"> and receive all orders</w:t>
      </w:r>
      <w:r w:rsidRPr="00A83B5B">
        <w:rPr>
          <w:sz w:val="24"/>
          <w:szCs w:val="24"/>
        </w:rPr>
        <w:t xml:space="preserve">.  </w:t>
      </w:r>
      <w:r w:rsidR="00AF533D" w:rsidRPr="00266DFB">
        <w:rPr>
          <w:sz w:val="24"/>
          <w:szCs w:val="24"/>
        </w:rPr>
        <w:t xml:space="preserve">Contractor </w:t>
      </w:r>
      <w:r w:rsidR="00AF533D" w:rsidRPr="00266DFB">
        <w:rPr>
          <w:sz w:val="24"/>
          <w:szCs w:val="24"/>
        </w:rPr>
        <w:lastRenderedPageBreak/>
        <w:t xml:space="preserve">account manager </w:t>
      </w:r>
      <w:r w:rsidR="00F43EF7">
        <w:rPr>
          <w:sz w:val="24"/>
          <w:szCs w:val="24"/>
        </w:rPr>
        <w:t>must</w:t>
      </w:r>
      <w:r w:rsidR="00AF533D" w:rsidRPr="00266DFB">
        <w:rPr>
          <w:sz w:val="24"/>
          <w:szCs w:val="24"/>
        </w:rPr>
        <w:t xml:space="preserve"> be familiar with County requirements and standards and work with the</w:t>
      </w:r>
      <w:r w:rsidR="0067417F">
        <w:rPr>
          <w:sz w:val="24"/>
          <w:szCs w:val="24"/>
        </w:rPr>
        <w:t xml:space="preserve"> </w:t>
      </w:r>
      <w:r w:rsidR="0067417F" w:rsidRPr="0067417F">
        <w:rPr>
          <w:sz w:val="24"/>
          <w:szCs w:val="24"/>
        </w:rPr>
        <w:t>General Services Agency – Building Maintenance Department</w:t>
      </w:r>
      <w:r w:rsidR="00AF533D" w:rsidRPr="00266DFB">
        <w:rPr>
          <w:color w:val="FF0000"/>
          <w:sz w:val="24"/>
          <w:szCs w:val="24"/>
        </w:rPr>
        <w:t xml:space="preserve"> </w:t>
      </w:r>
      <w:r w:rsidR="00AF533D" w:rsidRPr="00266DFB">
        <w:rPr>
          <w:sz w:val="24"/>
          <w:szCs w:val="24"/>
        </w:rPr>
        <w:t xml:space="preserve">to ensure that established standards are adhered to.  This includes keeping the County Contract Administrator informed of </w:t>
      </w:r>
      <w:r w:rsidR="00A114C4">
        <w:rPr>
          <w:sz w:val="24"/>
          <w:szCs w:val="24"/>
        </w:rPr>
        <w:t>department reques</w:t>
      </w:r>
      <w:r w:rsidR="00AF533D" w:rsidRPr="00266DFB">
        <w:rPr>
          <w:sz w:val="24"/>
          <w:szCs w:val="24"/>
        </w:rPr>
        <w:t>ts as needed.</w:t>
      </w:r>
      <w:bookmarkEnd w:id="68"/>
      <w:r w:rsidR="00AF533D" w:rsidRPr="00A85450">
        <w:t xml:space="preserve">   </w:t>
      </w:r>
    </w:p>
    <w:p w14:paraId="2511761B" w14:textId="77777777" w:rsidR="00DC5B16" w:rsidRPr="00266DFB" w:rsidRDefault="00DC5B16" w:rsidP="003604EC">
      <w:pPr>
        <w:pStyle w:val="Heading1"/>
        <w:spacing w:after="240"/>
        <w:rPr>
          <w:b w:val="0"/>
          <w:sz w:val="24"/>
          <w:szCs w:val="24"/>
        </w:rPr>
      </w:pPr>
      <w:bookmarkStart w:id="69" w:name="_Toc339364466"/>
      <w:bookmarkStart w:id="70" w:name="_Toc339364727"/>
      <w:bookmarkStart w:id="71" w:name="_Toc194477733"/>
      <w:r w:rsidRPr="00266DFB">
        <w:rPr>
          <w:sz w:val="24"/>
          <w:szCs w:val="24"/>
        </w:rPr>
        <w:t xml:space="preserve">INSTRUCTIONS TO </w:t>
      </w:r>
      <w:r w:rsidR="00502F47" w:rsidRPr="00266DFB">
        <w:rPr>
          <w:sz w:val="24"/>
          <w:szCs w:val="24"/>
        </w:rPr>
        <w:t>BIDDER</w:t>
      </w:r>
      <w:r w:rsidRPr="00266DFB">
        <w:rPr>
          <w:sz w:val="24"/>
          <w:szCs w:val="24"/>
        </w:rPr>
        <w:t>S</w:t>
      </w:r>
      <w:bookmarkEnd w:id="69"/>
      <w:bookmarkEnd w:id="70"/>
      <w:bookmarkEnd w:id="71"/>
    </w:p>
    <w:p w14:paraId="29EC9F62" w14:textId="77777777" w:rsidR="00DC5B16" w:rsidRPr="00266DFB" w:rsidRDefault="00DC5B16" w:rsidP="000352A4">
      <w:pPr>
        <w:pStyle w:val="Heading2"/>
        <w:rPr>
          <w:sz w:val="24"/>
          <w:szCs w:val="24"/>
        </w:rPr>
      </w:pPr>
      <w:bookmarkStart w:id="72" w:name="_Toc339364467"/>
      <w:bookmarkStart w:id="73" w:name="_Toc339364728"/>
      <w:bookmarkStart w:id="74" w:name="_Toc194477734"/>
      <w:r w:rsidRPr="00266DFB">
        <w:rPr>
          <w:sz w:val="24"/>
          <w:szCs w:val="24"/>
        </w:rPr>
        <w:t>COUNTY CONTACTS</w:t>
      </w:r>
      <w:bookmarkEnd w:id="72"/>
      <w:bookmarkEnd w:id="73"/>
      <w:bookmarkEnd w:id="74"/>
    </w:p>
    <w:p w14:paraId="5FFF0DF8" w14:textId="31E0205D" w:rsidR="00857758" w:rsidRDefault="00DC5B16" w:rsidP="00CE1BC8">
      <w:pPr>
        <w:pStyle w:val="ListParagraph"/>
        <w:numPr>
          <w:ilvl w:val="0"/>
          <w:numId w:val="26"/>
        </w:numPr>
        <w:spacing w:after="240"/>
        <w:ind w:hanging="720"/>
        <w:rPr>
          <w:rFonts w:ascii="Calibri" w:hAnsi="Calibri" w:cs="Calibri"/>
          <w:sz w:val="24"/>
          <w:szCs w:val="24"/>
        </w:rPr>
      </w:pPr>
      <w:r w:rsidRPr="0067417F">
        <w:rPr>
          <w:rFonts w:ascii="Calibri" w:hAnsi="Calibri" w:cs="Calibri"/>
          <w:color w:val="000000" w:themeColor="text1"/>
          <w:sz w:val="24"/>
          <w:szCs w:val="24"/>
        </w:rPr>
        <w:t>G</w:t>
      </w:r>
      <w:r w:rsidR="002B1E6A" w:rsidRPr="0067417F">
        <w:rPr>
          <w:rFonts w:ascii="Calibri" w:hAnsi="Calibri" w:cs="Calibri"/>
          <w:color w:val="000000" w:themeColor="text1"/>
          <w:sz w:val="24"/>
          <w:szCs w:val="24"/>
        </w:rPr>
        <w:t>SA-Procurement</w:t>
      </w:r>
      <w:r w:rsidRPr="0067417F">
        <w:rPr>
          <w:rFonts w:ascii="Calibri" w:hAnsi="Calibri" w:cs="Calibri"/>
          <w:color w:val="000000" w:themeColor="text1"/>
          <w:sz w:val="24"/>
          <w:szCs w:val="24"/>
        </w:rPr>
        <w:t xml:space="preserve"> is managing the competitive process for this project on behalf of the County.  All contact during the competitive process is to be through the GSA</w:t>
      </w:r>
      <w:r w:rsidR="002B1E6A" w:rsidRPr="0067417F">
        <w:rPr>
          <w:rFonts w:ascii="Calibri" w:hAnsi="Calibri" w:cs="Calibri"/>
          <w:color w:val="000000" w:themeColor="text1"/>
          <w:sz w:val="24"/>
          <w:szCs w:val="24"/>
        </w:rPr>
        <w:t>-</w:t>
      </w:r>
      <w:r w:rsidR="0077067C" w:rsidRPr="0067417F">
        <w:rPr>
          <w:rFonts w:ascii="Calibri" w:hAnsi="Calibri" w:cs="Calibri"/>
          <w:color w:val="000000" w:themeColor="text1"/>
          <w:sz w:val="24"/>
          <w:szCs w:val="24"/>
        </w:rPr>
        <w:t>P</w:t>
      </w:r>
      <w:r w:rsidR="002B1E6A" w:rsidRPr="0067417F">
        <w:rPr>
          <w:rFonts w:ascii="Calibri" w:hAnsi="Calibri" w:cs="Calibri"/>
          <w:color w:val="000000" w:themeColor="text1"/>
          <w:sz w:val="24"/>
          <w:szCs w:val="24"/>
        </w:rPr>
        <w:t>rocurement</w:t>
      </w:r>
      <w:r w:rsidR="0036135F" w:rsidRPr="0067417F">
        <w:rPr>
          <w:rFonts w:ascii="Calibri" w:hAnsi="Calibri" w:cs="Calibri"/>
          <w:color w:val="000000" w:themeColor="text1"/>
          <w:sz w:val="24"/>
          <w:szCs w:val="24"/>
        </w:rPr>
        <w:t xml:space="preserve"> department</w:t>
      </w:r>
      <w:r w:rsidRPr="0067417F">
        <w:rPr>
          <w:rFonts w:ascii="Calibri" w:hAnsi="Calibri" w:cs="Calibri"/>
          <w:color w:val="000000" w:themeColor="text1"/>
          <w:sz w:val="24"/>
          <w:szCs w:val="24"/>
        </w:rPr>
        <w:t xml:space="preserve"> only</w:t>
      </w:r>
      <w:r w:rsidRPr="00857758">
        <w:rPr>
          <w:rFonts w:ascii="Calibri" w:hAnsi="Calibri" w:cs="Calibri"/>
          <w:sz w:val="24"/>
          <w:szCs w:val="24"/>
        </w:rPr>
        <w:t>.</w:t>
      </w:r>
      <w:r w:rsidR="00AF533D" w:rsidRPr="00857758">
        <w:rPr>
          <w:rFonts w:ascii="Calibri" w:hAnsi="Calibri" w:cs="Calibri"/>
          <w:sz w:val="24"/>
          <w:szCs w:val="24"/>
        </w:rPr>
        <w:t xml:space="preserve"> </w:t>
      </w:r>
      <w:r w:rsidR="00CE1BC8">
        <w:rPr>
          <w:rFonts w:ascii="Calibri" w:hAnsi="Calibri" w:cs="Calibri"/>
          <w:sz w:val="24"/>
          <w:szCs w:val="24"/>
        </w:rPr>
        <w:t>Any c</w:t>
      </w:r>
      <w:r w:rsidR="006B4DC6" w:rsidRPr="00857758">
        <w:rPr>
          <w:rFonts w:ascii="Calibri" w:hAnsi="Calibri" w:cs="Calibri"/>
          <w:sz w:val="24"/>
          <w:szCs w:val="24"/>
        </w:rPr>
        <w:t>ommunication</w:t>
      </w:r>
      <w:r w:rsidR="00AF533D" w:rsidRPr="00857758">
        <w:rPr>
          <w:rFonts w:ascii="Calibri" w:hAnsi="Calibri" w:cs="Calibri"/>
          <w:sz w:val="24"/>
          <w:szCs w:val="24"/>
        </w:rPr>
        <w:t xml:space="preserve"> </w:t>
      </w:r>
      <w:r w:rsidR="00CE1BC8">
        <w:rPr>
          <w:rFonts w:ascii="Calibri" w:hAnsi="Calibri" w:cs="Calibri"/>
          <w:sz w:val="24"/>
          <w:szCs w:val="24"/>
        </w:rPr>
        <w:t xml:space="preserve">regarding this IRFP </w:t>
      </w:r>
      <w:r w:rsidR="00AF533D" w:rsidRPr="00857758">
        <w:rPr>
          <w:rFonts w:ascii="Calibri" w:hAnsi="Calibri" w:cs="Calibri"/>
          <w:sz w:val="24"/>
          <w:szCs w:val="24"/>
        </w:rPr>
        <w:t xml:space="preserve">with other County personnel may result in disqualification. </w:t>
      </w:r>
    </w:p>
    <w:p w14:paraId="08063756" w14:textId="639A6710" w:rsidR="00857758" w:rsidRDefault="00DC5B16" w:rsidP="00CE1BC8">
      <w:pPr>
        <w:pStyle w:val="ListParagraph"/>
        <w:numPr>
          <w:ilvl w:val="0"/>
          <w:numId w:val="26"/>
        </w:numPr>
        <w:spacing w:after="240"/>
        <w:ind w:hanging="720"/>
        <w:rPr>
          <w:rFonts w:ascii="Calibri" w:hAnsi="Calibri" w:cs="Calibri"/>
          <w:sz w:val="24"/>
          <w:szCs w:val="24"/>
        </w:rPr>
      </w:pPr>
      <w:r w:rsidRPr="00857758">
        <w:rPr>
          <w:rFonts w:ascii="Calibri" w:hAnsi="Calibri" w:cs="Calibri"/>
          <w:sz w:val="24"/>
          <w:szCs w:val="24"/>
        </w:rPr>
        <w:t xml:space="preserve">The evaluation phase of the competitive process </w:t>
      </w:r>
      <w:r w:rsidR="00D0628D">
        <w:rPr>
          <w:rFonts w:ascii="Calibri" w:hAnsi="Calibri" w:cs="Calibri"/>
          <w:sz w:val="24"/>
          <w:szCs w:val="24"/>
        </w:rPr>
        <w:t>will</w:t>
      </w:r>
      <w:r w:rsidRPr="00857758">
        <w:rPr>
          <w:rFonts w:ascii="Calibri" w:hAnsi="Calibri" w:cs="Calibri"/>
          <w:sz w:val="24"/>
          <w:szCs w:val="24"/>
        </w:rPr>
        <w:t xml:space="preserve"> begin upon bid</w:t>
      </w:r>
      <w:r w:rsidR="0066489F" w:rsidRPr="00857758">
        <w:rPr>
          <w:rFonts w:ascii="Calibri" w:hAnsi="Calibri" w:cs="Calibri"/>
          <w:sz w:val="24"/>
          <w:szCs w:val="24"/>
        </w:rPr>
        <w:t xml:space="preserve"> proposal</w:t>
      </w:r>
      <w:r w:rsidRPr="00857758">
        <w:rPr>
          <w:rFonts w:ascii="Calibri" w:hAnsi="Calibri" w:cs="Calibri"/>
          <w:sz w:val="24"/>
          <w:szCs w:val="24"/>
        </w:rPr>
        <w:t xml:space="preserve">s </w:t>
      </w:r>
      <w:r w:rsidR="008A7779" w:rsidRPr="00857758">
        <w:rPr>
          <w:rFonts w:ascii="Calibri" w:hAnsi="Calibri" w:cs="Calibri"/>
          <w:sz w:val="24"/>
          <w:szCs w:val="24"/>
        </w:rPr>
        <w:t xml:space="preserve">due date </w:t>
      </w:r>
      <w:r w:rsidR="00AF533D" w:rsidRPr="00857758">
        <w:rPr>
          <w:rFonts w:ascii="Calibri" w:hAnsi="Calibri" w:cs="Calibri"/>
          <w:sz w:val="24"/>
          <w:szCs w:val="24"/>
        </w:rPr>
        <w:t xml:space="preserve">and continue </w:t>
      </w:r>
      <w:r w:rsidRPr="00857758">
        <w:rPr>
          <w:rFonts w:ascii="Calibri" w:hAnsi="Calibri" w:cs="Calibri"/>
          <w:sz w:val="24"/>
          <w:szCs w:val="24"/>
        </w:rPr>
        <w:t xml:space="preserve">until a contract has been awarded.  </w:t>
      </w:r>
    </w:p>
    <w:p w14:paraId="6E311BC7" w14:textId="2DC8B64B" w:rsidR="00DC5B16" w:rsidRPr="00857758" w:rsidRDefault="00362FFD" w:rsidP="00CE1BC8">
      <w:pPr>
        <w:pStyle w:val="ListParagraph"/>
        <w:numPr>
          <w:ilvl w:val="0"/>
          <w:numId w:val="26"/>
        </w:numPr>
        <w:spacing w:after="240"/>
        <w:ind w:hanging="720"/>
        <w:rPr>
          <w:rFonts w:ascii="Calibri" w:hAnsi="Calibri" w:cs="Calibri"/>
          <w:sz w:val="24"/>
          <w:szCs w:val="24"/>
        </w:rPr>
      </w:pPr>
      <w:r w:rsidRPr="00857758">
        <w:rPr>
          <w:rFonts w:ascii="Calibri" w:hAnsi="Calibri" w:cs="Calibri"/>
          <w:sz w:val="24"/>
          <w:szCs w:val="24"/>
        </w:rPr>
        <w:t xml:space="preserve">Contact Information for this </w:t>
      </w:r>
      <w:r w:rsidR="00505B06" w:rsidRPr="00857758">
        <w:rPr>
          <w:rFonts w:ascii="Calibri" w:hAnsi="Calibri" w:cs="Calibri"/>
          <w:sz w:val="24"/>
          <w:szCs w:val="24"/>
        </w:rPr>
        <w:t>IRFP</w:t>
      </w:r>
      <w:r w:rsidRPr="00857758">
        <w:rPr>
          <w:rFonts w:ascii="Calibri" w:hAnsi="Calibri" w:cs="Calibri"/>
          <w:sz w:val="24"/>
          <w:szCs w:val="24"/>
        </w:rPr>
        <w:t>:</w:t>
      </w:r>
    </w:p>
    <w:p w14:paraId="6D03847F" w14:textId="327E71AC" w:rsidR="00B02CD5" w:rsidRPr="008C5F9A" w:rsidRDefault="001C628F" w:rsidP="00BE383C">
      <w:pPr>
        <w:ind w:left="2160"/>
        <w:rPr>
          <w:rFonts w:ascii="Calibri" w:hAnsi="Calibri" w:cs="Calibri"/>
          <w:color w:val="FF0000"/>
        </w:rPr>
      </w:pPr>
      <w:r w:rsidRPr="0067417F">
        <w:rPr>
          <w:rFonts w:ascii="Calibri" w:hAnsi="Calibri" w:cs="Calibri"/>
          <w:color w:val="000000" w:themeColor="text1"/>
          <w:sz w:val="24"/>
          <w:szCs w:val="24"/>
        </w:rPr>
        <w:t>Kevin Bailey</w:t>
      </w:r>
      <w:r w:rsidR="008C5F9A" w:rsidRPr="0067417F">
        <w:rPr>
          <w:rFonts w:ascii="Calibri" w:hAnsi="Calibri" w:cs="Calibri"/>
          <w:color w:val="000000" w:themeColor="text1"/>
          <w:sz w:val="24"/>
          <w:szCs w:val="24"/>
        </w:rPr>
        <w:t xml:space="preserve">, </w:t>
      </w:r>
      <w:r w:rsidR="0036135F" w:rsidRPr="0067417F">
        <w:rPr>
          <w:rFonts w:ascii="Calibri" w:hAnsi="Calibri" w:cs="Calibri"/>
          <w:color w:val="000000" w:themeColor="text1"/>
          <w:sz w:val="24"/>
          <w:szCs w:val="24"/>
        </w:rPr>
        <w:t xml:space="preserve">Procurement </w:t>
      </w:r>
      <w:r w:rsidR="0036135F" w:rsidRPr="00266DFB">
        <w:rPr>
          <w:rFonts w:ascii="Calibri" w:hAnsi="Calibri" w:cs="Calibri"/>
          <w:sz w:val="24"/>
          <w:szCs w:val="24"/>
        </w:rPr>
        <w:t>&amp; Contracts Specialist</w:t>
      </w:r>
    </w:p>
    <w:p w14:paraId="3AFEE8DC" w14:textId="77777777" w:rsidR="00BE383C" w:rsidRPr="00266DFB" w:rsidRDefault="002B1E6A" w:rsidP="00BE383C">
      <w:pPr>
        <w:ind w:left="2160"/>
        <w:rPr>
          <w:rFonts w:ascii="Calibri" w:hAnsi="Calibri" w:cs="Calibri"/>
          <w:sz w:val="24"/>
          <w:szCs w:val="24"/>
        </w:rPr>
      </w:pPr>
      <w:r w:rsidRPr="00266DFB">
        <w:rPr>
          <w:rFonts w:ascii="Calibri" w:hAnsi="Calibri" w:cs="Calibri"/>
          <w:sz w:val="24"/>
          <w:szCs w:val="24"/>
        </w:rPr>
        <w:t>Alameda County, GSA-Procurement</w:t>
      </w:r>
    </w:p>
    <w:p w14:paraId="603808FA" w14:textId="1288E219" w:rsidR="00BE383C" w:rsidRPr="00266DFB" w:rsidRDefault="00BE383C" w:rsidP="00BE383C">
      <w:pPr>
        <w:ind w:left="2160"/>
        <w:rPr>
          <w:rFonts w:ascii="Calibri" w:hAnsi="Calibri" w:cs="Calibri"/>
          <w:sz w:val="24"/>
          <w:szCs w:val="24"/>
        </w:rPr>
      </w:pPr>
      <w:r w:rsidRPr="00266DFB">
        <w:rPr>
          <w:rFonts w:ascii="Calibri" w:hAnsi="Calibri" w:cs="Calibri"/>
          <w:sz w:val="24"/>
          <w:szCs w:val="24"/>
        </w:rPr>
        <w:t xml:space="preserve">1401 Lakeside Drive, </w:t>
      </w:r>
      <w:r w:rsidR="009B60B1">
        <w:rPr>
          <w:rFonts w:ascii="Calibri" w:hAnsi="Calibri" w:cs="Calibri"/>
          <w:sz w:val="24"/>
          <w:szCs w:val="24"/>
        </w:rPr>
        <w:t>10</w:t>
      </w:r>
      <w:r w:rsidR="009B60B1" w:rsidRPr="009B60B1">
        <w:rPr>
          <w:rFonts w:ascii="Calibri" w:hAnsi="Calibri" w:cs="Calibri"/>
          <w:sz w:val="24"/>
          <w:szCs w:val="24"/>
          <w:vertAlign w:val="superscript"/>
        </w:rPr>
        <w:t>th</w:t>
      </w:r>
      <w:r w:rsidR="009B60B1">
        <w:rPr>
          <w:rFonts w:ascii="Calibri" w:hAnsi="Calibri" w:cs="Calibri"/>
          <w:sz w:val="24"/>
          <w:szCs w:val="24"/>
        </w:rPr>
        <w:t xml:space="preserve"> Floor</w:t>
      </w:r>
    </w:p>
    <w:p w14:paraId="60BD3C7B" w14:textId="77777777" w:rsidR="00BE383C" w:rsidRPr="00266DFB" w:rsidRDefault="00BE383C" w:rsidP="00BE383C">
      <w:pPr>
        <w:ind w:left="2160"/>
        <w:rPr>
          <w:rFonts w:ascii="Calibri" w:hAnsi="Calibri" w:cs="Calibri"/>
          <w:sz w:val="24"/>
          <w:szCs w:val="24"/>
        </w:rPr>
      </w:pPr>
      <w:r w:rsidRPr="00266DFB">
        <w:rPr>
          <w:rFonts w:ascii="Calibri" w:hAnsi="Calibri" w:cs="Calibri"/>
          <w:sz w:val="24"/>
          <w:szCs w:val="24"/>
        </w:rPr>
        <w:t>Oakland, CA  94612</w:t>
      </w:r>
    </w:p>
    <w:p w14:paraId="56C61678" w14:textId="08FEFA2F" w:rsidR="00BE383C" w:rsidRPr="00266DFB" w:rsidRDefault="00A114C4" w:rsidP="00BE383C">
      <w:pPr>
        <w:ind w:left="2160"/>
        <w:rPr>
          <w:rFonts w:ascii="Calibri" w:hAnsi="Calibri" w:cs="Calibri"/>
          <w:sz w:val="24"/>
          <w:szCs w:val="24"/>
        </w:rPr>
      </w:pPr>
      <w:r>
        <w:rPr>
          <w:rFonts w:ascii="Calibri" w:hAnsi="Calibri" w:cs="Calibri"/>
          <w:sz w:val="24"/>
          <w:szCs w:val="24"/>
        </w:rPr>
        <w:t>Email</w:t>
      </w:r>
      <w:r w:rsidR="00BE383C" w:rsidRPr="00266DFB">
        <w:rPr>
          <w:rFonts w:ascii="Calibri" w:hAnsi="Calibri" w:cs="Calibri"/>
          <w:sz w:val="24"/>
          <w:szCs w:val="24"/>
        </w:rPr>
        <w:t xml:space="preserve">:  </w:t>
      </w:r>
      <w:hyperlink r:id="rId34" w:history="1">
        <w:r w:rsidR="0067417F" w:rsidRPr="00D644FF">
          <w:rPr>
            <w:rStyle w:val="Hyperlink"/>
            <w:rFonts w:ascii="Calibri" w:hAnsi="Calibri" w:cs="Calibri"/>
            <w:sz w:val="24"/>
            <w:szCs w:val="24"/>
          </w:rPr>
          <w:t>kevin.bailey@acgov.org</w:t>
        </w:r>
      </w:hyperlink>
      <w:r w:rsidR="00362FFD" w:rsidRPr="00266DFB">
        <w:rPr>
          <w:rFonts w:ascii="Calibri" w:hAnsi="Calibri" w:cs="Calibri"/>
          <w:color w:val="FF0000"/>
          <w:sz w:val="24"/>
          <w:szCs w:val="24"/>
        </w:rPr>
        <w:t xml:space="preserve"> </w:t>
      </w:r>
      <w:r w:rsidR="008C5F9A" w:rsidRPr="00266DFB">
        <w:rPr>
          <w:rFonts w:ascii="Calibri" w:hAnsi="Calibri" w:cs="Calibri"/>
          <w:sz w:val="24"/>
          <w:szCs w:val="24"/>
        </w:rPr>
        <w:t xml:space="preserve"> </w:t>
      </w:r>
    </w:p>
    <w:p w14:paraId="0858E6FE" w14:textId="51C672DD" w:rsidR="00366ABD" w:rsidRPr="00266DFB" w:rsidRDefault="00617190" w:rsidP="00BE383C">
      <w:pPr>
        <w:ind w:left="2160"/>
        <w:rPr>
          <w:rFonts w:ascii="Calibri" w:hAnsi="Calibri" w:cs="Calibri"/>
          <w:sz w:val="24"/>
          <w:szCs w:val="24"/>
        </w:rPr>
      </w:pPr>
      <w:r w:rsidRPr="00266DFB">
        <w:rPr>
          <w:rFonts w:ascii="Calibri" w:hAnsi="Calibri" w:cs="Calibri"/>
          <w:sz w:val="24"/>
          <w:szCs w:val="24"/>
        </w:rPr>
        <w:t>Phone</w:t>
      </w:r>
      <w:r w:rsidR="00BE383C" w:rsidRPr="0067417F">
        <w:rPr>
          <w:rFonts w:ascii="Calibri" w:hAnsi="Calibri" w:cs="Calibri"/>
          <w:color w:val="000000" w:themeColor="text1"/>
          <w:sz w:val="24"/>
          <w:szCs w:val="24"/>
        </w:rPr>
        <w:t xml:space="preserve">: </w:t>
      </w:r>
      <w:r w:rsidR="00F37D41" w:rsidRPr="0067417F">
        <w:rPr>
          <w:rFonts w:ascii="Calibri" w:hAnsi="Calibri" w:cs="Calibri"/>
          <w:color w:val="000000" w:themeColor="text1"/>
          <w:sz w:val="24"/>
          <w:szCs w:val="24"/>
        </w:rPr>
        <w:t xml:space="preserve">(510) </w:t>
      </w:r>
      <w:r w:rsidR="001C628F" w:rsidRPr="0067417F">
        <w:rPr>
          <w:rFonts w:ascii="Calibri" w:hAnsi="Calibri" w:cs="Calibri"/>
          <w:color w:val="000000" w:themeColor="text1"/>
          <w:sz w:val="24"/>
          <w:szCs w:val="24"/>
        </w:rPr>
        <w:t>208-9631</w:t>
      </w:r>
      <w:r w:rsidR="00F37D41" w:rsidRPr="0067417F">
        <w:rPr>
          <w:rFonts w:ascii="Calibri" w:hAnsi="Calibri" w:cs="Calibri"/>
          <w:color w:val="000000" w:themeColor="text1"/>
          <w:sz w:val="24"/>
          <w:szCs w:val="24"/>
        </w:rPr>
        <w:t xml:space="preserve"> </w:t>
      </w:r>
    </w:p>
    <w:p w14:paraId="55A2593E" w14:textId="77777777" w:rsidR="004B192E" w:rsidRPr="00266DFB" w:rsidRDefault="004B192E" w:rsidP="00BE383C">
      <w:pPr>
        <w:ind w:left="2160"/>
        <w:rPr>
          <w:rFonts w:ascii="Calibri" w:hAnsi="Calibri" w:cs="Calibri"/>
          <w:sz w:val="24"/>
          <w:szCs w:val="24"/>
        </w:rPr>
      </w:pPr>
    </w:p>
    <w:p w14:paraId="5046777D" w14:textId="11AE7EE4" w:rsidR="00DC5B16" w:rsidRPr="00857758" w:rsidRDefault="00DC5B16" w:rsidP="00CE1BC8">
      <w:pPr>
        <w:pStyle w:val="ListParagraph"/>
        <w:numPr>
          <w:ilvl w:val="0"/>
          <w:numId w:val="26"/>
        </w:numPr>
        <w:spacing w:after="240"/>
        <w:ind w:hanging="720"/>
        <w:rPr>
          <w:rFonts w:ascii="Calibri" w:hAnsi="Calibri" w:cs="Calibri"/>
          <w:sz w:val="24"/>
          <w:szCs w:val="24"/>
        </w:rPr>
      </w:pPr>
      <w:r w:rsidRPr="00857758">
        <w:rPr>
          <w:rFonts w:ascii="Calibri" w:hAnsi="Calibri" w:cs="Calibri"/>
          <w:sz w:val="24"/>
          <w:szCs w:val="24"/>
        </w:rPr>
        <w:t xml:space="preserve">The GSA Contracting Opportunities website will be the official notification posting place of all </w:t>
      </w:r>
      <w:r w:rsidR="0009327A" w:rsidRPr="00857758">
        <w:rPr>
          <w:rFonts w:ascii="Calibri" w:hAnsi="Calibri" w:cs="Calibri"/>
          <w:sz w:val="24"/>
          <w:szCs w:val="24"/>
        </w:rPr>
        <w:t>bid documents rel</w:t>
      </w:r>
      <w:r w:rsidR="00823F00" w:rsidRPr="00857758">
        <w:rPr>
          <w:rFonts w:ascii="Calibri" w:hAnsi="Calibri" w:cs="Calibri"/>
          <w:sz w:val="24"/>
          <w:szCs w:val="24"/>
        </w:rPr>
        <w:t xml:space="preserve">ated to this </w:t>
      </w:r>
      <w:r w:rsidR="00505B06" w:rsidRPr="00857758">
        <w:rPr>
          <w:rFonts w:ascii="Calibri" w:hAnsi="Calibri" w:cs="Calibri"/>
          <w:sz w:val="24"/>
          <w:szCs w:val="24"/>
        </w:rPr>
        <w:t>IRFP</w:t>
      </w:r>
      <w:r w:rsidRPr="00857758">
        <w:rPr>
          <w:rFonts w:ascii="Calibri" w:hAnsi="Calibri" w:cs="Calibri"/>
          <w:sz w:val="24"/>
          <w:szCs w:val="24"/>
        </w:rPr>
        <w:t xml:space="preserve">.  </w:t>
      </w:r>
      <w:r w:rsidR="0093082F" w:rsidRPr="00857758">
        <w:rPr>
          <w:rFonts w:ascii="Calibri" w:hAnsi="Calibri" w:cs="Calibri"/>
          <w:sz w:val="24"/>
          <w:szCs w:val="24"/>
        </w:rPr>
        <w:t xml:space="preserve">Each Bidder is responsible for checking the website for any </w:t>
      </w:r>
      <w:r w:rsidR="006B4DC6" w:rsidRPr="00857758">
        <w:rPr>
          <w:rFonts w:ascii="Calibri" w:hAnsi="Calibri" w:cs="Calibri"/>
          <w:sz w:val="24"/>
          <w:szCs w:val="24"/>
        </w:rPr>
        <w:t>A</w:t>
      </w:r>
      <w:r w:rsidR="0093082F" w:rsidRPr="00857758">
        <w:rPr>
          <w:rFonts w:ascii="Calibri" w:hAnsi="Calibri" w:cs="Calibri"/>
          <w:sz w:val="24"/>
          <w:szCs w:val="24"/>
        </w:rPr>
        <w:t xml:space="preserve">ddendums and other notices related to this </w:t>
      </w:r>
      <w:r w:rsidR="00505B06" w:rsidRPr="00857758">
        <w:rPr>
          <w:rFonts w:ascii="Calibri" w:hAnsi="Calibri" w:cs="Calibri"/>
          <w:sz w:val="24"/>
          <w:szCs w:val="24"/>
        </w:rPr>
        <w:t>IRFP</w:t>
      </w:r>
      <w:r w:rsidR="0093082F" w:rsidRPr="00857758">
        <w:rPr>
          <w:rFonts w:ascii="Calibri" w:hAnsi="Calibri" w:cs="Calibri"/>
          <w:sz w:val="24"/>
          <w:szCs w:val="24"/>
        </w:rPr>
        <w:t xml:space="preserve">.  </w:t>
      </w:r>
      <w:r w:rsidRPr="00857758">
        <w:rPr>
          <w:rFonts w:ascii="Calibri" w:hAnsi="Calibri" w:cs="Calibri"/>
          <w:sz w:val="24"/>
          <w:szCs w:val="24"/>
        </w:rPr>
        <w:t xml:space="preserve">Go to </w:t>
      </w:r>
      <w:hyperlink r:id="rId35" w:history="1">
        <w:r w:rsidR="008C1E1E" w:rsidRPr="00857758">
          <w:rPr>
            <w:rStyle w:val="Hyperlink"/>
            <w:rFonts w:ascii="Calibri" w:hAnsi="Calibri" w:cs="Calibri"/>
            <w:b/>
            <w:sz w:val="24"/>
            <w:szCs w:val="24"/>
          </w:rPr>
          <w:t>Alameda County Current Contracting Opportunities</w:t>
        </w:r>
      </w:hyperlink>
      <w:r w:rsidRPr="00857758">
        <w:rPr>
          <w:rFonts w:ascii="Calibri" w:hAnsi="Calibri" w:cs="Calibri"/>
          <w:sz w:val="24"/>
          <w:szCs w:val="24"/>
        </w:rPr>
        <w:t xml:space="preserve"> </w:t>
      </w:r>
      <w:r w:rsidR="007D110E" w:rsidRPr="00857758">
        <w:rPr>
          <w:rFonts w:ascii="Calibri" w:hAnsi="Calibri" w:cs="Calibri"/>
          <w:sz w:val="18"/>
          <w:szCs w:val="18"/>
        </w:rPr>
        <w:t>[</w:t>
      </w:r>
      <w:hyperlink r:id="rId36" w:history="1">
        <w:r w:rsidR="007D110E" w:rsidRPr="00857758">
          <w:rPr>
            <w:rStyle w:val="Hyperlink"/>
            <w:rFonts w:ascii="Calibri" w:hAnsi="Calibri" w:cs="Calibri"/>
            <w:sz w:val="18"/>
            <w:szCs w:val="18"/>
          </w:rPr>
          <w:t>https://gsa.acgov.org/do-business-with-us/contracting-opportunities/</w:t>
        </w:r>
      </w:hyperlink>
      <w:r w:rsidR="007D110E" w:rsidRPr="00857758">
        <w:rPr>
          <w:rFonts w:ascii="Calibri" w:hAnsi="Calibri" w:cs="Calibri"/>
          <w:sz w:val="18"/>
          <w:szCs w:val="18"/>
        </w:rPr>
        <w:t>]</w:t>
      </w:r>
      <w:r w:rsidR="00743870" w:rsidRPr="00857758">
        <w:rPr>
          <w:rFonts w:ascii="Calibri" w:hAnsi="Calibri" w:cs="Calibri"/>
          <w:sz w:val="24"/>
          <w:szCs w:val="24"/>
        </w:rPr>
        <w:t xml:space="preserve"> </w:t>
      </w:r>
      <w:r w:rsidRPr="00857758">
        <w:rPr>
          <w:rFonts w:ascii="Calibri" w:hAnsi="Calibri" w:cs="Calibri"/>
          <w:sz w:val="24"/>
          <w:szCs w:val="24"/>
        </w:rPr>
        <w:t xml:space="preserve">to view </w:t>
      </w:r>
      <w:r w:rsidR="006B4DC6" w:rsidRPr="00857758">
        <w:rPr>
          <w:rFonts w:ascii="Calibri" w:hAnsi="Calibri" w:cs="Calibri"/>
          <w:sz w:val="24"/>
          <w:szCs w:val="24"/>
        </w:rPr>
        <w:t xml:space="preserve">the </w:t>
      </w:r>
      <w:r w:rsidR="0093082F" w:rsidRPr="00857758">
        <w:rPr>
          <w:rFonts w:ascii="Calibri" w:hAnsi="Calibri" w:cs="Calibri"/>
          <w:sz w:val="24"/>
          <w:szCs w:val="24"/>
        </w:rPr>
        <w:t xml:space="preserve">posting for this </w:t>
      </w:r>
      <w:r w:rsidR="00505B06" w:rsidRPr="00857758">
        <w:rPr>
          <w:rFonts w:ascii="Calibri" w:hAnsi="Calibri" w:cs="Calibri"/>
          <w:sz w:val="24"/>
          <w:szCs w:val="24"/>
        </w:rPr>
        <w:t>IRFP</w:t>
      </w:r>
      <w:r w:rsidR="0093082F" w:rsidRPr="00857758">
        <w:rPr>
          <w:rFonts w:ascii="Calibri" w:hAnsi="Calibri" w:cs="Calibri"/>
          <w:sz w:val="24"/>
          <w:szCs w:val="24"/>
        </w:rPr>
        <w:t xml:space="preserve"> and other </w:t>
      </w:r>
      <w:r w:rsidRPr="00857758">
        <w:rPr>
          <w:rFonts w:ascii="Calibri" w:hAnsi="Calibri" w:cs="Calibri"/>
          <w:sz w:val="24"/>
          <w:szCs w:val="24"/>
        </w:rPr>
        <w:t>current contracting opportunities.</w:t>
      </w:r>
    </w:p>
    <w:p w14:paraId="3A62D9B1" w14:textId="0CB3AA05" w:rsidR="00DC5B16" w:rsidRPr="00857758" w:rsidRDefault="00DC5B16" w:rsidP="000352A4">
      <w:pPr>
        <w:pStyle w:val="Heading2"/>
        <w:rPr>
          <w:sz w:val="24"/>
          <w:szCs w:val="24"/>
        </w:rPr>
      </w:pPr>
      <w:bookmarkStart w:id="75" w:name="_Toc339364468"/>
      <w:bookmarkStart w:id="76" w:name="_Toc339364729"/>
      <w:bookmarkStart w:id="77" w:name="_Toc194477735"/>
      <w:r w:rsidRPr="00857758">
        <w:rPr>
          <w:sz w:val="24"/>
          <w:szCs w:val="24"/>
        </w:rPr>
        <w:t xml:space="preserve">SUBMITTAL OF </w:t>
      </w:r>
      <w:r w:rsidR="00B36430" w:rsidRPr="00857758">
        <w:rPr>
          <w:sz w:val="24"/>
          <w:szCs w:val="24"/>
        </w:rPr>
        <w:t>PROPOSALS</w:t>
      </w:r>
      <w:bookmarkEnd w:id="77"/>
      <w:r w:rsidR="00B36430" w:rsidRPr="00857758">
        <w:rPr>
          <w:sz w:val="24"/>
          <w:szCs w:val="24"/>
        </w:rPr>
        <w:t xml:space="preserve"> </w:t>
      </w:r>
      <w:bookmarkEnd w:id="75"/>
      <w:bookmarkEnd w:id="76"/>
    </w:p>
    <w:p w14:paraId="7D4628A0" w14:textId="77777777" w:rsidR="00D95C0E" w:rsidRPr="00857758" w:rsidRDefault="00D95C0E" w:rsidP="00D218EC">
      <w:pPr>
        <w:pStyle w:val="Item1"/>
        <w:rPr>
          <w:sz w:val="24"/>
          <w:szCs w:val="24"/>
        </w:rPr>
      </w:pPr>
      <w:r w:rsidRPr="00857758">
        <w:rPr>
          <w:sz w:val="24"/>
          <w:szCs w:val="24"/>
        </w:rPr>
        <w:t xml:space="preserve">Document Submittal </w:t>
      </w:r>
    </w:p>
    <w:p w14:paraId="07916D5A" w14:textId="3087484F" w:rsidR="00AF533D" w:rsidRPr="00A85450" w:rsidRDefault="00FA1C44" w:rsidP="00D218EC">
      <w:pPr>
        <w:pStyle w:val="Itema"/>
      </w:pPr>
      <w:r w:rsidRPr="00857758">
        <w:rPr>
          <w:sz w:val="24"/>
          <w:szCs w:val="24"/>
        </w:rPr>
        <w:t xml:space="preserve">All </w:t>
      </w:r>
      <w:r w:rsidR="0066489F" w:rsidRPr="00857758">
        <w:rPr>
          <w:sz w:val="24"/>
          <w:szCs w:val="24"/>
        </w:rPr>
        <w:t>p</w:t>
      </w:r>
      <w:r w:rsidR="00B36430" w:rsidRPr="00857758">
        <w:rPr>
          <w:sz w:val="24"/>
          <w:szCs w:val="24"/>
        </w:rPr>
        <w:t>roposal documents</w:t>
      </w:r>
      <w:r w:rsidRPr="00857758">
        <w:rPr>
          <w:sz w:val="24"/>
          <w:szCs w:val="24"/>
        </w:rPr>
        <w:t xml:space="preserve"> must be completed</w:t>
      </w:r>
      <w:r w:rsidR="00F90823" w:rsidRPr="00857758">
        <w:rPr>
          <w:sz w:val="24"/>
          <w:szCs w:val="24"/>
        </w:rPr>
        <w:t>,</w:t>
      </w:r>
      <w:r w:rsidRPr="00857758">
        <w:rPr>
          <w:sz w:val="24"/>
          <w:szCs w:val="24"/>
        </w:rPr>
        <w:t xml:space="preserve"> successfully </w:t>
      </w:r>
      <w:r w:rsidR="002B141F" w:rsidRPr="00857758">
        <w:rPr>
          <w:sz w:val="24"/>
          <w:szCs w:val="24"/>
        </w:rPr>
        <w:t>uploaded</w:t>
      </w:r>
      <w:r w:rsidR="00F90823" w:rsidRPr="00857758">
        <w:rPr>
          <w:sz w:val="24"/>
          <w:szCs w:val="24"/>
        </w:rPr>
        <w:t>, and submitted</w:t>
      </w:r>
      <w:r w:rsidRPr="00857758">
        <w:rPr>
          <w:sz w:val="24"/>
          <w:szCs w:val="24"/>
        </w:rPr>
        <w:t xml:space="preserve"> </w:t>
      </w:r>
      <w:r w:rsidR="00F90823" w:rsidRPr="00857758">
        <w:rPr>
          <w:sz w:val="24"/>
          <w:szCs w:val="24"/>
        </w:rPr>
        <w:t xml:space="preserve">online </w:t>
      </w:r>
      <w:r w:rsidRPr="00857758">
        <w:rPr>
          <w:sz w:val="24"/>
          <w:szCs w:val="24"/>
        </w:rPr>
        <w:t xml:space="preserve">through Alameda County </w:t>
      </w:r>
      <w:hyperlink r:id="rId37" w:history="1">
        <w:r w:rsidR="00456C48" w:rsidRPr="00857758">
          <w:rPr>
            <w:rStyle w:val="Hyperlink"/>
            <w:b/>
            <w:bCs/>
            <w:sz w:val="24"/>
            <w:szCs w:val="24"/>
          </w:rPr>
          <w:t>EZSourcing Supplier Portal</w:t>
        </w:r>
      </w:hyperlink>
      <w:r w:rsidR="00D757E3" w:rsidRPr="00857758">
        <w:rPr>
          <w:sz w:val="24"/>
          <w:szCs w:val="24"/>
        </w:rPr>
        <w:t xml:space="preserve"> </w:t>
      </w:r>
      <w:r w:rsidRPr="00857758">
        <w:rPr>
          <w:sz w:val="24"/>
          <w:szCs w:val="24"/>
        </w:rPr>
        <w:t xml:space="preserve">BY 2:00 p.m. on the due date specified in the Calendar of Events. </w:t>
      </w:r>
      <w:r w:rsidR="00F90823" w:rsidRPr="00857758">
        <w:rPr>
          <w:sz w:val="24"/>
          <w:szCs w:val="24"/>
        </w:rPr>
        <w:t>The County</w:t>
      </w:r>
      <w:r w:rsidR="00AF533D" w:rsidRPr="00857758">
        <w:rPr>
          <w:sz w:val="24"/>
          <w:szCs w:val="24"/>
        </w:rPr>
        <w:t xml:space="preserve"> strongly recommend</w:t>
      </w:r>
      <w:r w:rsidR="006B4DC6" w:rsidRPr="00857758">
        <w:rPr>
          <w:sz w:val="24"/>
          <w:szCs w:val="24"/>
        </w:rPr>
        <w:t>s</w:t>
      </w:r>
      <w:r w:rsidR="00AF533D" w:rsidRPr="00857758">
        <w:rPr>
          <w:sz w:val="24"/>
          <w:szCs w:val="24"/>
        </w:rPr>
        <w:t xml:space="preserve"> uploading early</w:t>
      </w:r>
      <w:r w:rsidR="006B4DC6" w:rsidRPr="00857758">
        <w:rPr>
          <w:sz w:val="24"/>
          <w:szCs w:val="24"/>
        </w:rPr>
        <w:t>;</w:t>
      </w:r>
      <w:r w:rsidR="00AF533D" w:rsidRPr="00857758">
        <w:rPr>
          <w:sz w:val="24"/>
          <w:szCs w:val="24"/>
        </w:rPr>
        <w:t xml:space="preserve"> t</w:t>
      </w:r>
      <w:r w:rsidRPr="00857758">
        <w:rPr>
          <w:sz w:val="24"/>
          <w:szCs w:val="24"/>
        </w:rPr>
        <w:t xml:space="preserve">echnical difficulties in downloading/submitting documents through the Alameda County </w:t>
      </w:r>
      <w:hyperlink r:id="rId38" w:history="1">
        <w:r w:rsidR="00456C48" w:rsidRPr="00857758">
          <w:rPr>
            <w:rStyle w:val="Hyperlink"/>
            <w:b/>
            <w:bCs/>
            <w:sz w:val="24"/>
            <w:szCs w:val="24"/>
          </w:rPr>
          <w:t>EZSourcing Supplier Portal</w:t>
        </w:r>
      </w:hyperlink>
      <w:r w:rsidR="00D757E3" w:rsidRPr="00857758">
        <w:rPr>
          <w:sz w:val="24"/>
          <w:szCs w:val="24"/>
        </w:rPr>
        <w:t xml:space="preserve"> </w:t>
      </w:r>
      <w:r w:rsidR="00D0628D">
        <w:rPr>
          <w:sz w:val="24"/>
          <w:szCs w:val="24"/>
        </w:rPr>
        <w:t>will</w:t>
      </w:r>
      <w:r w:rsidRPr="00857758">
        <w:rPr>
          <w:sz w:val="24"/>
          <w:szCs w:val="24"/>
        </w:rPr>
        <w:t xml:space="preserve"> not extend the due date and time.</w:t>
      </w:r>
      <w:r w:rsidR="00AF533D" w:rsidRPr="00857758">
        <w:rPr>
          <w:sz w:val="24"/>
          <w:szCs w:val="24"/>
        </w:rPr>
        <w:t xml:space="preserve">  No hardcopy, email (electronic)</w:t>
      </w:r>
      <w:r w:rsidR="006B4DC6" w:rsidRPr="00857758">
        <w:rPr>
          <w:sz w:val="24"/>
          <w:szCs w:val="24"/>
        </w:rPr>
        <w:t>,</w:t>
      </w:r>
      <w:r w:rsidR="00AF533D" w:rsidRPr="00857758">
        <w:rPr>
          <w:sz w:val="24"/>
          <w:szCs w:val="24"/>
        </w:rPr>
        <w:t xml:space="preserve"> or facsimile </w:t>
      </w:r>
      <w:r w:rsidR="00B36430" w:rsidRPr="00857758">
        <w:rPr>
          <w:sz w:val="24"/>
          <w:szCs w:val="24"/>
        </w:rPr>
        <w:t>proposals</w:t>
      </w:r>
      <w:r w:rsidR="00AF533D" w:rsidRPr="00857758">
        <w:rPr>
          <w:sz w:val="24"/>
          <w:szCs w:val="24"/>
        </w:rPr>
        <w:t xml:space="preserve"> will be considered.</w:t>
      </w:r>
    </w:p>
    <w:p w14:paraId="711CC679" w14:textId="66C9546A" w:rsidR="00F90823" w:rsidRPr="00266DFB" w:rsidRDefault="00502F47" w:rsidP="00BB5972">
      <w:pPr>
        <w:pStyle w:val="Itema"/>
        <w:rPr>
          <w:sz w:val="24"/>
          <w:szCs w:val="24"/>
        </w:rPr>
      </w:pPr>
      <w:bookmarkStart w:id="78" w:name="_Hlk84929088"/>
      <w:r w:rsidRPr="00266DFB">
        <w:rPr>
          <w:sz w:val="24"/>
          <w:szCs w:val="24"/>
        </w:rPr>
        <w:lastRenderedPageBreak/>
        <w:t>Bidder</w:t>
      </w:r>
      <w:r w:rsidR="00FA1C44" w:rsidRPr="00266DFB">
        <w:rPr>
          <w:sz w:val="24"/>
          <w:szCs w:val="24"/>
        </w:rPr>
        <w:t xml:space="preserve">s </w:t>
      </w:r>
      <w:r w:rsidR="00FA1C44" w:rsidRPr="00266DFB">
        <w:rPr>
          <w:b/>
          <w:sz w:val="24"/>
          <w:szCs w:val="24"/>
          <w:u w:val="single"/>
        </w:rPr>
        <w:t>must</w:t>
      </w:r>
      <w:r w:rsidR="00FD1524" w:rsidRPr="00266DFB">
        <w:rPr>
          <w:sz w:val="24"/>
          <w:szCs w:val="24"/>
        </w:rPr>
        <w:t xml:space="preserve"> submit </w:t>
      </w:r>
      <w:r w:rsidR="00E036F8" w:rsidRPr="00266DFB">
        <w:rPr>
          <w:sz w:val="24"/>
          <w:szCs w:val="24"/>
        </w:rPr>
        <w:t xml:space="preserve">an </w:t>
      </w:r>
      <w:r w:rsidR="00FA1C44" w:rsidRPr="00266DFB">
        <w:rPr>
          <w:sz w:val="24"/>
          <w:szCs w:val="24"/>
        </w:rPr>
        <w:t xml:space="preserve">electronic </w:t>
      </w:r>
      <w:r w:rsidR="005D1C15" w:rsidRPr="00266DFB">
        <w:rPr>
          <w:sz w:val="24"/>
          <w:szCs w:val="24"/>
        </w:rPr>
        <w:t>version</w:t>
      </w:r>
      <w:r w:rsidR="00FA1C44" w:rsidRPr="00266DFB">
        <w:rPr>
          <w:sz w:val="24"/>
          <w:szCs w:val="24"/>
        </w:rPr>
        <w:t xml:space="preserve"> of their proposal</w:t>
      </w:r>
      <w:r w:rsidR="00617190" w:rsidRPr="00266DFB">
        <w:rPr>
          <w:sz w:val="24"/>
          <w:szCs w:val="24"/>
        </w:rPr>
        <w:t xml:space="preserve"> </w:t>
      </w:r>
      <w:r w:rsidR="00BB5972" w:rsidRPr="00266DFB">
        <w:rPr>
          <w:sz w:val="24"/>
          <w:szCs w:val="24"/>
        </w:rPr>
        <w:t xml:space="preserve">in </w:t>
      </w:r>
      <w:r w:rsidR="00FA1C44" w:rsidRPr="00266DFB">
        <w:rPr>
          <w:sz w:val="24"/>
          <w:szCs w:val="24"/>
        </w:rPr>
        <w:t>a PDF</w:t>
      </w:r>
      <w:r w:rsidR="00BB5972" w:rsidRPr="00266DFB">
        <w:rPr>
          <w:sz w:val="24"/>
          <w:szCs w:val="24"/>
        </w:rPr>
        <w:t xml:space="preserve"> file, preferably a single file if </w:t>
      </w:r>
      <w:bookmarkEnd w:id="78"/>
      <w:r w:rsidR="00CE1BC8">
        <w:rPr>
          <w:sz w:val="24"/>
          <w:szCs w:val="24"/>
        </w:rPr>
        <w:t>20MB or less</w:t>
      </w:r>
      <w:r w:rsidR="00BF3055" w:rsidRPr="00266DFB">
        <w:rPr>
          <w:sz w:val="24"/>
          <w:szCs w:val="24"/>
        </w:rPr>
        <w:t>.</w:t>
      </w:r>
      <w:r w:rsidR="00617190" w:rsidRPr="00266DFB">
        <w:rPr>
          <w:sz w:val="24"/>
          <w:szCs w:val="24"/>
        </w:rPr>
        <w:t xml:space="preserve"> </w:t>
      </w:r>
    </w:p>
    <w:p w14:paraId="77F6F34F" w14:textId="559F19B7" w:rsidR="00FA1C44" w:rsidRPr="00266DFB" w:rsidRDefault="00AF533D" w:rsidP="00B82A84">
      <w:pPr>
        <w:pStyle w:val="Itema"/>
        <w:rPr>
          <w:sz w:val="24"/>
          <w:szCs w:val="24"/>
        </w:rPr>
      </w:pPr>
      <w:r w:rsidRPr="00266DFB">
        <w:rPr>
          <w:sz w:val="24"/>
          <w:szCs w:val="24"/>
        </w:rPr>
        <w:t xml:space="preserve">The submitted </w:t>
      </w:r>
      <w:r w:rsidR="00B36430">
        <w:rPr>
          <w:sz w:val="24"/>
          <w:szCs w:val="24"/>
        </w:rPr>
        <w:t>p</w:t>
      </w:r>
      <w:r w:rsidR="00617190" w:rsidRPr="00266DFB">
        <w:rPr>
          <w:sz w:val="24"/>
          <w:szCs w:val="24"/>
        </w:rPr>
        <w:t xml:space="preserve">roposal </w:t>
      </w:r>
      <w:r w:rsidRPr="00266DFB">
        <w:rPr>
          <w:sz w:val="24"/>
          <w:szCs w:val="24"/>
        </w:rPr>
        <w:t xml:space="preserve">must conform </w:t>
      </w:r>
      <w:r w:rsidR="006B4DC6">
        <w:rPr>
          <w:sz w:val="24"/>
          <w:szCs w:val="24"/>
        </w:rPr>
        <w:t xml:space="preserve">to </w:t>
      </w:r>
      <w:r w:rsidRPr="00266DFB">
        <w:rPr>
          <w:sz w:val="24"/>
          <w:szCs w:val="24"/>
        </w:rPr>
        <w:t xml:space="preserve">and </w:t>
      </w:r>
      <w:r w:rsidR="00617190" w:rsidRPr="00266DFB">
        <w:rPr>
          <w:sz w:val="24"/>
          <w:szCs w:val="24"/>
        </w:rPr>
        <w:t xml:space="preserve">include </w:t>
      </w:r>
      <w:r w:rsidR="00FA1C44" w:rsidRPr="00266DFB">
        <w:rPr>
          <w:sz w:val="24"/>
          <w:szCs w:val="24"/>
        </w:rPr>
        <w:t xml:space="preserve">Exhibit A – Bid Response Packet, </w:t>
      </w:r>
      <w:r w:rsidRPr="00266DFB">
        <w:rPr>
          <w:sz w:val="24"/>
          <w:szCs w:val="24"/>
        </w:rPr>
        <w:t xml:space="preserve">as amended or revised by Addendum, </w:t>
      </w:r>
      <w:r w:rsidR="00FA1C44" w:rsidRPr="00266DFB">
        <w:rPr>
          <w:sz w:val="24"/>
          <w:szCs w:val="24"/>
        </w:rPr>
        <w:t xml:space="preserve">including additional required documentation.  </w:t>
      </w:r>
      <w:r w:rsidRPr="00266DFB">
        <w:rPr>
          <w:b/>
          <w:bCs/>
          <w:sz w:val="24"/>
          <w:szCs w:val="24"/>
          <w:u w:val="single"/>
        </w:rPr>
        <w:t xml:space="preserve">A Bidder may be disqualified </w:t>
      </w:r>
      <w:r w:rsidR="00456C48" w:rsidRPr="00266DFB">
        <w:rPr>
          <w:b/>
          <w:bCs/>
          <w:sz w:val="24"/>
          <w:szCs w:val="24"/>
          <w:u w:val="single"/>
        </w:rPr>
        <w:t xml:space="preserve">if the most current version of </w:t>
      </w:r>
      <w:r w:rsidRPr="00266DFB">
        <w:rPr>
          <w:b/>
          <w:bCs/>
          <w:sz w:val="24"/>
          <w:szCs w:val="24"/>
          <w:u w:val="single"/>
        </w:rPr>
        <w:t xml:space="preserve">Exhibit A, as </w:t>
      </w:r>
      <w:r w:rsidR="0019697B" w:rsidRPr="00266DFB">
        <w:rPr>
          <w:b/>
          <w:bCs/>
          <w:sz w:val="24"/>
          <w:szCs w:val="24"/>
          <w:u w:val="single"/>
        </w:rPr>
        <w:t xml:space="preserve">revised and </w:t>
      </w:r>
      <w:r w:rsidRPr="00266DFB">
        <w:rPr>
          <w:b/>
          <w:bCs/>
          <w:sz w:val="24"/>
          <w:szCs w:val="24"/>
          <w:u w:val="single"/>
        </w:rPr>
        <w:t>published through Addend</w:t>
      </w:r>
      <w:r w:rsidR="0019697B" w:rsidRPr="00266DFB">
        <w:rPr>
          <w:b/>
          <w:bCs/>
          <w:sz w:val="24"/>
          <w:szCs w:val="24"/>
          <w:u w:val="single"/>
        </w:rPr>
        <w:t>a</w:t>
      </w:r>
      <w:r w:rsidRPr="00266DFB">
        <w:rPr>
          <w:b/>
          <w:bCs/>
          <w:sz w:val="24"/>
          <w:szCs w:val="24"/>
          <w:u w:val="single"/>
        </w:rPr>
        <w:t>, is not used.</w:t>
      </w:r>
      <w:r w:rsidRPr="00266DFB">
        <w:rPr>
          <w:sz w:val="24"/>
          <w:szCs w:val="24"/>
        </w:rPr>
        <w:t xml:space="preserve"> </w:t>
      </w:r>
    </w:p>
    <w:p w14:paraId="57E11881" w14:textId="1579729E" w:rsidR="00C55343" w:rsidRPr="00266DFB" w:rsidRDefault="006B4DC6" w:rsidP="006F1244">
      <w:pPr>
        <w:pStyle w:val="Itema"/>
        <w:rPr>
          <w:sz w:val="24"/>
          <w:szCs w:val="24"/>
        </w:rPr>
      </w:pPr>
      <w:r>
        <w:rPr>
          <w:sz w:val="24"/>
          <w:szCs w:val="24"/>
        </w:rPr>
        <w:t xml:space="preserve">In whole or in part, </w:t>
      </w:r>
      <w:r w:rsidR="00B36430">
        <w:rPr>
          <w:sz w:val="24"/>
          <w:szCs w:val="24"/>
        </w:rPr>
        <w:t xml:space="preserve">proposal </w:t>
      </w:r>
      <w:r>
        <w:rPr>
          <w:sz w:val="24"/>
          <w:szCs w:val="24"/>
        </w:rPr>
        <w:t>responses</w:t>
      </w:r>
      <w:r w:rsidR="00C55343" w:rsidRPr="00266DFB">
        <w:rPr>
          <w:sz w:val="24"/>
          <w:szCs w:val="24"/>
        </w:rPr>
        <w:t xml:space="preserve"> are NOT to be marked confidential or proprietary.  </w:t>
      </w:r>
      <w:r>
        <w:rPr>
          <w:sz w:val="24"/>
          <w:szCs w:val="24"/>
        </w:rPr>
        <w:t xml:space="preserve">The </w:t>
      </w:r>
      <w:r w:rsidR="00C55343" w:rsidRPr="00266DFB">
        <w:rPr>
          <w:sz w:val="24"/>
          <w:szCs w:val="24"/>
        </w:rPr>
        <w:t xml:space="preserve">County may refuse to consider any </w:t>
      </w:r>
      <w:r w:rsidR="00B36430">
        <w:rPr>
          <w:sz w:val="24"/>
          <w:szCs w:val="24"/>
        </w:rPr>
        <w:t xml:space="preserve">proposal </w:t>
      </w:r>
      <w:r w:rsidR="00C55343" w:rsidRPr="00266DFB">
        <w:rPr>
          <w:sz w:val="24"/>
          <w:szCs w:val="24"/>
        </w:rPr>
        <w:t xml:space="preserve">or part thereof so marked.  Bid </w:t>
      </w:r>
      <w:r>
        <w:rPr>
          <w:sz w:val="24"/>
          <w:szCs w:val="24"/>
        </w:rPr>
        <w:t>proposals</w:t>
      </w:r>
      <w:r w:rsidR="00C55343" w:rsidRPr="00266DFB">
        <w:rPr>
          <w:sz w:val="24"/>
          <w:szCs w:val="24"/>
        </w:rPr>
        <w:t xml:space="preserve"> submitted in response to this </w:t>
      </w:r>
      <w:r w:rsidR="00505B06">
        <w:rPr>
          <w:sz w:val="24"/>
          <w:szCs w:val="24"/>
        </w:rPr>
        <w:t>IRFP</w:t>
      </w:r>
      <w:r w:rsidR="00C55343" w:rsidRPr="00266DFB">
        <w:rPr>
          <w:sz w:val="24"/>
          <w:szCs w:val="24"/>
        </w:rPr>
        <w:t xml:space="preserve"> may be subject to public disclosure.  </w:t>
      </w:r>
      <w:r>
        <w:rPr>
          <w:sz w:val="24"/>
          <w:szCs w:val="24"/>
        </w:rPr>
        <w:t xml:space="preserve">The </w:t>
      </w:r>
      <w:r w:rsidR="00C55343" w:rsidRPr="00266DFB">
        <w:rPr>
          <w:sz w:val="24"/>
          <w:szCs w:val="24"/>
        </w:rPr>
        <w:t xml:space="preserve">County </w:t>
      </w:r>
      <w:r w:rsidR="00CE1BC8">
        <w:rPr>
          <w:sz w:val="24"/>
          <w:szCs w:val="24"/>
        </w:rPr>
        <w:t>will</w:t>
      </w:r>
      <w:r w:rsidR="00C55343" w:rsidRPr="00266DFB">
        <w:rPr>
          <w:sz w:val="24"/>
          <w:szCs w:val="24"/>
        </w:rPr>
        <w:t xml:space="preserve"> not be liable in any way for disclosure of any such records.  Please refer to the County’s website at </w:t>
      </w:r>
      <w:hyperlink r:id="rId39" w:history="1">
        <w:r w:rsidR="00C55343" w:rsidRPr="00266DFB">
          <w:rPr>
            <w:rStyle w:val="Hyperlink"/>
            <w:b/>
            <w:sz w:val="24"/>
            <w:szCs w:val="24"/>
          </w:rPr>
          <w:t>Alameda County Proprietary and Confidential Information Policies</w:t>
        </w:r>
      </w:hyperlink>
      <w:r w:rsidR="00C55343" w:rsidRPr="00266DFB">
        <w:rPr>
          <w:color w:val="0000FF"/>
          <w:sz w:val="24"/>
          <w:szCs w:val="24"/>
        </w:rPr>
        <w:t xml:space="preserve"> </w:t>
      </w:r>
      <w:r w:rsidR="00C55343" w:rsidRPr="00834297">
        <w:rPr>
          <w:color w:val="0000FF"/>
          <w:sz w:val="18"/>
          <w:szCs w:val="18"/>
        </w:rPr>
        <w:t>[</w:t>
      </w:r>
      <w:hyperlink r:id="rId40" w:history="1">
        <w:r w:rsidR="00C55343" w:rsidRPr="00834297">
          <w:rPr>
            <w:rStyle w:val="Hyperlink"/>
            <w:sz w:val="18"/>
            <w:szCs w:val="18"/>
          </w:rPr>
          <w:t>https://gsa.acgov.org/do-business-with-us/contracting-opportunities/policies-procedures/proprietary-confidential-information/</w:t>
        </w:r>
      </w:hyperlink>
      <w:r w:rsidR="00C55343" w:rsidRPr="00834297">
        <w:rPr>
          <w:color w:val="0000FF"/>
          <w:sz w:val="18"/>
          <w:szCs w:val="18"/>
        </w:rPr>
        <w:t>]</w:t>
      </w:r>
      <w:r w:rsidR="00C55343" w:rsidRPr="00266DFB">
        <w:rPr>
          <w:sz w:val="24"/>
          <w:szCs w:val="24"/>
        </w:rPr>
        <w:t>.</w:t>
      </w:r>
    </w:p>
    <w:p w14:paraId="717601F9" w14:textId="020400D0" w:rsidR="00F90823" w:rsidRPr="00266DFB" w:rsidRDefault="006B4DC6" w:rsidP="00F51741">
      <w:pPr>
        <w:pStyle w:val="Itema"/>
        <w:rPr>
          <w:sz w:val="24"/>
          <w:szCs w:val="24"/>
        </w:rPr>
      </w:pPr>
      <w:r>
        <w:rPr>
          <w:sz w:val="24"/>
          <w:szCs w:val="24"/>
        </w:rPr>
        <w:t>For the</w:t>
      </w:r>
      <w:r w:rsidR="00F90823" w:rsidRPr="00266DFB">
        <w:rPr>
          <w:sz w:val="24"/>
          <w:szCs w:val="24"/>
        </w:rPr>
        <w:t xml:space="preserve"> </w:t>
      </w:r>
      <w:r w:rsidR="00B36430">
        <w:rPr>
          <w:sz w:val="24"/>
          <w:szCs w:val="24"/>
        </w:rPr>
        <w:t>p</w:t>
      </w:r>
      <w:r>
        <w:rPr>
          <w:sz w:val="24"/>
          <w:szCs w:val="24"/>
        </w:rPr>
        <w:t>roposal</w:t>
      </w:r>
      <w:r w:rsidR="00F90823" w:rsidRPr="00266DFB">
        <w:rPr>
          <w:sz w:val="24"/>
          <w:szCs w:val="24"/>
        </w:rPr>
        <w:t xml:space="preserve">s to be considered complete, </w:t>
      </w:r>
      <w:r>
        <w:rPr>
          <w:sz w:val="24"/>
          <w:szCs w:val="24"/>
        </w:rPr>
        <w:t xml:space="preserve">the </w:t>
      </w:r>
      <w:r w:rsidR="00F90823" w:rsidRPr="00266DFB">
        <w:rPr>
          <w:sz w:val="24"/>
          <w:szCs w:val="24"/>
        </w:rPr>
        <w:t xml:space="preserve">Bidder </w:t>
      </w:r>
      <w:r w:rsidR="00F90823" w:rsidRPr="00266DFB">
        <w:rPr>
          <w:b/>
          <w:sz w:val="24"/>
          <w:szCs w:val="24"/>
          <w:u w:val="single"/>
        </w:rPr>
        <w:t>must</w:t>
      </w:r>
      <w:r w:rsidR="00F90823" w:rsidRPr="00266DFB">
        <w:rPr>
          <w:b/>
          <w:sz w:val="24"/>
          <w:szCs w:val="24"/>
        </w:rPr>
        <w:t xml:space="preserve"> </w:t>
      </w:r>
      <w:r w:rsidR="00F90823" w:rsidRPr="00266DFB">
        <w:rPr>
          <w:sz w:val="24"/>
          <w:szCs w:val="24"/>
        </w:rPr>
        <w:t xml:space="preserve">provide responses to all information requested </w:t>
      </w:r>
      <w:r w:rsidR="0019697B" w:rsidRPr="00266DFB">
        <w:rPr>
          <w:sz w:val="24"/>
          <w:szCs w:val="24"/>
        </w:rPr>
        <w:t xml:space="preserve">in </w:t>
      </w:r>
      <w:r w:rsidR="00F90823" w:rsidRPr="00266DFB">
        <w:rPr>
          <w:sz w:val="24"/>
          <w:szCs w:val="24"/>
        </w:rPr>
        <w:t>Exhibit A – Bid Response Packet</w:t>
      </w:r>
      <w:r w:rsidR="0019697B" w:rsidRPr="00266DFB">
        <w:rPr>
          <w:sz w:val="24"/>
          <w:szCs w:val="24"/>
        </w:rPr>
        <w:t>, as revised by any Addenda</w:t>
      </w:r>
      <w:r w:rsidR="00F90823" w:rsidRPr="00266DFB">
        <w:rPr>
          <w:sz w:val="24"/>
          <w:szCs w:val="24"/>
        </w:rPr>
        <w:t>.</w:t>
      </w:r>
    </w:p>
    <w:p w14:paraId="6724248D" w14:textId="77777777" w:rsidR="00D95C0E" w:rsidRPr="00266DFB" w:rsidRDefault="00C55343" w:rsidP="00FA1C44">
      <w:pPr>
        <w:pStyle w:val="Item1"/>
        <w:rPr>
          <w:sz w:val="24"/>
        </w:rPr>
      </w:pPr>
      <w:r w:rsidRPr="00266DFB">
        <w:rPr>
          <w:bCs/>
          <w:sz w:val="24"/>
        </w:rPr>
        <w:t xml:space="preserve">Submissions Processes </w:t>
      </w:r>
    </w:p>
    <w:p w14:paraId="709B26A9" w14:textId="395B5A0E" w:rsidR="00FA1C44" w:rsidRPr="00266DFB" w:rsidRDefault="00FA1C44" w:rsidP="00CE1BC8">
      <w:pPr>
        <w:pStyle w:val="Itema"/>
        <w:numPr>
          <w:ilvl w:val="3"/>
          <w:numId w:val="20"/>
        </w:numPr>
        <w:rPr>
          <w:sz w:val="24"/>
        </w:rPr>
      </w:pPr>
      <w:r w:rsidRPr="00266DFB">
        <w:rPr>
          <w:sz w:val="24"/>
        </w:rPr>
        <w:t xml:space="preserve">All costs required for the preparation and submission of a </w:t>
      </w:r>
      <w:r w:rsidR="00B36430">
        <w:rPr>
          <w:sz w:val="24"/>
        </w:rPr>
        <w:t>p</w:t>
      </w:r>
      <w:r w:rsidR="006B4DC6">
        <w:rPr>
          <w:sz w:val="24"/>
        </w:rPr>
        <w:t>roposal</w:t>
      </w:r>
      <w:r w:rsidRPr="00266DFB">
        <w:rPr>
          <w:sz w:val="24"/>
        </w:rPr>
        <w:t xml:space="preserve"> </w:t>
      </w:r>
      <w:r w:rsidR="00F43EF7">
        <w:rPr>
          <w:sz w:val="24"/>
        </w:rPr>
        <w:t>must</w:t>
      </w:r>
      <w:r w:rsidRPr="00266DFB">
        <w:rPr>
          <w:sz w:val="24"/>
        </w:rPr>
        <w:t xml:space="preserve"> be borne by </w:t>
      </w:r>
      <w:r w:rsidR="006B4DC6">
        <w:rPr>
          <w:sz w:val="24"/>
        </w:rPr>
        <w:t xml:space="preserve">the </w:t>
      </w:r>
      <w:r w:rsidR="00502F47" w:rsidRPr="00266DFB">
        <w:rPr>
          <w:sz w:val="24"/>
        </w:rPr>
        <w:t>Bidder</w:t>
      </w:r>
      <w:r w:rsidRPr="00266DFB">
        <w:rPr>
          <w:sz w:val="24"/>
        </w:rPr>
        <w:t xml:space="preserve">. </w:t>
      </w:r>
    </w:p>
    <w:p w14:paraId="0B2721C0" w14:textId="320FF814" w:rsidR="00FA1C44" w:rsidRPr="00266DFB" w:rsidRDefault="00FA1C44" w:rsidP="00CE1BC8">
      <w:pPr>
        <w:pStyle w:val="Itema"/>
        <w:numPr>
          <w:ilvl w:val="3"/>
          <w:numId w:val="20"/>
        </w:numPr>
        <w:rPr>
          <w:sz w:val="24"/>
        </w:rPr>
      </w:pPr>
      <w:r w:rsidRPr="00266DFB">
        <w:rPr>
          <w:sz w:val="24"/>
        </w:rPr>
        <w:t xml:space="preserve">Only one </w:t>
      </w:r>
      <w:r w:rsidR="006B4DC6">
        <w:rPr>
          <w:sz w:val="24"/>
        </w:rPr>
        <w:t>b</w:t>
      </w:r>
      <w:r w:rsidRPr="00266DFB">
        <w:rPr>
          <w:sz w:val="24"/>
        </w:rPr>
        <w:t xml:space="preserve">id </w:t>
      </w:r>
      <w:r w:rsidR="006B4DC6">
        <w:rPr>
          <w:sz w:val="24"/>
        </w:rPr>
        <w:t>proposal</w:t>
      </w:r>
      <w:r w:rsidRPr="00266DFB">
        <w:rPr>
          <w:sz w:val="24"/>
        </w:rPr>
        <w:t xml:space="preserve"> will be accepted from any one person, partnership, corporation, or other entity; however, several alternatives may be included in one response.  For purposes of this requirement, “partnership” </w:t>
      </w:r>
      <w:r w:rsidR="00CE1BC8">
        <w:rPr>
          <w:sz w:val="24"/>
        </w:rPr>
        <w:t>will</w:t>
      </w:r>
      <w:r w:rsidRPr="00266DFB">
        <w:rPr>
          <w:sz w:val="24"/>
        </w:rPr>
        <w:t xml:space="preserve"> mean, and is limited to, a legal partnership formed under one or more of the provisions of California or other state’s Corporations Code or an equivalent statute.</w:t>
      </w:r>
    </w:p>
    <w:p w14:paraId="3FA9AF91" w14:textId="77777777" w:rsidR="00CE3CAF" w:rsidRDefault="00C51687" w:rsidP="00CE1BC8">
      <w:pPr>
        <w:pStyle w:val="Itema"/>
        <w:numPr>
          <w:ilvl w:val="3"/>
          <w:numId w:val="20"/>
        </w:numPr>
        <w:rPr>
          <w:sz w:val="24"/>
        </w:rPr>
      </w:pPr>
      <w:bookmarkStart w:id="79" w:name="_Hlk84926488"/>
      <w:r w:rsidRPr="00266DFB">
        <w:rPr>
          <w:sz w:val="24"/>
        </w:rPr>
        <w:t>The final</w:t>
      </w:r>
      <w:r w:rsidR="00FA1C44" w:rsidRPr="00266DFB">
        <w:rPr>
          <w:sz w:val="24"/>
        </w:rPr>
        <w:t xml:space="preserve"> award information will be posted on the County’s “Contracting Opportunities” website</w:t>
      </w:r>
      <w:r w:rsidRPr="00266DFB">
        <w:rPr>
          <w:sz w:val="24"/>
        </w:rPr>
        <w:t>.</w:t>
      </w:r>
    </w:p>
    <w:p w14:paraId="3BDC237C" w14:textId="77777777" w:rsidR="00B36430" w:rsidRDefault="0093082F" w:rsidP="00CE1BC8">
      <w:pPr>
        <w:pStyle w:val="Itema"/>
        <w:numPr>
          <w:ilvl w:val="3"/>
          <w:numId w:val="20"/>
        </w:numPr>
        <w:rPr>
          <w:sz w:val="24"/>
        </w:rPr>
      </w:pPr>
      <w:r>
        <w:rPr>
          <w:sz w:val="24"/>
        </w:rPr>
        <w:t>The</w:t>
      </w:r>
      <w:r w:rsidR="00F51741" w:rsidRPr="00266DFB">
        <w:rPr>
          <w:sz w:val="24"/>
        </w:rPr>
        <w:t xml:space="preserve"> County reserves the right to reject </w:t>
      </w:r>
      <w:r>
        <w:rPr>
          <w:sz w:val="24"/>
        </w:rPr>
        <w:t>any</w:t>
      </w:r>
      <w:r w:rsidR="00F51741" w:rsidRPr="00266DFB">
        <w:rPr>
          <w:sz w:val="24"/>
        </w:rPr>
        <w:t xml:space="preserve"> </w:t>
      </w:r>
      <w:r w:rsidR="006B4DC6">
        <w:rPr>
          <w:sz w:val="24"/>
        </w:rPr>
        <w:t>proposal</w:t>
      </w:r>
      <w:r w:rsidR="00B36430">
        <w:rPr>
          <w:sz w:val="24"/>
        </w:rPr>
        <w:t>.</w:t>
      </w:r>
    </w:p>
    <w:p w14:paraId="722A75E2" w14:textId="1C6BCE8D" w:rsidR="00C55343" w:rsidRPr="00266DFB" w:rsidRDefault="00B36430" w:rsidP="00CE1BC8">
      <w:pPr>
        <w:pStyle w:val="Itema"/>
        <w:numPr>
          <w:ilvl w:val="3"/>
          <w:numId w:val="20"/>
        </w:numPr>
        <w:rPr>
          <w:sz w:val="24"/>
        </w:rPr>
      </w:pPr>
      <w:r>
        <w:rPr>
          <w:sz w:val="24"/>
        </w:rPr>
        <w:t>A</w:t>
      </w:r>
      <w:r w:rsidR="0093082F">
        <w:rPr>
          <w:sz w:val="24"/>
        </w:rPr>
        <w:t xml:space="preserve">ll </w:t>
      </w:r>
      <w:r>
        <w:rPr>
          <w:sz w:val="24"/>
        </w:rPr>
        <w:t xml:space="preserve">bid proposals </w:t>
      </w:r>
      <w:r w:rsidR="00F43EF7">
        <w:rPr>
          <w:sz w:val="24"/>
        </w:rPr>
        <w:t>must</w:t>
      </w:r>
      <w:r w:rsidR="00F51741" w:rsidRPr="00266DFB">
        <w:rPr>
          <w:sz w:val="24"/>
        </w:rPr>
        <w:t xml:space="preserve"> remain open to acceptance and irrevocable for a period of</w:t>
      </w:r>
      <w:r>
        <w:rPr>
          <w:sz w:val="24"/>
        </w:rPr>
        <w:t xml:space="preserve"> not less </w:t>
      </w:r>
      <w:r w:rsidRPr="0067417F">
        <w:rPr>
          <w:color w:val="000000" w:themeColor="text1"/>
          <w:sz w:val="24"/>
        </w:rPr>
        <w:t xml:space="preserve">than </w:t>
      </w:r>
      <w:r w:rsidR="00F51741" w:rsidRPr="0067417F">
        <w:rPr>
          <w:color w:val="000000" w:themeColor="text1"/>
          <w:sz w:val="24"/>
        </w:rPr>
        <w:t xml:space="preserve">180 days </w:t>
      </w:r>
      <w:r w:rsidR="00F51741" w:rsidRPr="00266DFB">
        <w:rPr>
          <w:sz w:val="24"/>
        </w:rPr>
        <w:t xml:space="preserve">unless otherwise specified in the </w:t>
      </w:r>
      <w:r w:rsidR="00184021">
        <w:rPr>
          <w:sz w:val="24"/>
        </w:rPr>
        <w:t>b</w:t>
      </w:r>
      <w:r w:rsidR="00F51741" w:rsidRPr="00266DFB">
        <w:rPr>
          <w:sz w:val="24"/>
        </w:rPr>
        <w:t xml:space="preserve">id </w:t>
      </w:r>
      <w:r w:rsidR="00184021">
        <w:rPr>
          <w:sz w:val="24"/>
        </w:rPr>
        <w:t>d</w:t>
      </w:r>
      <w:r w:rsidR="00F51741" w:rsidRPr="00266DFB">
        <w:rPr>
          <w:sz w:val="24"/>
        </w:rPr>
        <w:t>ocuments.</w:t>
      </w:r>
      <w:bookmarkEnd w:id="79"/>
    </w:p>
    <w:p w14:paraId="61F94A8C" w14:textId="77777777" w:rsidR="00D95C0E" w:rsidRPr="00266DFB" w:rsidRDefault="00D95C0E" w:rsidP="00FA1C44">
      <w:pPr>
        <w:pStyle w:val="Item1"/>
        <w:rPr>
          <w:bCs/>
          <w:sz w:val="24"/>
        </w:rPr>
      </w:pPr>
      <w:r w:rsidRPr="00266DFB">
        <w:rPr>
          <w:bCs/>
          <w:sz w:val="24"/>
        </w:rPr>
        <w:t>Legal Requirements</w:t>
      </w:r>
    </w:p>
    <w:p w14:paraId="33ADC8FB" w14:textId="6AE96A2F" w:rsidR="00FA1C44" w:rsidRPr="00266DFB" w:rsidRDefault="00C51687" w:rsidP="00CE1BC8">
      <w:pPr>
        <w:pStyle w:val="Itema"/>
        <w:numPr>
          <w:ilvl w:val="3"/>
          <w:numId w:val="21"/>
        </w:numPr>
        <w:rPr>
          <w:sz w:val="24"/>
        </w:rPr>
      </w:pPr>
      <w:r w:rsidRPr="00266DFB">
        <w:rPr>
          <w:sz w:val="24"/>
        </w:rPr>
        <w:lastRenderedPageBreak/>
        <w:t>“</w:t>
      </w:r>
      <w:r w:rsidR="00FA1C44" w:rsidRPr="00266DFB">
        <w:rPr>
          <w:sz w:val="24"/>
        </w:rPr>
        <w:t xml:space="preserve">In submitting a bid to a public purchasing body, the </w:t>
      </w:r>
      <w:r w:rsidR="00502F47" w:rsidRPr="00266DFB">
        <w:rPr>
          <w:sz w:val="24"/>
        </w:rPr>
        <w:t>Bidder</w:t>
      </w:r>
      <w:r w:rsidR="00FA1C44" w:rsidRPr="00266DFB">
        <w:rPr>
          <w:sz w:val="24"/>
        </w:rPr>
        <w:t xml:space="preserve"> offers and agrees that if the bid is accepted, it will assign to the purchasing body all rights, title, and interest in and to all causes of action it may have under Section 4 of the Clayton Act (15 U.S.C. Sec. </w:t>
      </w:r>
      <w:r w:rsidR="00BB5972" w:rsidRPr="00266DFB">
        <w:rPr>
          <w:sz w:val="24"/>
        </w:rPr>
        <w:t>or under the Cartwright Act (Chapter 2, commencing with Section 16700, of Part 2 of Division 7 of the Business and Professions Code), arising from purchases of goods, materials, or services by the Bidder for sale to the purchasing body pursuant to the bid.  Such assignment shall be made and become effective at the time the purchasing body tenders final payment to the Bidder”. (California Government Code Section 4552)</w:t>
      </w:r>
      <w:r w:rsidR="00C87D76">
        <w:rPr>
          <w:sz w:val="24"/>
        </w:rPr>
        <w:t>.</w:t>
      </w:r>
    </w:p>
    <w:p w14:paraId="2D042325" w14:textId="5579FF3B" w:rsidR="00FA1C44" w:rsidRPr="00266DFB" w:rsidRDefault="00184021" w:rsidP="00CE1BC8">
      <w:pPr>
        <w:pStyle w:val="Itema"/>
        <w:numPr>
          <w:ilvl w:val="3"/>
          <w:numId w:val="21"/>
        </w:numPr>
        <w:rPr>
          <w:sz w:val="24"/>
        </w:rPr>
      </w:pPr>
      <w:r>
        <w:rPr>
          <w:sz w:val="24"/>
        </w:rPr>
        <w:t>By submitting a bid</w:t>
      </w:r>
      <w:r w:rsidR="00BB6712">
        <w:rPr>
          <w:sz w:val="24"/>
        </w:rPr>
        <w:t xml:space="preserve"> proposal</w:t>
      </w:r>
      <w:r>
        <w:rPr>
          <w:sz w:val="24"/>
        </w:rPr>
        <w:t>, the</w:t>
      </w:r>
      <w:r w:rsidR="00401F94" w:rsidRPr="00266DFB">
        <w:rPr>
          <w:sz w:val="24"/>
        </w:rPr>
        <w:t xml:space="preserve"> </w:t>
      </w:r>
      <w:r w:rsidR="00502F47" w:rsidRPr="00266DFB">
        <w:rPr>
          <w:sz w:val="24"/>
        </w:rPr>
        <w:t>Bidder</w:t>
      </w:r>
      <w:r w:rsidR="00FA1C44" w:rsidRPr="00266DFB">
        <w:rPr>
          <w:sz w:val="24"/>
        </w:rPr>
        <w:t xml:space="preserve"> expressly acknowledges that it is aware that if a false claim is knowingly submitted (as the terms “claim” and “knowingly” are defined in the California False Claims Act, Cal. Gov. Code, §12650 et seq.), County will be entitled to civil remedies set forth in the California False Claim Act.  </w:t>
      </w:r>
      <w:r w:rsidR="00BB6712">
        <w:rPr>
          <w:sz w:val="24"/>
        </w:rPr>
        <w:t xml:space="preserve">Such actions </w:t>
      </w:r>
      <w:r w:rsidR="00FA1C44" w:rsidRPr="00266DFB">
        <w:rPr>
          <w:sz w:val="24"/>
        </w:rPr>
        <w:t>may also be considered fraud and subject to criminal prosecution.</w:t>
      </w:r>
    </w:p>
    <w:p w14:paraId="12C513BE" w14:textId="71309D25" w:rsidR="00FA1C44" w:rsidRPr="00266DFB" w:rsidRDefault="00F51741" w:rsidP="00CE1BC8">
      <w:pPr>
        <w:pStyle w:val="Itema"/>
        <w:numPr>
          <w:ilvl w:val="3"/>
          <w:numId w:val="21"/>
        </w:numPr>
        <w:rPr>
          <w:sz w:val="24"/>
        </w:rPr>
      </w:pPr>
      <w:r w:rsidRPr="00266DFB">
        <w:rPr>
          <w:sz w:val="24"/>
        </w:rPr>
        <w:t xml:space="preserve">The </w:t>
      </w:r>
      <w:r w:rsidR="00502F47" w:rsidRPr="00266DFB">
        <w:rPr>
          <w:sz w:val="24"/>
        </w:rPr>
        <w:t>Bidder</w:t>
      </w:r>
      <w:r w:rsidR="00D95C0E" w:rsidRPr="00266DFB">
        <w:rPr>
          <w:sz w:val="24"/>
        </w:rPr>
        <w:t xml:space="preserve">, by submitting </w:t>
      </w:r>
      <w:r w:rsidR="000B3F42">
        <w:rPr>
          <w:sz w:val="24"/>
        </w:rPr>
        <w:t xml:space="preserve">a </w:t>
      </w:r>
      <w:r w:rsidR="006B4DC6">
        <w:rPr>
          <w:sz w:val="24"/>
        </w:rPr>
        <w:t>proposal</w:t>
      </w:r>
      <w:r w:rsidR="00D95C0E" w:rsidRPr="00266DFB">
        <w:rPr>
          <w:sz w:val="24"/>
        </w:rPr>
        <w:t>,</w:t>
      </w:r>
      <w:r w:rsidR="00FA1C44" w:rsidRPr="00266DFB">
        <w:rPr>
          <w:sz w:val="24"/>
        </w:rPr>
        <w:t xml:space="preserve"> certifies that it is, at the time of bidding, and </w:t>
      </w:r>
      <w:r w:rsidR="00D0628D">
        <w:rPr>
          <w:sz w:val="24"/>
        </w:rPr>
        <w:t>will</w:t>
      </w:r>
      <w:r w:rsidR="00FA1C44" w:rsidRPr="00266DFB">
        <w:rPr>
          <w:sz w:val="24"/>
        </w:rPr>
        <w:t xml:space="preserve"> be</w:t>
      </w:r>
      <w:r w:rsidR="006B4DC6">
        <w:rPr>
          <w:sz w:val="24"/>
        </w:rPr>
        <w:t>,</w:t>
      </w:r>
      <w:r w:rsidR="00FA1C44" w:rsidRPr="00266DFB">
        <w:rPr>
          <w:sz w:val="24"/>
        </w:rPr>
        <w:t xml:space="preserve"> throughout the period of the contract, licensed by the State of California to do the type of work required under the terms of the </w:t>
      </w:r>
      <w:r w:rsidR="00505B06">
        <w:rPr>
          <w:sz w:val="24"/>
        </w:rPr>
        <w:t>IRFP</w:t>
      </w:r>
      <w:r w:rsidR="000B3F42">
        <w:rPr>
          <w:sz w:val="24"/>
        </w:rPr>
        <w:t xml:space="preserve"> and c</w:t>
      </w:r>
      <w:r w:rsidR="00FA1C44" w:rsidRPr="00266DFB">
        <w:rPr>
          <w:sz w:val="24"/>
        </w:rPr>
        <w:t xml:space="preserve">ontract </w:t>
      </w:r>
      <w:r w:rsidR="000B3F42">
        <w:rPr>
          <w:sz w:val="24"/>
        </w:rPr>
        <w:t>d</w:t>
      </w:r>
      <w:r w:rsidR="00FA1C44" w:rsidRPr="00266DFB">
        <w:rPr>
          <w:sz w:val="24"/>
        </w:rPr>
        <w:t xml:space="preserve">ocuments.  </w:t>
      </w:r>
      <w:r w:rsidR="00502F47" w:rsidRPr="00266DFB">
        <w:rPr>
          <w:sz w:val="24"/>
        </w:rPr>
        <w:t>Bidder</w:t>
      </w:r>
      <w:r w:rsidR="00FA1C44" w:rsidRPr="00266DFB">
        <w:rPr>
          <w:sz w:val="24"/>
        </w:rPr>
        <w:t xml:space="preserve"> further certifies that it is regularly engaged in the general class and type of work called for in the </w:t>
      </w:r>
      <w:r w:rsidR="00505B06">
        <w:rPr>
          <w:sz w:val="24"/>
        </w:rPr>
        <w:t>IRFP</w:t>
      </w:r>
      <w:r w:rsidR="000B3F42">
        <w:rPr>
          <w:sz w:val="24"/>
        </w:rPr>
        <w:t xml:space="preserve"> and contract documents</w:t>
      </w:r>
      <w:r w:rsidR="00FA1C44" w:rsidRPr="00266DFB">
        <w:rPr>
          <w:sz w:val="24"/>
        </w:rPr>
        <w:t>.</w:t>
      </w:r>
    </w:p>
    <w:p w14:paraId="2D931693" w14:textId="2B077B2D" w:rsidR="00FA1C44" w:rsidRPr="00266DFB" w:rsidRDefault="00FA1C44" w:rsidP="00CE1BC8">
      <w:pPr>
        <w:pStyle w:val="Itema"/>
        <w:numPr>
          <w:ilvl w:val="3"/>
          <w:numId w:val="21"/>
        </w:numPr>
        <w:rPr>
          <w:sz w:val="24"/>
        </w:rPr>
      </w:pPr>
      <w:r w:rsidRPr="00266DFB">
        <w:rPr>
          <w:sz w:val="24"/>
        </w:rPr>
        <w:t xml:space="preserve">The </w:t>
      </w:r>
      <w:r w:rsidR="00502F47" w:rsidRPr="00266DFB">
        <w:rPr>
          <w:sz w:val="24"/>
        </w:rPr>
        <w:t>Bidder</w:t>
      </w:r>
      <w:r w:rsidR="00D95C0E" w:rsidRPr="00266DFB">
        <w:rPr>
          <w:sz w:val="24"/>
        </w:rPr>
        <w:t>, by submitting</w:t>
      </w:r>
      <w:r w:rsidR="000B3F42">
        <w:rPr>
          <w:sz w:val="24"/>
        </w:rPr>
        <w:t xml:space="preserve"> a </w:t>
      </w:r>
      <w:r w:rsidR="006B4DC6">
        <w:rPr>
          <w:sz w:val="24"/>
        </w:rPr>
        <w:t>proposal</w:t>
      </w:r>
      <w:r w:rsidR="00D95C0E" w:rsidRPr="00266DFB">
        <w:rPr>
          <w:sz w:val="24"/>
        </w:rPr>
        <w:t xml:space="preserve">, </w:t>
      </w:r>
      <w:r w:rsidRPr="00266DFB">
        <w:rPr>
          <w:sz w:val="24"/>
        </w:rPr>
        <w:t>certifies that it is not, at the time of bidding, on the California Department of General Services (DGS) list of persons determined to be engaged in investment activities in Iran or otherwise in violation of the Iran Contracting Act of 2010 (Public Contract Code Section 2200-2208).</w:t>
      </w:r>
    </w:p>
    <w:p w14:paraId="7ED5C1DE" w14:textId="77777777" w:rsidR="002A42B5" w:rsidRPr="00A85450" w:rsidRDefault="002A42B5" w:rsidP="00F51741">
      <w:pPr>
        <w:pStyle w:val="PlainText"/>
        <w:rPr>
          <w:rFonts w:ascii="Calibri" w:hAnsi="Calibri" w:cs="Calibri"/>
          <w:b/>
          <w:caps/>
          <w:sz w:val="32"/>
          <w:szCs w:val="32"/>
        </w:rPr>
        <w:sectPr w:rsidR="002A42B5" w:rsidRPr="00A85450" w:rsidSect="0035434A">
          <w:headerReference w:type="even" r:id="rId41"/>
          <w:headerReference w:type="default" r:id="rId42"/>
          <w:footerReference w:type="default" r:id="rId43"/>
          <w:headerReference w:type="first" r:id="rId44"/>
          <w:footerReference w:type="first" r:id="rId45"/>
          <w:pgSz w:w="12240" w:h="15840" w:code="1"/>
          <w:pgMar w:top="1440" w:right="1080" w:bottom="1440" w:left="1080" w:header="432" w:footer="570" w:gutter="0"/>
          <w:pgNumType w:start="1"/>
          <w:cols w:space="720"/>
          <w:formProt w:val="0"/>
          <w:noEndnote/>
          <w:titlePg/>
          <w:docGrid w:linePitch="354"/>
        </w:sectPr>
      </w:pPr>
    </w:p>
    <w:p w14:paraId="697B51E4" w14:textId="77777777" w:rsidR="00F43F6A" w:rsidRPr="009000A4" w:rsidRDefault="00F43F6A" w:rsidP="00F43F6A">
      <w:pPr>
        <w:pStyle w:val="Heading3"/>
        <w:rPr>
          <w:sz w:val="36"/>
          <w:szCs w:val="36"/>
        </w:rPr>
      </w:pPr>
      <w:bookmarkStart w:id="80" w:name="_Ref342049922"/>
      <w:r w:rsidRPr="009000A4">
        <w:rPr>
          <w:sz w:val="36"/>
          <w:szCs w:val="36"/>
        </w:rPr>
        <w:lastRenderedPageBreak/>
        <w:t>EXHIBIT A</w:t>
      </w:r>
    </w:p>
    <w:p w14:paraId="4207F811" w14:textId="478E0145" w:rsidR="00F43F6A" w:rsidRPr="009000A4" w:rsidRDefault="00F43F6A" w:rsidP="009000A4">
      <w:pPr>
        <w:jc w:val="center"/>
        <w:rPr>
          <w:rFonts w:ascii="Calibri" w:hAnsi="Calibri"/>
          <w:b/>
          <w:sz w:val="36"/>
          <w:szCs w:val="36"/>
        </w:rPr>
      </w:pPr>
      <w:r w:rsidRPr="009000A4">
        <w:rPr>
          <w:rFonts w:ascii="Calibri" w:hAnsi="Calibri"/>
          <w:b/>
          <w:sz w:val="36"/>
          <w:szCs w:val="36"/>
        </w:rPr>
        <w:t>BID RESPONSE PACKET</w:t>
      </w:r>
      <w:bookmarkEnd w:id="80"/>
      <w:r w:rsidRPr="009000A4">
        <w:rPr>
          <w:rFonts w:ascii="Calibri" w:hAnsi="Calibri"/>
          <w:b/>
          <w:sz w:val="36"/>
          <w:szCs w:val="36"/>
        </w:rPr>
        <w:t xml:space="preserve"> </w:t>
      </w:r>
    </w:p>
    <w:p w14:paraId="69B37102" w14:textId="77777777" w:rsidR="009000A4" w:rsidRDefault="009000A4" w:rsidP="00F43F6A">
      <w:pPr>
        <w:rPr>
          <w:rFonts w:ascii="Calibri" w:hAnsi="Calibri"/>
          <w:b/>
          <w:sz w:val="24"/>
          <w:szCs w:val="24"/>
        </w:rPr>
      </w:pPr>
    </w:p>
    <w:p w14:paraId="46C48D73" w14:textId="1489133B" w:rsidR="00F43F6A" w:rsidRPr="00266DFB" w:rsidRDefault="00F43F6A" w:rsidP="00F43F6A">
      <w:pPr>
        <w:rPr>
          <w:rFonts w:ascii="Calibri" w:hAnsi="Calibri"/>
          <w:b/>
          <w:sz w:val="24"/>
          <w:szCs w:val="24"/>
        </w:rPr>
      </w:pPr>
      <w:r w:rsidRPr="00266DFB">
        <w:rPr>
          <w:rFonts w:ascii="Calibri" w:hAnsi="Calibri"/>
          <w:b/>
          <w:sz w:val="24"/>
          <w:szCs w:val="24"/>
        </w:rPr>
        <w:t>INSTRUCTIONS</w:t>
      </w:r>
    </w:p>
    <w:p w14:paraId="7D73567B" w14:textId="77777777" w:rsidR="00F43F6A" w:rsidRPr="00266DFB" w:rsidRDefault="00F43F6A" w:rsidP="00F43F6A">
      <w:pPr>
        <w:pStyle w:val="PlainText"/>
        <w:jc w:val="center"/>
        <w:rPr>
          <w:rFonts w:ascii="Calibri" w:hAnsi="Calibri" w:cs="Calibri"/>
          <w:b/>
          <w:bCs/>
          <w:iCs/>
          <w:color w:val="FF0000"/>
          <w:sz w:val="24"/>
          <w:szCs w:val="24"/>
        </w:rPr>
      </w:pPr>
    </w:p>
    <w:p w14:paraId="27FF2717" w14:textId="77777777" w:rsidR="00C63094" w:rsidRPr="008610B8" w:rsidRDefault="00C63094" w:rsidP="00C63094">
      <w:pPr>
        <w:pStyle w:val="ListParagraph"/>
        <w:numPr>
          <w:ilvl w:val="0"/>
          <w:numId w:val="29"/>
        </w:numPr>
        <w:spacing w:after="240"/>
        <w:ind w:hanging="720"/>
        <w:jc w:val="both"/>
        <w:rPr>
          <w:rFonts w:ascii="Calibri" w:hAnsi="Calibri" w:cs="Calibri"/>
          <w:b/>
          <w:sz w:val="24"/>
          <w:szCs w:val="24"/>
        </w:rPr>
      </w:pPr>
      <w:r w:rsidRPr="008610B8">
        <w:rPr>
          <w:rFonts w:ascii="Calibri" w:hAnsi="Calibri" w:cs="Calibri"/>
          <w:color w:val="000000"/>
          <w:sz w:val="24"/>
          <w:szCs w:val="24"/>
        </w:rPr>
        <w:t>Please read EXHIBIT A – Bid Response Packet carefully; INCOMPLETE BID PROPOSALS MAY BE REJECTED. Alameda County will not accept submissions or documentation after the bid response due date. Successful uploading of a document does not equal acceptance of the document by Alameda County.</w:t>
      </w:r>
    </w:p>
    <w:p w14:paraId="028B65BE" w14:textId="714D7FD4" w:rsidR="00C63094" w:rsidRPr="008610B8" w:rsidRDefault="00C63094" w:rsidP="00C63094">
      <w:pPr>
        <w:pStyle w:val="ListParagraph"/>
        <w:numPr>
          <w:ilvl w:val="0"/>
          <w:numId w:val="29"/>
        </w:numPr>
        <w:spacing w:after="240"/>
        <w:ind w:hanging="720"/>
        <w:jc w:val="both"/>
        <w:rPr>
          <w:rFonts w:ascii="Calibri" w:hAnsi="Calibri" w:cs="Calibri"/>
          <w:b/>
          <w:sz w:val="24"/>
          <w:szCs w:val="24"/>
        </w:rPr>
      </w:pPr>
      <w:r w:rsidRPr="008610B8">
        <w:rPr>
          <w:rFonts w:ascii="Calibri" w:hAnsi="Calibri" w:cs="Calibri"/>
          <w:bCs/>
          <w:sz w:val="24"/>
          <w:szCs w:val="24"/>
        </w:rPr>
        <w:t>The bid response must comply with all requirements contained in the IRF</w:t>
      </w:r>
      <w:r w:rsidR="00772274">
        <w:rPr>
          <w:rFonts w:ascii="Calibri" w:hAnsi="Calibri" w:cs="Calibri"/>
          <w:bCs/>
          <w:sz w:val="24"/>
          <w:szCs w:val="24"/>
        </w:rPr>
        <w:t>P</w:t>
      </w:r>
      <w:r w:rsidRPr="008610B8">
        <w:rPr>
          <w:rFonts w:ascii="Calibri" w:hAnsi="Calibri" w:cs="Calibri"/>
          <w:bCs/>
          <w:sz w:val="24"/>
          <w:szCs w:val="24"/>
        </w:rPr>
        <w:t xml:space="preserve">.  </w:t>
      </w:r>
      <w:r w:rsidRPr="008610B8">
        <w:rPr>
          <w:rFonts w:ascii="Calibri" w:hAnsi="Calibri" w:cs="Calibri"/>
          <w:b/>
          <w:sz w:val="24"/>
          <w:szCs w:val="24"/>
          <w:u w:val="single"/>
        </w:rPr>
        <w:t>It is strongly recommended that Bidders verify and review all Addenda to confirm the use of the most current forms and provide all information requested.</w:t>
      </w:r>
    </w:p>
    <w:p w14:paraId="38CAC8F8" w14:textId="77777777" w:rsidR="00C63094" w:rsidRPr="008610B8" w:rsidRDefault="00C63094" w:rsidP="00C63094">
      <w:pPr>
        <w:pStyle w:val="ListParagraph"/>
        <w:numPr>
          <w:ilvl w:val="0"/>
          <w:numId w:val="29"/>
        </w:numPr>
        <w:spacing w:after="240"/>
        <w:ind w:hanging="720"/>
        <w:jc w:val="both"/>
        <w:rPr>
          <w:rFonts w:ascii="Calibri" w:hAnsi="Calibri" w:cs="Calibri"/>
          <w:bCs/>
          <w:sz w:val="24"/>
          <w:szCs w:val="24"/>
        </w:rPr>
      </w:pPr>
      <w:r w:rsidRPr="008610B8">
        <w:rPr>
          <w:rFonts w:ascii="Calibri" w:hAnsi="Calibri" w:cs="Calibri"/>
          <w:bCs/>
          <w:sz w:val="24"/>
          <w:szCs w:val="24"/>
        </w:rPr>
        <w:t xml:space="preserve">The bid response submission must conform to and include Exhibit A – Bid Response Packet, as amended or revised by Addendum, including additional required documentation.  </w:t>
      </w:r>
      <w:r w:rsidRPr="008610B8">
        <w:rPr>
          <w:rFonts w:ascii="Calibri" w:hAnsi="Calibri" w:cs="Calibri"/>
          <w:b/>
          <w:sz w:val="24"/>
          <w:szCs w:val="24"/>
          <w:u w:val="single"/>
        </w:rPr>
        <w:t>A Bidder may be disqualified if the most current version of Exhibit A, as revised and published through Addenda, is not used.</w:t>
      </w:r>
    </w:p>
    <w:p w14:paraId="568CAC9C" w14:textId="7191A2C4" w:rsidR="00C63094" w:rsidRPr="008610B8" w:rsidRDefault="00C63094" w:rsidP="00C63094">
      <w:pPr>
        <w:numPr>
          <w:ilvl w:val="0"/>
          <w:numId w:val="29"/>
        </w:numPr>
        <w:spacing w:before="100" w:beforeAutospacing="1" w:after="100" w:afterAutospacing="1"/>
        <w:ind w:hanging="720"/>
        <w:rPr>
          <w:rFonts w:ascii="Calibri" w:hAnsi="Calibri" w:cs="Calibri"/>
          <w:color w:val="000000"/>
          <w:sz w:val="24"/>
          <w:szCs w:val="24"/>
        </w:rPr>
      </w:pPr>
      <w:r w:rsidRPr="008610B8">
        <w:rPr>
          <w:rFonts w:ascii="Calibri" w:hAnsi="Calibri" w:cs="Calibri"/>
          <w:color w:val="000000"/>
          <w:sz w:val="24"/>
          <w:szCs w:val="24"/>
        </w:rPr>
        <w:t xml:space="preserve">The following pages require confirmation, declaration, and /or a signature </w:t>
      </w:r>
      <w:r>
        <w:rPr>
          <w:rFonts w:ascii="Corbel" w:hAnsi="Corbel"/>
          <w:color w:val="000000"/>
          <w:sz w:val="27"/>
          <w:szCs w:val="27"/>
        </w:rPr>
        <w:t>(</w:t>
      </w:r>
      <w:r w:rsidRPr="002A515E">
        <w:rPr>
          <w:rFonts w:ascii="Calibri" w:hAnsi="Calibri" w:cs="Calibri"/>
          <w:color w:val="0000FF"/>
          <w:spacing w:val="-3"/>
          <w:sz w:val="24"/>
          <w:szCs w:val="24"/>
        </w:rPr>
        <w:sym w:font="Wingdings" w:char="F03F"/>
      </w:r>
      <w:r>
        <w:rPr>
          <w:rFonts w:ascii="Calibri" w:hAnsi="Calibri" w:cs="Calibri"/>
          <w:color w:val="0000FF"/>
          <w:spacing w:val="-3"/>
          <w:sz w:val="24"/>
          <w:szCs w:val="24"/>
        </w:rPr>
        <w:t>)</w:t>
      </w:r>
      <w:r w:rsidRPr="008610B8">
        <w:rPr>
          <w:rFonts w:ascii="Calibri" w:hAnsi="Calibri" w:cs="Calibri"/>
          <w:color w:val="000000"/>
          <w:sz w:val="24"/>
          <w:szCs w:val="24"/>
        </w:rPr>
        <w:t xml:space="preserve">. </w:t>
      </w:r>
      <w:r w:rsidR="00C973BB">
        <w:rPr>
          <w:rFonts w:ascii="Calibri" w:hAnsi="Calibri" w:cs="Calibri"/>
          <w:color w:val="000000"/>
          <w:sz w:val="24"/>
          <w:szCs w:val="24"/>
        </w:rPr>
        <w:t>These</w:t>
      </w:r>
      <w:r w:rsidRPr="008610B8">
        <w:rPr>
          <w:rFonts w:ascii="Calibri" w:hAnsi="Calibri" w:cs="Calibri"/>
          <w:color w:val="000000"/>
          <w:sz w:val="24"/>
          <w:szCs w:val="24"/>
        </w:rPr>
        <w:t xml:space="preserve"> must be either: (1) be printed and have an original signature(s); or (2) be digitally signed via a DocuSign, CongaSign, or other verifiable independent electronic signature services. All signatures must be by an individual authorized to bind the Bidder. These pages must then be uploaded through the Alameda County EZSourcing Supplier Portal as part of the Bidder’s proposal. </w:t>
      </w:r>
    </w:p>
    <w:p w14:paraId="6DC6B755" w14:textId="5681EDE6" w:rsidR="00C63094" w:rsidRPr="008610B8" w:rsidRDefault="00C63094" w:rsidP="00C63094">
      <w:pPr>
        <w:numPr>
          <w:ilvl w:val="1"/>
          <w:numId w:val="30"/>
        </w:numPr>
        <w:spacing w:before="100" w:beforeAutospacing="1" w:after="120"/>
        <w:ind w:hanging="720"/>
        <w:rPr>
          <w:rFonts w:ascii="Calibri" w:hAnsi="Calibri" w:cs="Calibri"/>
          <w:color w:val="000000"/>
          <w:sz w:val="24"/>
          <w:szCs w:val="24"/>
        </w:rPr>
      </w:pPr>
      <w:r w:rsidRPr="008610B8">
        <w:rPr>
          <w:rFonts w:ascii="Calibri" w:hAnsi="Calibri" w:cs="Calibri"/>
          <w:color w:val="000000"/>
          <w:sz w:val="24"/>
          <w:szCs w:val="24"/>
        </w:rPr>
        <w:t xml:space="preserve">Exhibit A – Bid Response Packet, </w:t>
      </w:r>
      <w:hyperlink w:anchor="_BIDDER_ACCEPTANCE_1" w:history="1">
        <w:r w:rsidRPr="007600F8">
          <w:rPr>
            <w:rStyle w:val="Hyperlink"/>
            <w:rFonts w:ascii="Calibri" w:hAnsi="Calibri" w:cs="Calibri"/>
            <w:sz w:val="24"/>
            <w:szCs w:val="24"/>
          </w:rPr>
          <w:t>Bidder Acceptance</w:t>
        </w:r>
      </w:hyperlink>
    </w:p>
    <w:p w14:paraId="6CE2D0B6" w14:textId="55A5EB79" w:rsidR="0067417F" w:rsidRPr="0067417F" w:rsidRDefault="00C63094" w:rsidP="00091A5B">
      <w:pPr>
        <w:numPr>
          <w:ilvl w:val="1"/>
          <w:numId w:val="30"/>
        </w:numPr>
        <w:spacing w:before="100" w:beforeAutospacing="1" w:after="120"/>
        <w:ind w:hanging="720"/>
        <w:rPr>
          <w:rFonts w:ascii="Calibri" w:hAnsi="Calibri" w:cs="Calibri"/>
          <w:color w:val="000000"/>
          <w:sz w:val="24"/>
          <w:szCs w:val="24"/>
        </w:rPr>
      </w:pPr>
      <w:r w:rsidRPr="008610B8">
        <w:rPr>
          <w:rFonts w:ascii="Calibri" w:hAnsi="Calibri" w:cs="Calibri"/>
          <w:color w:val="000000"/>
          <w:sz w:val="24"/>
          <w:szCs w:val="24"/>
        </w:rPr>
        <w:t xml:space="preserve">Exhibit A – Bid Response Packet, </w:t>
      </w:r>
      <w:hyperlink w:anchor="_DEBARMENT_AND_SUSPENSION" w:history="1">
        <w:r w:rsidRPr="007600F8">
          <w:rPr>
            <w:rStyle w:val="Hyperlink"/>
            <w:rFonts w:ascii="Calibri" w:hAnsi="Calibri" w:cs="Calibri"/>
            <w:sz w:val="24"/>
            <w:szCs w:val="24"/>
          </w:rPr>
          <w:t>Debarment and Suspension Certification</w:t>
        </w:r>
      </w:hyperlink>
      <w:r w:rsidRPr="008610B8">
        <w:rPr>
          <w:rFonts w:ascii="Calibri" w:hAnsi="Calibri" w:cs="Calibri"/>
          <w:color w:val="000000"/>
          <w:sz w:val="24"/>
          <w:szCs w:val="24"/>
        </w:rPr>
        <w:t xml:space="preserve"> </w:t>
      </w:r>
    </w:p>
    <w:p w14:paraId="335C1D9A" w14:textId="1A0DC14C" w:rsidR="00C63094" w:rsidRPr="0067417F" w:rsidRDefault="00C63094" w:rsidP="0067417F">
      <w:pPr>
        <w:pStyle w:val="ListParagraph"/>
        <w:numPr>
          <w:ilvl w:val="1"/>
          <w:numId w:val="30"/>
        </w:numPr>
        <w:spacing w:before="100" w:beforeAutospacing="1" w:after="120"/>
        <w:ind w:hanging="720"/>
        <w:rPr>
          <w:rFonts w:ascii="Calibri" w:hAnsi="Calibri" w:cs="Calibri"/>
          <w:color w:val="000000"/>
          <w:sz w:val="24"/>
          <w:szCs w:val="24"/>
        </w:rPr>
      </w:pPr>
      <w:r w:rsidRPr="0067417F">
        <w:rPr>
          <w:rFonts w:ascii="Calibri" w:hAnsi="Calibri" w:cs="Calibri"/>
          <w:sz w:val="24"/>
          <w:szCs w:val="24"/>
        </w:rPr>
        <w:t xml:space="preserve">Exhibit A – Bid Response Packet, </w:t>
      </w:r>
      <w:hyperlink w:anchor="_SLEB_INFORMATION_SHEET" w:history="1">
        <w:r w:rsidRPr="0067417F">
          <w:rPr>
            <w:rStyle w:val="Hyperlink"/>
            <w:rFonts w:ascii="Calibri" w:hAnsi="Calibri" w:cs="Calibri"/>
            <w:sz w:val="24"/>
            <w:szCs w:val="24"/>
          </w:rPr>
          <w:t>Small Local Emerging Business (SLEB) Information Sheet</w:t>
        </w:r>
      </w:hyperlink>
      <w:r w:rsidRPr="0067417F">
        <w:rPr>
          <w:rFonts w:ascii="Calibri" w:hAnsi="Calibri" w:cs="Calibri"/>
          <w:sz w:val="24"/>
          <w:szCs w:val="24"/>
        </w:rPr>
        <w:t xml:space="preserve"> </w:t>
      </w:r>
    </w:p>
    <w:p w14:paraId="6FE87655" w14:textId="0191A9CE" w:rsidR="00C63094" w:rsidRPr="008610B8" w:rsidRDefault="00C63094" w:rsidP="00C63094">
      <w:pPr>
        <w:numPr>
          <w:ilvl w:val="2"/>
          <w:numId w:val="30"/>
        </w:numPr>
        <w:spacing w:before="100" w:beforeAutospacing="1" w:after="120"/>
        <w:ind w:hanging="720"/>
        <w:rPr>
          <w:rFonts w:ascii="Calibri" w:hAnsi="Calibri" w:cs="Calibri"/>
          <w:color w:val="000000"/>
          <w:sz w:val="24"/>
          <w:szCs w:val="24"/>
          <w:u w:val="single"/>
        </w:rPr>
      </w:pPr>
      <w:hyperlink w:anchor="Prime_Bidder_Signature" w:history="1">
        <w:r w:rsidRPr="009341FC">
          <w:rPr>
            <w:rStyle w:val="Hyperlink"/>
            <w:rFonts w:ascii="Calibri" w:hAnsi="Calibri" w:cs="Calibri"/>
            <w:sz w:val="24"/>
            <w:szCs w:val="24"/>
          </w:rPr>
          <w:t>Must be signed by Bidder</w:t>
        </w:r>
      </w:hyperlink>
      <w:r>
        <w:rPr>
          <w:rFonts w:ascii="Calibri" w:hAnsi="Calibri" w:cs="Calibri"/>
          <w:sz w:val="24"/>
          <w:szCs w:val="24"/>
          <w:u w:val="single"/>
        </w:rPr>
        <w:t xml:space="preserve"> </w:t>
      </w:r>
    </w:p>
    <w:p w14:paraId="44108F78" w14:textId="22726F41" w:rsidR="00C63094" w:rsidRPr="008610B8" w:rsidRDefault="00C63094" w:rsidP="00C63094">
      <w:pPr>
        <w:numPr>
          <w:ilvl w:val="2"/>
          <w:numId w:val="30"/>
        </w:numPr>
        <w:spacing w:before="100" w:beforeAutospacing="1" w:after="120"/>
        <w:ind w:hanging="720"/>
        <w:rPr>
          <w:rFonts w:ascii="Calibri" w:hAnsi="Calibri" w:cs="Calibri"/>
          <w:color w:val="000000"/>
          <w:sz w:val="24"/>
          <w:szCs w:val="24"/>
        </w:rPr>
      </w:pPr>
      <w:hyperlink w:anchor="SLEBSubSignature" w:history="1">
        <w:r w:rsidRPr="009341FC">
          <w:rPr>
            <w:rStyle w:val="Hyperlink"/>
            <w:rFonts w:ascii="Calibri" w:hAnsi="Calibri" w:cs="Calibri"/>
            <w:sz w:val="24"/>
            <w:szCs w:val="24"/>
          </w:rPr>
          <w:t>Must be signed by SLEB Partner</w:t>
        </w:r>
      </w:hyperlink>
      <w:r>
        <w:rPr>
          <w:rFonts w:ascii="Calibri" w:hAnsi="Calibri" w:cs="Calibri"/>
          <w:sz w:val="24"/>
          <w:szCs w:val="24"/>
        </w:rPr>
        <w:t xml:space="preserve"> if subcontracting to a SLEB</w:t>
      </w:r>
    </w:p>
    <w:p w14:paraId="4A5CBA59" w14:textId="77777777" w:rsidR="00C63094" w:rsidRPr="00837637" w:rsidRDefault="00C63094" w:rsidP="00C63094">
      <w:pPr>
        <w:pStyle w:val="ListParagraph"/>
        <w:numPr>
          <w:ilvl w:val="0"/>
          <w:numId w:val="29"/>
        </w:numPr>
        <w:spacing w:after="240"/>
        <w:ind w:hanging="720"/>
        <w:jc w:val="both"/>
        <w:rPr>
          <w:rFonts w:ascii="Calibri" w:hAnsi="Calibri" w:cs="Calibri"/>
          <w:bCs/>
          <w:sz w:val="24"/>
          <w:szCs w:val="24"/>
        </w:rPr>
      </w:pPr>
      <w:r w:rsidRPr="00A90BAF">
        <w:rPr>
          <w:rFonts w:ascii="Calibri" w:hAnsi="Calibri" w:cs="Calibri"/>
          <w:bCs/>
          <w:sz w:val="24"/>
          <w:szCs w:val="24"/>
        </w:rPr>
        <w:t xml:space="preserve">Each page of the Bid Response Packet </w:t>
      </w:r>
      <w:r w:rsidRPr="00A90BAF">
        <w:rPr>
          <w:rFonts w:ascii="Calibri" w:hAnsi="Calibri" w:cs="Calibri"/>
          <w:bCs/>
          <w:sz w:val="24"/>
          <w:szCs w:val="24"/>
          <w:u w:val="single"/>
        </w:rPr>
        <w:t>must</w:t>
      </w:r>
      <w:r w:rsidRPr="00A90BAF">
        <w:rPr>
          <w:rFonts w:ascii="Calibri" w:hAnsi="Calibri" w:cs="Calibri"/>
          <w:bCs/>
          <w:sz w:val="24"/>
          <w:szCs w:val="24"/>
        </w:rPr>
        <w:t xml:space="preserve"> be submitted through the </w:t>
      </w:r>
      <w:hyperlink r:id="rId46" w:history="1">
        <w:r w:rsidRPr="00A90BAF">
          <w:rPr>
            <w:rStyle w:val="Hyperlink"/>
            <w:rFonts w:ascii="Calibri" w:hAnsi="Calibri" w:cs="Calibri"/>
            <w:b/>
            <w:bCs/>
            <w:sz w:val="24"/>
            <w:szCs w:val="24"/>
          </w:rPr>
          <w:t>EZSourcing Supplier Portal</w:t>
        </w:r>
      </w:hyperlink>
      <w:r w:rsidRPr="00A90BAF">
        <w:rPr>
          <w:rFonts w:ascii="Calibri" w:hAnsi="Calibri" w:cs="Calibri"/>
          <w:bCs/>
          <w:sz w:val="24"/>
          <w:szCs w:val="24"/>
        </w:rPr>
        <w:t xml:space="preserve"> as PDF attachment(s) with all required information included and documents attached;  any pages of the Bid Response Packet not applicable to the Bidder </w:t>
      </w:r>
      <w:r w:rsidRPr="00A90BAF">
        <w:rPr>
          <w:rFonts w:ascii="Calibri" w:hAnsi="Calibri" w:cs="Calibri"/>
          <w:bCs/>
          <w:sz w:val="24"/>
          <w:szCs w:val="24"/>
          <w:u w:val="single"/>
        </w:rPr>
        <w:t>are to</w:t>
      </w:r>
      <w:r w:rsidRPr="00A90BAF">
        <w:rPr>
          <w:rFonts w:ascii="Calibri" w:hAnsi="Calibri" w:cs="Calibri"/>
          <w:bCs/>
          <w:sz w:val="24"/>
          <w:szCs w:val="24"/>
        </w:rPr>
        <w:t xml:space="preserve"> be submitted with such pages or items clearly marked “N/A” or the bid </w:t>
      </w:r>
      <w:r>
        <w:rPr>
          <w:rFonts w:ascii="Calibri" w:hAnsi="Calibri" w:cs="Calibri"/>
          <w:bCs/>
          <w:sz w:val="24"/>
          <w:szCs w:val="24"/>
        </w:rPr>
        <w:t xml:space="preserve">response </w:t>
      </w:r>
      <w:r w:rsidRPr="00A90BAF">
        <w:rPr>
          <w:rFonts w:ascii="Calibri" w:hAnsi="Calibri" w:cs="Calibri"/>
          <w:bCs/>
          <w:sz w:val="24"/>
          <w:szCs w:val="24"/>
        </w:rPr>
        <w:t>may be disqualified as incomplete.</w:t>
      </w:r>
    </w:p>
    <w:p w14:paraId="6265B44F" w14:textId="77777777" w:rsidR="00C63094" w:rsidRPr="00837637" w:rsidRDefault="00C63094" w:rsidP="00C63094">
      <w:pPr>
        <w:pStyle w:val="ListParagraph"/>
        <w:numPr>
          <w:ilvl w:val="0"/>
          <w:numId w:val="29"/>
        </w:numPr>
        <w:spacing w:after="240"/>
        <w:ind w:hanging="720"/>
        <w:jc w:val="both"/>
        <w:rPr>
          <w:rFonts w:ascii="Calibri" w:hAnsi="Calibri" w:cs="Calibri"/>
          <w:bCs/>
          <w:sz w:val="24"/>
          <w:szCs w:val="24"/>
        </w:rPr>
      </w:pPr>
      <w:r w:rsidRPr="00A90BAF">
        <w:rPr>
          <w:rFonts w:ascii="Calibri" w:hAnsi="Calibri" w:cs="Calibri"/>
          <w:bCs/>
          <w:sz w:val="24"/>
          <w:szCs w:val="24"/>
        </w:rPr>
        <w:t xml:space="preserve">Bidders </w:t>
      </w:r>
      <w:r>
        <w:rPr>
          <w:rFonts w:ascii="Calibri" w:hAnsi="Calibri" w:cs="Calibri"/>
          <w:bCs/>
          <w:sz w:val="24"/>
          <w:szCs w:val="24"/>
        </w:rPr>
        <w:t>must</w:t>
      </w:r>
      <w:r w:rsidRPr="00A90BAF">
        <w:rPr>
          <w:rFonts w:ascii="Calibri" w:hAnsi="Calibri" w:cs="Calibri"/>
          <w:bCs/>
          <w:sz w:val="24"/>
          <w:szCs w:val="24"/>
        </w:rPr>
        <w:t xml:space="preserve"> not modify the Bid Response Packet or any other County-provided document unless instructed to do so</w:t>
      </w:r>
      <w:r>
        <w:rPr>
          <w:rFonts w:ascii="Calibri" w:hAnsi="Calibri" w:cs="Calibri"/>
          <w:bCs/>
          <w:sz w:val="24"/>
          <w:szCs w:val="24"/>
        </w:rPr>
        <w:t>,</w:t>
      </w:r>
      <w:r w:rsidRPr="00A90BAF">
        <w:rPr>
          <w:rFonts w:ascii="Calibri" w:hAnsi="Calibri" w:cs="Calibri"/>
          <w:bCs/>
          <w:sz w:val="24"/>
          <w:szCs w:val="24"/>
        </w:rPr>
        <w:t xml:space="preserve"> or the bid</w:t>
      </w:r>
      <w:r>
        <w:rPr>
          <w:rFonts w:ascii="Calibri" w:hAnsi="Calibri" w:cs="Calibri"/>
          <w:bCs/>
          <w:sz w:val="24"/>
          <w:szCs w:val="24"/>
        </w:rPr>
        <w:t xml:space="preserve"> response</w:t>
      </w:r>
      <w:r w:rsidRPr="00A90BAF">
        <w:rPr>
          <w:rFonts w:ascii="Calibri" w:hAnsi="Calibri" w:cs="Calibri"/>
          <w:bCs/>
          <w:sz w:val="24"/>
          <w:szCs w:val="24"/>
        </w:rPr>
        <w:t xml:space="preserve"> may be disqualified.  </w:t>
      </w:r>
    </w:p>
    <w:p w14:paraId="72C31B94" w14:textId="39F0C765" w:rsidR="00C63094" w:rsidRPr="008610B8" w:rsidRDefault="00C63094" w:rsidP="00C63094">
      <w:pPr>
        <w:pStyle w:val="ListParagraph"/>
        <w:numPr>
          <w:ilvl w:val="0"/>
          <w:numId w:val="29"/>
        </w:numPr>
        <w:spacing w:after="240"/>
        <w:ind w:hanging="720"/>
        <w:jc w:val="both"/>
        <w:rPr>
          <w:rFonts w:ascii="Calibri" w:hAnsi="Calibri" w:cs="Calibri"/>
          <w:bCs/>
          <w:sz w:val="24"/>
          <w:szCs w:val="24"/>
        </w:rPr>
      </w:pPr>
      <w:bookmarkStart w:id="81" w:name="_Hlk101853108"/>
      <w:r w:rsidRPr="008610B8">
        <w:rPr>
          <w:rFonts w:ascii="Calibri" w:hAnsi="Calibri" w:cs="Calibri"/>
          <w:color w:val="000000"/>
          <w:sz w:val="24"/>
          <w:szCs w:val="24"/>
        </w:rPr>
        <w:t xml:space="preserve">Bid pricing must be submitted online through Alameda County </w:t>
      </w:r>
      <w:hyperlink r:id="rId47" w:history="1">
        <w:r w:rsidRPr="008610B8">
          <w:rPr>
            <w:rStyle w:val="Hyperlink"/>
            <w:rFonts w:ascii="Calibri" w:hAnsi="Calibri" w:cs="Calibri"/>
            <w:b/>
            <w:bCs/>
            <w:sz w:val="24"/>
            <w:szCs w:val="24"/>
          </w:rPr>
          <w:t>EZSourcing Supplier Portal</w:t>
        </w:r>
      </w:hyperlink>
      <w:r w:rsidRPr="008610B8">
        <w:rPr>
          <w:rFonts w:ascii="Calibri" w:hAnsi="Calibri" w:cs="Calibri"/>
          <w:color w:val="000000"/>
          <w:sz w:val="24"/>
          <w:szCs w:val="24"/>
        </w:rPr>
        <w:t xml:space="preserve">. </w:t>
      </w:r>
    </w:p>
    <w:p w14:paraId="4205F7A6" w14:textId="2C44AFCD" w:rsidR="00C63094" w:rsidRPr="0062100B" w:rsidRDefault="00C63094" w:rsidP="00C63094">
      <w:pPr>
        <w:pStyle w:val="ListParagraph"/>
        <w:numPr>
          <w:ilvl w:val="0"/>
          <w:numId w:val="29"/>
        </w:numPr>
        <w:spacing w:after="240"/>
        <w:ind w:hanging="720"/>
        <w:jc w:val="both"/>
        <w:rPr>
          <w:rFonts w:ascii="Calibri" w:hAnsi="Calibri" w:cs="Calibri"/>
          <w:bCs/>
          <w:sz w:val="24"/>
          <w:szCs w:val="24"/>
        </w:rPr>
      </w:pPr>
      <w:r w:rsidRPr="00A90BAF">
        <w:rPr>
          <w:rFonts w:ascii="Calibri" w:hAnsi="Calibri" w:cs="Calibri"/>
          <w:bCs/>
          <w:sz w:val="24"/>
          <w:szCs w:val="24"/>
        </w:rPr>
        <w:t xml:space="preserve">Bidder </w:t>
      </w:r>
      <w:r w:rsidRPr="00A90BAF">
        <w:rPr>
          <w:rFonts w:ascii="Calibri" w:hAnsi="Calibri" w:cs="Calibri"/>
          <w:bCs/>
          <w:sz w:val="24"/>
          <w:szCs w:val="24"/>
          <w:u w:val="single"/>
        </w:rPr>
        <w:t>must</w:t>
      </w:r>
      <w:r w:rsidRPr="00A90BAF">
        <w:rPr>
          <w:rFonts w:ascii="Calibri" w:hAnsi="Calibri" w:cs="Calibri"/>
          <w:bCs/>
          <w:sz w:val="24"/>
          <w:szCs w:val="24"/>
        </w:rPr>
        <w:t xml:space="preserve"> </w:t>
      </w:r>
      <w:r w:rsidRPr="00150BB7">
        <w:rPr>
          <w:rFonts w:ascii="Calibri" w:hAnsi="Calibri" w:cs="Calibri"/>
          <w:bCs/>
          <w:sz w:val="24"/>
          <w:szCs w:val="24"/>
        </w:rPr>
        <w:t xml:space="preserve">quote price(s) as specified in the </w:t>
      </w:r>
      <w:r w:rsidRPr="00150BB7">
        <w:rPr>
          <w:rFonts w:ascii="Calibri" w:hAnsi="Calibri" w:cs="Calibri"/>
          <w:sz w:val="24"/>
          <w:szCs w:val="24"/>
        </w:rPr>
        <w:t>IRF</w:t>
      </w:r>
      <w:r w:rsidR="00665CF7">
        <w:rPr>
          <w:rFonts w:ascii="Calibri" w:hAnsi="Calibri" w:cs="Calibri"/>
          <w:sz w:val="24"/>
          <w:szCs w:val="24"/>
        </w:rPr>
        <w:t>P</w:t>
      </w:r>
      <w:r w:rsidRPr="00150BB7">
        <w:rPr>
          <w:rFonts w:ascii="Calibri" w:hAnsi="Calibri"/>
          <w:bCs/>
          <w:sz w:val="24"/>
          <w:szCs w:val="24"/>
        </w:rPr>
        <w:t>, using the form(s)</w:t>
      </w:r>
      <w:r w:rsidRPr="00A90BAF">
        <w:rPr>
          <w:rFonts w:ascii="Calibri" w:hAnsi="Calibri"/>
          <w:bCs/>
          <w:sz w:val="24"/>
          <w:szCs w:val="24"/>
        </w:rPr>
        <w:t xml:space="preserve"> as amended or revised by </w:t>
      </w:r>
      <w:r>
        <w:rPr>
          <w:rFonts w:ascii="Calibri" w:hAnsi="Calibri"/>
          <w:bCs/>
          <w:sz w:val="24"/>
          <w:szCs w:val="24"/>
        </w:rPr>
        <w:t xml:space="preserve">any </w:t>
      </w:r>
      <w:r w:rsidRPr="00A90BAF">
        <w:rPr>
          <w:rFonts w:ascii="Calibri" w:hAnsi="Calibri" w:cs="Calibri"/>
          <w:bCs/>
          <w:sz w:val="24"/>
          <w:szCs w:val="24"/>
        </w:rPr>
        <w:t>Addenda.</w:t>
      </w:r>
    </w:p>
    <w:p w14:paraId="79FA70F2" w14:textId="0840ED1E" w:rsidR="00C63094" w:rsidRPr="00837637" w:rsidRDefault="00C63094" w:rsidP="00C63094">
      <w:pPr>
        <w:pStyle w:val="ListParagraph"/>
        <w:numPr>
          <w:ilvl w:val="0"/>
          <w:numId w:val="29"/>
        </w:numPr>
        <w:spacing w:after="240"/>
        <w:ind w:hanging="720"/>
        <w:jc w:val="both"/>
        <w:rPr>
          <w:rFonts w:ascii="Calibri" w:hAnsi="Calibri" w:cs="Calibri"/>
          <w:bCs/>
          <w:sz w:val="24"/>
          <w:szCs w:val="24"/>
        </w:rPr>
      </w:pPr>
      <w:r>
        <w:rPr>
          <w:rFonts w:ascii="Calibri" w:hAnsi="Calibri" w:cs="Calibri"/>
          <w:bCs/>
          <w:sz w:val="24"/>
          <w:szCs w:val="24"/>
        </w:rPr>
        <w:lastRenderedPageBreak/>
        <w:t>Any clarifications or exceptions to policies or specifications of this IRF</w:t>
      </w:r>
      <w:r w:rsidR="00665CF7">
        <w:rPr>
          <w:rFonts w:ascii="Calibri" w:hAnsi="Calibri" w:cs="Calibri"/>
          <w:bCs/>
          <w:sz w:val="24"/>
          <w:szCs w:val="24"/>
        </w:rPr>
        <w:t>P</w:t>
      </w:r>
      <w:r>
        <w:rPr>
          <w:rFonts w:ascii="Calibri" w:hAnsi="Calibri" w:cs="Calibri"/>
          <w:bCs/>
          <w:sz w:val="24"/>
          <w:szCs w:val="24"/>
        </w:rPr>
        <w:t xml:space="preserve">, including all Addenda and other documents </w:t>
      </w:r>
      <w:r w:rsidRPr="00A90BAF">
        <w:rPr>
          <w:rFonts w:ascii="Calibri" w:hAnsi="Calibri" w:cs="Calibri"/>
          <w:bCs/>
          <w:sz w:val="24"/>
          <w:szCs w:val="24"/>
          <w:u w:val="single"/>
        </w:rPr>
        <w:t>must</w:t>
      </w:r>
      <w:r w:rsidRPr="00A90BAF">
        <w:rPr>
          <w:rFonts w:ascii="Calibri" w:hAnsi="Calibri" w:cs="Calibri"/>
          <w:bCs/>
          <w:sz w:val="24"/>
          <w:szCs w:val="24"/>
        </w:rPr>
        <w:t xml:space="preserve"> be submitted in the </w:t>
      </w:r>
      <w:hyperlink w:anchor="ExceptionClarifications" w:history="1">
        <w:r w:rsidRPr="00DC505F">
          <w:rPr>
            <w:rStyle w:val="Hyperlink"/>
            <w:rFonts w:ascii="Calibri" w:hAnsi="Calibri" w:cs="Calibri"/>
            <w:b/>
            <w:i/>
            <w:sz w:val="24"/>
            <w:szCs w:val="24"/>
          </w:rPr>
          <w:t>Exceptions and Clarifications</w:t>
        </w:r>
      </w:hyperlink>
      <w:r w:rsidRPr="00A90BAF">
        <w:rPr>
          <w:rFonts w:ascii="Calibri" w:hAnsi="Calibri" w:cs="Calibri"/>
          <w:bCs/>
          <w:i/>
          <w:sz w:val="24"/>
          <w:szCs w:val="24"/>
        </w:rPr>
        <w:t xml:space="preserve"> </w:t>
      </w:r>
      <w:r w:rsidRPr="00A90BAF">
        <w:rPr>
          <w:rFonts w:ascii="Calibri" w:hAnsi="Calibri" w:cs="Calibri"/>
          <w:bCs/>
          <w:sz w:val="24"/>
          <w:szCs w:val="24"/>
        </w:rPr>
        <w:t>form of the Bid Response Packet.</w:t>
      </w:r>
      <w:bookmarkEnd w:id="81"/>
    </w:p>
    <w:p w14:paraId="17CBE55C" w14:textId="77777777" w:rsidR="00C63094" w:rsidRDefault="00C63094" w:rsidP="00C63094">
      <w:pPr>
        <w:pStyle w:val="ListParagraph"/>
        <w:numPr>
          <w:ilvl w:val="0"/>
          <w:numId w:val="29"/>
        </w:numPr>
        <w:spacing w:after="240"/>
        <w:ind w:hanging="720"/>
        <w:jc w:val="both"/>
        <w:rPr>
          <w:rFonts w:ascii="Calibri" w:hAnsi="Calibri" w:cs="Calibri"/>
          <w:bCs/>
          <w:sz w:val="24"/>
          <w:szCs w:val="24"/>
        </w:rPr>
      </w:pPr>
      <w:r>
        <w:rPr>
          <w:rFonts w:ascii="Calibri" w:hAnsi="Calibri" w:cs="Calibri"/>
          <w:bCs/>
          <w:sz w:val="24"/>
          <w:szCs w:val="24"/>
        </w:rPr>
        <w:t>Bidders must r</w:t>
      </w:r>
      <w:r w:rsidRPr="00A90BAF">
        <w:rPr>
          <w:rFonts w:ascii="Calibri" w:hAnsi="Calibri" w:cs="Calibri"/>
          <w:bCs/>
          <w:sz w:val="24"/>
          <w:szCs w:val="24"/>
        </w:rPr>
        <w:t xml:space="preserve">ead all information and follow directions in the </w:t>
      </w:r>
      <w:hyperlink r:id="rId48" w:history="1">
        <w:r w:rsidRPr="00A90BAF">
          <w:rPr>
            <w:rStyle w:val="Hyperlink"/>
            <w:rFonts w:ascii="Calibri" w:hAnsi="Calibri" w:cs="Calibri"/>
            <w:b/>
            <w:bCs/>
            <w:sz w:val="24"/>
            <w:szCs w:val="24"/>
          </w:rPr>
          <w:t>EZSourcing Supplier Portal</w:t>
        </w:r>
      </w:hyperlink>
      <w:r w:rsidRPr="00A90BAF">
        <w:rPr>
          <w:rFonts w:ascii="Calibri" w:hAnsi="Calibri" w:cs="Calibri"/>
          <w:bCs/>
          <w:sz w:val="24"/>
          <w:szCs w:val="24"/>
        </w:rPr>
        <w:t xml:space="preserve"> event.</w:t>
      </w:r>
    </w:p>
    <w:p w14:paraId="40FDBD8C" w14:textId="77777777" w:rsidR="00FC7FF8" w:rsidRPr="00FC7FF8" w:rsidRDefault="00C63094" w:rsidP="00FC7FF8">
      <w:pPr>
        <w:pStyle w:val="ListParagraph"/>
        <w:numPr>
          <w:ilvl w:val="0"/>
          <w:numId w:val="29"/>
        </w:numPr>
        <w:spacing w:after="240"/>
        <w:ind w:hanging="720"/>
        <w:jc w:val="both"/>
        <w:rPr>
          <w:rFonts w:ascii="Calibri" w:hAnsi="Calibri" w:cs="Calibri"/>
          <w:bCs/>
          <w:sz w:val="24"/>
          <w:szCs w:val="24"/>
        </w:rPr>
      </w:pPr>
      <w:r w:rsidRPr="00983DAC">
        <w:rPr>
          <w:rFonts w:ascii="Calibri" w:hAnsi="Calibri" w:cs="Calibri"/>
          <w:color w:val="000000"/>
          <w:sz w:val="24"/>
          <w:szCs w:val="18"/>
          <w:shd w:val="clear" w:color="auto" w:fill="FFFFFF"/>
        </w:rPr>
        <w:t>File names are restricted to 64 characters for all files uploaded as part of any bid response. The file extension (e.g., ".pdf" or ".xls") is counted as part of the file name character limit. Attempting to upload a file with a file name longer than 64 characters may result in an error message</w:t>
      </w:r>
      <w:r>
        <w:rPr>
          <w:rFonts w:ascii="Calibri" w:hAnsi="Calibri" w:cs="Calibri"/>
          <w:color w:val="000000"/>
          <w:sz w:val="24"/>
          <w:szCs w:val="18"/>
          <w:shd w:val="clear" w:color="auto" w:fill="FFFFFF"/>
        </w:rPr>
        <w:t xml:space="preserve"> or failure to load</w:t>
      </w:r>
      <w:r w:rsidRPr="00983DAC">
        <w:rPr>
          <w:rFonts w:ascii="Calibri" w:hAnsi="Calibri" w:cs="Calibri"/>
          <w:color w:val="000000"/>
          <w:sz w:val="24"/>
          <w:szCs w:val="18"/>
          <w:shd w:val="clear" w:color="auto" w:fill="FFFFFF"/>
        </w:rPr>
        <w:t>.</w:t>
      </w:r>
      <w:bookmarkStart w:id="82" w:name="_Hlk101853261"/>
    </w:p>
    <w:p w14:paraId="31019DD4" w14:textId="1DB19715" w:rsidR="00F43F6A" w:rsidRPr="00FC7FF8" w:rsidRDefault="00C63094" w:rsidP="00FC7FF8">
      <w:pPr>
        <w:pStyle w:val="ListParagraph"/>
        <w:numPr>
          <w:ilvl w:val="0"/>
          <w:numId w:val="29"/>
        </w:numPr>
        <w:spacing w:after="240"/>
        <w:ind w:hanging="720"/>
        <w:jc w:val="both"/>
        <w:rPr>
          <w:rFonts w:asciiTheme="minorHAnsi" w:hAnsiTheme="minorHAnsi" w:cstheme="minorHAnsi"/>
          <w:bCs/>
          <w:sz w:val="24"/>
          <w:szCs w:val="24"/>
        </w:rPr>
      </w:pPr>
      <w:r w:rsidRPr="00FC7FF8">
        <w:rPr>
          <w:rFonts w:asciiTheme="minorHAnsi" w:hAnsiTheme="minorHAnsi" w:cstheme="minorHAnsi"/>
          <w:b/>
          <w:sz w:val="24"/>
          <w:szCs w:val="24"/>
        </w:rPr>
        <w:t>Bidders who do not comply with the requirements and/or submit incomplete bid response packages are subject to disqualification and their bid responses rejected.</w:t>
      </w:r>
      <w:bookmarkEnd w:id="82"/>
    </w:p>
    <w:p w14:paraId="26109486" w14:textId="77777777" w:rsidR="00F43F6A" w:rsidRPr="00266DFB" w:rsidRDefault="00F43F6A" w:rsidP="00F43F6A">
      <w:pPr>
        <w:jc w:val="both"/>
        <w:rPr>
          <w:rFonts w:ascii="Calibri" w:hAnsi="Calibri" w:cs="Calibri"/>
          <w:bCs/>
          <w:sz w:val="24"/>
          <w:szCs w:val="24"/>
        </w:rPr>
      </w:pPr>
    </w:p>
    <w:p w14:paraId="651EAF98" w14:textId="77777777" w:rsidR="00F43F6A" w:rsidRPr="00FC3FC9" w:rsidRDefault="00F43F6A" w:rsidP="00F43F6A"/>
    <w:p w14:paraId="65434F08" w14:textId="77777777" w:rsidR="00F43F6A" w:rsidRPr="00FC3FC9" w:rsidRDefault="00F43F6A" w:rsidP="00F43F6A"/>
    <w:p w14:paraId="623BC690" w14:textId="77777777" w:rsidR="00F43F6A" w:rsidRPr="00FC3FC9" w:rsidRDefault="00F43F6A" w:rsidP="00F43F6A">
      <w:pPr>
        <w:sectPr w:rsidR="00F43F6A" w:rsidRPr="00FC3FC9" w:rsidSect="00C63094">
          <w:headerReference w:type="default" r:id="rId49"/>
          <w:footerReference w:type="default" r:id="rId50"/>
          <w:headerReference w:type="first" r:id="rId51"/>
          <w:footerReference w:type="first" r:id="rId52"/>
          <w:pgSz w:w="12240" w:h="15840" w:code="1"/>
          <w:pgMar w:top="1440" w:right="1080" w:bottom="1440" w:left="1080" w:header="432" w:footer="657" w:gutter="0"/>
          <w:pgNumType w:start="1"/>
          <w:cols w:space="720"/>
          <w:noEndnote/>
          <w:titlePg/>
          <w:docGrid w:linePitch="354"/>
        </w:sectPr>
      </w:pPr>
    </w:p>
    <w:p w14:paraId="2A3D684B" w14:textId="77777777" w:rsidR="00F43F6A" w:rsidRPr="00FC3FC9" w:rsidRDefault="00F43F6A" w:rsidP="00F4709D">
      <w:pPr>
        <w:tabs>
          <w:tab w:val="right" w:pos="10800"/>
        </w:tabs>
        <w:rPr>
          <w:rFonts w:ascii="Calibri" w:hAnsi="Calibri" w:cs="Calibri"/>
          <w:b/>
          <w:color w:val="0000FF"/>
        </w:rPr>
      </w:pPr>
      <w:r>
        <w:rPr>
          <w:rFonts w:ascii="Calibri" w:hAnsi="Calibri" w:cs="Calibri"/>
          <w:b/>
          <w:color w:val="0000FF"/>
        </w:rPr>
        <w:lastRenderedPageBreak/>
        <w:tab/>
      </w:r>
    </w:p>
    <w:p w14:paraId="10D6C0E4" w14:textId="358C5151" w:rsidR="00F43F6A" w:rsidRDefault="00F43F6A" w:rsidP="00F43F6A"/>
    <w:p w14:paraId="19B2B4C9" w14:textId="1951D2AC" w:rsidR="00F43F6A" w:rsidRPr="00FC3FC9" w:rsidRDefault="00F43F6A" w:rsidP="00F43F6A"/>
    <w:p w14:paraId="77CE4135" w14:textId="534FB9FE" w:rsidR="00F43F6A" w:rsidRPr="00FC3FC9" w:rsidRDefault="0035434A" w:rsidP="00443847">
      <w:pPr>
        <w:pStyle w:val="Header"/>
        <w:tabs>
          <w:tab w:val="clear" w:pos="4320"/>
          <w:tab w:val="clear" w:pos="8640"/>
        </w:tabs>
        <w:jc w:val="center"/>
      </w:pPr>
      <w:r>
        <w:rPr>
          <w:noProof/>
        </w:rPr>
        <w:drawing>
          <wp:inline distT="0" distB="0" distL="0" distR="0" wp14:anchorId="7FDBE1D1" wp14:editId="4CDCF27E">
            <wp:extent cx="792480" cy="792480"/>
            <wp:effectExtent l="0" t="0" r="0" b="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792480" cy="792480"/>
                    </a:xfrm>
                    <a:prstGeom prst="rect">
                      <a:avLst/>
                    </a:prstGeom>
                    <a:noFill/>
                  </pic:spPr>
                </pic:pic>
              </a:graphicData>
            </a:graphic>
          </wp:inline>
        </w:drawing>
      </w:r>
    </w:p>
    <w:p w14:paraId="3EA88551" w14:textId="77777777" w:rsidR="00F43F6A" w:rsidRPr="00FC3FC9" w:rsidRDefault="00F43F6A" w:rsidP="00F43F6A"/>
    <w:p w14:paraId="620F4007" w14:textId="77777777" w:rsidR="00F43F6A" w:rsidRPr="00FC3FC9" w:rsidRDefault="00F43F6A" w:rsidP="00F43F6A">
      <w:pPr>
        <w:pStyle w:val="Header"/>
        <w:tabs>
          <w:tab w:val="clear" w:pos="4320"/>
          <w:tab w:val="clear" w:pos="8640"/>
        </w:tabs>
      </w:pPr>
    </w:p>
    <w:p w14:paraId="7E1830F2" w14:textId="77777777" w:rsidR="00F4709D" w:rsidRPr="00BE0A1F" w:rsidRDefault="00F4709D" w:rsidP="00BE0A1F"/>
    <w:p w14:paraId="011A9D0B" w14:textId="77777777" w:rsidR="00F4709D" w:rsidRPr="00BE0A1F" w:rsidRDefault="00F4709D" w:rsidP="00BE0A1F">
      <w:pPr>
        <w:jc w:val="center"/>
        <w:rPr>
          <w:rFonts w:asciiTheme="minorHAnsi" w:hAnsiTheme="minorHAnsi" w:cstheme="minorHAnsi"/>
          <w:b/>
          <w:bCs/>
          <w:sz w:val="60"/>
          <w:szCs w:val="60"/>
        </w:rPr>
      </w:pPr>
      <w:r w:rsidRPr="00BE0A1F">
        <w:rPr>
          <w:rFonts w:asciiTheme="minorHAnsi" w:hAnsiTheme="minorHAnsi" w:cstheme="minorHAnsi"/>
          <w:b/>
          <w:bCs/>
          <w:sz w:val="72"/>
          <w:szCs w:val="72"/>
        </w:rPr>
        <w:t>COUNTY OF ALAMEDA</w:t>
      </w:r>
    </w:p>
    <w:p w14:paraId="75075C7A" w14:textId="77777777" w:rsidR="00F4709D" w:rsidRPr="00F4709D" w:rsidRDefault="00F4709D" w:rsidP="00F4709D"/>
    <w:p w14:paraId="367397FA" w14:textId="77777777" w:rsidR="00F4709D" w:rsidRDefault="00F4709D" w:rsidP="00F4709D"/>
    <w:p w14:paraId="0B9A272B" w14:textId="77777777" w:rsidR="00F4709D" w:rsidRDefault="00F4709D" w:rsidP="00F4709D"/>
    <w:p w14:paraId="33DD4BD4" w14:textId="77777777" w:rsidR="00F4709D" w:rsidRPr="00F4709D" w:rsidRDefault="00F4709D" w:rsidP="00F4709D"/>
    <w:p w14:paraId="4BB2C820" w14:textId="5076BC23" w:rsidR="00F4709D" w:rsidRPr="00BE0A1F" w:rsidRDefault="00BE0A1F" w:rsidP="00BE0A1F">
      <w:pPr>
        <w:spacing w:after="240"/>
        <w:jc w:val="center"/>
        <w:rPr>
          <w:rFonts w:asciiTheme="minorHAnsi" w:hAnsiTheme="minorHAnsi" w:cstheme="minorHAnsi"/>
          <w:b/>
          <w:bCs/>
          <w:sz w:val="60"/>
          <w:szCs w:val="60"/>
        </w:rPr>
      </w:pPr>
      <w:r w:rsidRPr="00BE0A1F">
        <w:rPr>
          <w:rFonts w:asciiTheme="minorHAnsi" w:hAnsiTheme="minorHAnsi" w:cstheme="minorHAnsi"/>
          <w:b/>
          <w:bCs/>
          <w:sz w:val="60"/>
          <w:szCs w:val="60"/>
        </w:rPr>
        <w:t>EXHIBIT A</w:t>
      </w:r>
    </w:p>
    <w:p w14:paraId="24B451BD" w14:textId="77777777" w:rsidR="00F43F6A" w:rsidRPr="00873D60" w:rsidRDefault="00F43F6A" w:rsidP="00F43F6A">
      <w:pPr>
        <w:pStyle w:val="Heading3"/>
        <w:rPr>
          <w:rFonts w:cs="Calibri"/>
        </w:rPr>
      </w:pPr>
      <w:r w:rsidRPr="00FC3FC9">
        <w:rPr>
          <w:sz w:val="60"/>
          <w:szCs w:val="60"/>
        </w:rPr>
        <w:t>BID RESPONSE PACKET</w:t>
      </w:r>
    </w:p>
    <w:p w14:paraId="34B07888" w14:textId="77777777" w:rsidR="00F43F6A" w:rsidRPr="00873D60" w:rsidRDefault="00F43F6A" w:rsidP="00F43F6A">
      <w:pPr>
        <w:jc w:val="center"/>
        <w:rPr>
          <w:rFonts w:ascii="Calibri" w:hAnsi="Calibri" w:cs="Calibri"/>
        </w:rPr>
      </w:pPr>
    </w:p>
    <w:p w14:paraId="710CCE13" w14:textId="08DA2A4D" w:rsidR="00F43F6A" w:rsidRPr="00254D4B" w:rsidRDefault="0039139E" w:rsidP="0039139E">
      <w:pPr>
        <w:tabs>
          <w:tab w:val="center" w:pos="5400"/>
          <w:tab w:val="left" w:pos="9514"/>
        </w:tabs>
        <w:rPr>
          <w:rFonts w:ascii="Calibri" w:hAnsi="Calibri" w:cs="Calibri"/>
          <w:color w:val="000000" w:themeColor="text1"/>
          <w:sz w:val="60"/>
          <w:szCs w:val="60"/>
        </w:rPr>
      </w:pPr>
      <w:r>
        <w:rPr>
          <w:rFonts w:ascii="Calibri" w:hAnsi="Calibri" w:cs="Calibri"/>
          <w:color w:val="FF0000"/>
          <w:sz w:val="60"/>
          <w:szCs w:val="60"/>
        </w:rPr>
        <w:tab/>
      </w:r>
      <w:r w:rsidR="00505B06">
        <w:rPr>
          <w:rFonts w:ascii="Calibri" w:hAnsi="Calibri" w:cs="Calibri"/>
          <w:sz w:val="60"/>
          <w:szCs w:val="60"/>
        </w:rPr>
        <w:t>IRFP</w:t>
      </w:r>
      <w:r w:rsidR="00F43F6A" w:rsidRPr="00F4709D">
        <w:rPr>
          <w:rFonts w:ascii="Calibri" w:hAnsi="Calibri" w:cs="Calibri"/>
          <w:sz w:val="60"/>
          <w:szCs w:val="60"/>
        </w:rPr>
        <w:t xml:space="preserve"> No</w:t>
      </w:r>
      <w:r w:rsidR="00F43F6A" w:rsidRPr="00254D4B">
        <w:rPr>
          <w:rFonts w:ascii="Calibri" w:hAnsi="Calibri" w:cs="Calibri"/>
          <w:color w:val="000000" w:themeColor="text1"/>
          <w:sz w:val="60"/>
          <w:szCs w:val="60"/>
        </w:rPr>
        <w:t xml:space="preserve">. </w:t>
      </w:r>
      <w:r w:rsidR="001C628F" w:rsidRPr="00254D4B">
        <w:rPr>
          <w:rFonts w:ascii="Calibri" w:hAnsi="Calibri" w:cs="Calibri"/>
          <w:color w:val="000000" w:themeColor="text1"/>
          <w:sz w:val="60"/>
          <w:szCs w:val="60"/>
        </w:rPr>
        <w:t>902615</w:t>
      </w:r>
      <w:r w:rsidRPr="00254D4B">
        <w:rPr>
          <w:rFonts w:ascii="Calibri" w:hAnsi="Calibri" w:cs="Calibri"/>
          <w:color w:val="000000" w:themeColor="text1"/>
          <w:sz w:val="60"/>
          <w:szCs w:val="60"/>
        </w:rPr>
        <w:tab/>
      </w:r>
    </w:p>
    <w:p w14:paraId="4F65F94B" w14:textId="5A78A445" w:rsidR="00F43F6A" w:rsidRPr="00254D4B" w:rsidRDefault="001C628F" w:rsidP="00466C68">
      <w:pPr>
        <w:jc w:val="center"/>
        <w:rPr>
          <w:rFonts w:ascii="Calibri" w:hAnsi="Calibri" w:cs="Calibri"/>
          <w:color w:val="000000" w:themeColor="text1"/>
          <w:sz w:val="60"/>
          <w:szCs w:val="60"/>
        </w:rPr>
      </w:pPr>
      <w:r w:rsidRPr="00254D4B">
        <w:rPr>
          <w:rFonts w:ascii="Calibri" w:hAnsi="Calibri" w:cs="Calibri"/>
          <w:color w:val="000000" w:themeColor="text1"/>
          <w:sz w:val="60"/>
          <w:szCs w:val="60"/>
        </w:rPr>
        <w:t>Elevator Condition Assessment and Modernization Plan – Administration Building</w:t>
      </w:r>
      <w:bookmarkStart w:id="83" w:name="_BIDDER_INFORMATION"/>
      <w:bookmarkEnd w:id="83"/>
    </w:p>
    <w:p w14:paraId="3789D8AF" w14:textId="5D82ECF9" w:rsidR="00466C68" w:rsidRDefault="00466C68" w:rsidP="00466C68">
      <w:pPr>
        <w:jc w:val="center"/>
        <w:rPr>
          <w:rFonts w:ascii="Calibri" w:hAnsi="Calibri" w:cs="Calibri"/>
          <w:color w:val="FF0000"/>
          <w:sz w:val="60"/>
          <w:szCs w:val="60"/>
        </w:rPr>
      </w:pPr>
      <w:r>
        <w:rPr>
          <w:rFonts w:ascii="Calibri" w:hAnsi="Calibri" w:cs="Calibri"/>
          <w:color w:val="FF0000"/>
          <w:sz w:val="60"/>
          <w:szCs w:val="60"/>
        </w:rPr>
        <w:br w:type="page"/>
      </w:r>
    </w:p>
    <w:p w14:paraId="779E3C94" w14:textId="71468D50" w:rsidR="00466C68" w:rsidRDefault="00466C68">
      <w:pPr>
        <w:rPr>
          <w:rFonts w:ascii="Calibri" w:hAnsi="Calibri" w:cs="Calibri"/>
          <w:b/>
          <w:sz w:val="2"/>
          <w:szCs w:val="2"/>
        </w:rPr>
      </w:pPr>
    </w:p>
    <w:p w14:paraId="61F6B5B4" w14:textId="77777777" w:rsidR="00466C68" w:rsidRPr="00466C68" w:rsidRDefault="00466C68">
      <w:pPr>
        <w:rPr>
          <w:rFonts w:ascii="Calibri" w:hAnsi="Calibri" w:cs="Calibri"/>
          <w:b/>
          <w:sz w:val="2"/>
          <w:szCs w:val="2"/>
        </w:rPr>
      </w:pPr>
    </w:p>
    <w:p w14:paraId="2E4494BD" w14:textId="6B545D7A" w:rsidR="00BE0A1F" w:rsidRPr="0007148C" w:rsidRDefault="00BE0A1F" w:rsidP="00BE0A1F">
      <w:pPr>
        <w:pStyle w:val="Heading4"/>
        <w:shd w:val="clear" w:color="auto" w:fill="DEEAF6" w:themeFill="accent5" w:themeFillTint="33"/>
        <w:tabs>
          <w:tab w:val="clear" w:pos="10620"/>
          <w:tab w:val="right" w:pos="10080"/>
        </w:tabs>
        <w:ind w:left="-15"/>
        <w:jc w:val="left"/>
      </w:pPr>
      <w:r w:rsidRPr="0007148C">
        <w:t>BIDDER INFORMATION</w:t>
      </w:r>
      <w:r>
        <w:tab/>
      </w:r>
    </w:p>
    <w:p w14:paraId="65EFA2F8" w14:textId="77777777" w:rsidR="002E1103" w:rsidRPr="00755FB1" w:rsidRDefault="002E1103" w:rsidP="002E1103">
      <w:pPr>
        <w:rPr>
          <w:rFonts w:ascii="Calibri" w:hAnsi="Calibri" w:cs="Calibri"/>
        </w:rPr>
      </w:pPr>
      <w:bookmarkStart w:id="84" w:name="_BIDDER_ACCEPTANCE"/>
      <w:bookmarkStart w:id="85" w:name="_Hlk103192106"/>
      <w:bookmarkEnd w:id="84"/>
    </w:p>
    <w:tbl>
      <w:tblPr>
        <w:tblStyle w:val="TableGrid"/>
        <w:tblW w:w="10075" w:type="dxa"/>
        <w:tblLook w:val="04A0" w:firstRow="1" w:lastRow="0" w:firstColumn="1" w:lastColumn="0" w:noHBand="0" w:noVBand="1"/>
      </w:tblPr>
      <w:tblGrid>
        <w:gridCol w:w="654"/>
        <w:gridCol w:w="601"/>
        <w:gridCol w:w="2430"/>
        <w:gridCol w:w="1080"/>
        <w:gridCol w:w="810"/>
        <w:gridCol w:w="1015"/>
        <w:gridCol w:w="1165"/>
        <w:gridCol w:w="2320"/>
      </w:tblGrid>
      <w:tr w:rsidR="002E1103" w:rsidRPr="00755FB1" w14:paraId="26408E6E" w14:textId="77777777" w:rsidTr="003B6185">
        <w:trPr>
          <w:trHeight w:val="260"/>
        </w:trPr>
        <w:tc>
          <w:tcPr>
            <w:tcW w:w="3685" w:type="dxa"/>
            <w:gridSpan w:val="3"/>
          </w:tcPr>
          <w:p w14:paraId="354BF131" w14:textId="5DC2AE00" w:rsidR="002E1103" w:rsidRPr="00755FB1" w:rsidRDefault="002E1103" w:rsidP="00F51D82">
            <w:pPr>
              <w:pStyle w:val="PlainText"/>
              <w:spacing w:before="120" w:after="120"/>
              <w:rPr>
                <w:rFonts w:ascii="Calibri" w:hAnsi="Calibri" w:cs="Calibri"/>
                <w:sz w:val="24"/>
                <w:szCs w:val="24"/>
              </w:rPr>
            </w:pPr>
            <w:r w:rsidRPr="00755FB1">
              <w:rPr>
                <w:rFonts w:ascii="Calibri" w:hAnsi="Calibri" w:cs="Calibri"/>
                <w:sz w:val="24"/>
                <w:szCs w:val="24"/>
              </w:rPr>
              <w:t>Official Name of Bidder</w:t>
            </w:r>
            <w:r w:rsidR="003B6185">
              <w:rPr>
                <w:rFonts w:ascii="Calibri" w:hAnsi="Calibri" w:cs="Calibri"/>
                <w:sz w:val="24"/>
                <w:szCs w:val="24"/>
              </w:rPr>
              <w:t xml:space="preserve"> (Company)</w:t>
            </w:r>
            <w:r w:rsidRPr="00755FB1">
              <w:rPr>
                <w:rFonts w:ascii="Calibri" w:hAnsi="Calibri" w:cs="Calibri"/>
                <w:sz w:val="24"/>
                <w:szCs w:val="24"/>
              </w:rPr>
              <w:t>:</w:t>
            </w:r>
          </w:p>
        </w:tc>
        <w:tc>
          <w:tcPr>
            <w:tcW w:w="6390" w:type="dxa"/>
            <w:gridSpan w:val="5"/>
          </w:tcPr>
          <w:p w14:paraId="3D70AA43" w14:textId="77777777" w:rsidR="002E1103" w:rsidRPr="00755FB1" w:rsidRDefault="002E1103" w:rsidP="00F51D82">
            <w:pPr>
              <w:spacing w:before="120" w:after="120"/>
              <w:rPr>
                <w:rFonts w:ascii="Calibri" w:hAnsi="Calibri" w:cs="Calibri"/>
              </w:rPr>
            </w:pPr>
          </w:p>
        </w:tc>
      </w:tr>
      <w:tr w:rsidR="002E1103" w:rsidRPr="00755FB1" w14:paraId="21AF1A39" w14:textId="77777777" w:rsidTr="003B6185">
        <w:tc>
          <w:tcPr>
            <w:tcW w:w="3685" w:type="dxa"/>
            <w:gridSpan w:val="3"/>
          </w:tcPr>
          <w:p w14:paraId="15A4CD62" w14:textId="77777777" w:rsidR="002E1103" w:rsidRPr="00755FB1" w:rsidRDefault="002E1103" w:rsidP="00F51D82">
            <w:pPr>
              <w:pStyle w:val="PlainText"/>
              <w:spacing w:before="120" w:after="120"/>
              <w:rPr>
                <w:rFonts w:ascii="Calibri" w:hAnsi="Calibri" w:cs="Calibri"/>
                <w:b/>
                <w:sz w:val="24"/>
                <w:szCs w:val="24"/>
                <w:u w:val="single"/>
              </w:rPr>
            </w:pPr>
            <w:r w:rsidRPr="00755FB1">
              <w:rPr>
                <w:rFonts w:ascii="Calibri" w:hAnsi="Calibri" w:cs="Calibri"/>
                <w:sz w:val="24"/>
                <w:szCs w:val="24"/>
              </w:rPr>
              <w:t>Street Address Line 1:</w:t>
            </w:r>
          </w:p>
        </w:tc>
        <w:tc>
          <w:tcPr>
            <w:tcW w:w="6390" w:type="dxa"/>
            <w:gridSpan w:val="5"/>
          </w:tcPr>
          <w:p w14:paraId="6E67DDA6" w14:textId="77777777" w:rsidR="002E1103" w:rsidRPr="00755FB1" w:rsidRDefault="002E1103" w:rsidP="00F51D82">
            <w:pPr>
              <w:pStyle w:val="PlainText"/>
              <w:spacing w:before="120" w:after="120"/>
              <w:rPr>
                <w:rFonts w:ascii="Calibri" w:hAnsi="Calibri" w:cs="Calibri"/>
                <w:sz w:val="24"/>
                <w:szCs w:val="24"/>
              </w:rPr>
            </w:pPr>
          </w:p>
        </w:tc>
      </w:tr>
      <w:tr w:rsidR="002E1103" w:rsidRPr="00755FB1" w14:paraId="72A31BAA" w14:textId="77777777" w:rsidTr="003B6185">
        <w:tc>
          <w:tcPr>
            <w:tcW w:w="3685" w:type="dxa"/>
            <w:gridSpan w:val="3"/>
          </w:tcPr>
          <w:p w14:paraId="558DCC5B" w14:textId="77777777" w:rsidR="002E1103" w:rsidRPr="00755FB1" w:rsidRDefault="002E1103" w:rsidP="00F51D82">
            <w:pPr>
              <w:pStyle w:val="PlainText"/>
              <w:spacing w:before="120" w:after="120"/>
              <w:rPr>
                <w:rFonts w:ascii="Calibri" w:hAnsi="Calibri" w:cs="Calibri"/>
                <w:b/>
                <w:sz w:val="24"/>
                <w:szCs w:val="24"/>
                <w:u w:val="single"/>
              </w:rPr>
            </w:pPr>
            <w:r w:rsidRPr="00755FB1">
              <w:rPr>
                <w:rFonts w:ascii="Calibri" w:hAnsi="Calibri" w:cs="Calibri"/>
                <w:sz w:val="24"/>
                <w:szCs w:val="24"/>
              </w:rPr>
              <w:t>Street Address Line 2:</w:t>
            </w:r>
          </w:p>
        </w:tc>
        <w:tc>
          <w:tcPr>
            <w:tcW w:w="6390" w:type="dxa"/>
            <w:gridSpan w:val="5"/>
          </w:tcPr>
          <w:p w14:paraId="3BE59C1F" w14:textId="77777777" w:rsidR="002E1103" w:rsidRPr="00755FB1" w:rsidRDefault="002E1103" w:rsidP="00F51D82">
            <w:pPr>
              <w:pStyle w:val="PlainText"/>
              <w:spacing w:before="120" w:after="120"/>
              <w:rPr>
                <w:rFonts w:ascii="Calibri" w:hAnsi="Calibri" w:cs="Calibri"/>
                <w:b/>
                <w:sz w:val="24"/>
                <w:szCs w:val="24"/>
                <w:u w:val="single"/>
              </w:rPr>
            </w:pPr>
          </w:p>
        </w:tc>
      </w:tr>
      <w:tr w:rsidR="002E1103" w:rsidRPr="00755FB1" w14:paraId="72A36DBF" w14:textId="77777777" w:rsidTr="00F51D82">
        <w:trPr>
          <w:trHeight w:val="521"/>
        </w:trPr>
        <w:tc>
          <w:tcPr>
            <w:tcW w:w="654" w:type="dxa"/>
          </w:tcPr>
          <w:p w14:paraId="766930C1" w14:textId="77777777" w:rsidR="002E1103" w:rsidRPr="00755FB1" w:rsidRDefault="002E1103" w:rsidP="00F51D82">
            <w:pPr>
              <w:pStyle w:val="PlainText"/>
              <w:spacing w:before="120" w:after="120"/>
              <w:jc w:val="center"/>
              <w:rPr>
                <w:rFonts w:ascii="Calibri" w:hAnsi="Calibri" w:cs="Calibri"/>
                <w:sz w:val="24"/>
                <w:szCs w:val="24"/>
                <w:u w:val="single"/>
              </w:rPr>
            </w:pPr>
            <w:r w:rsidRPr="00755FB1">
              <w:rPr>
                <w:rFonts w:ascii="Calibri" w:hAnsi="Calibri" w:cs="Calibri"/>
                <w:sz w:val="24"/>
                <w:szCs w:val="24"/>
              </w:rPr>
              <w:t>City:</w:t>
            </w:r>
          </w:p>
        </w:tc>
        <w:tc>
          <w:tcPr>
            <w:tcW w:w="4111" w:type="dxa"/>
            <w:gridSpan w:val="3"/>
          </w:tcPr>
          <w:p w14:paraId="3C8060D0" w14:textId="77777777" w:rsidR="002E1103" w:rsidRPr="00755FB1" w:rsidRDefault="002E1103" w:rsidP="00F51D82">
            <w:pPr>
              <w:pStyle w:val="PlainText"/>
              <w:spacing w:before="120" w:after="120"/>
              <w:jc w:val="center"/>
              <w:rPr>
                <w:rFonts w:ascii="Calibri" w:hAnsi="Calibri" w:cs="Calibri"/>
                <w:sz w:val="24"/>
                <w:szCs w:val="24"/>
              </w:rPr>
            </w:pPr>
          </w:p>
        </w:tc>
        <w:tc>
          <w:tcPr>
            <w:tcW w:w="810" w:type="dxa"/>
          </w:tcPr>
          <w:p w14:paraId="240ED96A" w14:textId="77777777" w:rsidR="002E1103" w:rsidRPr="00755FB1" w:rsidRDefault="002E1103" w:rsidP="00F51D82">
            <w:pPr>
              <w:pStyle w:val="PlainText"/>
              <w:spacing w:before="120" w:after="120"/>
              <w:jc w:val="center"/>
              <w:rPr>
                <w:rFonts w:ascii="Calibri" w:hAnsi="Calibri" w:cs="Calibri"/>
                <w:sz w:val="24"/>
                <w:szCs w:val="24"/>
                <w:u w:val="single"/>
              </w:rPr>
            </w:pPr>
            <w:r w:rsidRPr="00755FB1">
              <w:rPr>
                <w:rFonts w:ascii="Calibri" w:hAnsi="Calibri" w:cs="Calibri"/>
                <w:sz w:val="24"/>
                <w:szCs w:val="24"/>
              </w:rPr>
              <w:t>State:</w:t>
            </w:r>
          </w:p>
        </w:tc>
        <w:tc>
          <w:tcPr>
            <w:tcW w:w="1015" w:type="dxa"/>
          </w:tcPr>
          <w:p w14:paraId="68B786C8" w14:textId="77777777" w:rsidR="002E1103" w:rsidRPr="00755FB1" w:rsidRDefault="002E1103" w:rsidP="00F51D82">
            <w:pPr>
              <w:pStyle w:val="PlainText"/>
              <w:spacing w:before="120" w:after="120"/>
              <w:jc w:val="center"/>
              <w:rPr>
                <w:rFonts w:ascii="Calibri" w:hAnsi="Calibri" w:cs="Calibri"/>
                <w:sz w:val="24"/>
                <w:szCs w:val="24"/>
              </w:rPr>
            </w:pPr>
          </w:p>
        </w:tc>
        <w:tc>
          <w:tcPr>
            <w:tcW w:w="1165" w:type="dxa"/>
          </w:tcPr>
          <w:p w14:paraId="63BA873D" w14:textId="77777777" w:rsidR="002E1103" w:rsidRPr="00755FB1" w:rsidRDefault="002E1103" w:rsidP="00F51D82">
            <w:pPr>
              <w:pStyle w:val="PlainText"/>
              <w:spacing w:before="120" w:after="120"/>
              <w:jc w:val="center"/>
              <w:rPr>
                <w:rFonts w:ascii="Calibri" w:hAnsi="Calibri" w:cs="Calibri"/>
                <w:sz w:val="24"/>
                <w:szCs w:val="24"/>
                <w:u w:val="single"/>
              </w:rPr>
            </w:pPr>
            <w:r w:rsidRPr="00755FB1">
              <w:rPr>
                <w:rFonts w:ascii="Calibri" w:hAnsi="Calibri" w:cs="Calibri"/>
                <w:sz w:val="24"/>
                <w:szCs w:val="24"/>
              </w:rPr>
              <w:t>Zip Code:</w:t>
            </w:r>
          </w:p>
        </w:tc>
        <w:tc>
          <w:tcPr>
            <w:tcW w:w="2320" w:type="dxa"/>
          </w:tcPr>
          <w:p w14:paraId="05E30E2C" w14:textId="77777777" w:rsidR="002E1103" w:rsidRPr="00755FB1" w:rsidRDefault="002E1103" w:rsidP="00F51D82">
            <w:pPr>
              <w:pStyle w:val="PlainText"/>
              <w:spacing w:before="120" w:after="120"/>
              <w:rPr>
                <w:rFonts w:ascii="Calibri" w:hAnsi="Calibri" w:cs="Calibri"/>
                <w:sz w:val="24"/>
                <w:szCs w:val="24"/>
                <w:u w:val="single"/>
              </w:rPr>
            </w:pPr>
          </w:p>
        </w:tc>
      </w:tr>
      <w:tr w:rsidR="002E1103" w:rsidRPr="00755FB1" w14:paraId="30AD73E7" w14:textId="77777777" w:rsidTr="00F51D82">
        <w:tc>
          <w:tcPr>
            <w:tcW w:w="1255" w:type="dxa"/>
            <w:gridSpan w:val="2"/>
          </w:tcPr>
          <w:p w14:paraId="02B62855" w14:textId="77777777" w:rsidR="002E1103" w:rsidRPr="00755FB1" w:rsidRDefault="002E1103" w:rsidP="00F51D82">
            <w:pPr>
              <w:pStyle w:val="PlainText"/>
              <w:spacing w:before="120" w:after="120"/>
              <w:rPr>
                <w:rFonts w:ascii="Calibri" w:hAnsi="Calibri" w:cs="Calibri"/>
                <w:sz w:val="24"/>
                <w:szCs w:val="24"/>
                <w:u w:val="single"/>
              </w:rPr>
            </w:pPr>
            <w:r w:rsidRPr="00755FB1">
              <w:rPr>
                <w:rFonts w:ascii="Calibri" w:hAnsi="Calibri" w:cs="Calibri"/>
                <w:sz w:val="24"/>
                <w:szCs w:val="24"/>
              </w:rPr>
              <w:t>Webpage:</w:t>
            </w:r>
          </w:p>
        </w:tc>
        <w:tc>
          <w:tcPr>
            <w:tcW w:w="8820" w:type="dxa"/>
            <w:gridSpan w:val="6"/>
          </w:tcPr>
          <w:p w14:paraId="213606BE" w14:textId="77777777" w:rsidR="002E1103" w:rsidRPr="00755FB1" w:rsidRDefault="002E1103" w:rsidP="00F51D82">
            <w:pPr>
              <w:pStyle w:val="PlainText"/>
              <w:spacing w:before="120" w:after="120"/>
              <w:rPr>
                <w:rFonts w:ascii="Calibri" w:hAnsi="Calibri" w:cs="Calibri"/>
                <w:sz w:val="24"/>
                <w:szCs w:val="24"/>
                <w:u w:val="single"/>
              </w:rPr>
            </w:pPr>
          </w:p>
        </w:tc>
      </w:tr>
    </w:tbl>
    <w:p w14:paraId="09443D56" w14:textId="77777777" w:rsidR="002E1103" w:rsidRPr="00755FB1" w:rsidRDefault="002E1103" w:rsidP="002E1103">
      <w:pPr>
        <w:pStyle w:val="PlainText"/>
        <w:tabs>
          <w:tab w:val="left" w:pos="5040"/>
          <w:tab w:val="right" w:pos="7920"/>
          <w:tab w:val="left" w:pos="8100"/>
          <w:tab w:val="right" w:pos="10620"/>
        </w:tabs>
        <w:spacing w:before="240" w:after="240"/>
        <w:rPr>
          <w:rFonts w:ascii="Calibri" w:hAnsi="Calibri" w:cs="Calibri"/>
          <w:sz w:val="24"/>
          <w:szCs w:val="24"/>
        </w:rPr>
      </w:pPr>
    </w:p>
    <w:p w14:paraId="19F1CC9C" w14:textId="77777777" w:rsidR="002E1103" w:rsidRPr="00755FB1" w:rsidRDefault="002E1103" w:rsidP="002E1103">
      <w:pPr>
        <w:pStyle w:val="PlainText"/>
        <w:tabs>
          <w:tab w:val="left" w:pos="5040"/>
          <w:tab w:val="right" w:pos="7920"/>
          <w:tab w:val="left" w:pos="8100"/>
          <w:tab w:val="right" w:pos="10620"/>
        </w:tabs>
        <w:spacing w:before="240" w:after="240"/>
        <w:rPr>
          <w:rFonts w:ascii="Calibri" w:hAnsi="Calibri" w:cs="Calibri"/>
          <w:b/>
          <w:sz w:val="24"/>
          <w:szCs w:val="24"/>
        </w:rPr>
      </w:pPr>
      <w:r w:rsidRPr="00755FB1">
        <w:rPr>
          <w:rFonts w:ascii="Calibri" w:hAnsi="Calibri" w:cs="Calibri"/>
          <w:b/>
          <w:sz w:val="24"/>
          <w:szCs w:val="24"/>
        </w:rPr>
        <w:t>Type of Entity / Organizational Structure (check one):</w:t>
      </w:r>
      <w:r w:rsidRPr="00755FB1">
        <w:rPr>
          <w:rFonts w:ascii="Calibri" w:hAnsi="Calibri" w:cs="Calibri"/>
          <w:b/>
          <w:sz w:val="24"/>
          <w:szCs w:val="24"/>
        </w:rPr>
        <w:tab/>
      </w:r>
    </w:p>
    <w:p w14:paraId="6C433145" w14:textId="751DDEE1" w:rsidR="002E1103" w:rsidRPr="00755FB1" w:rsidRDefault="002034CF" w:rsidP="009F53E2">
      <w:pPr>
        <w:pStyle w:val="PlainText"/>
        <w:tabs>
          <w:tab w:val="left" w:pos="360"/>
          <w:tab w:val="left" w:pos="4230"/>
          <w:tab w:val="left" w:pos="4590"/>
          <w:tab w:val="left" w:pos="7830"/>
          <w:tab w:val="left" w:pos="8190"/>
        </w:tabs>
        <w:spacing w:after="240"/>
        <w:rPr>
          <w:rFonts w:ascii="Calibri" w:hAnsi="Calibri" w:cs="Calibri"/>
          <w:sz w:val="24"/>
          <w:szCs w:val="24"/>
        </w:rPr>
      </w:pPr>
      <w:sdt>
        <w:sdtPr>
          <w:rPr>
            <w:rFonts w:ascii="Calibri" w:hAnsi="Calibri" w:cs="Calibri"/>
            <w:sz w:val="24"/>
            <w:szCs w:val="24"/>
          </w:rPr>
          <w:id w:val="-50843241"/>
          <w14:checkbox>
            <w14:checked w14:val="0"/>
            <w14:checkedState w14:val="2612" w14:font="MS Gothic"/>
            <w14:uncheckedState w14:val="2610" w14:font="MS Gothic"/>
          </w14:checkbox>
        </w:sdtPr>
        <w:sdtContent>
          <w:r w:rsidR="009F53E2">
            <w:rPr>
              <w:rFonts w:ascii="MS Gothic" w:eastAsia="MS Gothic" w:hAnsi="MS Gothic" w:cs="Calibri" w:hint="eastAsia"/>
              <w:sz w:val="24"/>
              <w:szCs w:val="24"/>
            </w:rPr>
            <w:t>☐</w:t>
          </w:r>
        </w:sdtContent>
      </w:sdt>
      <w:r w:rsidR="002E1103" w:rsidRPr="00755FB1">
        <w:rPr>
          <w:rFonts w:ascii="Calibri" w:hAnsi="Calibri" w:cs="Calibri"/>
          <w:sz w:val="24"/>
          <w:szCs w:val="24"/>
        </w:rPr>
        <w:tab/>
        <w:t>Corporation</w:t>
      </w:r>
      <w:r w:rsidR="002E1103" w:rsidRPr="00755FB1">
        <w:rPr>
          <w:rFonts w:ascii="Calibri" w:hAnsi="Calibri" w:cs="Calibri"/>
          <w:sz w:val="24"/>
          <w:szCs w:val="24"/>
        </w:rPr>
        <w:tab/>
      </w:r>
      <w:sdt>
        <w:sdtPr>
          <w:rPr>
            <w:rFonts w:ascii="Calibri" w:hAnsi="Calibri" w:cs="Calibri"/>
            <w:sz w:val="24"/>
            <w:szCs w:val="24"/>
          </w:rPr>
          <w:id w:val="1051662298"/>
          <w14:checkbox>
            <w14:checked w14:val="0"/>
            <w14:checkedState w14:val="2612" w14:font="MS Gothic"/>
            <w14:uncheckedState w14:val="2610" w14:font="MS Gothic"/>
          </w14:checkbox>
        </w:sdtPr>
        <w:sdtContent>
          <w:r w:rsidR="009F53E2">
            <w:rPr>
              <w:rFonts w:ascii="MS Gothic" w:eastAsia="MS Gothic" w:hAnsi="MS Gothic" w:cs="Calibri" w:hint="eastAsia"/>
              <w:sz w:val="24"/>
              <w:szCs w:val="24"/>
            </w:rPr>
            <w:t>☐</w:t>
          </w:r>
        </w:sdtContent>
      </w:sdt>
      <w:r w:rsidR="009F53E2">
        <w:rPr>
          <w:rFonts w:ascii="Calibri" w:hAnsi="Calibri" w:cs="Calibri"/>
          <w:sz w:val="24"/>
          <w:szCs w:val="24"/>
        </w:rPr>
        <w:tab/>
      </w:r>
      <w:r w:rsidR="002E1103" w:rsidRPr="00755FB1">
        <w:rPr>
          <w:rFonts w:ascii="Calibri" w:hAnsi="Calibri" w:cs="Calibri"/>
          <w:sz w:val="24"/>
          <w:szCs w:val="24"/>
        </w:rPr>
        <w:t>Joint Venture</w:t>
      </w:r>
      <w:r w:rsidR="002E1103" w:rsidRPr="00755FB1">
        <w:rPr>
          <w:rFonts w:ascii="Calibri" w:hAnsi="Calibri" w:cs="Calibri"/>
          <w:sz w:val="24"/>
          <w:szCs w:val="24"/>
        </w:rPr>
        <w:tab/>
      </w:r>
      <w:sdt>
        <w:sdtPr>
          <w:rPr>
            <w:rFonts w:ascii="Calibri" w:hAnsi="Calibri" w:cs="Calibri"/>
            <w:sz w:val="24"/>
            <w:szCs w:val="24"/>
          </w:rPr>
          <w:id w:val="-1187439164"/>
          <w14:checkbox>
            <w14:checked w14:val="0"/>
            <w14:checkedState w14:val="2612" w14:font="MS Gothic"/>
            <w14:uncheckedState w14:val="2610" w14:font="MS Gothic"/>
          </w14:checkbox>
        </w:sdtPr>
        <w:sdtContent>
          <w:r w:rsidR="009F53E2">
            <w:rPr>
              <w:rFonts w:ascii="MS Gothic" w:eastAsia="MS Gothic" w:hAnsi="MS Gothic" w:cs="Calibri" w:hint="eastAsia"/>
              <w:sz w:val="24"/>
              <w:szCs w:val="24"/>
            </w:rPr>
            <w:t>☐</w:t>
          </w:r>
        </w:sdtContent>
      </w:sdt>
      <w:r w:rsidR="009F53E2">
        <w:rPr>
          <w:rFonts w:ascii="Calibri" w:hAnsi="Calibri" w:cs="Calibri"/>
          <w:sz w:val="24"/>
          <w:szCs w:val="24"/>
        </w:rPr>
        <w:tab/>
      </w:r>
      <w:r w:rsidR="002E1103" w:rsidRPr="00755FB1">
        <w:rPr>
          <w:rFonts w:ascii="Calibri" w:hAnsi="Calibri" w:cs="Calibri"/>
          <w:sz w:val="24"/>
          <w:szCs w:val="24"/>
        </w:rPr>
        <w:t>Partnership</w:t>
      </w:r>
    </w:p>
    <w:p w14:paraId="68C61189" w14:textId="00864919" w:rsidR="002E1103" w:rsidRPr="00755FB1" w:rsidRDefault="002034CF" w:rsidP="009F53E2">
      <w:pPr>
        <w:pStyle w:val="PlainText"/>
        <w:tabs>
          <w:tab w:val="left" w:pos="360"/>
          <w:tab w:val="left" w:pos="4230"/>
          <w:tab w:val="left" w:pos="4590"/>
          <w:tab w:val="left" w:pos="7830"/>
          <w:tab w:val="left" w:pos="8190"/>
        </w:tabs>
        <w:spacing w:after="240"/>
        <w:rPr>
          <w:rFonts w:ascii="Calibri" w:hAnsi="Calibri" w:cs="Calibri"/>
          <w:sz w:val="24"/>
          <w:szCs w:val="24"/>
        </w:rPr>
      </w:pPr>
      <w:sdt>
        <w:sdtPr>
          <w:rPr>
            <w:rFonts w:ascii="Calibri" w:hAnsi="Calibri" w:cs="Calibri"/>
            <w:sz w:val="24"/>
            <w:szCs w:val="24"/>
          </w:rPr>
          <w:id w:val="-1191453350"/>
          <w14:checkbox>
            <w14:checked w14:val="0"/>
            <w14:checkedState w14:val="2612" w14:font="MS Gothic"/>
            <w14:uncheckedState w14:val="2610" w14:font="MS Gothic"/>
          </w14:checkbox>
        </w:sdtPr>
        <w:sdtContent>
          <w:r w:rsidR="009F53E2">
            <w:rPr>
              <w:rFonts w:ascii="MS Gothic" w:eastAsia="MS Gothic" w:hAnsi="MS Gothic" w:cs="Calibri" w:hint="eastAsia"/>
              <w:sz w:val="24"/>
              <w:szCs w:val="24"/>
            </w:rPr>
            <w:t>☐</w:t>
          </w:r>
        </w:sdtContent>
      </w:sdt>
      <w:r w:rsidR="002E1103" w:rsidRPr="00755FB1">
        <w:rPr>
          <w:rFonts w:ascii="Calibri" w:hAnsi="Calibri" w:cs="Calibri"/>
          <w:sz w:val="24"/>
          <w:szCs w:val="24"/>
        </w:rPr>
        <w:tab/>
        <w:t>Limited Liability Partnership</w:t>
      </w:r>
      <w:r w:rsidR="002E1103" w:rsidRPr="00755FB1">
        <w:rPr>
          <w:rFonts w:ascii="Calibri" w:hAnsi="Calibri" w:cs="Calibri"/>
          <w:sz w:val="24"/>
          <w:szCs w:val="24"/>
        </w:rPr>
        <w:tab/>
      </w:r>
      <w:sdt>
        <w:sdtPr>
          <w:rPr>
            <w:rFonts w:ascii="Calibri" w:hAnsi="Calibri" w:cs="Calibri"/>
            <w:sz w:val="24"/>
            <w:szCs w:val="24"/>
          </w:rPr>
          <w:id w:val="-1831511540"/>
          <w14:checkbox>
            <w14:checked w14:val="0"/>
            <w14:checkedState w14:val="2612" w14:font="MS Gothic"/>
            <w14:uncheckedState w14:val="2610" w14:font="MS Gothic"/>
          </w14:checkbox>
        </w:sdtPr>
        <w:sdtContent>
          <w:r w:rsidR="009F53E2">
            <w:rPr>
              <w:rFonts w:ascii="MS Gothic" w:eastAsia="MS Gothic" w:hAnsi="MS Gothic" w:cs="Calibri" w:hint="eastAsia"/>
              <w:sz w:val="24"/>
              <w:szCs w:val="24"/>
            </w:rPr>
            <w:t>☐</w:t>
          </w:r>
        </w:sdtContent>
      </w:sdt>
      <w:r w:rsidR="009F53E2">
        <w:rPr>
          <w:rFonts w:ascii="Calibri" w:hAnsi="Calibri" w:cs="Calibri"/>
          <w:sz w:val="24"/>
          <w:szCs w:val="24"/>
        </w:rPr>
        <w:tab/>
      </w:r>
      <w:r w:rsidR="002E1103" w:rsidRPr="00755FB1">
        <w:rPr>
          <w:rFonts w:ascii="Calibri" w:hAnsi="Calibri" w:cs="Calibri"/>
          <w:sz w:val="24"/>
          <w:szCs w:val="24"/>
        </w:rPr>
        <w:t xml:space="preserve">Limited Liability Corporation </w:t>
      </w:r>
      <w:r w:rsidR="002E1103" w:rsidRPr="00755FB1">
        <w:rPr>
          <w:rFonts w:ascii="Calibri" w:hAnsi="Calibri" w:cs="Calibri"/>
          <w:sz w:val="24"/>
          <w:szCs w:val="24"/>
        </w:rPr>
        <w:tab/>
      </w:r>
      <w:sdt>
        <w:sdtPr>
          <w:rPr>
            <w:rFonts w:ascii="Calibri" w:hAnsi="Calibri" w:cs="Calibri"/>
            <w:sz w:val="24"/>
            <w:szCs w:val="24"/>
          </w:rPr>
          <w:id w:val="-979383239"/>
          <w14:checkbox>
            <w14:checked w14:val="0"/>
            <w14:checkedState w14:val="2612" w14:font="MS Gothic"/>
            <w14:uncheckedState w14:val="2610" w14:font="MS Gothic"/>
          </w14:checkbox>
        </w:sdtPr>
        <w:sdtContent>
          <w:r w:rsidR="009F53E2">
            <w:rPr>
              <w:rFonts w:ascii="MS Gothic" w:eastAsia="MS Gothic" w:hAnsi="MS Gothic" w:cs="Calibri" w:hint="eastAsia"/>
              <w:sz w:val="24"/>
              <w:szCs w:val="24"/>
            </w:rPr>
            <w:t>☐</w:t>
          </w:r>
        </w:sdtContent>
      </w:sdt>
      <w:r w:rsidR="009F53E2">
        <w:rPr>
          <w:rFonts w:ascii="Calibri" w:hAnsi="Calibri" w:cs="Calibri"/>
          <w:sz w:val="24"/>
          <w:szCs w:val="24"/>
        </w:rPr>
        <w:tab/>
      </w:r>
      <w:r w:rsidR="002E1103" w:rsidRPr="00755FB1">
        <w:rPr>
          <w:rFonts w:ascii="Calibri" w:hAnsi="Calibri" w:cs="Calibri"/>
          <w:sz w:val="24"/>
          <w:szCs w:val="24"/>
        </w:rPr>
        <w:t>Sole Proprietor</w:t>
      </w:r>
      <w:r w:rsidR="002E1103" w:rsidRPr="00755FB1">
        <w:rPr>
          <w:rFonts w:ascii="Calibri" w:hAnsi="Calibri" w:cs="Calibri"/>
          <w:sz w:val="24"/>
          <w:szCs w:val="24"/>
        </w:rPr>
        <w:tab/>
      </w:r>
    </w:p>
    <w:p w14:paraId="119B9D26" w14:textId="4F2E63AC" w:rsidR="002E1103" w:rsidRPr="00755FB1" w:rsidRDefault="002034CF" w:rsidP="009F53E2">
      <w:pPr>
        <w:pStyle w:val="PlainText"/>
        <w:tabs>
          <w:tab w:val="left" w:pos="360"/>
          <w:tab w:val="left" w:pos="4230"/>
          <w:tab w:val="left" w:pos="4590"/>
          <w:tab w:val="left" w:pos="6542"/>
          <w:tab w:val="right" w:pos="10080"/>
        </w:tabs>
        <w:spacing w:after="600"/>
        <w:rPr>
          <w:rFonts w:ascii="Calibri" w:hAnsi="Calibri" w:cs="Calibri"/>
          <w:sz w:val="24"/>
          <w:szCs w:val="24"/>
          <w:u w:val="single"/>
        </w:rPr>
      </w:pPr>
      <w:sdt>
        <w:sdtPr>
          <w:rPr>
            <w:rFonts w:ascii="Calibri" w:hAnsi="Calibri" w:cs="Calibri"/>
            <w:sz w:val="24"/>
            <w:szCs w:val="24"/>
          </w:rPr>
          <w:id w:val="611018791"/>
          <w14:checkbox>
            <w14:checked w14:val="0"/>
            <w14:checkedState w14:val="2612" w14:font="MS Gothic"/>
            <w14:uncheckedState w14:val="2610" w14:font="MS Gothic"/>
          </w14:checkbox>
        </w:sdtPr>
        <w:sdtContent>
          <w:r w:rsidR="009F53E2">
            <w:rPr>
              <w:rFonts w:ascii="MS Gothic" w:eastAsia="MS Gothic" w:hAnsi="MS Gothic" w:cs="Calibri" w:hint="eastAsia"/>
              <w:sz w:val="24"/>
              <w:szCs w:val="24"/>
            </w:rPr>
            <w:t>☐</w:t>
          </w:r>
        </w:sdtContent>
      </w:sdt>
      <w:r w:rsidR="009F53E2">
        <w:rPr>
          <w:rFonts w:ascii="Calibri" w:hAnsi="Calibri" w:cs="Calibri"/>
          <w:sz w:val="24"/>
          <w:szCs w:val="24"/>
        </w:rPr>
        <w:tab/>
      </w:r>
      <w:r w:rsidR="002E1103" w:rsidRPr="00755FB1">
        <w:rPr>
          <w:rFonts w:ascii="Calibri" w:hAnsi="Calibri" w:cs="Calibri"/>
          <w:sz w:val="24"/>
          <w:szCs w:val="24"/>
        </w:rPr>
        <w:t>Non-Profi</w:t>
      </w:r>
      <w:r w:rsidR="00DC505F">
        <w:rPr>
          <w:rFonts w:ascii="Calibri" w:hAnsi="Calibri" w:cs="Calibri"/>
          <w:sz w:val="24"/>
          <w:szCs w:val="24"/>
        </w:rPr>
        <w:t>t</w:t>
      </w:r>
      <w:r w:rsidR="002E1103" w:rsidRPr="00755FB1">
        <w:rPr>
          <w:rFonts w:ascii="Calibri" w:hAnsi="Calibri" w:cs="Calibri"/>
          <w:sz w:val="24"/>
          <w:szCs w:val="24"/>
        </w:rPr>
        <w:tab/>
      </w:r>
      <w:sdt>
        <w:sdtPr>
          <w:rPr>
            <w:rFonts w:ascii="Calibri" w:hAnsi="Calibri" w:cs="Calibri"/>
            <w:sz w:val="24"/>
            <w:szCs w:val="24"/>
          </w:rPr>
          <w:id w:val="-673805396"/>
          <w14:checkbox>
            <w14:checked w14:val="0"/>
            <w14:checkedState w14:val="2612" w14:font="MS Gothic"/>
            <w14:uncheckedState w14:val="2610" w14:font="MS Gothic"/>
          </w14:checkbox>
        </w:sdtPr>
        <w:sdtContent>
          <w:r w:rsidR="009F53E2">
            <w:rPr>
              <w:rFonts w:ascii="MS Gothic" w:eastAsia="MS Gothic" w:hAnsi="MS Gothic" w:cs="Calibri" w:hint="eastAsia"/>
              <w:sz w:val="24"/>
              <w:szCs w:val="24"/>
            </w:rPr>
            <w:t>☐</w:t>
          </w:r>
        </w:sdtContent>
      </w:sdt>
      <w:r w:rsidR="009F53E2">
        <w:rPr>
          <w:rFonts w:ascii="Calibri" w:hAnsi="Calibri" w:cs="Calibri"/>
          <w:sz w:val="24"/>
          <w:szCs w:val="24"/>
        </w:rPr>
        <w:tab/>
      </w:r>
      <w:r w:rsidR="002E1103" w:rsidRPr="00755FB1">
        <w:rPr>
          <w:rFonts w:ascii="Calibri" w:hAnsi="Calibri" w:cs="Calibri"/>
          <w:sz w:val="24"/>
          <w:szCs w:val="24"/>
        </w:rPr>
        <w:t xml:space="preserve">Other: </w:t>
      </w:r>
    </w:p>
    <w:tbl>
      <w:tblPr>
        <w:tblStyle w:val="TableGrid"/>
        <w:tblW w:w="0" w:type="auto"/>
        <w:tblLook w:val="04A0" w:firstRow="1" w:lastRow="0" w:firstColumn="1" w:lastColumn="0" w:noHBand="0" w:noVBand="1"/>
      </w:tblPr>
      <w:tblGrid>
        <w:gridCol w:w="6385"/>
        <w:gridCol w:w="3685"/>
      </w:tblGrid>
      <w:tr w:rsidR="002E1103" w:rsidRPr="00755FB1" w14:paraId="1009ABFD" w14:textId="77777777" w:rsidTr="00F51D82">
        <w:tc>
          <w:tcPr>
            <w:tcW w:w="6385" w:type="dxa"/>
          </w:tcPr>
          <w:p w14:paraId="19E86F42" w14:textId="77777777" w:rsidR="002E1103" w:rsidRPr="00755FB1" w:rsidRDefault="002E1103" w:rsidP="00F51D82">
            <w:pPr>
              <w:pStyle w:val="PlainText"/>
              <w:spacing w:before="120" w:after="120"/>
              <w:rPr>
                <w:rFonts w:ascii="Calibri" w:hAnsi="Calibri" w:cs="Calibri"/>
                <w:sz w:val="24"/>
                <w:szCs w:val="24"/>
                <w:u w:val="single"/>
              </w:rPr>
            </w:pPr>
            <w:r w:rsidRPr="00755FB1">
              <w:rPr>
                <w:rFonts w:ascii="Calibri" w:hAnsi="Calibri" w:cs="Calibri"/>
                <w:sz w:val="24"/>
                <w:szCs w:val="24"/>
              </w:rPr>
              <w:t>Jurisdiction of Organizational Structure:</w:t>
            </w:r>
          </w:p>
        </w:tc>
        <w:tc>
          <w:tcPr>
            <w:tcW w:w="3685" w:type="dxa"/>
          </w:tcPr>
          <w:p w14:paraId="0500F027" w14:textId="77777777" w:rsidR="002E1103" w:rsidRPr="00755FB1" w:rsidRDefault="002E1103" w:rsidP="00F51D82">
            <w:pPr>
              <w:pStyle w:val="PlainText"/>
              <w:spacing w:before="120" w:after="120"/>
              <w:rPr>
                <w:rFonts w:ascii="Calibri" w:hAnsi="Calibri" w:cs="Calibri"/>
                <w:sz w:val="24"/>
                <w:szCs w:val="24"/>
              </w:rPr>
            </w:pPr>
          </w:p>
        </w:tc>
      </w:tr>
      <w:tr w:rsidR="002E1103" w:rsidRPr="00755FB1" w14:paraId="74A85371" w14:textId="77777777" w:rsidTr="00F51D82">
        <w:tc>
          <w:tcPr>
            <w:tcW w:w="6385" w:type="dxa"/>
          </w:tcPr>
          <w:p w14:paraId="5E17B5A4" w14:textId="77777777" w:rsidR="002E1103" w:rsidRPr="00755FB1" w:rsidRDefault="002E1103" w:rsidP="00F51D82">
            <w:pPr>
              <w:pStyle w:val="PlainText"/>
              <w:spacing w:before="120" w:after="120"/>
              <w:rPr>
                <w:rFonts w:ascii="Calibri" w:hAnsi="Calibri" w:cs="Calibri"/>
                <w:sz w:val="24"/>
                <w:szCs w:val="24"/>
                <w:u w:val="single"/>
              </w:rPr>
            </w:pPr>
            <w:r w:rsidRPr="00755FB1">
              <w:rPr>
                <w:rFonts w:ascii="Calibri" w:hAnsi="Calibri" w:cs="Calibri"/>
                <w:sz w:val="24"/>
                <w:szCs w:val="24"/>
              </w:rPr>
              <w:t xml:space="preserve">Date of Organizational Structure:  </w:t>
            </w:r>
          </w:p>
        </w:tc>
        <w:tc>
          <w:tcPr>
            <w:tcW w:w="3685" w:type="dxa"/>
          </w:tcPr>
          <w:p w14:paraId="4EA03F47" w14:textId="77777777" w:rsidR="002E1103" w:rsidRPr="00755FB1" w:rsidRDefault="002E1103" w:rsidP="00F51D82">
            <w:pPr>
              <w:pStyle w:val="PlainText"/>
              <w:spacing w:before="120" w:after="120"/>
              <w:rPr>
                <w:rFonts w:ascii="Calibri" w:hAnsi="Calibri" w:cs="Calibri"/>
                <w:sz w:val="24"/>
                <w:szCs w:val="24"/>
                <w:u w:val="single"/>
              </w:rPr>
            </w:pPr>
          </w:p>
        </w:tc>
      </w:tr>
      <w:tr w:rsidR="002E1103" w:rsidRPr="00755FB1" w14:paraId="220A4AE5" w14:textId="77777777" w:rsidTr="00F51D82">
        <w:tc>
          <w:tcPr>
            <w:tcW w:w="6385" w:type="dxa"/>
          </w:tcPr>
          <w:p w14:paraId="78960F48" w14:textId="77777777" w:rsidR="002E1103" w:rsidRPr="00755FB1" w:rsidRDefault="002E1103" w:rsidP="00F51D82">
            <w:pPr>
              <w:pStyle w:val="PlainText"/>
              <w:spacing w:before="120" w:after="120"/>
              <w:rPr>
                <w:rFonts w:ascii="Calibri" w:hAnsi="Calibri" w:cs="Calibri"/>
                <w:sz w:val="24"/>
                <w:szCs w:val="24"/>
                <w:u w:val="single"/>
              </w:rPr>
            </w:pPr>
            <w:r w:rsidRPr="00755FB1">
              <w:rPr>
                <w:rFonts w:ascii="Calibri" w:hAnsi="Calibri" w:cs="Calibri"/>
                <w:sz w:val="24"/>
                <w:szCs w:val="24"/>
              </w:rPr>
              <w:t>Federal Tax Identification Number:</w:t>
            </w:r>
          </w:p>
        </w:tc>
        <w:tc>
          <w:tcPr>
            <w:tcW w:w="3685" w:type="dxa"/>
          </w:tcPr>
          <w:p w14:paraId="2FD53977" w14:textId="77777777" w:rsidR="002E1103" w:rsidRPr="00755FB1" w:rsidRDefault="002E1103" w:rsidP="00F51D82">
            <w:pPr>
              <w:pStyle w:val="PlainText"/>
              <w:spacing w:before="120" w:after="120"/>
              <w:rPr>
                <w:rFonts w:ascii="Calibri" w:hAnsi="Calibri" w:cs="Calibri"/>
                <w:sz w:val="24"/>
                <w:szCs w:val="24"/>
              </w:rPr>
            </w:pPr>
          </w:p>
        </w:tc>
      </w:tr>
      <w:tr w:rsidR="002E1103" w:rsidRPr="00755FB1" w14:paraId="1D3BFBE6" w14:textId="77777777" w:rsidTr="00F51D82">
        <w:tc>
          <w:tcPr>
            <w:tcW w:w="6385" w:type="dxa"/>
          </w:tcPr>
          <w:p w14:paraId="7FE803A9" w14:textId="77777777" w:rsidR="002E1103" w:rsidRPr="00755FB1" w:rsidRDefault="002E1103" w:rsidP="00F51D82">
            <w:pPr>
              <w:pStyle w:val="PlainText"/>
              <w:spacing w:before="120" w:after="120"/>
              <w:rPr>
                <w:rFonts w:ascii="Calibri" w:hAnsi="Calibri" w:cs="Calibri"/>
                <w:sz w:val="24"/>
                <w:szCs w:val="24"/>
                <w:u w:val="single"/>
              </w:rPr>
            </w:pPr>
            <w:r w:rsidRPr="00755FB1">
              <w:rPr>
                <w:rFonts w:ascii="Calibri" w:hAnsi="Calibri" w:cs="Calibri"/>
                <w:sz w:val="24"/>
                <w:szCs w:val="24"/>
              </w:rPr>
              <w:t xml:space="preserve">Alameda County Supplier Identification Number (if applicable): </w:t>
            </w:r>
          </w:p>
        </w:tc>
        <w:tc>
          <w:tcPr>
            <w:tcW w:w="3685" w:type="dxa"/>
          </w:tcPr>
          <w:p w14:paraId="02E16DBF" w14:textId="77777777" w:rsidR="002E1103" w:rsidRPr="00755FB1" w:rsidRDefault="002E1103" w:rsidP="00F51D82">
            <w:pPr>
              <w:pStyle w:val="PlainText"/>
              <w:spacing w:before="120" w:after="120"/>
              <w:rPr>
                <w:rFonts w:ascii="Calibri" w:hAnsi="Calibri" w:cs="Calibri"/>
                <w:sz w:val="24"/>
                <w:szCs w:val="24"/>
                <w:u w:val="single"/>
              </w:rPr>
            </w:pPr>
          </w:p>
        </w:tc>
      </w:tr>
      <w:tr w:rsidR="002E1103" w:rsidRPr="00755FB1" w14:paraId="4102029B" w14:textId="77777777" w:rsidTr="00F51D82">
        <w:tc>
          <w:tcPr>
            <w:tcW w:w="6385" w:type="dxa"/>
          </w:tcPr>
          <w:p w14:paraId="213B7349" w14:textId="77777777" w:rsidR="002E1103" w:rsidRPr="00755FB1" w:rsidRDefault="002E1103" w:rsidP="00F51D82">
            <w:pPr>
              <w:pStyle w:val="PlainText"/>
              <w:spacing w:before="120" w:after="120"/>
              <w:rPr>
                <w:rFonts w:ascii="Calibri" w:hAnsi="Calibri" w:cs="Calibri"/>
                <w:b/>
                <w:sz w:val="24"/>
                <w:szCs w:val="24"/>
                <w:u w:val="single"/>
              </w:rPr>
            </w:pPr>
            <w:r w:rsidRPr="00755FB1">
              <w:rPr>
                <w:rFonts w:ascii="Calibri" w:hAnsi="Calibri" w:cs="Calibri"/>
                <w:sz w:val="24"/>
                <w:szCs w:val="24"/>
              </w:rPr>
              <w:t>DIR Contractor Registration Number (if applicable):</w:t>
            </w:r>
          </w:p>
        </w:tc>
        <w:tc>
          <w:tcPr>
            <w:tcW w:w="3685" w:type="dxa"/>
          </w:tcPr>
          <w:p w14:paraId="00C28201" w14:textId="77777777" w:rsidR="002E1103" w:rsidRPr="00755FB1" w:rsidRDefault="002E1103" w:rsidP="00F51D82">
            <w:pPr>
              <w:pStyle w:val="PlainText"/>
              <w:spacing w:before="120" w:after="120"/>
              <w:rPr>
                <w:rFonts w:ascii="Calibri" w:hAnsi="Calibri" w:cs="Calibri"/>
                <w:b/>
                <w:sz w:val="24"/>
                <w:szCs w:val="24"/>
                <w:u w:val="single"/>
              </w:rPr>
            </w:pPr>
          </w:p>
        </w:tc>
      </w:tr>
    </w:tbl>
    <w:p w14:paraId="052ACE87" w14:textId="77777777" w:rsidR="002E1103" w:rsidRPr="00755FB1" w:rsidRDefault="002E1103" w:rsidP="002E1103">
      <w:pPr>
        <w:pStyle w:val="PlainText"/>
        <w:tabs>
          <w:tab w:val="right" w:pos="10620"/>
        </w:tabs>
        <w:spacing w:before="600" w:after="240"/>
        <w:rPr>
          <w:rFonts w:ascii="Calibri" w:hAnsi="Calibri" w:cs="Calibri"/>
          <w:b/>
          <w:sz w:val="24"/>
          <w:szCs w:val="24"/>
        </w:rPr>
      </w:pPr>
      <w:r w:rsidRPr="00755FB1">
        <w:rPr>
          <w:rFonts w:ascii="Calibri" w:hAnsi="Calibri" w:cs="Calibri"/>
          <w:b/>
          <w:sz w:val="24"/>
          <w:szCs w:val="24"/>
        </w:rPr>
        <w:t>Primary Contact Information:</w:t>
      </w:r>
    </w:p>
    <w:tbl>
      <w:tblPr>
        <w:tblStyle w:val="TableGrid"/>
        <w:tblW w:w="0" w:type="auto"/>
        <w:tblLook w:val="04A0" w:firstRow="1" w:lastRow="0" w:firstColumn="1" w:lastColumn="0" w:noHBand="0" w:noVBand="1"/>
      </w:tblPr>
      <w:tblGrid>
        <w:gridCol w:w="2245"/>
        <w:gridCol w:w="2880"/>
        <w:gridCol w:w="2070"/>
        <w:gridCol w:w="2875"/>
      </w:tblGrid>
      <w:tr w:rsidR="002E1103" w:rsidRPr="00755FB1" w14:paraId="0AF5CCA2" w14:textId="77777777" w:rsidTr="00F51D82">
        <w:tc>
          <w:tcPr>
            <w:tcW w:w="2245" w:type="dxa"/>
          </w:tcPr>
          <w:p w14:paraId="5641C44B" w14:textId="77777777" w:rsidR="002E1103" w:rsidRPr="00755FB1" w:rsidRDefault="002E1103" w:rsidP="00F51D82">
            <w:pPr>
              <w:pStyle w:val="PlainText"/>
              <w:spacing w:before="120" w:after="120"/>
              <w:rPr>
                <w:rFonts w:ascii="Calibri" w:hAnsi="Calibri" w:cs="Calibri"/>
                <w:sz w:val="24"/>
                <w:szCs w:val="24"/>
                <w:u w:val="single"/>
              </w:rPr>
            </w:pPr>
            <w:r w:rsidRPr="00755FB1">
              <w:rPr>
                <w:rFonts w:ascii="Calibri" w:hAnsi="Calibri" w:cs="Calibri"/>
                <w:sz w:val="24"/>
                <w:szCs w:val="24"/>
              </w:rPr>
              <w:t>Name / Title:</w:t>
            </w:r>
          </w:p>
        </w:tc>
        <w:tc>
          <w:tcPr>
            <w:tcW w:w="7825" w:type="dxa"/>
            <w:gridSpan w:val="3"/>
          </w:tcPr>
          <w:p w14:paraId="34145461" w14:textId="77777777" w:rsidR="002E1103" w:rsidRPr="00755FB1" w:rsidRDefault="002E1103" w:rsidP="00F51D82">
            <w:pPr>
              <w:pStyle w:val="PlainText"/>
              <w:spacing w:before="120" w:after="120"/>
              <w:rPr>
                <w:rFonts w:ascii="Calibri" w:hAnsi="Calibri" w:cs="Calibri"/>
                <w:sz w:val="24"/>
                <w:szCs w:val="24"/>
              </w:rPr>
            </w:pPr>
          </w:p>
        </w:tc>
      </w:tr>
      <w:tr w:rsidR="002E1103" w:rsidRPr="00755FB1" w14:paraId="674B508C" w14:textId="77777777" w:rsidTr="00F51D82">
        <w:tc>
          <w:tcPr>
            <w:tcW w:w="2245" w:type="dxa"/>
          </w:tcPr>
          <w:p w14:paraId="12B80998" w14:textId="77777777" w:rsidR="002E1103" w:rsidRPr="00755FB1" w:rsidRDefault="002E1103" w:rsidP="00F51D82">
            <w:pPr>
              <w:pStyle w:val="PlainText"/>
              <w:spacing w:before="120" w:after="120"/>
              <w:rPr>
                <w:rFonts w:ascii="Calibri" w:hAnsi="Calibri" w:cs="Calibri"/>
                <w:sz w:val="24"/>
                <w:szCs w:val="24"/>
                <w:u w:val="single"/>
              </w:rPr>
            </w:pPr>
            <w:r w:rsidRPr="00755FB1">
              <w:rPr>
                <w:rFonts w:ascii="Calibri" w:hAnsi="Calibri" w:cs="Calibri"/>
                <w:sz w:val="24"/>
                <w:szCs w:val="24"/>
              </w:rPr>
              <w:t>Telephone Number:</w:t>
            </w:r>
          </w:p>
        </w:tc>
        <w:tc>
          <w:tcPr>
            <w:tcW w:w="2880" w:type="dxa"/>
          </w:tcPr>
          <w:p w14:paraId="3954BC2C" w14:textId="77777777" w:rsidR="002E1103" w:rsidRPr="00755FB1" w:rsidRDefault="002E1103" w:rsidP="00F51D82">
            <w:pPr>
              <w:pStyle w:val="PlainText"/>
              <w:spacing w:before="120" w:after="120"/>
              <w:rPr>
                <w:rFonts w:ascii="Calibri" w:hAnsi="Calibri" w:cs="Calibri"/>
                <w:sz w:val="24"/>
                <w:szCs w:val="24"/>
              </w:rPr>
            </w:pPr>
          </w:p>
        </w:tc>
        <w:tc>
          <w:tcPr>
            <w:tcW w:w="2070" w:type="dxa"/>
          </w:tcPr>
          <w:p w14:paraId="02C3C76B" w14:textId="77777777" w:rsidR="002E1103" w:rsidRPr="00755FB1" w:rsidRDefault="002E1103" w:rsidP="00F51D82">
            <w:pPr>
              <w:pStyle w:val="PlainText"/>
              <w:spacing w:before="120" w:after="120"/>
              <w:rPr>
                <w:rFonts w:ascii="Calibri" w:hAnsi="Calibri" w:cs="Calibri"/>
                <w:sz w:val="24"/>
                <w:szCs w:val="24"/>
                <w:u w:val="single"/>
              </w:rPr>
            </w:pPr>
            <w:r w:rsidRPr="00755FB1">
              <w:rPr>
                <w:rFonts w:ascii="Calibri" w:hAnsi="Calibri" w:cs="Calibri"/>
                <w:sz w:val="24"/>
                <w:szCs w:val="24"/>
              </w:rPr>
              <w:t>Alternate Number:</w:t>
            </w:r>
          </w:p>
        </w:tc>
        <w:tc>
          <w:tcPr>
            <w:tcW w:w="2875" w:type="dxa"/>
          </w:tcPr>
          <w:p w14:paraId="2BC608C6" w14:textId="77777777" w:rsidR="002E1103" w:rsidRPr="00755FB1" w:rsidRDefault="002E1103" w:rsidP="00F51D82">
            <w:pPr>
              <w:pStyle w:val="PlainText"/>
              <w:spacing w:before="120" w:after="120"/>
              <w:rPr>
                <w:rFonts w:ascii="Calibri" w:hAnsi="Calibri" w:cs="Calibri"/>
                <w:sz w:val="24"/>
                <w:szCs w:val="24"/>
                <w:u w:val="single"/>
              </w:rPr>
            </w:pPr>
          </w:p>
        </w:tc>
      </w:tr>
      <w:tr w:rsidR="002E1103" w:rsidRPr="00755FB1" w14:paraId="35F615CE" w14:textId="77777777" w:rsidTr="00F51D82">
        <w:tc>
          <w:tcPr>
            <w:tcW w:w="2245" w:type="dxa"/>
          </w:tcPr>
          <w:p w14:paraId="4F5DF9AD" w14:textId="77777777" w:rsidR="002E1103" w:rsidRPr="00755FB1" w:rsidRDefault="002E1103" w:rsidP="00F51D82">
            <w:pPr>
              <w:pStyle w:val="PlainText"/>
              <w:spacing w:before="120" w:after="120"/>
              <w:rPr>
                <w:rFonts w:ascii="Calibri" w:hAnsi="Calibri" w:cs="Calibri"/>
                <w:sz w:val="24"/>
                <w:szCs w:val="24"/>
                <w:u w:val="single"/>
              </w:rPr>
            </w:pPr>
            <w:r w:rsidRPr="00755FB1">
              <w:rPr>
                <w:rFonts w:ascii="Calibri" w:hAnsi="Calibri" w:cs="Calibri"/>
                <w:sz w:val="24"/>
                <w:szCs w:val="24"/>
              </w:rPr>
              <w:t>Email Address:</w:t>
            </w:r>
          </w:p>
        </w:tc>
        <w:tc>
          <w:tcPr>
            <w:tcW w:w="7825" w:type="dxa"/>
            <w:gridSpan w:val="3"/>
          </w:tcPr>
          <w:p w14:paraId="6340547C" w14:textId="77777777" w:rsidR="002E1103" w:rsidRPr="00755FB1" w:rsidRDefault="002E1103" w:rsidP="00F51D82">
            <w:pPr>
              <w:pStyle w:val="PlainText"/>
              <w:spacing w:before="120" w:after="120"/>
              <w:rPr>
                <w:rFonts w:ascii="Calibri" w:hAnsi="Calibri" w:cs="Calibri"/>
                <w:sz w:val="24"/>
                <w:szCs w:val="24"/>
                <w:u w:val="single"/>
              </w:rPr>
            </w:pPr>
          </w:p>
        </w:tc>
      </w:tr>
      <w:bookmarkEnd w:id="85"/>
    </w:tbl>
    <w:p w14:paraId="168A6A50" w14:textId="30ABC684" w:rsidR="00466C68" w:rsidRDefault="00466C68" w:rsidP="009000A4">
      <w:pPr>
        <w:pStyle w:val="PlainText"/>
        <w:tabs>
          <w:tab w:val="left" w:pos="2606"/>
          <w:tab w:val="right" w:pos="10080"/>
        </w:tabs>
        <w:spacing w:before="240"/>
        <w:ind w:left="720"/>
        <w:rPr>
          <w:sz w:val="2"/>
          <w:szCs w:val="2"/>
        </w:rPr>
      </w:pPr>
      <w:r>
        <w:rPr>
          <w:sz w:val="2"/>
          <w:szCs w:val="2"/>
        </w:rPr>
        <w:br w:type="page"/>
      </w:r>
    </w:p>
    <w:p w14:paraId="48EB76C4" w14:textId="77777777" w:rsidR="00FC0025" w:rsidRPr="00FC0025" w:rsidRDefault="00FC0025" w:rsidP="009000A4">
      <w:pPr>
        <w:pStyle w:val="PlainText"/>
        <w:tabs>
          <w:tab w:val="left" w:pos="2606"/>
          <w:tab w:val="right" w:pos="10080"/>
        </w:tabs>
        <w:spacing w:before="240"/>
        <w:ind w:left="720"/>
        <w:rPr>
          <w:sz w:val="2"/>
          <w:szCs w:val="2"/>
        </w:rPr>
      </w:pPr>
    </w:p>
    <w:p w14:paraId="284A0579" w14:textId="70771AC6" w:rsidR="00D5410F" w:rsidRPr="007F7ADE" w:rsidRDefault="00D5410F">
      <w:pPr>
        <w:rPr>
          <w:sz w:val="2"/>
          <w:szCs w:val="2"/>
        </w:rPr>
      </w:pPr>
    </w:p>
    <w:p w14:paraId="4C4BBFA6" w14:textId="602272BF" w:rsidR="00BE0A1F" w:rsidRPr="00BE0A1F" w:rsidRDefault="00BE0A1F" w:rsidP="00BE0A1F">
      <w:pPr>
        <w:pStyle w:val="Heading4"/>
        <w:shd w:val="clear" w:color="auto" w:fill="DEEAF6" w:themeFill="accent5" w:themeFillTint="33"/>
        <w:jc w:val="left"/>
      </w:pPr>
      <w:bookmarkStart w:id="86" w:name="_BIDDER_ACCEPTANCE_1"/>
      <w:bookmarkEnd w:id="86"/>
      <w:r w:rsidRPr="00BE0A1F">
        <w:t xml:space="preserve">BIDDER ACCEPTANCE </w:t>
      </w:r>
      <w:r w:rsidRPr="00BE0A1F">
        <w:tab/>
      </w:r>
    </w:p>
    <w:p w14:paraId="06F8F325" w14:textId="77777777" w:rsidR="00F43F6A" w:rsidRPr="00A85450" w:rsidRDefault="00F43F6A" w:rsidP="00F43F6A">
      <w:pPr>
        <w:pStyle w:val="PlainText"/>
        <w:rPr>
          <w:rFonts w:ascii="Calibri" w:hAnsi="Calibri" w:cs="Calibri"/>
          <w:sz w:val="26"/>
          <w:szCs w:val="26"/>
        </w:rPr>
      </w:pPr>
    </w:p>
    <w:p w14:paraId="1794937B" w14:textId="2839894C" w:rsidR="00F43F6A" w:rsidRPr="00266DFB" w:rsidRDefault="00F43F6A" w:rsidP="00CE1BC8">
      <w:pPr>
        <w:pStyle w:val="PlainText"/>
        <w:numPr>
          <w:ilvl w:val="0"/>
          <w:numId w:val="7"/>
        </w:numPr>
        <w:tabs>
          <w:tab w:val="clear" w:pos="1080"/>
        </w:tabs>
        <w:spacing w:after="240"/>
        <w:ind w:left="720"/>
        <w:rPr>
          <w:rFonts w:ascii="Calibri" w:hAnsi="Calibri" w:cs="Calibri"/>
          <w:sz w:val="24"/>
          <w:szCs w:val="24"/>
        </w:rPr>
      </w:pPr>
      <w:r w:rsidRPr="00266DFB">
        <w:rPr>
          <w:rFonts w:ascii="Calibri" w:hAnsi="Calibri" w:cs="Calibri"/>
          <w:sz w:val="24"/>
          <w:szCs w:val="24"/>
        </w:rPr>
        <w:t xml:space="preserve">The undersigned declares that the </w:t>
      </w:r>
      <w:r w:rsidR="00347CCF">
        <w:rPr>
          <w:rFonts w:ascii="Calibri" w:hAnsi="Calibri" w:cs="Calibri"/>
          <w:sz w:val="24"/>
          <w:szCs w:val="24"/>
        </w:rPr>
        <w:t xml:space="preserve">procurement </w:t>
      </w:r>
      <w:r w:rsidR="00626C02">
        <w:rPr>
          <w:rFonts w:ascii="Calibri" w:hAnsi="Calibri" w:cs="Calibri"/>
          <w:sz w:val="24"/>
          <w:szCs w:val="24"/>
        </w:rPr>
        <w:t>b</w:t>
      </w:r>
      <w:r w:rsidRPr="00266DFB">
        <w:rPr>
          <w:rFonts w:ascii="Calibri" w:hAnsi="Calibri" w:cs="Calibri"/>
          <w:sz w:val="24"/>
          <w:szCs w:val="24"/>
        </w:rPr>
        <w:t xml:space="preserve">id </w:t>
      </w:r>
      <w:r w:rsidR="00626C02">
        <w:rPr>
          <w:rFonts w:ascii="Calibri" w:hAnsi="Calibri" w:cs="Calibri"/>
          <w:sz w:val="24"/>
          <w:szCs w:val="24"/>
        </w:rPr>
        <w:t>d</w:t>
      </w:r>
      <w:r w:rsidRPr="00266DFB">
        <w:rPr>
          <w:rFonts w:ascii="Calibri" w:hAnsi="Calibri" w:cs="Calibri"/>
          <w:sz w:val="24"/>
          <w:szCs w:val="24"/>
        </w:rPr>
        <w:t xml:space="preserve">ocuments, including, without limitation, the </w:t>
      </w:r>
      <w:r w:rsidR="00505B06">
        <w:rPr>
          <w:rFonts w:ascii="Calibri" w:hAnsi="Calibri"/>
          <w:sz w:val="24"/>
          <w:szCs w:val="24"/>
        </w:rPr>
        <w:t>IRFP</w:t>
      </w:r>
      <w:r w:rsidRPr="00266DFB">
        <w:rPr>
          <w:rFonts w:ascii="Calibri" w:hAnsi="Calibri" w:cs="Calibri"/>
          <w:sz w:val="24"/>
          <w:szCs w:val="24"/>
        </w:rPr>
        <w:t>, Q&amp;A, Addenda, and Exhibits</w:t>
      </w:r>
      <w:r w:rsidR="00626C02">
        <w:rPr>
          <w:rFonts w:ascii="Calibri" w:hAnsi="Calibri" w:cs="Calibri"/>
          <w:sz w:val="24"/>
          <w:szCs w:val="24"/>
        </w:rPr>
        <w:t xml:space="preserve"> (the Bid Documents)</w:t>
      </w:r>
      <w:r w:rsidR="006B4DC6">
        <w:rPr>
          <w:rFonts w:ascii="Calibri" w:hAnsi="Calibri" w:cs="Calibri"/>
          <w:sz w:val="24"/>
          <w:szCs w:val="24"/>
        </w:rPr>
        <w:t>,</w:t>
      </w:r>
      <w:r w:rsidR="00626C02">
        <w:rPr>
          <w:rFonts w:ascii="Calibri" w:hAnsi="Calibri" w:cs="Calibri"/>
          <w:sz w:val="24"/>
          <w:szCs w:val="24"/>
        </w:rPr>
        <w:t xml:space="preserve"> </w:t>
      </w:r>
      <w:r w:rsidRPr="00266DFB">
        <w:rPr>
          <w:rFonts w:ascii="Calibri" w:hAnsi="Calibri" w:cs="Calibri"/>
          <w:sz w:val="24"/>
          <w:szCs w:val="24"/>
        </w:rPr>
        <w:t>have been read and accepted.</w:t>
      </w:r>
      <w:r w:rsidR="004B0027" w:rsidRPr="00266DFB">
        <w:rPr>
          <w:rFonts w:ascii="Calibri" w:hAnsi="Calibri" w:cs="Calibri"/>
          <w:sz w:val="24"/>
          <w:szCs w:val="24"/>
        </w:rPr>
        <w:t xml:space="preserve"> </w:t>
      </w:r>
    </w:p>
    <w:p w14:paraId="39EAA2A3" w14:textId="0CB8B149" w:rsidR="00F43F6A" w:rsidRPr="00266DFB" w:rsidRDefault="00F43F6A" w:rsidP="00CE1BC8">
      <w:pPr>
        <w:pStyle w:val="PlainText"/>
        <w:numPr>
          <w:ilvl w:val="0"/>
          <w:numId w:val="7"/>
        </w:numPr>
        <w:tabs>
          <w:tab w:val="clear" w:pos="1080"/>
          <w:tab w:val="num" w:pos="720"/>
        </w:tabs>
        <w:spacing w:after="240"/>
        <w:ind w:left="720"/>
        <w:rPr>
          <w:rFonts w:ascii="Calibri" w:hAnsi="Calibri" w:cs="Calibri"/>
          <w:sz w:val="24"/>
          <w:szCs w:val="24"/>
        </w:rPr>
      </w:pPr>
      <w:r w:rsidRPr="00266DFB">
        <w:rPr>
          <w:rFonts w:ascii="Calibri" w:hAnsi="Calibri" w:cs="Calibri"/>
          <w:sz w:val="24"/>
          <w:szCs w:val="24"/>
        </w:rPr>
        <w:t xml:space="preserve">The undersigned has reviewed the </w:t>
      </w:r>
      <w:r w:rsidR="0066489F">
        <w:rPr>
          <w:rFonts w:ascii="Calibri" w:hAnsi="Calibri" w:cs="Calibri"/>
          <w:sz w:val="24"/>
          <w:szCs w:val="24"/>
        </w:rPr>
        <w:t>Bid Documents</w:t>
      </w:r>
      <w:r w:rsidRPr="00266DFB">
        <w:rPr>
          <w:rFonts w:ascii="Calibri" w:hAnsi="Calibri" w:cs="Calibri"/>
          <w:sz w:val="24"/>
          <w:szCs w:val="24"/>
        </w:rPr>
        <w:t xml:space="preserve"> and fully understands the requirements</w:t>
      </w:r>
      <w:r w:rsidR="00FC0025">
        <w:rPr>
          <w:rFonts w:ascii="Calibri" w:hAnsi="Calibri" w:cs="Calibri"/>
          <w:sz w:val="24"/>
          <w:szCs w:val="24"/>
        </w:rPr>
        <w:t xml:space="preserve"> </w:t>
      </w:r>
      <w:r w:rsidR="00626C02">
        <w:rPr>
          <w:rFonts w:ascii="Calibri" w:hAnsi="Calibri" w:cs="Calibri"/>
          <w:sz w:val="24"/>
          <w:szCs w:val="24"/>
        </w:rPr>
        <w:t xml:space="preserve">for this </w:t>
      </w:r>
      <w:r w:rsidR="00505B06">
        <w:rPr>
          <w:rFonts w:ascii="Calibri" w:hAnsi="Calibri" w:cs="Calibri"/>
          <w:sz w:val="24"/>
          <w:szCs w:val="24"/>
        </w:rPr>
        <w:t>IRFP</w:t>
      </w:r>
      <w:r w:rsidR="006B4DC6">
        <w:rPr>
          <w:rFonts w:ascii="Calibri" w:hAnsi="Calibri" w:cs="Calibri"/>
          <w:sz w:val="24"/>
          <w:szCs w:val="24"/>
        </w:rPr>
        <w:t>,</w:t>
      </w:r>
      <w:r w:rsidR="00626C02">
        <w:rPr>
          <w:rFonts w:ascii="Calibri" w:hAnsi="Calibri" w:cs="Calibri"/>
          <w:sz w:val="24"/>
          <w:szCs w:val="24"/>
        </w:rPr>
        <w:t xml:space="preserve"> </w:t>
      </w:r>
      <w:r w:rsidRPr="00266DFB">
        <w:rPr>
          <w:rFonts w:ascii="Calibri" w:hAnsi="Calibri" w:cs="Calibri"/>
          <w:sz w:val="24"/>
          <w:szCs w:val="24"/>
        </w:rPr>
        <w:t xml:space="preserve">including, but not limited to, general County requirements, and that each </w:t>
      </w:r>
      <w:r w:rsidR="00502F47" w:rsidRPr="00266DFB">
        <w:rPr>
          <w:rFonts w:ascii="Calibri" w:hAnsi="Calibri" w:cs="Calibri"/>
          <w:sz w:val="24"/>
          <w:szCs w:val="24"/>
        </w:rPr>
        <w:t>Bidder</w:t>
      </w:r>
      <w:r w:rsidRPr="00266DFB">
        <w:rPr>
          <w:rFonts w:ascii="Calibri" w:hAnsi="Calibri" w:cs="Calibri"/>
          <w:sz w:val="24"/>
          <w:szCs w:val="24"/>
        </w:rPr>
        <w:t xml:space="preserve"> who is awarded a contract </w:t>
      </w:r>
      <w:r w:rsidR="00F43EF7">
        <w:rPr>
          <w:rFonts w:ascii="Calibri" w:hAnsi="Calibri" w:cs="Calibri"/>
          <w:sz w:val="24"/>
          <w:szCs w:val="24"/>
        </w:rPr>
        <w:t>must</w:t>
      </w:r>
      <w:r w:rsidRPr="00266DFB">
        <w:rPr>
          <w:rFonts w:ascii="Calibri" w:hAnsi="Calibri" w:cs="Calibri"/>
          <w:sz w:val="24"/>
          <w:szCs w:val="24"/>
        </w:rPr>
        <w:t xml:space="preserve"> be, in fact, a prime Contractor, not a subcontractor, to County, and agrees that its </w:t>
      </w:r>
      <w:r w:rsidR="00347CCF">
        <w:rPr>
          <w:rFonts w:ascii="Calibri" w:hAnsi="Calibri" w:cs="Calibri"/>
          <w:sz w:val="24"/>
          <w:szCs w:val="24"/>
        </w:rPr>
        <w:t>bid proposal</w:t>
      </w:r>
      <w:r w:rsidRPr="00266DFB">
        <w:rPr>
          <w:rFonts w:ascii="Calibri" w:hAnsi="Calibri" w:cs="Calibri"/>
          <w:sz w:val="24"/>
          <w:szCs w:val="24"/>
        </w:rPr>
        <w:t xml:space="preserve">, if accepted by County, will be the basis for the </w:t>
      </w:r>
      <w:r w:rsidR="00502F47" w:rsidRPr="00266DFB">
        <w:rPr>
          <w:rFonts w:ascii="Calibri" w:hAnsi="Calibri" w:cs="Calibri"/>
          <w:sz w:val="24"/>
          <w:szCs w:val="24"/>
        </w:rPr>
        <w:t>Bidder</w:t>
      </w:r>
      <w:r w:rsidRPr="00266DFB">
        <w:rPr>
          <w:rFonts w:ascii="Calibri" w:hAnsi="Calibri" w:cs="Calibri"/>
          <w:sz w:val="24"/>
          <w:szCs w:val="24"/>
        </w:rPr>
        <w:t xml:space="preserve"> to enter into a contract with County in accordance with the intent of the </w:t>
      </w:r>
      <w:r w:rsidR="0066489F">
        <w:rPr>
          <w:rFonts w:ascii="Calibri" w:hAnsi="Calibri" w:cs="Calibri"/>
          <w:sz w:val="24"/>
          <w:szCs w:val="24"/>
        </w:rPr>
        <w:t>Bid Documents</w:t>
      </w:r>
      <w:r w:rsidRPr="00266DFB">
        <w:rPr>
          <w:rFonts w:ascii="Calibri" w:hAnsi="Calibri" w:cs="Calibri"/>
          <w:sz w:val="24"/>
          <w:szCs w:val="24"/>
        </w:rPr>
        <w:t>.</w:t>
      </w:r>
    </w:p>
    <w:p w14:paraId="796E0F98" w14:textId="009C6710" w:rsidR="00246AF3" w:rsidRPr="00D218EC" w:rsidRDefault="00F43F6A" w:rsidP="00CE1BC8">
      <w:pPr>
        <w:pStyle w:val="PlainText"/>
        <w:numPr>
          <w:ilvl w:val="0"/>
          <w:numId w:val="7"/>
        </w:numPr>
        <w:tabs>
          <w:tab w:val="clear" w:pos="1080"/>
          <w:tab w:val="num" w:pos="720"/>
        </w:tabs>
        <w:spacing w:after="240"/>
        <w:ind w:left="720"/>
        <w:rPr>
          <w:rFonts w:asciiTheme="minorHAnsi" w:hAnsiTheme="minorHAnsi" w:cstheme="minorHAnsi"/>
          <w:sz w:val="24"/>
          <w:szCs w:val="24"/>
        </w:rPr>
      </w:pPr>
      <w:r w:rsidRPr="00D218EC">
        <w:rPr>
          <w:rFonts w:asciiTheme="minorHAnsi" w:hAnsiTheme="minorHAnsi" w:cstheme="minorHAnsi"/>
          <w:sz w:val="24"/>
          <w:szCs w:val="24"/>
        </w:rPr>
        <w:t xml:space="preserve">The undersigned agrees to the following terms, conditions, certifications, and requirements found on the County’s website: </w:t>
      </w:r>
    </w:p>
    <w:p w14:paraId="0E5925E5" w14:textId="77777777" w:rsidR="00846597" w:rsidRPr="00CE1BC8" w:rsidRDefault="00846597" w:rsidP="00CE1BC8">
      <w:pPr>
        <w:pStyle w:val="PlainText"/>
        <w:numPr>
          <w:ilvl w:val="1"/>
          <w:numId w:val="28"/>
        </w:numPr>
        <w:spacing w:line="276" w:lineRule="auto"/>
        <w:ind w:hanging="720"/>
        <w:rPr>
          <w:rFonts w:ascii="Calibri" w:hAnsi="Calibri" w:cs="Calibri"/>
          <w:sz w:val="24"/>
          <w:szCs w:val="24"/>
          <w:u w:val="single"/>
        </w:rPr>
      </w:pPr>
      <w:hyperlink r:id="rId54" w:history="1">
        <w:r w:rsidRPr="00CE1BC8">
          <w:rPr>
            <w:rStyle w:val="Hyperlink"/>
            <w:rFonts w:ascii="Calibri" w:hAnsi="Calibri" w:cs="Calibri"/>
            <w:b/>
            <w:sz w:val="24"/>
            <w:szCs w:val="24"/>
          </w:rPr>
          <w:t>General Requirements</w:t>
        </w:r>
      </w:hyperlink>
      <w:r w:rsidRPr="00CE1BC8">
        <w:rPr>
          <w:rStyle w:val="Hyperlink"/>
          <w:rFonts w:ascii="Calibri" w:hAnsi="Calibri" w:cs="Calibri"/>
          <w:color w:val="auto"/>
          <w:sz w:val="24"/>
          <w:szCs w:val="24"/>
        </w:rPr>
        <w:t xml:space="preserve"> </w:t>
      </w:r>
      <w:r w:rsidRPr="00CE1BC8">
        <w:rPr>
          <w:rFonts w:ascii="Calibri" w:hAnsi="Calibri" w:cs="Calibri"/>
          <w:sz w:val="24"/>
          <w:szCs w:val="24"/>
        </w:rPr>
        <w:t xml:space="preserve"> </w:t>
      </w:r>
    </w:p>
    <w:p w14:paraId="0D0F766B" w14:textId="77777777" w:rsidR="00246AF3" w:rsidRPr="00CE1BC8" w:rsidRDefault="00846597" w:rsidP="00CE1BC8">
      <w:pPr>
        <w:pStyle w:val="PlainText"/>
        <w:spacing w:after="240"/>
        <w:ind w:left="1440"/>
        <w:rPr>
          <w:rFonts w:ascii="Calibri" w:hAnsi="Calibri" w:cs="Calibri"/>
          <w:sz w:val="24"/>
          <w:szCs w:val="24"/>
        </w:rPr>
      </w:pPr>
      <w:r w:rsidRPr="00CE1BC8">
        <w:rPr>
          <w:rFonts w:ascii="Calibri" w:hAnsi="Calibri" w:cs="Calibri"/>
        </w:rPr>
        <w:t>[</w:t>
      </w:r>
      <w:hyperlink r:id="rId55" w:history="1">
        <w:r w:rsidRPr="00CE1BC8">
          <w:rPr>
            <w:rStyle w:val="Hyperlink"/>
            <w:rFonts w:ascii="Calibri" w:hAnsi="Calibri" w:cs="Calibri"/>
          </w:rPr>
          <w:t>https://gsa.acgov.org/do-business-with-us/contracting-opportunities/policies-procedures/general-requirements/</w:t>
        </w:r>
      </w:hyperlink>
      <w:r w:rsidRPr="00CE1BC8">
        <w:rPr>
          <w:rFonts w:ascii="Calibri" w:hAnsi="Calibri" w:cs="Calibri"/>
        </w:rPr>
        <w:t>]</w:t>
      </w:r>
    </w:p>
    <w:p w14:paraId="253EB180" w14:textId="77777777" w:rsidR="007D110E" w:rsidRPr="00CE1BC8" w:rsidRDefault="007D110E" w:rsidP="00CE1BC8">
      <w:pPr>
        <w:pStyle w:val="PlainText"/>
        <w:numPr>
          <w:ilvl w:val="0"/>
          <w:numId w:val="28"/>
        </w:numPr>
        <w:spacing w:line="276" w:lineRule="auto"/>
        <w:ind w:left="1440" w:hanging="720"/>
        <w:rPr>
          <w:rFonts w:ascii="Calibri" w:hAnsi="Calibri" w:cs="Calibri"/>
          <w:sz w:val="24"/>
          <w:szCs w:val="24"/>
        </w:rPr>
      </w:pPr>
      <w:hyperlink r:id="rId56" w:history="1">
        <w:r w:rsidRPr="00CE1BC8">
          <w:rPr>
            <w:rStyle w:val="Hyperlink"/>
            <w:rFonts w:ascii="Calibri" w:hAnsi="Calibri" w:cs="Calibri"/>
            <w:b/>
            <w:sz w:val="24"/>
            <w:szCs w:val="24"/>
          </w:rPr>
          <w:t>Debarment &amp; Suspension Policy</w:t>
        </w:r>
      </w:hyperlink>
    </w:p>
    <w:p w14:paraId="712C520A" w14:textId="77777777" w:rsidR="00F43F6A" w:rsidRPr="00CE1BC8" w:rsidRDefault="007D110E" w:rsidP="00CE1BC8">
      <w:pPr>
        <w:pStyle w:val="PlainText"/>
        <w:spacing w:after="240"/>
        <w:ind w:left="1440"/>
        <w:rPr>
          <w:rFonts w:ascii="Calibri" w:hAnsi="Calibri" w:cs="Calibri"/>
        </w:rPr>
      </w:pPr>
      <w:r w:rsidRPr="00CE1BC8">
        <w:rPr>
          <w:rStyle w:val="Hyperlink"/>
          <w:rFonts w:ascii="Calibri" w:hAnsi="Calibri" w:cs="Calibri"/>
          <w:color w:val="auto"/>
          <w:u w:val="none"/>
        </w:rPr>
        <w:t>[</w:t>
      </w:r>
      <w:hyperlink r:id="rId57" w:history="1">
        <w:r w:rsidRPr="00CE1BC8">
          <w:rPr>
            <w:rStyle w:val="Hyperlink"/>
            <w:rFonts w:ascii="Calibri" w:hAnsi="Calibri" w:cs="Calibri"/>
          </w:rPr>
          <w:t>https://gsa.acgov.org/do-business-with-us/contracting-opportunities/debarment-suspension-policy/</w:t>
        </w:r>
      </w:hyperlink>
      <w:r w:rsidRPr="00CE1BC8">
        <w:rPr>
          <w:rStyle w:val="Hyperlink"/>
          <w:rFonts w:ascii="Calibri" w:hAnsi="Calibri" w:cs="Calibri"/>
          <w:color w:val="auto"/>
          <w:u w:val="none"/>
        </w:rPr>
        <w:t>]</w:t>
      </w:r>
      <w:r w:rsidR="00247B71" w:rsidRPr="00CE1BC8">
        <w:rPr>
          <w:rStyle w:val="Hyperlink"/>
          <w:rFonts w:ascii="Calibri" w:hAnsi="Calibri" w:cs="Calibri"/>
          <w:color w:val="auto"/>
          <w:u w:val="none"/>
        </w:rPr>
        <w:t xml:space="preserve"> </w:t>
      </w:r>
      <w:r w:rsidR="002A47DF" w:rsidRPr="00CE1BC8">
        <w:rPr>
          <w:rStyle w:val="Hyperlink"/>
          <w:rFonts w:ascii="Calibri" w:hAnsi="Calibri" w:cs="Calibri"/>
          <w:color w:val="auto"/>
        </w:rPr>
        <w:t xml:space="preserve"> </w:t>
      </w:r>
      <w:r w:rsidR="002A47DF" w:rsidRPr="00CE1BC8">
        <w:rPr>
          <w:rFonts w:ascii="Calibri" w:hAnsi="Calibri" w:cs="Calibri"/>
        </w:rPr>
        <w:t xml:space="preserve"> </w:t>
      </w:r>
      <w:r w:rsidR="00F43F6A" w:rsidRPr="00CE1BC8">
        <w:rPr>
          <w:rFonts w:ascii="Calibri" w:hAnsi="Calibri" w:cs="Calibri"/>
        </w:rPr>
        <w:t xml:space="preserve"> </w:t>
      </w:r>
    </w:p>
    <w:p w14:paraId="4C5441F8" w14:textId="77777777" w:rsidR="00F43F6A" w:rsidRPr="00CE1BC8" w:rsidRDefault="00505FCE" w:rsidP="00CE1BC8">
      <w:pPr>
        <w:pStyle w:val="PlainText"/>
        <w:numPr>
          <w:ilvl w:val="0"/>
          <w:numId w:val="28"/>
        </w:numPr>
        <w:spacing w:line="276" w:lineRule="auto"/>
        <w:ind w:left="1440" w:hanging="720"/>
        <w:rPr>
          <w:rFonts w:ascii="Calibri" w:hAnsi="Calibri" w:cs="Calibri"/>
          <w:sz w:val="24"/>
          <w:szCs w:val="24"/>
        </w:rPr>
      </w:pPr>
      <w:hyperlink r:id="rId58" w:history="1">
        <w:r w:rsidRPr="00CE1BC8">
          <w:rPr>
            <w:rStyle w:val="Hyperlink"/>
            <w:rFonts w:ascii="Calibri" w:hAnsi="Calibri" w:cs="Calibri"/>
            <w:b/>
            <w:sz w:val="24"/>
            <w:szCs w:val="24"/>
          </w:rPr>
          <w:t>Iran Contracting Act (ICA) of 2010</w:t>
        </w:r>
      </w:hyperlink>
      <w:r w:rsidR="00F43F6A" w:rsidRPr="00CE1BC8">
        <w:rPr>
          <w:rFonts w:ascii="Calibri" w:hAnsi="Calibri" w:cs="Calibri"/>
          <w:sz w:val="24"/>
          <w:szCs w:val="24"/>
        </w:rPr>
        <w:t xml:space="preserve"> </w:t>
      </w:r>
    </w:p>
    <w:p w14:paraId="57739624" w14:textId="77777777" w:rsidR="007D110E" w:rsidRPr="00CE1BC8" w:rsidRDefault="007D110E" w:rsidP="00CE1BC8">
      <w:pPr>
        <w:pStyle w:val="PlainText"/>
        <w:spacing w:after="240"/>
        <w:ind w:left="1440"/>
        <w:rPr>
          <w:rFonts w:ascii="Calibri" w:hAnsi="Calibri" w:cs="Calibri"/>
        </w:rPr>
      </w:pPr>
      <w:r w:rsidRPr="00CE1BC8">
        <w:rPr>
          <w:rFonts w:ascii="Calibri" w:hAnsi="Calibri" w:cs="Calibri"/>
        </w:rPr>
        <w:t>[</w:t>
      </w:r>
      <w:hyperlink r:id="rId59" w:history="1">
        <w:r w:rsidRPr="00CE1BC8">
          <w:rPr>
            <w:rStyle w:val="Hyperlink"/>
            <w:rFonts w:ascii="Calibri" w:hAnsi="Calibri" w:cs="Calibri"/>
          </w:rPr>
          <w:t>https://gsa.acgov.org/do-business-with-us/contracting-opportunities/policies-procedures/iran-contracting-act-of-2010-ica/</w:t>
        </w:r>
      </w:hyperlink>
      <w:r w:rsidRPr="00CE1BC8">
        <w:rPr>
          <w:rFonts w:ascii="Calibri" w:hAnsi="Calibri" w:cs="Calibri"/>
        </w:rPr>
        <w:t>]</w:t>
      </w:r>
    </w:p>
    <w:p w14:paraId="0853D51F" w14:textId="77777777" w:rsidR="00F43F6A" w:rsidRPr="00CE1BC8" w:rsidRDefault="00F43F6A" w:rsidP="00CE1BC8">
      <w:pPr>
        <w:pStyle w:val="PlainText"/>
        <w:numPr>
          <w:ilvl w:val="0"/>
          <w:numId w:val="28"/>
        </w:numPr>
        <w:spacing w:line="276" w:lineRule="auto"/>
        <w:ind w:left="1440" w:hanging="720"/>
        <w:rPr>
          <w:rFonts w:ascii="Calibri" w:hAnsi="Calibri" w:cs="Calibri"/>
          <w:sz w:val="24"/>
          <w:szCs w:val="24"/>
        </w:rPr>
      </w:pPr>
      <w:hyperlink r:id="rId60" w:history="1">
        <w:r w:rsidRPr="00CE1BC8">
          <w:rPr>
            <w:rStyle w:val="Hyperlink"/>
            <w:rFonts w:ascii="Calibri" w:hAnsi="Calibri" w:cs="Calibri"/>
            <w:b/>
            <w:sz w:val="24"/>
            <w:szCs w:val="24"/>
          </w:rPr>
          <w:t>General Environmental Requirements</w:t>
        </w:r>
      </w:hyperlink>
      <w:r w:rsidR="002A47DF" w:rsidRPr="00CE1BC8">
        <w:rPr>
          <w:rFonts w:ascii="Calibri" w:hAnsi="Calibri" w:cs="Calibri"/>
          <w:sz w:val="24"/>
          <w:szCs w:val="24"/>
        </w:rPr>
        <w:t xml:space="preserve"> </w:t>
      </w:r>
      <w:r w:rsidRPr="00CE1BC8">
        <w:rPr>
          <w:rFonts w:ascii="Calibri" w:hAnsi="Calibri" w:cs="Calibri"/>
          <w:sz w:val="24"/>
          <w:szCs w:val="24"/>
        </w:rPr>
        <w:t xml:space="preserve"> </w:t>
      </w:r>
    </w:p>
    <w:p w14:paraId="2D625FD9" w14:textId="5B7E69AC" w:rsidR="007D110E" w:rsidRPr="00CE1BC8" w:rsidRDefault="007D110E" w:rsidP="00CE1BC8">
      <w:pPr>
        <w:pStyle w:val="PlainText"/>
        <w:spacing w:after="240"/>
        <w:ind w:left="1440"/>
        <w:rPr>
          <w:rFonts w:ascii="Calibri" w:hAnsi="Calibri" w:cs="Calibri"/>
        </w:rPr>
      </w:pPr>
      <w:r w:rsidRPr="00CE1BC8">
        <w:rPr>
          <w:rFonts w:ascii="Calibri" w:hAnsi="Calibri" w:cs="Calibri"/>
        </w:rPr>
        <w:t>[</w:t>
      </w:r>
      <w:hyperlink r:id="rId61" w:history="1">
        <w:r w:rsidRPr="00CE1BC8">
          <w:rPr>
            <w:rStyle w:val="Hyperlink"/>
            <w:rFonts w:ascii="Calibri" w:hAnsi="Calibri" w:cs="Calibri"/>
          </w:rPr>
          <w:t>https://gsa.acgov.org/do-business-with-us/contracting-opportunities/policies-procedures/general-environmental-requirements/</w:t>
        </w:r>
      </w:hyperlink>
      <w:r w:rsidRPr="00CE1BC8">
        <w:rPr>
          <w:rFonts w:ascii="Calibri" w:hAnsi="Calibri" w:cs="Calibri"/>
        </w:rPr>
        <w:t>]</w:t>
      </w:r>
    </w:p>
    <w:p w14:paraId="0590F568" w14:textId="77777777" w:rsidR="00CE1BC8" w:rsidRPr="00CE1BC8" w:rsidRDefault="00CE1BC8" w:rsidP="00CE1BC8">
      <w:pPr>
        <w:pStyle w:val="PlainText"/>
        <w:numPr>
          <w:ilvl w:val="0"/>
          <w:numId w:val="28"/>
        </w:numPr>
        <w:spacing w:line="276" w:lineRule="auto"/>
        <w:ind w:left="1440" w:hanging="720"/>
        <w:rPr>
          <w:rFonts w:ascii="Calibri" w:hAnsi="Calibri" w:cs="Calibri"/>
          <w:b/>
          <w:sz w:val="24"/>
          <w:szCs w:val="24"/>
        </w:rPr>
      </w:pPr>
      <w:hyperlink r:id="rId62" w:history="1">
        <w:r w:rsidRPr="00CE1BC8">
          <w:rPr>
            <w:rStyle w:val="Hyperlink"/>
            <w:rFonts w:ascii="Calibri" w:hAnsi="Calibri" w:cs="Calibri"/>
            <w:b/>
            <w:sz w:val="24"/>
            <w:szCs w:val="24"/>
          </w:rPr>
          <w:t>Alameda County SLEB Program Overview</w:t>
        </w:r>
      </w:hyperlink>
      <w:r w:rsidRPr="00CE1BC8">
        <w:rPr>
          <w:rStyle w:val="Hyperlink"/>
          <w:rFonts w:ascii="Calibri" w:hAnsi="Calibri" w:cs="Calibri"/>
          <w:b/>
          <w:color w:val="auto"/>
          <w:sz w:val="24"/>
          <w:szCs w:val="24"/>
          <w:u w:val="none"/>
        </w:rPr>
        <w:t xml:space="preserve"> </w:t>
      </w:r>
    </w:p>
    <w:p w14:paraId="252354FA" w14:textId="77777777" w:rsidR="00CE1BC8" w:rsidRPr="00CE1BC8" w:rsidRDefault="00CE1BC8" w:rsidP="00CE1BC8">
      <w:pPr>
        <w:pStyle w:val="PlainText"/>
        <w:spacing w:after="240" w:line="360" w:lineRule="auto"/>
        <w:ind w:left="1440"/>
        <w:rPr>
          <w:rStyle w:val="Hyperlink"/>
          <w:rFonts w:ascii="Calibri" w:hAnsi="Calibri" w:cs="Calibri"/>
          <w:color w:val="auto"/>
          <w:u w:val="none"/>
        </w:rPr>
      </w:pPr>
      <w:r w:rsidRPr="00CE1BC8">
        <w:rPr>
          <w:rFonts w:ascii="Calibri" w:hAnsi="Calibri" w:cs="Calibri"/>
        </w:rPr>
        <w:t>[</w:t>
      </w:r>
      <w:hyperlink r:id="rId63" w:history="1">
        <w:r w:rsidRPr="00CE1BC8">
          <w:rPr>
            <w:rStyle w:val="Hyperlink"/>
            <w:rFonts w:ascii="Calibri" w:hAnsi="Calibri" w:cs="Calibri"/>
          </w:rPr>
          <w:t>http://acgov.org/auditor/sleb/overview.htm</w:t>
        </w:r>
      </w:hyperlink>
      <w:r w:rsidRPr="00CE1BC8">
        <w:rPr>
          <w:rStyle w:val="Hyperlink"/>
          <w:rFonts w:ascii="Calibri" w:hAnsi="Calibri" w:cs="Calibri"/>
        </w:rPr>
        <w:t>]</w:t>
      </w:r>
    </w:p>
    <w:p w14:paraId="577FBC26" w14:textId="77777777" w:rsidR="00CE1BC8" w:rsidRPr="00CE1BC8" w:rsidRDefault="00CE1BC8" w:rsidP="00CE1BC8">
      <w:pPr>
        <w:pStyle w:val="PlainText"/>
        <w:numPr>
          <w:ilvl w:val="0"/>
          <w:numId w:val="28"/>
        </w:numPr>
        <w:spacing w:line="276" w:lineRule="auto"/>
        <w:ind w:left="1440" w:hanging="720"/>
        <w:rPr>
          <w:rFonts w:ascii="Calibri" w:hAnsi="Calibri" w:cs="Calibri"/>
          <w:b/>
          <w:sz w:val="24"/>
          <w:szCs w:val="24"/>
        </w:rPr>
      </w:pPr>
      <w:hyperlink r:id="rId64" w:history="1">
        <w:r w:rsidRPr="00CE1BC8">
          <w:rPr>
            <w:rStyle w:val="Hyperlink"/>
            <w:rFonts w:ascii="Calibri" w:hAnsi="Calibri" w:cs="Calibri"/>
            <w:b/>
            <w:sz w:val="24"/>
            <w:szCs w:val="24"/>
          </w:rPr>
          <w:t>Alameda County SLEB Program Additional Information</w:t>
        </w:r>
      </w:hyperlink>
    </w:p>
    <w:p w14:paraId="5A61D761" w14:textId="77777777" w:rsidR="00CE1BC8" w:rsidRPr="00CE1BC8" w:rsidRDefault="00CE1BC8" w:rsidP="00CE1BC8">
      <w:pPr>
        <w:pStyle w:val="PlainText"/>
        <w:spacing w:after="240"/>
        <w:ind w:left="1440"/>
        <w:rPr>
          <w:rFonts w:ascii="Calibri" w:hAnsi="Calibri" w:cs="Calibri"/>
        </w:rPr>
      </w:pPr>
      <w:r w:rsidRPr="00CE1BC8">
        <w:rPr>
          <w:rStyle w:val="Hyperlink"/>
          <w:rFonts w:ascii="Calibri" w:hAnsi="Calibri" w:cs="Calibri"/>
          <w:color w:val="auto"/>
          <w:u w:val="none"/>
        </w:rPr>
        <w:t>[</w:t>
      </w:r>
      <w:hyperlink r:id="rId65" w:history="1">
        <w:r w:rsidRPr="00CE1BC8">
          <w:rPr>
            <w:rStyle w:val="Hyperlink"/>
            <w:rFonts w:ascii="Calibri" w:hAnsi="Calibri" w:cs="Calibri"/>
          </w:rPr>
          <w:t>https://gsa.acgov.org/do-business-with-us/vendor-support/small-local-and-emerging-businesses/</w:t>
        </w:r>
      </w:hyperlink>
      <w:r w:rsidRPr="00CE1BC8">
        <w:rPr>
          <w:rStyle w:val="Hyperlink"/>
          <w:rFonts w:ascii="Calibri" w:hAnsi="Calibri" w:cs="Calibri"/>
          <w:color w:val="auto"/>
          <w:u w:val="none"/>
        </w:rPr>
        <w:t>]</w:t>
      </w:r>
    </w:p>
    <w:p w14:paraId="76909707" w14:textId="77777777" w:rsidR="00CE1BC8" w:rsidRPr="00CE1BC8" w:rsidRDefault="00CE1BC8" w:rsidP="00CE1BC8">
      <w:pPr>
        <w:pStyle w:val="PlainText"/>
        <w:numPr>
          <w:ilvl w:val="0"/>
          <w:numId w:val="28"/>
        </w:numPr>
        <w:spacing w:line="276" w:lineRule="auto"/>
        <w:ind w:left="1440" w:hanging="720"/>
        <w:rPr>
          <w:rFonts w:ascii="Calibri" w:hAnsi="Calibri" w:cs="Calibri"/>
          <w:b/>
          <w:sz w:val="24"/>
          <w:szCs w:val="24"/>
          <w:u w:val="single"/>
        </w:rPr>
      </w:pPr>
      <w:hyperlink r:id="rId66" w:history="1">
        <w:r w:rsidRPr="00CE1BC8">
          <w:rPr>
            <w:rStyle w:val="Hyperlink"/>
            <w:rFonts w:ascii="Calibri" w:hAnsi="Calibri" w:cs="Calibri"/>
            <w:b/>
            <w:sz w:val="24"/>
            <w:szCs w:val="24"/>
          </w:rPr>
          <w:t>First Source</w:t>
        </w:r>
      </w:hyperlink>
      <w:r w:rsidRPr="00CE1BC8">
        <w:rPr>
          <w:rStyle w:val="Hyperlink"/>
          <w:rFonts w:ascii="Calibri" w:hAnsi="Calibri" w:cs="Calibri"/>
          <w:b/>
          <w:color w:val="auto"/>
          <w:sz w:val="24"/>
          <w:szCs w:val="24"/>
          <w:u w:val="none"/>
        </w:rPr>
        <w:t xml:space="preserve"> </w:t>
      </w:r>
    </w:p>
    <w:p w14:paraId="23FECBE0" w14:textId="77777777" w:rsidR="00CE1BC8" w:rsidRPr="00CE1BC8" w:rsidRDefault="00CE1BC8" w:rsidP="00CE1BC8">
      <w:pPr>
        <w:pStyle w:val="PlainText"/>
        <w:spacing w:after="240" w:line="360" w:lineRule="auto"/>
        <w:ind w:left="1440"/>
        <w:rPr>
          <w:rFonts w:ascii="Calibri" w:hAnsi="Calibri" w:cs="Calibri"/>
          <w:u w:val="single"/>
        </w:rPr>
      </w:pPr>
      <w:r w:rsidRPr="00CE1BC8">
        <w:rPr>
          <w:rFonts w:ascii="Calibri" w:hAnsi="Calibri" w:cs="Calibri"/>
        </w:rPr>
        <w:t>[</w:t>
      </w:r>
      <w:hyperlink r:id="rId67" w:history="1">
        <w:r w:rsidRPr="00CE1BC8">
          <w:rPr>
            <w:rStyle w:val="Hyperlink"/>
            <w:rFonts w:ascii="Calibri" w:hAnsi="Calibri" w:cs="Calibri"/>
          </w:rPr>
          <w:t>http://acgov.org/auditor/sleb/sourceprogram.htm</w:t>
        </w:r>
      </w:hyperlink>
      <w:r w:rsidRPr="00CE1BC8">
        <w:rPr>
          <w:rFonts w:ascii="Calibri" w:hAnsi="Calibri" w:cs="Calibri"/>
        </w:rPr>
        <w:t>]</w:t>
      </w:r>
    </w:p>
    <w:p w14:paraId="00E00C3F" w14:textId="77777777" w:rsidR="00CE1BC8" w:rsidRPr="00CE1BC8" w:rsidRDefault="00CE1BC8" w:rsidP="00CE1BC8">
      <w:pPr>
        <w:pStyle w:val="PlainText"/>
        <w:numPr>
          <w:ilvl w:val="0"/>
          <w:numId w:val="28"/>
        </w:numPr>
        <w:spacing w:line="276" w:lineRule="auto"/>
        <w:ind w:left="1440" w:hanging="720"/>
        <w:rPr>
          <w:rFonts w:ascii="Calibri" w:hAnsi="Calibri" w:cs="Calibri"/>
          <w:sz w:val="24"/>
          <w:szCs w:val="24"/>
        </w:rPr>
      </w:pPr>
      <w:hyperlink r:id="rId68" w:history="1">
        <w:r w:rsidRPr="00CE1BC8">
          <w:rPr>
            <w:rStyle w:val="Hyperlink"/>
            <w:rFonts w:ascii="Calibri" w:hAnsi="Calibri" w:cs="Calibri"/>
            <w:b/>
            <w:sz w:val="24"/>
            <w:szCs w:val="24"/>
          </w:rPr>
          <w:t>Online Contract Compliance System</w:t>
        </w:r>
      </w:hyperlink>
      <w:r w:rsidRPr="00CE1BC8">
        <w:rPr>
          <w:rStyle w:val="Hyperlink"/>
          <w:rFonts w:ascii="Calibri" w:hAnsi="Calibri" w:cs="Calibri"/>
          <w:b/>
          <w:color w:val="auto"/>
          <w:sz w:val="24"/>
          <w:szCs w:val="24"/>
          <w:u w:val="none"/>
        </w:rPr>
        <w:t xml:space="preserve"> </w:t>
      </w:r>
    </w:p>
    <w:p w14:paraId="1BA8C82C" w14:textId="2E428562" w:rsidR="00CE1BC8" w:rsidRPr="00CE1BC8" w:rsidRDefault="00CE1BC8" w:rsidP="00CE1BC8">
      <w:pPr>
        <w:pStyle w:val="PlainText"/>
        <w:spacing w:after="240"/>
        <w:ind w:left="1440"/>
        <w:rPr>
          <w:rFonts w:ascii="Calibri" w:hAnsi="Calibri" w:cs="Calibri"/>
        </w:rPr>
      </w:pPr>
      <w:r w:rsidRPr="00CE1BC8">
        <w:rPr>
          <w:rFonts w:ascii="Calibri" w:hAnsi="Calibri" w:cs="Calibri"/>
        </w:rPr>
        <w:t>[</w:t>
      </w:r>
      <w:hyperlink r:id="rId69" w:history="1">
        <w:r w:rsidRPr="00CE1BC8">
          <w:rPr>
            <w:rStyle w:val="Hyperlink"/>
            <w:rFonts w:ascii="Calibri" w:hAnsi="Calibri" w:cs="Calibri"/>
          </w:rPr>
          <w:t>http://acgov.org/auditor/sleb/elation.htm</w:t>
        </w:r>
      </w:hyperlink>
      <w:r w:rsidRPr="00CE1BC8">
        <w:rPr>
          <w:rFonts w:ascii="Calibri" w:hAnsi="Calibri" w:cs="Calibri"/>
        </w:rPr>
        <w:t>]</w:t>
      </w:r>
    </w:p>
    <w:p w14:paraId="61A02535" w14:textId="4C02D9D4" w:rsidR="00F43F6A" w:rsidRPr="00EB258A" w:rsidRDefault="00F43F6A" w:rsidP="00CE1BC8">
      <w:pPr>
        <w:pStyle w:val="PlainText"/>
        <w:numPr>
          <w:ilvl w:val="0"/>
          <w:numId w:val="7"/>
        </w:numPr>
        <w:tabs>
          <w:tab w:val="clear" w:pos="1080"/>
          <w:tab w:val="num" w:pos="720"/>
        </w:tabs>
        <w:spacing w:after="240"/>
        <w:ind w:left="720"/>
        <w:rPr>
          <w:rFonts w:ascii="Calibri" w:hAnsi="Calibri" w:cs="Calibri"/>
          <w:sz w:val="24"/>
          <w:szCs w:val="24"/>
        </w:rPr>
      </w:pPr>
      <w:r w:rsidRPr="00D218EC">
        <w:rPr>
          <w:rFonts w:asciiTheme="minorHAnsi" w:hAnsiTheme="minorHAnsi" w:cstheme="minorHAnsi"/>
          <w:sz w:val="24"/>
          <w:szCs w:val="24"/>
        </w:rPr>
        <w:t xml:space="preserve">The undersigned acknowledges that </w:t>
      </w:r>
      <w:r w:rsidR="00502F47" w:rsidRPr="00D218EC">
        <w:rPr>
          <w:rFonts w:asciiTheme="minorHAnsi" w:hAnsiTheme="minorHAnsi" w:cstheme="minorHAnsi"/>
          <w:sz w:val="24"/>
          <w:szCs w:val="24"/>
        </w:rPr>
        <w:t>Bidder</w:t>
      </w:r>
      <w:r w:rsidRPr="00D218EC">
        <w:rPr>
          <w:rFonts w:asciiTheme="minorHAnsi" w:hAnsiTheme="minorHAnsi" w:cstheme="minorHAnsi"/>
          <w:sz w:val="24"/>
          <w:szCs w:val="24"/>
        </w:rPr>
        <w:t xml:space="preserve"> is and will remain in good standing in the State of California, with all the necessary licenses, permits, certifications, approvals, and authorizations</w:t>
      </w:r>
      <w:r w:rsidRPr="00EB258A">
        <w:rPr>
          <w:rFonts w:ascii="Calibri" w:hAnsi="Calibri" w:cs="Calibri"/>
          <w:sz w:val="24"/>
          <w:szCs w:val="24"/>
        </w:rPr>
        <w:t xml:space="preserve"> necessary to perform all obligations in connection with this </w:t>
      </w:r>
      <w:r w:rsidR="00505B06">
        <w:rPr>
          <w:rFonts w:ascii="Calibri" w:hAnsi="Calibri"/>
          <w:sz w:val="24"/>
          <w:szCs w:val="24"/>
        </w:rPr>
        <w:t>IRFP</w:t>
      </w:r>
      <w:r w:rsidR="0087161B">
        <w:rPr>
          <w:rFonts w:ascii="Calibri" w:hAnsi="Calibri"/>
          <w:sz w:val="24"/>
          <w:szCs w:val="24"/>
        </w:rPr>
        <w:t xml:space="preserve"> and any contract that is awarded</w:t>
      </w:r>
      <w:r w:rsidRPr="00EB258A">
        <w:rPr>
          <w:rFonts w:ascii="Calibri" w:hAnsi="Calibri" w:cs="Calibri"/>
          <w:sz w:val="24"/>
          <w:szCs w:val="24"/>
        </w:rPr>
        <w:t>.</w:t>
      </w:r>
    </w:p>
    <w:p w14:paraId="2750CE03" w14:textId="77777777" w:rsidR="00247DAB" w:rsidRPr="00247DAB" w:rsidRDefault="00247DAB" w:rsidP="00B54BE8">
      <w:pPr>
        <w:pStyle w:val="ListParagraph"/>
        <w:ind w:left="1440"/>
        <w:rPr>
          <w:rFonts w:ascii="Calibri" w:hAnsi="Calibri" w:cs="Calibri"/>
          <w:sz w:val="24"/>
          <w:szCs w:val="24"/>
        </w:rPr>
      </w:pPr>
    </w:p>
    <w:p w14:paraId="57C03BCB" w14:textId="050A073C" w:rsidR="00F43F6A" w:rsidRDefault="00347CCF" w:rsidP="00CE1BC8">
      <w:pPr>
        <w:pStyle w:val="PlainText"/>
        <w:numPr>
          <w:ilvl w:val="0"/>
          <w:numId w:val="7"/>
        </w:numPr>
        <w:tabs>
          <w:tab w:val="clear" w:pos="1080"/>
          <w:tab w:val="num" w:pos="720"/>
        </w:tabs>
        <w:spacing w:after="240"/>
        <w:ind w:left="720"/>
        <w:rPr>
          <w:rFonts w:ascii="Calibri" w:hAnsi="Calibri" w:cs="Calibri"/>
          <w:sz w:val="24"/>
          <w:szCs w:val="24"/>
        </w:rPr>
      </w:pPr>
      <w:r w:rsidRPr="00D218EC">
        <w:rPr>
          <w:rFonts w:asciiTheme="minorHAnsi" w:hAnsiTheme="minorHAnsi" w:cstheme="minorHAnsi"/>
          <w:sz w:val="24"/>
          <w:szCs w:val="24"/>
        </w:rPr>
        <w:t>The undersigned</w:t>
      </w:r>
      <w:r>
        <w:rPr>
          <w:rFonts w:asciiTheme="minorHAnsi" w:hAnsiTheme="minorHAnsi" w:cstheme="minorHAnsi"/>
          <w:sz w:val="24"/>
          <w:szCs w:val="24"/>
        </w:rPr>
        <w:t xml:space="preserve"> </w:t>
      </w:r>
      <w:r w:rsidR="0073263B">
        <w:rPr>
          <w:rFonts w:asciiTheme="minorHAnsi" w:hAnsiTheme="minorHAnsi" w:cstheme="minorHAnsi"/>
          <w:sz w:val="24"/>
          <w:szCs w:val="24"/>
        </w:rPr>
        <w:t>acknowledges</w:t>
      </w:r>
      <w:r>
        <w:rPr>
          <w:rFonts w:asciiTheme="minorHAnsi" w:hAnsiTheme="minorHAnsi" w:cstheme="minorHAnsi"/>
          <w:sz w:val="24"/>
          <w:szCs w:val="24"/>
        </w:rPr>
        <w:t xml:space="preserve"> that </w:t>
      </w:r>
      <w:r>
        <w:rPr>
          <w:rFonts w:ascii="Calibri" w:hAnsi="Calibri" w:cs="Calibri"/>
          <w:sz w:val="24"/>
          <w:szCs w:val="24"/>
        </w:rPr>
        <w:t>i</w:t>
      </w:r>
      <w:r w:rsidR="00F43F6A" w:rsidRPr="00EB258A">
        <w:rPr>
          <w:rFonts w:ascii="Calibri" w:hAnsi="Calibri" w:cs="Calibri"/>
          <w:sz w:val="24"/>
          <w:szCs w:val="24"/>
        </w:rPr>
        <w:t xml:space="preserve">t is the responsibility of each </w:t>
      </w:r>
      <w:r w:rsidR="00502F47" w:rsidRPr="00EB258A">
        <w:rPr>
          <w:rFonts w:ascii="Calibri" w:hAnsi="Calibri" w:cs="Calibri"/>
          <w:sz w:val="24"/>
          <w:szCs w:val="24"/>
        </w:rPr>
        <w:t>Bidder</w:t>
      </w:r>
      <w:r w:rsidR="00F43F6A" w:rsidRPr="00EB258A">
        <w:rPr>
          <w:rFonts w:ascii="Calibri" w:hAnsi="Calibri" w:cs="Calibri"/>
          <w:sz w:val="24"/>
          <w:szCs w:val="24"/>
        </w:rPr>
        <w:t xml:space="preserve"> to be familiar with all of the specifications, terms</w:t>
      </w:r>
      <w:r w:rsidR="006B4DC6">
        <w:rPr>
          <w:rFonts w:ascii="Calibri" w:hAnsi="Calibri" w:cs="Calibri"/>
          <w:sz w:val="24"/>
          <w:szCs w:val="24"/>
        </w:rPr>
        <w:t>,</w:t>
      </w:r>
      <w:r w:rsidR="00F43F6A" w:rsidRPr="00EB258A">
        <w:rPr>
          <w:rFonts w:ascii="Calibri" w:hAnsi="Calibri" w:cs="Calibri"/>
          <w:sz w:val="24"/>
          <w:szCs w:val="24"/>
        </w:rPr>
        <w:t xml:space="preserve"> and conditions </w:t>
      </w:r>
      <w:r w:rsidR="0087161B">
        <w:rPr>
          <w:rFonts w:ascii="Calibri" w:hAnsi="Calibri" w:cs="Calibri"/>
          <w:sz w:val="24"/>
          <w:szCs w:val="24"/>
        </w:rPr>
        <w:t xml:space="preserve">of the </w:t>
      </w:r>
      <w:r w:rsidR="00505B06">
        <w:rPr>
          <w:rFonts w:ascii="Calibri" w:hAnsi="Calibri" w:cs="Calibri"/>
          <w:sz w:val="24"/>
          <w:szCs w:val="24"/>
        </w:rPr>
        <w:t>IRFP</w:t>
      </w:r>
      <w:r w:rsidR="0087161B">
        <w:rPr>
          <w:rFonts w:ascii="Calibri" w:hAnsi="Calibri" w:cs="Calibri"/>
          <w:sz w:val="24"/>
          <w:szCs w:val="24"/>
        </w:rPr>
        <w:t xml:space="preserve"> </w:t>
      </w:r>
      <w:r w:rsidR="00F43F6A" w:rsidRPr="00EB258A">
        <w:rPr>
          <w:rFonts w:ascii="Calibri" w:hAnsi="Calibri" w:cs="Calibri"/>
          <w:sz w:val="24"/>
          <w:szCs w:val="24"/>
        </w:rPr>
        <w:t xml:space="preserve">and, if applicable, the site condition.  By the submission of a </w:t>
      </w:r>
      <w:r>
        <w:rPr>
          <w:rFonts w:ascii="Calibri" w:hAnsi="Calibri" w:cs="Calibri"/>
          <w:sz w:val="24"/>
          <w:szCs w:val="24"/>
        </w:rPr>
        <w:t>b</w:t>
      </w:r>
      <w:r w:rsidR="00F43F6A" w:rsidRPr="00EB258A">
        <w:rPr>
          <w:rFonts w:ascii="Calibri" w:hAnsi="Calibri" w:cs="Calibri"/>
          <w:sz w:val="24"/>
          <w:szCs w:val="24"/>
        </w:rPr>
        <w:t>id</w:t>
      </w:r>
      <w:r>
        <w:rPr>
          <w:rFonts w:ascii="Calibri" w:hAnsi="Calibri" w:cs="Calibri"/>
          <w:sz w:val="24"/>
          <w:szCs w:val="24"/>
        </w:rPr>
        <w:t xml:space="preserve"> proposal</w:t>
      </w:r>
      <w:r w:rsidR="00F43F6A" w:rsidRPr="00EB258A">
        <w:rPr>
          <w:rFonts w:ascii="Calibri" w:hAnsi="Calibri" w:cs="Calibri"/>
          <w:sz w:val="24"/>
          <w:szCs w:val="24"/>
        </w:rPr>
        <w:t xml:space="preserve">, the </w:t>
      </w:r>
      <w:r w:rsidR="00502F47" w:rsidRPr="00EB258A">
        <w:rPr>
          <w:rFonts w:ascii="Calibri" w:hAnsi="Calibri" w:cs="Calibri"/>
          <w:sz w:val="24"/>
          <w:szCs w:val="24"/>
        </w:rPr>
        <w:t>Bidder</w:t>
      </w:r>
      <w:r w:rsidR="00F43F6A" w:rsidRPr="00EB258A">
        <w:rPr>
          <w:rFonts w:ascii="Calibri" w:hAnsi="Calibri" w:cs="Calibri"/>
          <w:sz w:val="24"/>
          <w:szCs w:val="24"/>
        </w:rPr>
        <w:t xml:space="preserve"> certifies that if awarded a contract</w:t>
      </w:r>
      <w:r w:rsidR="006B4DC6">
        <w:rPr>
          <w:rFonts w:ascii="Calibri" w:hAnsi="Calibri" w:cs="Calibri"/>
          <w:sz w:val="24"/>
          <w:szCs w:val="24"/>
        </w:rPr>
        <w:t>,</w:t>
      </w:r>
      <w:r w:rsidR="00F43F6A" w:rsidRPr="00EB258A">
        <w:rPr>
          <w:rFonts w:ascii="Calibri" w:hAnsi="Calibri" w:cs="Calibri"/>
          <w:sz w:val="24"/>
          <w:szCs w:val="24"/>
        </w:rPr>
        <w:t xml:space="preserve"> they will make no claim against the County based upon ignorance of conditions or misunderstanding of the specifications.</w:t>
      </w:r>
    </w:p>
    <w:p w14:paraId="3CEFCC28" w14:textId="3F1C6A04" w:rsidR="00F43F6A" w:rsidRDefault="00D96C17" w:rsidP="00CE1BC8">
      <w:pPr>
        <w:pStyle w:val="PlainText"/>
        <w:numPr>
          <w:ilvl w:val="0"/>
          <w:numId w:val="7"/>
        </w:numPr>
        <w:tabs>
          <w:tab w:val="clear" w:pos="1080"/>
          <w:tab w:val="num" w:pos="720"/>
        </w:tabs>
        <w:spacing w:after="240"/>
        <w:ind w:left="720"/>
        <w:rPr>
          <w:rFonts w:ascii="Calibri" w:hAnsi="Calibri" w:cs="Calibri"/>
          <w:sz w:val="24"/>
          <w:szCs w:val="24"/>
        </w:rPr>
      </w:pPr>
      <w:r w:rsidRPr="00EB258A">
        <w:rPr>
          <w:rFonts w:ascii="Calibri" w:hAnsi="Calibri" w:cs="Calibri"/>
          <w:sz w:val="24"/>
          <w:szCs w:val="24"/>
        </w:rPr>
        <w:t xml:space="preserve">Bidder </w:t>
      </w:r>
      <w:r w:rsidR="00FB6CDE">
        <w:rPr>
          <w:rFonts w:ascii="Calibri" w:hAnsi="Calibri" w:cs="Calibri"/>
          <w:sz w:val="24"/>
          <w:szCs w:val="24"/>
        </w:rPr>
        <w:t xml:space="preserve">agrees to </w:t>
      </w:r>
      <w:r w:rsidR="00F43F6A" w:rsidRPr="00EB258A">
        <w:rPr>
          <w:rFonts w:ascii="Calibri" w:hAnsi="Calibri" w:cs="Calibri"/>
          <w:sz w:val="24"/>
          <w:szCs w:val="24"/>
        </w:rPr>
        <w:t>hold the County of Alameda, its officers, agents</w:t>
      </w:r>
      <w:r w:rsidR="006B4DC6">
        <w:rPr>
          <w:rFonts w:ascii="Calibri" w:hAnsi="Calibri" w:cs="Calibri"/>
          <w:sz w:val="24"/>
          <w:szCs w:val="24"/>
        </w:rPr>
        <w:t>,</w:t>
      </w:r>
      <w:r w:rsidR="00F43F6A" w:rsidRPr="00EB258A">
        <w:rPr>
          <w:rFonts w:ascii="Calibri" w:hAnsi="Calibri" w:cs="Calibri"/>
          <w:sz w:val="24"/>
          <w:szCs w:val="24"/>
        </w:rPr>
        <w:t xml:space="preserve"> and employees harmless from liability of an</w:t>
      </w:r>
      <w:r w:rsidR="0099379F" w:rsidRPr="00EB258A">
        <w:rPr>
          <w:rFonts w:ascii="Calibri" w:hAnsi="Calibri" w:cs="Calibri"/>
          <w:sz w:val="24"/>
          <w:szCs w:val="24"/>
        </w:rPr>
        <w:t>y</w:t>
      </w:r>
      <w:r w:rsidR="00F43F6A" w:rsidRPr="00EB258A">
        <w:rPr>
          <w:rFonts w:ascii="Calibri" w:hAnsi="Calibri" w:cs="Calibri"/>
          <w:sz w:val="24"/>
          <w:szCs w:val="24"/>
        </w:rPr>
        <w:t xml:space="preserve"> nature or kind, including cost and expenses, for infringement or use of any patent, copyright</w:t>
      </w:r>
      <w:r w:rsidR="006B4DC6">
        <w:rPr>
          <w:rFonts w:ascii="Calibri" w:hAnsi="Calibri" w:cs="Calibri"/>
          <w:sz w:val="24"/>
          <w:szCs w:val="24"/>
        </w:rPr>
        <w:t>,</w:t>
      </w:r>
      <w:r w:rsidR="00F43F6A" w:rsidRPr="00EB258A">
        <w:rPr>
          <w:rFonts w:ascii="Calibri" w:hAnsi="Calibri" w:cs="Calibri"/>
          <w:sz w:val="24"/>
          <w:szCs w:val="24"/>
        </w:rPr>
        <w:t xml:space="preserve"> or other proprietary right</w:t>
      </w:r>
      <w:r w:rsidR="006B4DC6">
        <w:rPr>
          <w:rFonts w:ascii="Calibri" w:hAnsi="Calibri" w:cs="Calibri"/>
          <w:sz w:val="24"/>
          <w:szCs w:val="24"/>
        </w:rPr>
        <w:t>s</w:t>
      </w:r>
      <w:r w:rsidR="00F43F6A" w:rsidRPr="00EB258A">
        <w:rPr>
          <w:rFonts w:ascii="Calibri" w:hAnsi="Calibri" w:cs="Calibri"/>
          <w:sz w:val="24"/>
          <w:szCs w:val="24"/>
        </w:rPr>
        <w:t xml:space="preserve">, secret process, patented or unpatented invention, article or appliance furnished or used in connection with </w:t>
      </w:r>
      <w:r w:rsidRPr="00EB258A">
        <w:rPr>
          <w:rFonts w:ascii="Calibri" w:hAnsi="Calibri" w:cs="Calibri"/>
          <w:sz w:val="24"/>
          <w:szCs w:val="24"/>
        </w:rPr>
        <w:t xml:space="preserve">bid </w:t>
      </w:r>
      <w:r w:rsidR="0066489F">
        <w:rPr>
          <w:rFonts w:ascii="Calibri" w:hAnsi="Calibri" w:cs="Calibri"/>
          <w:sz w:val="24"/>
          <w:szCs w:val="24"/>
        </w:rPr>
        <w:t xml:space="preserve">proposal </w:t>
      </w:r>
      <w:r w:rsidRPr="00EB258A">
        <w:rPr>
          <w:rFonts w:ascii="Calibri" w:hAnsi="Calibri" w:cs="Calibri"/>
          <w:sz w:val="24"/>
          <w:szCs w:val="24"/>
        </w:rPr>
        <w:t>and</w:t>
      </w:r>
      <w:r w:rsidR="00FB6CDE">
        <w:rPr>
          <w:rFonts w:ascii="Calibri" w:hAnsi="Calibri" w:cs="Calibri"/>
          <w:sz w:val="24"/>
          <w:szCs w:val="24"/>
        </w:rPr>
        <w:t xml:space="preserve">/or </w:t>
      </w:r>
      <w:r w:rsidRPr="00EB258A">
        <w:rPr>
          <w:rFonts w:ascii="Calibri" w:hAnsi="Calibri" w:cs="Calibri"/>
          <w:sz w:val="24"/>
          <w:szCs w:val="24"/>
        </w:rPr>
        <w:t xml:space="preserve">any resulted contract </w:t>
      </w:r>
      <w:r w:rsidR="004B6B39" w:rsidRPr="00EB258A">
        <w:rPr>
          <w:rFonts w:ascii="Calibri" w:hAnsi="Calibri" w:cs="Calibri"/>
          <w:sz w:val="24"/>
          <w:szCs w:val="24"/>
        </w:rPr>
        <w:t>or purchase order</w:t>
      </w:r>
      <w:r w:rsidR="00F43F6A" w:rsidRPr="00EB258A">
        <w:rPr>
          <w:rFonts w:ascii="Calibri" w:hAnsi="Calibri" w:cs="Calibri"/>
          <w:sz w:val="24"/>
          <w:szCs w:val="24"/>
        </w:rPr>
        <w:t>.</w:t>
      </w:r>
      <w:r w:rsidR="006F6C64" w:rsidRPr="009000A4">
        <w:rPr>
          <w:rFonts w:ascii="Calibri" w:hAnsi="Calibri" w:cs="Calibri"/>
          <w:sz w:val="24"/>
          <w:szCs w:val="24"/>
        </w:rPr>
        <w:t xml:space="preserve"> </w:t>
      </w:r>
      <w:r w:rsidR="00C95652" w:rsidRPr="009000A4">
        <w:rPr>
          <w:rFonts w:ascii="Calibri" w:hAnsi="Calibri" w:cs="Calibri"/>
          <w:sz w:val="24"/>
          <w:szCs w:val="24"/>
        </w:rPr>
        <w:t xml:space="preserve">  </w:t>
      </w:r>
    </w:p>
    <w:p w14:paraId="56EE1B01" w14:textId="282A6301" w:rsidR="00BA55CF" w:rsidRPr="00BA55CF" w:rsidRDefault="00BA55CF" w:rsidP="00BA55CF">
      <w:pPr>
        <w:pStyle w:val="PlainText"/>
        <w:numPr>
          <w:ilvl w:val="0"/>
          <w:numId w:val="7"/>
        </w:numPr>
        <w:tabs>
          <w:tab w:val="clear" w:pos="1080"/>
          <w:tab w:val="num" w:pos="720"/>
        </w:tabs>
        <w:spacing w:after="240"/>
        <w:ind w:left="720"/>
        <w:rPr>
          <w:rFonts w:ascii="Calibri" w:hAnsi="Calibri" w:cs="Calibri"/>
          <w:sz w:val="24"/>
          <w:szCs w:val="24"/>
        </w:rPr>
      </w:pPr>
      <w:r w:rsidRPr="00EB258A">
        <w:rPr>
          <w:rFonts w:ascii="Calibri" w:hAnsi="Calibri" w:cs="Calibri"/>
          <w:sz w:val="24"/>
          <w:szCs w:val="24"/>
        </w:rPr>
        <w:t>The undersigned acknowledges that Bidder has accurately completed the SLEB Information Sheet.</w:t>
      </w:r>
    </w:p>
    <w:p w14:paraId="216A9A4F" w14:textId="68946267" w:rsidR="00344825" w:rsidRPr="00801C81" w:rsidRDefault="00344825" w:rsidP="00344825">
      <w:pPr>
        <w:pStyle w:val="PlainText"/>
        <w:numPr>
          <w:ilvl w:val="0"/>
          <w:numId w:val="7"/>
        </w:numPr>
        <w:tabs>
          <w:tab w:val="clear" w:pos="1080"/>
        </w:tabs>
        <w:spacing w:after="240"/>
        <w:ind w:left="720"/>
        <w:rPr>
          <w:rFonts w:asciiTheme="minorHAnsi" w:hAnsiTheme="minorHAnsi" w:cstheme="minorHAnsi"/>
          <w:sz w:val="24"/>
          <w:szCs w:val="24"/>
        </w:rPr>
      </w:pPr>
      <w:bookmarkStart w:id="87" w:name="_Hlk144369847"/>
      <w:r w:rsidRPr="00006CBF">
        <w:rPr>
          <w:rFonts w:asciiTheme="minorHAnsi" w:hAnsiTheme="minorHAnsi" w:cstheme="minorHAnsi"/>
          <w:sz w:val="24"/>
          <w:szCs w:val="24"/>
        </w:rPr>
        <w:t xml:space="preserve">The undersigned </w:t>
      </w:r>
      <w:r w:rsidRPr="00254D4B">
        <w:rPr>
          <w:rFonts w:asciiTheme="minorHAnsi" w:hAnsiTheme="minorHAnsi" w:cstheme="minorHAnsi"/>
          <w:color w:val="000000" w:themeColor="text1"/>
          <w:sz w:val="24"/>
          <w:szCs w:val="24"/>
        </w:rPr>
        <w:t xml:space="preserve">acknowledges </w:t>
      </w:r>
      <w:r w:rsidR="007C222E" w:rsidRPr="00254D4B">
        <w:rPr>
          <w:rFonts w:asciiTheme="minorHAnsi" w:hAnsiTheme="minorHAnsi" w:cstheme="minorHAnsi"/>
          <w:b/>
          <w:bCs/>
          <w:i/>
          <w:iCs/>
          <w:color w:val="000000" w:themeColor="text1"/>
          <w:sz w:val="24"/>
          <w:szCs w:val="24"/>
          <w:u w:val="single"/>
        </w:rPr>
        <w:t>ONE</w:t>
      </w:r>
      <w:r w:rsidR="007C222E" w:rsidRPr="00254D4B">
        <w:rPr>
          <w:rFonts w:asciiTheme="minorHAnsi" w:hAnsiTheme="minorHAnsi" w:cstheme="minorHAnsi"/>
          <w:color w:val="000000" w:themeColor="text1"/>
          <w:sz w:val="24"/>
          <w:szCs w:val="24"/>
        </w:rPr>
        <w:t xml:space="preserve"> of </w:t>
      </w:r>
      <w:r w:rsidRPr="00254D4B">
        <w:rPr>
          <w:rFonts w:asciiTheme="minorHAnsi" w:hAnsiTheme="minorHAnsi" w:cstheme="minorHAnsi"/>
          <w:color w:val="000000" w:themeColor="text1"/>
          <w:sz w:val="24"/>
          <w:szCs w:val="24"/>
        </w:rPr>
        <w:t xml:space="preserve">the following </w:t>
      </w:r>
      <w:r w:rsidR="00BA55CF" w:rsidRPr="00254D4B">
        <w:rPr>
          <w:rFonts w:asciiTheme="minorHAnsi" w:hAnsiTheme="minorHAnsi" w:cstheme="minorHAnsi"/>
          <w:color w:val="000000" w:themeColor="text1"/>
          <w:sz w:val="24"/>
          <w:szCs w:val="24"/>
        </w:rPr>
        <w:t xml:space="preserve">(please check only one </w:t>
      </w:r>
      <w:r w:rsidR="00BA55CF">
        <w:rPr>
          <w:rFonts w:asciiTheme="minorHAnsi" w:hAnsiTheme="minorHAnsi" w:cstheme="minorHAnsi"/>
          <w:sz w:val="24"/>
          <w:szCs w:val="24"/>
        </w:rPr>
        <w:t>box)</w:t>
      </w:r>
      <w:r w:rsidRPr="00006CBF">
        <w:rPr>
          <w:rFonts w:asciiTheme="minorHAnsi" w:hAnsiTheme="minorHAnsi" w:cstheme="minorHAnsi"/>
          <w:sz w:val="24"/>
          <w:szCs w:val="24"/>
        </w:rPr>
        <w:t>:</w:t>
      </w:r>
      <w:r w:rsidR="00BA55CF">
        <w:rPr>
          <w:rFonts w:asciiTheme="minorHAnsi" w:hAnsiTheme="minorHAnsi" w:cstheme="minorHAnsi"/>
          <w:sz w:val="24"/>
          <w:szCs w:val="24"/>
        </w:rPr>
        <w:t xml:space="preserve"> </w:t>
      </w:r>
      <w:bookmarkEnd w:id="87"/>
    </w:p>
    <w:p w14:paraId="401BE5B5" w14:textId="7C8F6A7E" w:rsidR="00344825" w:rsidRDefault="002034CF" w:rsidP="00344825">
      <w:pPr>
        <w:pStyle w:val="PlainText"/>
        <w:tabs>
          <w:tab w:val="left" w:pos="1440"/>
          <w:tab w:val="right" w:pos="9720"/>
        </w:tabs>
        <w:spacing w:after="240"/>
        <w:ind w:left="1440" w:hanging="720"/>
        <w:rPr>
          <w:rFonts w:asciiTheme="minorHAnsi" w:hAnsiTheme="minorHAnsi" w:cstheme="minorHAnsi"/>
          <w:sz w:val="24"/>
          <w:szCs w:val="24"/>
        </w:rPr>
      </w:pPr>
      <w:sdt>
        <w:sdtPr>
          <w:rPr>
            <w:rFonts w:asciiTheme="minorHAnsi" w:hAnsiTheme="minorHAnsi" w:cstheme="minorHAnsi"/>
            <w:sz w:val="24"/>
            <w:szCs w:val="24"/>
          </w:rPr>
          <w:id w:val="-1345780151"/>
          <w14:checkbox>
            <w14:checked w14:val="0"/>
            <w14:checkedState w14:val="2612" w14:font="MS Gothic"/>
            <w14:uncheckedState w14:val="2610" w14:font="MS Gothic"/>
          </w14:checkbox>
        </w:sdtPr>
        <w:sdtContent>
          <w:r w:rsidR="00DC505F">
            <w:rPr>
              <w:rFonts w:ascii="MS Gothic" w:eastAsia="MS Gothic" w:hAnsi="MS Gothic" w:cstheme="minorHAnsi" w:hint="eastAsia"/>
              <w:sz w:val="24"/>
              <w:szCs w:val="24"/>
            </w:rPr>
            <w:t>☐</w:t>
          </w:r>
        </w:sdtContent>
      </w:sdt>
      <w:r w:rsidR="00344825" w:rsidRPr="00006CBF">
        <w:rPr>
          <w:rFonts w:asciiTheme="minorHAnsi" w:hAnsiTheme="minorHAnsi" w:cstheme="minorHAnsi"/>
          <w:sz w:val="24"/>
          <w:szCs w:val="24"/>
        </w:rPr>
        <w:tab/>
        <w:t xml:space="preserve">Bidder is a certified SLEB and is requesting </w:t>
      </w:r>
      <w:r w:rsidR="00344825">
        <w:rPr>
          <w:rFonts w:asciiTheme="minorHAnsi" w:hAnsiTheme="minorHAnsi" w:cstheme="minorHAnsi"/>
          <w:sz w:val="24"/>
          <w:szCs w:val="24"/>
        </w:rPr>
        <w:t>5</w:t>
      </w:r>
      <w:r w:rsidR="00344825" w:rsidRPr="00006CBF">
        <w:rPr>
          <w:rFonts w:asciiTheme="minorHAnsi" w:hAnsiTheme="minorHAnsi" w:cstheme="minorHAnsi"/>
          <w:sz w:val="24"/>
          <w:szCs w:val="24"/>
        </w:rPr>
        <w:t xml:space="preserve">% bid preference </w:t>
      </w:r>
      <w:r w:rsidR="00344825">
        <w:rPr>
          <w:rFonts w:asciiTheme="minorHAnsi" w:hAnsiTheme="minorHAnsi" w:cstheme="minorHAnsi"/>
          <w:sz w:val="24"/>
          <w:szCs w:val="24"/>
        </w:rPr>
        <w:t>for contracts over $25,000</w:t>
      </w:r>
      <w:r w:rsidR="00344825" w:rsidRPr="00006CBF">
        <w:rPr>
          <w:rFonts w:asciiTheme="minorHAnsi" w:hAnsiTheme="minorHAnsi" w:cstheme="minorHAnsi"/>
          <w:sz w:val="24"/>
          <w:szCs w:val="24"/>
        </w:rPr>
        <w:t xml:space="preserve">; (Bidder must check the first box and provide its SLEB Certification Number in the </w:t>
      </w:r>
      <w:hyperlink w:anchor="SLEB" w:history="1">
        <w:r w:rsidR="00344825" w:rsidRPr="00A83D96">
          <w:rPr>
            <w:rStyle w:val="Hyperlink"/>
            <w:rFonts w:asciiTheme="minorHAnsi" w:hAnsiTheme="minorHAnsi" w:cstheme="minorHAnsi"/>
            <w:sz w:val="24"/>
            <w:szCs w:val="24"/>
          </w:rPr>
          <w:t>SLEB PARTNERING INFORMATION SHEET</w:t>
        </w:r>
      </w:hyperlink>
      <w:r w:rsidR="00344825" w:rsidRPr="00006CBF">
        <w:rPr>
          <w:rFonts w:asciiTheme="minorHAnsi" w:hAnsiTheme="minorHAnsi" w:cstheme="minorHAnsi"/>
          <w:sz w:val="24"/>
          <w:szCs w:val="24"/>
        </w:rPr>
        <w:t>)</w:t>
      </w:r>
      <w:r w:rsidR="00A83D96">
        <w:rPr>
          <w:rFonts w:asciiTheme="minorHAnsi" w:hAnsiTheme="minorHAnsi" w:cstheme="minorHAnsi"/>
          <w:sz w:val="24"/>
          <w:szCs w:val="24"/>
        </w:rPr>
        <w:t>.</w:t>
      </w:r>
    </w:p>
    <w:p w14:paraId="0AA0C6B5" w14:textId="6C98D207" w:rsidR="00BA55CF" w:rsidRPr="00254D4B" w:rsidRDefault="00BA55CF" w:rsidP="00344825">
      <w:pPr>
        <w:pStyle w:val="PlainText"/>
        <w:tabs>
          <w:tab w:val="left" w:pos="1440"/>
          <w:tab w:val="right" w:pos="9720"/>
        </w:tabs>
        <w:spacing w:after="240"/>
        <w:ind w:left="1440" w:hanging="720"/>
        <w:rPr>
          <w:rFonts w:asciiTheme="minorHAnsi" w:hAnsiTheme="minorHAnsi" w:cstheme="minorHAnsi"/>
          <w:b/>
          <w:bCs/>
          <w:color w:val="000000" w:themeColor="text1"/>
          <w:sz w:val="24"/>
          <w:szCs w:val="24"/>
        </w:rPr>
      </w:pPr>
      <w:bookmarkStart w:id="88" w:name="_Hlk144369873"/>
      <w:r w:rsidRPr="00254D4B">
        <w:rPr>
          <w:rFonts w:asciiTheme="minorHAnsi" w:hAnsiTheme="minorHAnsi" w:cstheme="minorHAnsi"/>
          <w:b/>
          <w:bCs/>
          <w:color w:val="000000" w:themeColor="text1"/>
          <w:sz w:val="24"/>
          <w:szCs w:val="24"/>
        </w:rPr>
        <w:t>-OR-</w:t>
      </w:r>
    </w:p>
    <w:p w14:paraId="1DED075C" w14:textId="39FB3316" w:rsidR="00BA55CF" w:rsidRDefault="002034CF" w:rsidP="00344825">
      <w:pPr>
        <w:pStyle w:val="PlainText"/>
        <w:tabs>
          <w:tab w:val="left" w:pos="1440"/>
          <w:tab w:val="right" w:pos="9720"/>
        </w:tabs>
        <w:spacing w:after="240"/>
        <w:ind w:left="1440" w:hanging="720"/>
        <w:rPr>
          <w:rFonts w:asciiTheme="minorHAnsi" w:hAnsiTheme="minorHAnsi" w:cstheme="minorHAnsi"/>
          <w:sz w:val="24"/>
          <w:szCs w:val="24"/>
        </w:rPr>
      </w:pPr>
      <w:sdt>
        <w:sdtPr>
          <w:rPr>
            <w:rFonts w:asciiTheme="minorHAnsi" w:hAnsiTheme="minorHAnsi" w:cstheme="minorHAnsi"/>
            <w:sz w:val="24"/>
            <w:szCs w:val="24"/>
          </w:rPr>
          <w:id w:val="2133208991"/>
          <w14:checkbox>
            <w14:checked w14:val="0"/>
            <w14:checkedState w14:val="2612" w14:font="MS Gothic"/>
            <w14:uncheckedState w14:val="2610" w14:font="MS Gothic"/>
          </w14:checkbox>
        </w:sdtPr>
        <w:sdtContent>
          <w:r w:rsidR="00BA55CF">
            <w:rPr>
              <w:rFonts w:ascii="MS Gothic" w:eastAsia="MS Gothic" w:hAnsi="MS Gothic" w:cstheme="minorHAnsi" w:hint="eastAsia"/>
              <w:sz w:val="24"/>
              <w:szCs w:val="24"/>
            </w:rPr>
            <w:t>☐</w:t>
          </w:r>
        </w:sdtContent>
      </w:sdt>
      <w:r w:rsidR="00BA55CF" w:rsidRPr="00006CBF">
        <w:rPr>
          <w:rFonts w:asciiTheme="minorHAnsi" w:hAnsiTheme="minorHAnsi" w:cstheme="minorHAnsi"/>
          <w:sz w:val="24"/>
          <w:szCs w:val="24"/>
        </w:rPr>
        <w:tab/>
        <w:t>Bidder</w:t>
      </w:r>
      <w:r w:rsidR="00BA55CF">
        <w:rPr>
          <w:rFonts w:asciiTheme="minorHAnsi" w:hAnsiTheme="minorHAnsi" w:cstheme="minorHAnsi"/>
          <w:sz w:val="24"/>
          <w:szCs w:val="24"/>
        </w:rPr>
        <w:t xml:space="preserve"> is not a certified SLEB and is ineligible for any bid preference.</w:t>
      </w:r>
    </w:p>
    <w:p w14:paraId="28E25BEC" w14:textId="120E72BE" w:rsidR="00171069" w:rsidRPr="00254D4B" w:rsidRDefault="00171069" w:rsidP="00254D4B">
      <w:pPr>
        <w:pStyle w:val="ListParagraph"/>
        <w:numPr>
          <w:ilvl w:val="0"/>
          <w:numId w:val="7"/>
        </w:numPr>
        <w:tabs>
          <w:tab w:val="clear" w:pos="1080"/>
          <w:tab w:val="num" w:pos="720"/>
          <w:tab w:val="left" w:pos="5040"/>
          <w:tab w:val="left" w:pos="5760"/>
        </w:tabs>
        <w:autoSpaceDE w:val="0"/>
        <w:autoSpaceDN w:val="0"/>
        <w:adjustRightInd w:val="0"/>
        <w:ind w:left="720"/>
        <w:rPr>
          <w:rFonts w:ascii="Calibri" w:hAnsi="Calibri" w:cs="Calibri"/>
          <w:szCs w:val="26"/>
        </w:rPr>
      </w:pPr>
      <w:bookmarkStart w:id="89" w:name="_Hlk101546871"/>
      <w:bookmarkEnd w:id="88"/>
      <w:r>
        <w:rPr>
          <w:rFonts w:ascii="Calibri" w:hAnsi="Calibri" w:cs="Calibri"/>
          <w:sz w:val="24"/>
          <w:szCs w:val="24"/>
        </w:rPr>
        <w:t xml:space="preserve">By </w:t>
      </w:r>
      <w:r w:rsidRPr="00171069">
        <w:rPr>
          <w:rFonts w:ascii="Calibri" w:hAnsi="Calibri" w:cs="Calibri"/>
          <w:sz w:val="24"/>
          <w:szCs w:val="24"/>
        </w:rPr>
        <w:t xml:space="preserve">signing below, </w:t>
      </w:r>
      <w:r w:rsidR="006B4DC6">
        <w:rPr>
          <w:rFonts w:ascii="Calibri" w:hAnsi="Calibri" w:cs="Calibri"/>
          <w:sz w:val="24"/>
          <w:szCs w:val="24"/>
        </w:rPr>
        <w:t xml:space="preserve">the </w:t>
      </w:r>
      <w:r w:rsidRPr="00F1170C">
        <w:rPr>
          <w:rFonts w:ascii="Calibri" w:hAnsi="Calibri" w:cs="Calibri"/>
          <w:sz w:val="24"/>
          <w:szCs w:val="24"/>
        </w:rPr>
        <w:t xml:space="preserve">signatory warrants and represents that </w:t>
      </w:r>
      <w:r w:rsidR="00D054B7">
        <w:rPr>
          <w:rFonts w:ascii="Calibri" w:hAnsi="Calibri" w:cs="Calibri"/>
          <w:sz w:val="24"/>
          <w:szCs w:val="24"/>
        </w:rPr>
        <w:t>the signer</w:t>
      </w:r>
      <w:r w:rsidR="0073263B">
        <w:rPr>
          <w:rFonts w:ascii="Calibri" w:hAnsi="Calibri" w:cs="Calibri"/>
          <w:sz w:val="24"/>
          <w:szCs w:val="24"/>
        </w:rPr>
        <w:t xml:space="preserve"> </w:t>
      </w:r>
      <w:r w:rsidR="00347CCF">
        <w:rPr>
          <w:rFonts w:ascii="Calibri" w:hAnsi="Calibri" w:cs="Calibri"/>
          <w:sz w:val="24"/>
          <w:szCs w:val="24"/>
        </w:rPr>
        <w:t>has completed</w:t>
      </w:r>
      <w:r w:rsidR="0073263B">
        <w:rPr>
          <w:rFonts w:ascii="Calibri" w:hAnsi="Calibri" w:cs="Calibri"/>
          <w:sz w:val="24"/>
          <w:szCs w:val="24"/>
        </w:rPr>
        <w:t xml:space="preserve">, </w:t>
      </w:r>
      <w:r w:rsidR="00D5410F">
        <w:rPr>
          <w:rFonts w:ascii="Calibri" w:hAnsi="Calibri" w:cs="Calibri"/>
          <w:sz w:val="24"/>
          <w:szCs w:val="24"/>
        </w:rPr>
        <w:t>acknowledge</w:t>
      </w:r>
      <w:r w:rsidR="003D57A5">
        <w:rPr>
          <w:rFonts w:ascii="Calibri" w:hAnsi="Calibri" w:cs="Calibri"/>
          <w:sz w:val="24"/>
          <w:szCs w:val="24"/>
        </w:rPr>
        <w:t>d</w:t>
      </w:r>
      <w:r w:rsidR="0066489F">
        <w:rPr>
          <w:rFonts w:ascii="Calibri" w:hAnsi="Calibri" w:cs="Calibri"/>
          <w:sz w:val="24"/>
          <w:szCs w:val="24"/>
        </w:rPr>
        <w:t>,</w:t>
      </w:r>
      <w:r w:rsidRPr="00F1170C">
        <w:rPr>
          <w:rFonts w:ascii="Calibri" w:hAnsi="Calibri" w:cs="Calibri"/>
          <w:sz w:val="24"/>
          <w:szCs w:val="24"/>
        </w:rPr>
        <w:t xml:space="preserve"> </w:t>
      </w:r>
      <w:r w:rsidR="0073263B">
        <w:rPr>
          <w:rFonts w:ascii="Calibri" w:hAnsi="Calibri" w:cs="Calibri"/>
          <w:sz w:val="24"/>
          <w:szCs w:val="24"/>
        </w:rPr>
        <w:t xml:space="preserve">and agreed to </w:t>
      </w:r>
      <w:r w:rsidRPr="00F1170C">
        <w:rPr>
          <w:rFonts w:ascii="Calibri" w:hAnsi="Calibri" w:cs="Calibri"/>
          <w:sz w:val="24"/>
          <w:szCs w:val="24"/>
        </w:rPr>
        <w:t xml:space="preserve">this </w:t>
      </w:r>
      <w:r w:rsidR="00D5410F">
        <w:rPr>
          <w:rFonts w:ascii="Calibri" w:hAnsi="Calibri" w:cs="Calibri"/>
          <w:sz w:val="24"/>
          <w:szCs w:val="24"/>
        </w:rPr>
        <w:t>Bidder Acceptance</w:t>
      </w:r>
      <w:r w:rsidR="0083288B">
        <w:rPr>
          <w:rFonts w:ascii="Calibri" w:hAnsi="Calibri" w:cs="Calibri"/>
          <w:sz w:val="24"/>
          <w:szCs w:val="24"/>
        </w:rPr>
        <w:t xml:space="preserve"> </w:t>
      </w:r>
      <w:r w:rsidRPr="00F1170C">
        <w:rPr>
          <w:rFonts w:ascii="Calibri" w:hAnsi="Calibri" w:cs="Calibri"/>
          <w:sz w:val="24"/>
          <w:szCs w:val="24"/>
        </w:rPr>
        <w:t xml:space="preserve">in </w:t>
      </w:r>
      <w:r w:rsidR="00D054B7">
        <w:rPr>
          <w:rFonts w:ascii="Calibri" w:hAnsi="Calibri" w:cs="Calibri"/>
          <w:sz w:val="24"/>
          <w:szCs w:val="24"/>
        </w:rPr>
        <w:t xml:space="preserve">their </w:t>
      </w:r>
      <w:r w:rsidRPr="00F1170C">
        <w:rPr>
          <w:rFonts w:ascii="Calibri" w:hAnsi="Calibri" w:cs="Calibri"/>
          <w:sz w:val="24"/>
          <w:szCs w:val="24"/>
        </w:rPr>
        <w:t xml:space="preserve">authorized capacity and that by </w:t>
      </w:r>
      <w:r w:rsidR="0073263B">
        <w:rPr>
          <w:rFonts w:ascii="Calibri" w:hAnsi="Calibri" w:cs="Calibri"/>
          <w:sz w:val="24"/>
          <w:szCs w:val="24"/>
        </w:rPr>
        <w:t>their</w:t>
      </w:r>
      <w:r w:rsidRPr="00F1170C">
        <w:rPr>
          <w:rFonts w:ascii="Calibri" w:hAnsi="Calibri" w:cs="Calibri"/>
          <w:sz w:val="24"/>
          <w:szCs w:val="24"/>
        </w:rPr>
        <w:t xml:space="preserve"> signature on this </w:t>
      </w:r>
      <w:r w:rsidR="00D5410F">
        <w:rPr>
          <w:rFonts w:ascii="Calibri" w:hAnsi="Calibri" w:cs="Calibri"/>
          <w:sz w:val="24"/>
          <w:szCs w:val="24"/>
        </w:rPr>
        <w:t>Bidder Acceptance</w:t>
      </w:r>
      <w:r w:rsidRPr="00F1170C">
        <w:rPr>
          <w:rFonts w:ascii="Calibri" w:hAnsi="Calibri" w:cs="Calibri"/>
          <w:sz w:val="24"/>
          <w:szCs w:val="24"/>
        </w:rPr>
        <w:t xml:space="preserve">, </w:t>
      </w:r>
      <w:r w:rsidR="0073263B">
        <w:rPr>
          <w:rFonts w:ascii="Calibri" w:hAnsi="Calibri" w:cs="Calibri"/>
          <w:sz w:val="24"/>
          <w:szCs w:val="24"/>
        </w:rPr>
        <w:t>they and</w:t>
      </w:r>
      <w:r w:rsidRPr="00F1170C">
        <w:rPr>
          <w:rFonts w:ascii="Calibri" w:hAnsi="Calibri" w:cs="Calibri"/>
          <w:sz w:val="24"/>
          <w:szCs w:val="24"/>
        </w:rPr>
        <w:t xml:space="preserve"> the entity upon behalf of which </w:t>
      </w:r>
      <w:r w:rsidR="0073263B">
        <w:rPr>
          <w:rFonts w:ascii="Calibri" w:hAnsi="Calibri" w:cs="Calibri"/>
          <w:sz w:val="24"/>
          <w:szCs w:val="24"/>
        </w:rPr>
        <w:t>they</w:t>
      </w:r>
      <w:r w:rsidRPr="00F1170C">
        <w:rPr>
          <w:rFonts w:ascii="Calibri" w:hAnsi="Calibri" w:cs="Calibri"/>
          <w:sz w:val="24"/>
          <w:szCs w:val="24"/>
        </w:rPr>
        <w:t xml:space="preserve"> acted, </w:t>
      </w:r>
      <w:r w:rsidR="00D5410F">
        <w:rPr>
          <w:rFonts w:ascii="Calibri" w:hAnsi="Calibri" w:cs="Calibri"/>
          <w:sz w:val="24"/>
          <w:szCs w:val="24"/>
        </w:rPr>
        <w:t>acknowledge</w:t>
      </w:r>
      <w:r w:rsidR="003D57A5">
        <w:rPr>
          <w:rFonts w:ascii="Calibri" w:hAnsi="Calibri" w:cs="Calibri"/>
          <w:sz w:val="24"/>
          <w:szCs w:val="24"/>
        </w:rPr>
        <w:t>d</w:t>
      </w:r>
      <w:r w:rsidR="0073263B">
        <w:rPr>
          <w:rFonts w:ascii="Calibri" w:hAnsi="Calibri" w:cs="Calibri"/>
          <w:sz w:val="24"/>
          <w:szCs w:val="24"/>
        </w:rPr>
        <w:t xml:space="preserve"> and agreed to </w:t>
      </w:r>
      <w:r w:rsidRPr="00F1170C">
        <w:rPr>
          <w:rFonts w:ascii="Calibri" w:hAnsi="Calibri" w:cs="Calibri"/>
          <w:sz w:val="24"/>
          <w:szCs w:val="24"/>
        </w:rPr>
        <w:t xml:space="preserve">this </w:t>
      </w:r>
      <w:r w:rsidR="00D5410F">
        <w:rPr>
          <w:rFonts w:ascii="Calibri" w:hAnsi="Calibri" w:cs="Calibri"/>
          <w:sz w:val="24"/>
          <w:szCs w:val="24"/>
        </w:rPr>
        <w:t>Bidder Acceptance</w:t>
      </w:r>
      <w:r w:rsidR="009E440D">
        <w:rPr>
          <w:rFonts w:ascii="Calibri" w:hAnsi="Calibri" w:cs="Calibri"/>
          <w:sz w:val="24"/>
          <w:szCs w:val="24"/>
        </w:rPr>
        <w:t xml:space="preserve"> and that all </w:t>
      </w:r>
      <w:r w:rsidR="009E440D" w:rsidRPr="00266DFB">
        <w:rPr>
          <w:rFonts w:ascii="Calibri" w:hAnsi="Calibri" w:cs="Calibri"/>
          <w:sz w:val="24"/>
          <w:szCs w:val="24"/>
        </w:rPr>
        <w:t>are true and correct and are made under penalty of perjury pursuant to the laws of California</w:t>
      </w:r>
      <w:r>
        <w:rPr>
          <w:rFonts w:ascii="Calibri" w:hAnsi="Calibri" w:cs="Calibri"/>
          <w:sz w:val="24"/>
          <w:szCs w:val="24"/>
        </w:rPr>
        <w:t>.</w:t>
      </w:r>
      <w:bookmarkEnd w:id="89"/>
    </w:p>
    <w:p w14:paraId="5677E742" w14:textId="77777777" w:rsidR="00F43F6A" w:rsidRDefault="00F43F6A" w:rsidP="00F43F6A">
      <w:pPr>
        <w:tabs>
          <w:tab w:val="left" w:pos="-1080"/>
          <w:tab w:val="left" w:pos="-720"/>
        </w:tabs>
        <w:spacing w:after="240"/>
        <w:rPr>
          <w:rFonts w:ascii="Calibri" w:hAnsi="Calibri" w:cs="Calibri"/>
          <w:szCs w:val="26"/>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90"/>
      </w:tblGrid>
      <w:tr w:rsidR="003B6185" w:rsidRPr="00830149" w14:paraId="693758C0" w14:textId="77777777" w:rsidTr="00F51D82">
        <w:tc>
          <w:tcPr>
            <w:tcW w:w="9990" w:type="dxa"/>
            <w:tcBorders>
              <w:top w:val="thinThickSmallGap" w:sz="24" w:space="0" w:color="auto"/>
              <w:left w:val="thinThickSmallGap" w:sz="24" w:space="0" w:color="auto"/>
              <w:bottom w:val="thinThickSmallGap" w:sz="24" w:space="0" w:color="auto"/>
              <w:right w:val="thinThickSmallGap" w:sz="24" w:space="0" w:color="auto"/>
            </w:tcBorders>
            <w:shd w:val="clear" w:color="auto" w:fill="auto"/>
          </w:tcPr>
          <w:p w14:paraId="0CD229E0" w14:textId="77777777" w:rsidR="003B6185" w:rsidRPr="00830149" w:rsidRDefault="003B6185" w:rsidP="00F51D82">
            <w:pPr>
              <w:pStyle w:val="PlainText"/>
              <w:tabs>
                <w:tab w:val="right" w:pos="9659"/>
              </w:tabs>
              <w:spacing w:before="360" w:line="720" w:lineRule="auto"/>
              <w:ind w:left="90"/>
              <w:rPr>
                <w:rFonts w:ascii="Calibri" w:hAnsi="Calibri" w:cs="Calibri"/>
                <w:color w:val="0000FF"/>
                <w:spacing w:val="-3"/>
                <w:sz w:val="24"/>
                <w:szCs w:val="24"/>
                <w:u w:val="single"/>
              </w:rPr>
            </w:pPr>
            <w:bookmarkStart w:id="90" w:name="_Hlk160806095"/>
            <w:r>
              <w:rPr>
                <w:rFonts w:ascii="Calibri" w:hAnsi="Calibri" w:cs="Calibri"/>
                <w:b/>
                <w:sz w:val="24"/>
                <w:szCs w:val="24"/>
              </w:rPr>
              <w:t>BIDDER (COMPANY)</w:t>
            </w:r>
            <w:r w:rsidRPr="00830149">
              <w:rPr>
                <w:rFonts w:ascii="Calibri" w:hAnsi="Calibri" w:cs="Calibri"/>
                <w:b/>
                <w:sz w:val="24"/>
                <w:szCs w:val="24"/>
              </w:rPr>
              <w:t xml:space="preserve">: </w:t>
            </w:r>
            <w:r w:rsidRPr="00830149">
              <w:rPr>
                <w:rFonts w:ascii="Calibri" w:hAnsi="Calibri" w:cs="Calibri"/>
                <w:sz w:val="24"/>
                <w:szCs w:val="24"/>
                <w:u w:val="single"/>
              </w:rPr>
              <w:tab/>
            </w:r>
          </w:p>
          <w:p w14:paraId="759D1DB6" w14:textId="77777777" w:rsidR="003B6185" w:rsidRPr="00830149" w:rsidRDefault="003B6185" w:rsidP="00F51D82">
            <w:pPr>
              <w:pStyle w:val="PlainText"/>
              <w:tabs>
                <w:tab w:val="left" w:pos="4157"/>
                <w:tab w:val="right" w:pos="9659"/>
              </w:tabs>
              <w:spacing w:line="720" w:lineRule="auto"/>
              <w:ind w:left="90"/>
              <w:rPr>
                <w:rFonts w:ascii="Calibri" w:hAnsi="Calibri" w:cs="Calibri"/>
                <w:b/>
                <w:sz w:val="24"/>
                <w:szCs w:val="24"/>
                <w:u w:val="single"/>
              </w:rPr>
            </w:pPr>
            <w:r w:rsidRPr="00830149">
              <w:rPr>
                <w:rFonts w:ascii="Calibri" w:hAnsi="Calibri" w:cs="Calibri"/>
                <w:sz w:val="24"/>
                <w:szCs w:val="24"/>
              </w:rPr>
              <w:t>NAME/TITLE OF AUTHORIZED SIGNER:</w:t>
            </w:r>
            <w:r w:rsidRPr="00830149">
              <w:rPr>
                <w:rFonts w:ascii="Calibri" w:hAnsi="Calibri" w:cs="Calibri"/>
                <w:sz w:val="24"/>
                <w:szCs w:val="24"/>
                <w:u w:val="single"/>
              </w:rPr>
              <w:tab/>
            </w:r>
            <w:r>
              <w:rPr>
                <w:rFonts w:ascii="Calibri" w:hAnsi="Calibri" w:cs="Calibri"/>
                <w:sz w:val="24"/>
                <w:szCs w:val="24"/>
                <w:u w:val="single"/>
              </w:rPr>
              <w:tab/>
            </w:r>
          </w:p>
          <w:p w14:paraId="2789B6D2" w14:textId="77777777" w:rsidR="003B6185" w:rsidRPr="00830149" w:rsidRDefault="003B6185" w:rsidP="00F51D82">
            <w:pPr>
              <w:pStyle w:val="PlainText"/>
              <w:tabs>
                <w:tab w:val="right" w:pos="5699"/>
                <w:tab w:val="left" w:pos="5879"/>
                <w:tab w:val="right" w:pos="9659"/>
              </w:tabs>
              <w:spacing w:line="720" w:lineRule="auto"/>
              <w:ind w:left="90"/>
              <w:rPr>
                <w:rFonts w:ascii="Calibri" w:hAnsi="Calibri" w:cs="Calibri"/>
                <w:sz w:val="24"/>
                <w:szCs w:val="24"/>
              </w:rPr>
            </w:pPr>
            <w:r w:rsidRPr="00A76465">
              <w:rPr>
                <w:rFonts w:ascii="Calibri" w:hAnsi="Calibri" w:cs="Calibri"/>
                <w:b/>
                <w:color w:val="000000"/>
                <w:sz w:val="24"/>
                <w:szCs w:val="24"/>
              </w:rPr>
              <w:t xml:space="preserve">SIGNATURE: </w:t>
            </w:r>
            <w:r w:rsidRPr="00A76465">
              <w:rPr>
                <w:rFonts w:ascii="Wingdings" w:eastAsia="Wingdings" w:hAnsi="Wingdings" w:cs="Wingdings"/>
                <w:color w:val="0000FF"/>
                <w:spacing w:val="-3"/>
                <w:sz w:val="24"/>
                <w:szCs w:val="24"/>
              </w:rPr>
              <w:sym w:font="Wingdings" w:char="F03F"/>
            </w:r>
            <w:r w:rsidRPr="00A76465">
              <w:rPr>
                <w:rFonts w:ascii="Calibri" w:hAnsi="Calibri" w:cs="Calibri"/>
                <w:b/>
                <w:color w:val="000000"/>
                <w:sz w:val="24"/>
                <w:szCs w:val="24"/>
                <w:u w:val="single"/>
              </w:rPr>
              <w:tab/>
            </w:r>
            <w:r>
              <w:rPr>
                <w:rFonts w:ascii="Calibri" w:hAnsi="Calibri" w:cs="Calibri"/>
                <w:b/>
                <w:color w:val="000000"/>
                <w:sz w:val="24"/>
                <w:szCs w:val="24"/>
              </w:rPr>
              <w:tab/>
            </w:r>
            <w:r w:rsidRPr="00A76465">
              <w:rPr>
                <w:rFonts w:ascii="Calibri" w:hAnsi="Calibri" w:cs="Calibri"/>
                <w:b/>
                <w:color w:val="000000"/>
                <w:sz w:val="24"/>
                <w:szCs w:val="24"/>
              </w:rPr>
              <w:t>DATE:</w:t>
            </w:r>
            <w:r w:rsidRPr="00830149">
              <w:rPr>
                <w:rFonts w:ascii="Calibri" w:hAnsi="Calibri" w:cs="Calibri"/>
                <w:sz w:val="24"/>
                <w:szCs w:val="24"/>
                <w:u w:val="single"/>
              </w:rPr>
              <w:tab/>
            </w:r>
          </w:p>
        </w:tc>
      </w:tr>
      <w:bookmarkEnd w:id="90"/>
    </w:tbl>
    <w:p w14:paraId="152C2B9A" w14:textId="2CE59260" w:rsidR="00B54BE8" w:rsidRDefault="00B54BE8" w:rsidP="00F43F6A">
      <w:pPr>
        <w:pStyle w:val="PlainText"/>
        <w:tabs>
          <w:tab w:val="right" w:pos="5040"/>
          <w:tab w:val="left" w:pos="5220"/>
          <w:tab w:val="right" w:pos="10620"/>
        </w:tabs>
        <w:rPr>
          <w:rFonts w:ascii="Calibri" w:hAnsi="Calibri" w:cs="Calibri"/>
        </w:rPr>
      </w:pPr>
      <w:r>
        <w:rPr>
          <w:rFonts w:ascii="Calibri" w:hAnsi="Calibri" w:cs="Calibri"/>
        </w:rPr>
        <w:br w:type="page"/>
      </w:r>
    </w:p>
    <w:p w14:paraId="7E2D3C85" w14:textId="77777777" w:rsidR="00F43F6A" w:rsidRPr="00A85450" w:rsidRDefault="00F43F6A" w:rsidP="00F43F6A">
      <w:pPr>
        <w:pStyle w:val="PlainText"/>
        <w:tabs>
          <w:tab w:val="right" w:pos="5040"/>
          <w:tab w:val="left" w:pos="5220"/>
          <w:tab w:val="right" w:pos="10620"/>
        </w:tabs>
        <w:rPr>
          <w:rFonts w:ascii="Calibri" w:hAnsi="Calibri" w:cs="Calibri"/>
        </w:rPr>
      </w:pPr>
    </w:p>
    <w:p w14:paraId="0ADD47DF" w14:textId="1AC56500" w:rsidR="001B2677" w:rsidRPr="00A83D96" w:rsidRDefault="001B2677" w:rsidP="008D01B3">
      <w:pPr>
        <w:pStyle w:val="PlainText"/>
        <w:tabs>
          <w:tab w:val="left" w:pos="1440"/>
          <w:tab w:val="right" w:pos="2880"/>
          <w:tab w:val="left" w:pos="2970"/>
          <w:tab w:val="left" w:pos="4011"/>
          <w:tab w:val="right" w:pos="8640"/>
          <w:tab w:val="left" w:pos="8730"/>
          <w:tab w:val="right" w:pos="10800"/>
        </w:tabs>
        <w:rPr>
          <w:rFonts w:ascii="Calibri" w:hAnsi="Calibri" w:cs="Calibri"/>
          <w:sz w:val="2"/>
          <w:szCs w:val="2"/>
          <w:u w:val="single"/>
        </w:rPr>
      </w:pPr>
    </w:p>
    <w:p w14:paraId="2EE422BC" w14:textId="533D34BC" w:rsidR="00BE0A1F" w:rsidRPr="00BE0A1F" w:rsidRDefault="00BE0A1F" w:rsidP="00BE0A1F">
      <w:pPr>
        <w:pStyle w:val="Heading4"/>
        <w:shd w:val="clear" w:color="auto" w:fill="DEEAF6" w:themeFill="accent5" w:themeFillTint="33"/>
        <w:jc w:val="left"/>
      </w:pPr>
      <w:bookmarkStart w:id="91" w:name="_DEBARMENT_AND_SUSPENSION"/>
      <w:bookmarkStart w:id="92" w:name="DebarmentSuspension" w:colFirst="0" w:colLast="0"/>
      <w:bookmarkEnd w:id="91"/>
      <w:r w:rsidRPr="00BE0A1F">
        <w:t>DEBARMENT AND SUSPENSION CERTIFICATION (PROCUREMENTS $25,000 AND OVER)</w:t>
      </w:r>
      <w:r w:rsidRPr="00BE0A1F">
        <w:tab/>
      </w:r>
    </w:p>
    <w:bookmarkEnd w:id="92"/>
    <w:p w14:paraId="117D4DD0" w14:textId="77777777" w:rsidR="001B2677" w:rsidRPr="0000769B" w:rsidRDefault="001B2677" w:rsidP="001B2677">
      <w:pPr>
        <w:pStyle w:val="NormalWeb"/>
        <w:spacing w:after="120" w:afterAutospacing="0"/>
        <w:rPr>
          <w:rFonts w:asciiTheme="minorHAnsi" w:hAnsiTheme="minorHAnsi" w:cstheme="minorHAnsi"/>
          <w:color w:val="000000"/>
        </w:rPr>
      </w:pPr>
      <w:r w:rsidRPr="0000769B">
        <w:rPr>
          <w:rFonts w:asciiTheme="minorHAnsi" w:hAnsiTheme="minorHAnsi" w:cstheme="minorHAnsi"/>
          <w:color w:val="000000"/>
        </w:rPr>
        <w:t>The bidder, under penalty of perjury, certifies that, except as noted below, bidder, its principal, and any named and unnamed subcontractor:</w:t>
      </w:r>
    </w:p>
    <w:p w14:paraId="0F1ED57E" w14:textId="77777777" w:rsidR="001B2677" w:rsidRPr="0000769B" w:rsidRDefault="001B2677" w:rsidP="00CE1BC8">
      <w:pPr>
        <w:numPr>
          <w:ilvl w:val="0"/>
          <w:numId w:val="25"/>
        </w:numPr>
        <w:spacing w:before="100" w:beforeAutospacing="1" w:after="120"/>
        <w:rPr>
          <w:rFonts w:asciiTheme="minorHAnsi" w:hAnsiTheme="minorHAnsi" w:cstheme="minorHAnsi"/>
          <w:color w:val="000000"/>
          <w:sz w:val="24"/>
          <w:szCs w:val="24"/>
        </w:rPr>
      </w:pPr>
      <w:r w:rsidRPr="0000769B">
        <w:rPr>
          <w:rFonts w:asciiTheme="minorHAnsi" w:hAnsiTheme="minorHAnsi" w:cstheme="minorHAnsi"/>
          <w:color w:val="000000"/>
          <w:sz w:val="24"/>
          <w:szCs w:val="24"/>
        </w:rPr>
        <w:t>Is not currently under suspension, debarment, voluntary exclusion, or determination of ineligibility by any federal agency;</w:t>
      </w:r>
    </w:p>
    <w:p w14:paraId="2CF10DB4" w14:textId="77777777" w:rsidR="001B2677" w:rsidRPr="0000769B" w:rsidRDefault="001B2677" w:rsidP="00CE1BC8">
      <w:pPr>
        <w:numPr>
          <w:ilvl w:val="0"/>
          <w:numId w:val="25"/>
        </w:numPr>
        <w:spacing w:before="100" w:beforeAutospacing="1" w:after="120"/>
        <w:rPr>
          <w:rFonts w:asciiTheme="minorHAnsi" w:hAnsiTheme="minorHAnsi" w:cstheme="minorHAnsi"/>
          <w:color w:val="000000"/>
          <w:sz w:val="24"/>
          <w:szCs w:val="24"/>
        </w:rPr>
      </w:pPr>
      <w:r w:rsidRPr="0000769B">
        <w:rPr>
          <w:rFonts w:asciiTheme="minorHAnsi" w:hAnsiTheme="minorHAnsi" w:cstheme="minorHAnsi"/>
          <w:color w:val="000000"/>
          <w:sz w:val="24"/>
          <w:szCs w:val="24"/>
        </w:rPr>
        <w:t>Has not been suspended, debarred, voluntarily excluded or determined ineligible by any federal agency within the past three years;</w:t>
      </w:r>
    </w:p>
    <w:p w14:paraId="36A77E72" w14:textId="77777777" w:rsidR="001B2677" w:rsidRPr="0000769B" w:rsidRDefault="001B2677" w:rsidP="00CE1BC8">
      <w:pPr>
        <w:numPr>
          <w:ilvl w:val="0"/>
          <w:numId w:val="25"/>
        </w:numPr>
        <w:spacing w:before="100" w:beforeAutospacing="1" w:after="120"/>
        <w:rPr>
          <w:rFonts w:asciiTheme="minorHAnsi" w:hAnsiTheme="minorHAnsi" w:cstheme="minorHAnsi"/>
          <w:color w:val="000000"/>
          <w:sz w:val="24"/>
          <w:szCs w:val="24"/>
        </w:rPr>
      </w:pPr>
      <w:r w:rsidRPr="0000769B">
        <w:rPr>
          <w:rFonts w:asciiTheme="minorHAnsi" w:hAnsiTheme="minorHAnsi" w:cstheme="minorHAnsi"/>
          <w:color w:val="000000"/>
          <w:sz w:val="24"/>
          <w:szCs w:val="24"/>
        </w:rPr>
        <w:t>Does not have a proposed debarment pending; and</w:t>
      </w:r>
    </w:p>
    <w:p w14:paraId="52AA9CE7" w14:textId="77777777" w:rsidR="001B2677" w:rsidRPr="0000769B" w:rsidRDefault="001B2677" w:rsidP="00CE1BC8">
      <w:pPr>
        <w:numPr>
          <w:ilvl w:val="0"/>
          <w:numId w:val="25"/>
        </w:numPr>
        <w:spacing w:before="100" w:beforeAutospacing="1" w:after="120"/>
        <w:rPr>
          <w:rFonts w:asciiTheme="minorHAnsi" w:hAnsiTheme="minorHAnsi" w:cstheme="minorHAnsi"/>
          <w:color w:val="000000"/>
          <w:sz w:val="24"/>
          <w:szCs w:val="24"/>
        </w:rPr>
      </w:pPr>
      <w:r w:rsidRPr="0000769B">
        <w:rPr>
          <w:rFonts w:asciiTheme="minorHAnsi" w:hAnsiTheme="minorHAnsi" w:cstheme="minorHAnsi"/>
          <w:color w:val="000000"/>
          <w:sz w:val="24"/>
          <w:szCs w:val="24"/>
        </w:rPr>
        <w:t>Has not been indicted, convicted, or had a civil judgment rendered against it by a court of competent jurisdiction in any matter involving fraud or official misconduct within the past three years.</w:t>
      </w:r>
    </w:p>
    <w:p w14:paraId="76521A50" w14:textId="77777777" w:rsidR="001B2677" w:rsidRDefault="001B2677" w:rsidP="001B2677">
      <w:pPr>
        <w:spacing w:before="100" w:beforeAutospacing="1" w:after="120"/>
        <w:rPr>
          <w:rFonts w:asciiTheme="minorHAnsi" w:hAnsiTheme="minorHAnsi" w:cstheme="minorHAnsi"/>
          <w:color w:val="000000"/>
          <w:sz w:val="24"/>
          <w:szCs w:val="24"/>
        </w:rPr>
      </w:pPr>
      <w:r w:rsidRPr="0000769B">
        <w:rPr>
          <w:rFonts w:asciiTheme="minorHAnsi" w:hAnsiTheme="minorHAnsi" w:cstheme="minorHAnsi"/>
          <w:color w:val="000000"/>
          <w:sz w:val="24"/>
          <w:szCs w:val="24"/>
        </w:rPr>
        <w:t>If there are any exceptions to this certification, insert the exceptions in the following space. For any exception noted, indicate to whom it applies, initiating agency, and dates of action. Exceptions will not necessarily result in denial of award but will be considered in determining Contractor responsibility.</w:t>
      </w:r>
    </w:p>
    <w:p w14:paraId="46C86B72" w14:textId="77777777" w:rsidR="001B2677" w:rsidRDefault="001B2677" w:rsidP="001B2677">
      <w:pPr>
        <w:spacing w:before="100" w:beforeAutospacing="1" w:after="120"/>
        <w:rPr>
          <w:rFonts w:asciiTheme="minorHAnsi" w:hAnsiTheme="minorHAnsi" w:cstheme="minorHAnsi"/>
          <w:color w:val="000000"/>
          <w:sz w:val="24"/>
          <w:szCs w:val="24"/>
        </w:rPr>
      </w:pPr>
    </w:p>
    <w:p w14:paraId="11CEBBF9" w14:textId="77777777" w:rsidR="001B2677" w:rsidRDefault="001B2677" w:rsidP="001B2677">
      <w:pPr>
        <w:spacing w:before="100" w:beforeAutospacing="1" w:after="120"/>
        <w:rPr>
          <w:rFonts w:asciiTheme="minorHAnsi" w:hAnsiTheme="minorHAnsi" w:cstheme="minorHAnsi"/>
          <w:color w:val="000000"/>
          <w:sz w:val="24"/>
          <w:szCs w:val="24"/>
        </w:rPr>
      </w:pPr>
    </w:p>
    <w:p w14:paraId="430E04D7" w14:textId="77777777" w:rsidR="001B2677" w:rsidRDefault="001B2677" w:rsidP="001B2677">
      <w:pPr>
        <w:spacing w:before="100" w:beforeAutospacing="1" w:after="120"/>
        <w:rPr>
          <w:rFonts w:asciiTheme="minorHAnsi" w:hAnsiTheme="minorHAnsi" w:cstheme="minorHAnsi"/>
          <w:color w:val="000000"/>
          <w:sz w:val="24"/>
          <w:szCs w:val="24"/>
        </w:rPr>
      </w:pPr>
    </w:p>
    <w:p w14:paraId="0BDC8D97" w14:textId="77777777" w:rsidR="001B2677" w:rsidRPr="0000769B" w:rsidRDefault="001B2677" w:rsidP="001B2677">
      <w:pPr>
        <w:spacing w:before="100" w:beforeAutospacing="1" w:after="120"/>
        <w:rPr>
          <w:rFonts w:asciiTheme="minorHAnsi" w:hAnsiTheme="minorHAnsi" w:cstheme="minorHAnsi"/>
          <w:color w:val="000000"/>
          <w:sz w:val="24"/>
          <w:szCs w:val="24"/>
        </w:rPr>
      </w:pPr>
    </w:p>
    <w:p w14:paraId="27309966" w14:textId="5D26A73C" w:rsidR="001B2677" w:rsidRDefault="001B2677" w:rsidP="001B2677">
      <w:pPr>
        <w:spacing w:before="100" w:beforeAutospacing="1" w:after="120"/>
        <w:ind w:left="720" w:hanging="720"/>
        <w:rPr>
          <w:rFonts w:asciiTheme="minorHAnsi" w:hAnsiTheme="minorHAnsi" w:cstheme="minorHAnsi"/>
          <w:color w:val="000000"/>
          <w:sz w:val="24"/>
          <w:szCs w:val="24"/>
        </w:rPr>
      </w:pPr>
      <w:r w:rsidRPr="0000769B">
        <w:rPr>
          <w:rFonts w:asciiTheme="minorHAnsi" w:hAnsiTheme="minorHAnsi" w:cstheme="minorHAnsi"/>
          <w:color w:val="000000"/>
          <w:sz w:val="24"/>
          <w:szCs w:val="24"/>
        </w:rPr>
        <w:t xml:space="preserve">Notes: </w:t>
      </w:r>
      <w:r>
        <w:rPr>
          <w:rFonts w:asciiTheme="minorHAnsi" w:hAnsiTheme="minorHAnsi" w:cstheme="minorHAnsi"/>
          <w:color w:val="000000"/>
          <w:sz w:val="24"/>
          <w:szCs w:val="24"/>
        </w:rPr>
        <w:tab/>
      </w:r>
      <w:r w:rsidRPr="0000769B">
        <w:rPr>
          <w:rFonts w:asciiTheme="minorHAnsi" w:hAnsiTheme="minorHAnsi" w:cstheme="minorHAnsi"/>
          <w:color w:val="000000"/>
          <w:sz w:val="24"/>
          <w:szCs w:val="24"/>
        </w:rPr>
        <w:t xml:space="preserve">Providing false information may result in criminal prosecution or administrative sanctions. The above certification is part of the Proposal. Signing this Proposal on the signature portion thereof </w:t>
      </w:r>
      <w:r w:rsidR="00F43EF7">
        <w:rPr>
          <w:rFonts w:asciiTheme="minorHAnsi" w:hAnsiTheme="minorHAnsi" w:cstheme="minorHAnsi"/>
          <w:color w:val="000000"/>
          <w:sz w:val="24"/>
          <w:szCs w:val="24"/>
        </w:rPr>
        <w:t>must</w:t>
      </w:r>
      <w:r w:rsidRPr="0000769B">
        <w:rPr>
          <w:rFonts w:asciiTheme="minorHAnsi" w:hAnsiTheme="minorHAnsi" w:cstheme="minorHAnsi"/>
          <w:color w:val="000000"/>
          <w:sz w:val="24"/>
          <w:szCs w:val="24"/>
        </w:rPr>
        <w:t xml:space="preserve"> also constitute signature of this Certification.</w:t>
      </w:r>
    </w:p>
    <w:p w14:paraId="4E45A6E3" w14:textId="77777777" w:rsidR="003B6185" w:rsidRDefault="003B6185" w:rsidP="001B2677">
      <w:pPr>
        <w:spacing w:before="100" w:beforeAutospacing="1" w:after="120"/>
        <w:ind w:left="720" w:hanging="720"/>
        <w:rPr>
          <w:rFonts w:asciiTheme="minorHAnsi" w:hAnsiTheme="minorHAnsi" w:cstheme="minorHAnsi"/>
          <w:color w:val="000000"/>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90"/>
      </w:tblGrid>
      <w:tr w:rsidR="003B6185" w:rsidRPr="00A76465" w14:paraId="0050E368" w14:textId="77777777" w:rsidTr="00F51D82">
        <w:tc>
          <w:tcPr>
            <w:tcW w:w="10296" w:type="dxa"/>
            <w:tcBorders>
              <w:top w:val="thinThickSmallGap" w:sz="24" w:space="0" w:color="auto"/>
              <w:left w:val="thinThickSmallGap" w:sz="24" w:space="0" w:color="auto"/>
              <w:bottom w:val="thinThickSmallGap" w:sz="24" w:space="0" w:color="auto"/>
              <w:right w:val="thinThickSmallGap" w:sz="24" w:space="0" w:color="auto"/>
            </w:tcBorders>
            <w:shd w:val="clear" w:color="auto" w:fill="auto"/>
          </w:tcPr>
          <w:p w14:paraId="144F36DD" w14:textId="77777777" w:rsidR="003B6185" w:rsidRPr="00A76465" w:rsidRDefault="003B6185" w:rsidP="00F51D82">
            <w:pPr>
              <w:tabs>
                <w:tab w:val="right" w:pos="9565"/>
              </w:tabs>
              <w:spacing w:before="360" w:after="120" w:line="360" w:lineRule="auto"/>
              <w:rPr>
                <w:rFonts w:ascii="Calibri" w:hAnsi="Calibri" w:cs="Calibri"/>
                <w:b/>
                <w:color w:val="000000"/>
                <w:sz w:val="24"/>
                <w:szCs w:val="24"/>
                <w:u w:val="single"/>
              </w:rPr>
            </w:pPr>
            <w:bookmarkStart w:id="93" w:name="_Hlk160806109"/>
            <w:r w:rsidRPr="00A76465">
              <w:rPr>
                <w:rFonts w:ascii="Calibri" w:hAnsi="Calibri" w:cs="Calibri"/>
                <w:b/>
                <w:color w:val="000000"/>
                <w:sz w:val="24"/>
                <w:szCs w:val="24"/>
              </w:rPr>
              <w:t>BIDDER</w:t>
            </w:r>
            <w:r>
              <w:rPr>
                <w:rFonts w:ascii="Calibri" w:hAnsi="Calibri" w:cs="Calibri"/>
                <w:b/>
                <w:color w:val="000000"/>
                <w:sz w:val="24"/>
                <w:szCs w:val="24"/>
              </w:rPr>
              <w:t xml:space="preserve"> (COMPANY)</w:t>
            </w:r>
            <w:r w:rsidRPr="00A76465">
              <w:rPr>
                <w:rFonts w:ascii="Calibri" w:hAnsi="Calibri" w:cs="Calibri"/>
                <w:b/>
                <w:color w:val="000000"/>
                <w:sz w:val="24"/>
                <w:szCs w:val="24"/>
              </w:rPr>
              <w:t xml:space="preserve">: </w:t>
            </w:r>
            <w:r w:rsidRPr="00A76465">
              <w:rPr>
                <w:rFonts w:ascii="Calibri" w:hAnsi="Calibri" w:cs="Calibri"/>
                <w:b/>
                <w:color w:val="000000"/>
                <w:sz w:val="24"/>
                <w:szCs w:val="24"/>
                <w:u w:val="single"/>
              </w:rPr>
              <w:tab/>
            </w:r>
          </w:p>
          <w:p w14:paraId="3DF86ECA" w14:textId="77777777" w:rsidR="003B6185" w:rsidRPr="00A76465" w:rsidRDefault="003B6185" w:rsidP="00F51D82">
            <w:pPr>
              <w:tabs>
                <w:tab w:val="right" w:pos="9565"/>
              </w:tabs>
              <w:spacing w:before="360" w:after="120" w:line="360" w:lineRule="auto"/>
              <w:rPr>
                <w:rFonts w:ascii="Calibri" w:hAnsi="Calibri" w:cs="Calibri"/>
                <w:b/>
                <w:color w:val="000000"/>
                <w:sz w:val="24"/>
                <w:szCs w:val="24"/>
                <w:u w:val="single"/>
              </w:rPr>
            </w:pPr>
            <w:r w:rsidRPr="00830149">
              <w:rPr>
                <w:rFonts w:ascii="Calibri" w:hAnsi="Calibri" w:cs="Calibri"/>
                <w:sz w:val="24"/>
                <w:szCs w:val="24"/>
              </w:rPr>
              <w:t>NAME/TITLE OF AUTHORIZED SIGNER:</w:t>
            </w:r>
            <w:r w:rsidRPr="00830149">
              <w:rPr>
                <w:rFonts w:ascii="Calibri" w:hAnsi="Calibri" w:cs="Calibri"/>
                <w:b/>
                <w:sz w:val="24"/>
                <w:szCs w:val="24"/>
                <w:u w:val="single"/>
              </w:rPr>
              <w:t xml:space="preserve"> </w:t>
            </w:r>
            <w:r w:rsidRPr="00830149">
              <w:rPr>
                <w:rFonts w:ascii="Calibri" w:hAnsi="Calibri" w:cs="Calibri"/>
                <w:sz w:val="24"/>
                <w:szCs w:val="24"/>
                <w:u w:val="single"/>
              </w:rPr>
              <w:tab/>
            </w:r>
          </w:p>
          <w:p w14:paraId="7EBEFF30" w14:textId="77777777" w:rsidR="003B6185" w:rsidRPr="00A76465" w:rsidRDefault="003B6185" w:rsidP="00F51D82">
            <w:pPr>
              <w:tabs>
                <w:tab w:val="left" w:pos="5065"/>
                <w:tab w:val="left" w:pos="5245"/>
                <w:tab w:val="right" w:pos="9565"/>
              </w:tabs>
              <w:spacing w:before="360" w:after="360" w:line="360" w:lineRule="auto"/>
              <w:rPr>
                <w:rFonts w:ascii="Calibri" w:hAnsi="Calibri" w:cs="Calibri"/>
                <w:b/>
                <w:color w:val="000000"/>
                <w:sz w:val="24"/>
                <w:szCs w:val="24"/>
                <w:u w:val="single"/>
              </w:rPr>
            </w:pPr>
            <w:r w:rsidRPr="00A76465">
              <w:rPr>
                <w:rFonts w:ascii="Calibri" w:hAnsi="Calibri" w:cs="Calibri"/>
                <w:b/>
                <w:color w:val="000000"/>
                <w:sz w:val="24"/>
                <w:szCs w:val="24"/>
              </w:rPr>
              <w:t xml:space="preserve">SIGNATURE: </w:t>
            </w:r>
            <w:r w:rsidRPr="00A76465">
              <w:rPr>
                <w:rFonts w:ascii="Wingdings" w:eastAsia="Wingdings" w:hAnsi="Wingdings" w:cs="Wingdings"/>
                <w:color w:val="0000FF"/>
                <w:spacing w:val="-3"/>
                <w:sz w:val="24"/>
                <w:szCs w:val="24"/>
              </w:rPr>
              <w:sym w:font="Wingdings" w:char="F03F"/>
            </w:r>
            <w:r w:rsidRPr="00A76465">
              <w:rPr>
                <w:rFonts w:ascii="Calibri" w:hAnsi="Calibri" w:cs="Calibri"/>
                <w:b/>
                <w:color w:val="000000"/>
                <w:sz w:val="24"/>
                <w:szCs w:val="24"/>
                <w:u w:val="single"/>
              </w:rPr>
              <w:tab/>
            </w:r>
            <w:r w:rsidRPr="00A76465">
              <w:rPr>
                <w:rFonts w:ascii="Calibri" w:hAnsi="Calibri" w:cs="Calibri"/>
                <w:b/>
                <w:color w:val="000000"/>
                <w:sz w:val="24"/>
                <w:szCs w:val="24"/>
              </w:rPr>
              <w:tab/>
              <w:t xml:space="preserve">DATE: </w:t>
            </w:r>
            <w:r w:rsidRPr="00A76465">
              <w:rPr>
                <w:rFonts w:ascii="Calibri" w:hAnsi="Calibri" w:cs="Calibri"/>
                <w:b/>
                <w:color w:val="000000"/>
                <w:sz w:val="24"/>
                <w:szCs w:val="24"/>
                <w:u w:val="single"/>
              </w:rPr>
              <w:tab/>
            </w:r>
          </w:p>
        </w:tc>
      </w:tr>
      <w:bookmarkEnd w:id="93"/>
    </w:tbl>
    <w:p w14:paraId="661ADAB9" w14:textId="77777777" w:rsidR="008D01B3" w:rsidRPr="0097718A" w:rsidRDefault="008D01B3">
      <w:pPr>
        <w:rPr>
          <w:sz w:val="2"/>
          <w:szCs w:val="2"/>
        </w:rPr>
      </w:pPr>
      <w:r>
        <w:rPr>
          <w:b/>
        </w:rPr>
        <w:br w:type="page"/>
      </w:r>
    </w:p>
    <w:p w14:paraId="5B506615" w14:textId="1F0B1359" w:rsidR="00BE0A1F" w:rsidRPr="00BE0A1F" w:rsidRDefault="00BE0A1F" w:rsidP="00BE0A1F">
      <w:pPr>
        <w:pStyle w:val="Heading4"/>
        <w:shd w:val="clear" w:color="auto" w:fill="DEEAF6" w:themeFill="accent5" w:themeFillTint="33"/>
        <w:jc w:val="left"/>
      </w:pPr>
      <w:bookmarkStart w:id="94" w:name="_Bidder_Signature:_("/>
      <w:bookmarkStart w:id="95" w:name="SLEB"/>
      <w:bookmarkEnd w:id="94"/>
      <w:r w:rsidRPr="00BE0A1F">
        <w:lastRenderedPageBreak/>
        <w:t>SMALL LOCAL EMERGING BUSINESS (SLEB) INFORMATION SHEET</w:t>
      </w:r>
      <w:bookmarkEnd w:id="95"/>
      <w:r w:rsidRPr="00BE0A1F">
        <w:tab/>
      </w:r>
    </w:p>
    <w:p w14:paraId="2B44BCA1" w14:textId="78348CDD" w:rsidR="00344825" w:rsidRDefault="00BE0A1F" w:rsidP="00BE0A1F">
      <w:pPr>
        <w:pStyle w:val="RFP-QHeader2"/>
        <w:tabs>
          <w:tab w:val="right" w:pos="10080"/>
        </w:tabs>
        <w:jc w:val="left"/>
        <w:rPr>
          <w:rFonts w:ascii="Calibri" w:hAnsi="Calibri" w:cs="Calibri"/>
        </w:rPr>
      </w:pPr>
      <w:r>
        <w:rPr>
          <w:rFonts w:ascii="Calibri" w:hAnsi="Calibri" w:cs="Calibri"/>
        </w:rPr>
        <w:tab/>
      </w:r>
    </w:p>
    <w:p w14:paraId="070546A1" w14:textId="77777777" w:rsidR="00344825" w:rsidRDefault="00344825" w:rsidP="00344825">
      <w:pPr>
        <w:pStyle w:val="PlainText"/>
        <w:tabs>
          <w:tab w:val="left" w:pos="1440"/>
          <w:tab w:val="right" w:pos="9720"/>
        </w:tabs>
        <w:spacing w:after="240"/>
        <w:rPr>
          <w:rFonts w:ascii="Calibri" w:hAnsi="Calibri" w:cs="Calibri"/>
          <w:sz w:val="24"/>
          <w:szCs w:val="26"/>
        </w:rPr>
      </w:pPr>
      <w:r w:rsidRPr="00EE1991">
        <w:rPr>
          <w:rFonts w:ascii="Calibri" w:hAnsi="Calibri" w:cs="Calibri"/>
          <w:b/>
          <w:sz w:val="24"/>
          <w:szCs w:val="26"/>
        </w:rPr>
        <w:t>Instructions</w:t>
      </w:r>
      <w:r w:rsidRPr="00EE1991">
        <w:rPr>
          <w:rFonts w:ascii="Calibri" w:hAnsi="Calibri" w:cs="Calibri"/>
          <w:sz w:val="24"/>
          <w:szCs w:val="26"/>
        </w:rPr>
        <w:t xml:space="preserve">:  On the following page is the </w:t>
      </w:r>
      <w:r w:rsidRPr="00EE1991">
        <w:rPr>
          <w:rFonts w:ascii="Calibri" w:hAnsi="Calibri" w:cs="Calibri"/>
          <w:b/>
          <w:sz w:val="24"/>
          <w:szCs w:val="26"/>
        </w:rPr>
        <w:t>SLEB Information Sheet</w:t>
      </w:r>
      <w:r w:rsidRPr="00EE1991">
        <w:rPr>
          <w:rFonts w:ascii="Calibri" w:hAnsi="Calibri" w:cs="Calibri"/>
          <w:sz w:val="24"/>
          <w:szCs w:val="26"/>
        </w:rPr>
        <w:t xml:space="preserve">.  Every Bidder must </w:t>
      </w:r>
      <w:r>
        <w:rPr>
          <w:rFonts w:ascii="Calibri" w:hAnsi="Calibri" w:cs="Calibri"/>
          <w:sz w:val="24"/>
          <w:szCs w:val="26"/>
        </w:rPr>
        <w:t xml:space="preserve">complete </w:t>
      </w:r>
      <w:r w:rsidRPr="00EE1991">
        <w:rPr>
          <w:rFonts w:ascii="Calibri" w:hAnsi="Calibri" w:cs="Calibri"/>
          <w:sz w:val="24"/>
          <w:szCs w:val="26"/>
        </w:rPr>
        <w:t xml:space="preserve">and submit a signed SLEB Information Sheet indicating their SLEB certification status.  If </w:t>
      </w:r>
      <w:r>
        <w:rPr>
          <w:rFonts w:ascii="Calibri" w:hAnsi="Calibri" w:cs="Calibri"/>
          <w:sz w:val="24"/>
          <w:szCs w:val="26"/>
        </w:rPr>
        <w:t xml:space="preserve">the </w:t>
      </w:r>
      <w:r w:rsidRPr="00EE1991">
        <w:rPr>
          <w:rFonts w:ascii="Calibri" w:hAnsi="Calibri" w:cs="Calibri"/>
          <w:sz w:val="24"/>
          <w:szCs w:val="26"/>
        </w:rPr>
        <w:t xml:space="preserve">Bidder is not certified, the information sheet must be completed with the name, identification information, and goods/services to be provided by the CERTIFIED SLEB partner(s) with whom the Bidder will subcontract to meet the County SLEB participation requirement.  The Exhibit must be signed by EACH of the named CERTIFIED SLEB(s) that will be subcontractors.  </w:t>
      </w:r>
    </w:p>
    <w:p w14:paraId="5BD6333D" w14:textId="78C0422A" w:rsidR="00E23A64" w:rsidRPr="00EE1991" w:rsidRDefault="00E23A64" w:rsidP="00344825">
      <w:pPr>
        <w:pStyle w:val="PlainText"/>
        <w:tabs>
          <w:tab w:val="left" w:pos="1440"/>
          <w:tab w:val="right" w:pos="9720"/>
        </w:tabs>
        <w:spacing w:after="240"/>
        <w:rPr>
          <w:rFonts w:ascii="Calibri" w:hAnsi="Calibri" w:cs="Calibri"/>
          <w:sz w:val="24"/>
          <w:szCs w:val="26"/>
        </w:rPr>
      </w:pPr>
      <w:r w:rsidRPr="002361EF">
        <w:rPr>
          <w:rFonts w:ascii="Calibri" w:hAnsi="Calibri" w:cs="Calibri"/>
          <w:sz w:val="24"/>
          <w:szCs w:val="24"/>
        </w:rPr>
        <w:t xml:space="preserve">If a bidder is unable to meet the SLEB requirements, they must take exception to this requirement in the </w:t>
      </w:r>
      <w:hyperlink w:anchor="ExceptionClarifications" w:history="1">
        <w:r w:rsidRPr="00DC505F">
          <w:rPr>
            <w:rStyle w:val="Hyperlink"/>
            <w:rFonts w:ascii="Calibri" w:hAnsi="Calibri" w:cs="Calibri"/>
            <w:sz w:val="24"/>
            <w:szCs w:val="24"/>
          </w:rPr>
          <w:t>Exceptions and Clarifications</w:t>
        </w:r>
      </w:hyperlink>
      <w:r w:rsidRPr="002361EF">
        <w:rPr>
          <w:rFonts w:ascii="Calibri" w:hAnsi="Calibri" w:cs="Calibri"/>
          <w:sz w:val="24"/>
          <w:szCs w:val="24"/>
        </w:rPr>
        <w:t xml:space="preserve"> section of this solicitation. Please note that the County is under no obligation to accept any exceptions or clarifications, and any exceptions or clarifications may be the basis for bid disqualification.</w:t>
      </w:r>
    </w:p>
    <w:p w14:paraId="69F4C29F" w14:textId="77777777" w:rsidR="00344825" w:rsidRPr="00EE1991" w:rsidRDefault="00344825" w:rsidP="00344825">
      <w:pPr>
        <w:pStyle w:val="PlainText"/>
        <w:spacing w:after="240"/>
        <w:rPr>
          <w:rFonts w:ascii="Calibri" w:hAnsi="Calibri" w:cs="Calibri"/>
          <w:sz w:val="24"/>
          <w:szCs w:val="26"/>
        </w:rPr>
      </w:pPr>
      <w:r w:rsidRPr="00EE1991">
        <w:rPr>
          <w:rFonts w:ascii="Calibri" w:hAnsi="Calibri" w:cs="Calibri"/>
          <w:sz w:val="24"/>
          <w:szCs w:val="26"/>
        </w:rPr>
        <w:t xml:space="preserve">SLEB certification must be </w:t>
      </w:r>
      <w:r w:rsidRPr="0015073C">
        <w:rPr>
          <w:rFonts w:ascii="Calibri" w:hAnsi="Calibri" w:cs="Calibri"/>
          <w:b/>
          <w:bCs/>
          <w:sz w:val="24"/>
          <w:szCs w:val="26"/>
          <w:u w:val="single"/>
        </w:rPr>
        <w:t>valid</w:t>
      </w:r>
      <w:r w:rsidRPr="00EE1991">
        <w:rPr>
          <w:rFonts w:ascii="Calibri" w:hAnsi="Calibri" w:cs="Calibri"/>
          <w:sz w:val="24"/>
          <w:szCs w:val="26"/>
        </w:rPr>
        <w:t xml:space="preserve"> at the time of bid </w:t>
      </w:r>
      <w:r>
        <w:rPr>
          <w:rFonts w:ascii="Calibri" w:hAnsi="Calibri" w:cs="Calibri"/>
          <w:sz w:val="24"/>
          <w:szCs w:val="26"/>
        </w:rPr>
        <w:t xml:space="preserve">response </w:t>
      </w:r>
      <w:r w:rsidRPr="00EE1991">
        <w:rPr>
          <w:rFonts w:ascii="Calibri" w:hAnsi="Calibri" w:cs="Calibri"/>
          <w:sz w:val="24"/>
          <w:szCs w:val="26"/>
        </w:rPr>
        <w:t>submittal for SLEB primes and SLEB subcontractor(s).</w:t>
      </w:r>
    </w:p>
    <w:p w14:paraId="6DDB3649" w14:textId="77777777" w:rsidR="00344825" w:rsidRPr="00EE1991" w:rsidRDefault="00344825" w:rsidP="00344825">
      <w:pPr>
        <w:pStyle w:val="PlainText"/>
        <w:numPr>
          <w:ilvl w:val="0"/>
          <w:numId w:val="32"/>
        </w:numPr>
        <w:spacing w:after="240"/>
        <w:rPr>
          <w:rFonts w:ascii="Calibri" w:hAnsi="Calibri" w:cs="Calibri"/>
          <w:sz w:val="24"/>
          <w:szCs w:val="26"/>
        </w:rPr>
      </w:pPr>
      <w:r w:rsidRPr="00EE1991">
        <w:rPr>
          <w:rFonts w:ascii="Calibri" w:hAnsi="Calibri" w:cs="Calibri"/>
          <w:sz w:val="24"/>
          <w:szCs w:val="26"/>
        </w:rPr>
        <w:t>For SLEB Subcontracting Questions: Please contact the General Services Agency</w:t>
      </w:r>
      <w:r>
        <w:rPr>
          <w:rFonts w:ascii="Calibri" w:hAnsi="Calibri" w:cs="Calibri"/>
          <w:sz w:val="24"/>
          <w:szCs w:val="26"/>
        </w:rPr>
        <w:t xml:space="preserve"> </w:t>
      </w:r>
      <w:r w:rsidRPr="00EE1991">
        <w:rPr>
          <w:rFonts w:ascii="Calibri" w:hAnsi="Calibri" w:cs="Calibri"/>
          <w:sz w:val="24"/>
          <w:szCs w:val="26"/>
        </w:rPr>
        <w:t>-</w:t>
      </w:r>
      <w:r>
        <w:rPr>
          <w:rFonts w:ascii="Calibri" w:hAnsi="Calibri" w:cs="Calibri"/>
          <w:sz w:val="24"/>
          <w:szCs w:val="26"/>
        </w:rPr>
        <w:t xml:space="preserve"> </w:t>
      </w:r>
      <w:r w:rsidRPr="00EE1991">
        <w:rPr>
          <w:rFonts w:ascii="Calibri" w:hAnsi="Calibri" w:cs="Calibri"/>
          <w:sz w:val="24"/>
          <w:szCs w:val="26"/>
        </w:rPr>
        <w:t xml:space="preserve">Office of Acquisition Policy, </w:t>
      </w:r>
      <w:hyperlink r:id="rId70" w:history="1">
        <w:r w:rsidRPr="00EE1991">
          <w:rPr>
            <w:rStyle w:val="Hyperlink"/>
            <w:rFonts w:ascii="Calibri" w:hAnsi="Calibri" w:cs="Calibri"/>
            <w:sz w:val="24"/>
            <w:szCs w:val="26"/>
          </w:rPr>
          <w:t>GSA.OAP@acgov.org</w:t>
        </w:r>
      </w:hyperlink>
      <w:r w:rsidRPr="00EE1991">
        <w:rPr>
          <w:rFonts w:ascii="Calibri" w:hAnsi="Calibri" w:cs="Calibri"/>
          <w:sz w:val="24"/>
          <w:szCs w:val="26"/>
        </w:rPr>
        <w:t>.</w:t>
      </w:r>
    </w:p>
    <w:p w14:paraId="0DBE7746" w14:textId="77777777" w:rsidR="00344825" w:rsidRPr="00EE1991" w:rsidRDefault="00344825" w:rsidP="00344825">
      <w:pPr>
        <w:pStyle w:val="PlainText"/>
        <w:numPr>
          <w:ilvl w:val="0"/>
          <w:numId w:val="32"/>
        </w:numPr>
        <w:spacing w:after="240"/>
        <w:rPr>
          <w:rFonts w:ascii="Calibri" w:hAnsi="Calibri" w:cs="Calibri"/>
          <w:sz w:val="24"/>
          <w:szCs w:val="26"/>
        </w:rPr>
      </w:pPr>
      <w:r w:rsidRPr="00EE1991">
        <w:rPr>
          <w:rFonts w:ascii="Calibri" w:hAnsi="Calibri" w:cs="Calibri"/>
          <w:sz w:val="24"/>
          <w:szCs w:val="26"/>
        </w:rPr>
        <w:t>For questions/information regarding SLEB certification</w:t>
      </w:r>
      <w:r>
        <w:rPr>
          <w:rFonts w:ascii="Calibri" w:hAnsi="Calibri" w:cs="Calibri"/>
          <w:sz w:val="24"/>
          <w:szCs w:val="26"/>
        </w:rPr>
        <w:t>,</w:t>
      </w:r>
      <w:r w:rsidRPr="00EE1991">
        <w:rPr>
          <w:rFonts w:ascii="Calibri" w:hAnsi="Calibri" w:cs="Calibri"/>
          <w:sz w:val="24"/>
          <w:szCs w:val="26"/>
        </w:rPr>
        <w:t xml:space="preserve"> including requirements, please contact the Auditor-Controller Agency, Office of Contract Compliance &amp; Reporting – SLEB Certification Unit, </w:t>
      </w:r>
      <w:hyperlink r:id="rId71" w:history="1">
        <w:r w:rsidRPr="00EE1991">
          <w:rPr>
            <w:rStyle w:val="Hyperlink"/>
            <w:rFonts w:ascii="Calibri" w:hAnsi="Calibri" w:cs="Calibri"/>
            <w:sz w:val="24"/>
            <w:szCs w:val="26"/>
          </w:rPr>
          <w:t>OCCR@acgov.org</w:t>
        </w:r>
      </w:hyperlink>
      <w:r w:rsidRPr="00EE1991">
        <w:rPr>
          <w:rFonts w:ascii="Calibri" w:hAnsi="Calibri" w:cs="Calibri"/>
          <w:sz w:val="24"/>
          <w:szCs w:val="26"/>
        </w:rPr>
        <w:t>, (510) 891-5500.</w:t>
      </w:r>
    </w:p>
    <w:p w14:paraId="5EF26982" w14:textId="77777777" w:rsidR="00344825" w:rsidRDefault="00344825" w:rsidP="00344825">
      <w:pPr>
        <w:spacing w:after="240"/>
        <w:rPr>
          <w:rFonts w:ascii="Calibri" w:hAnsi="Calibri" w:cs="Calibri"/>
          <w:szCs w:val="26"/>
        </w:rPr>
      </w:pPr>
    </w:p>
    <w:p w14:paraId="14C67918" w14:textId="77777777" w:rsidR="00344825" w:rsidRPr="000B11B0" w:rsidRDefault="00344825" w:rsidP="00344825">
      <w:pPr>
        <w:pStyle w:val="RFP-QHeader2"/>
        <w:jc w:val="left"/>
        <w:rPr>
          <w:rFonts w:ascii="Calibri" w:hAnsi="Calibri" w:cs="Calibri"/>
        </w:rPr>
      </w:pPr>
    </w:p>
    <w:p w14:paraId="1D205188" w14:textId="77777777" w:rsidR="00344825" w:rsidRPr="000B11B0" w:rsidRDefault="00344825" w:rsidP="00344825">
      <w:pPr>
        <w:pStyle w:val="RFP-QHeader2"/>
        <w:jc w:val="left"/>
        <w:rPr>
          <w:rFonts w:ascii="Calibri" w:hAnsi="Calibri" w:cs="Calibri"/>
        </w:rPr>
      </w:pPr>
    </w:p>
    <w:p w14:paraId="7BE490A4" w14:textId="77777777" w:rsidR="00344825" w:rsidRPr="0066296E" w:rsidRDefault="00344825" w:rsidP="00344825">
      <w:pPr>
        <w:pStyle w:val="RFP-QHeader2"/>
        <w:jc w:val="left"/>
        <w:rPr>
          <w:rFonts w:ascii="Calibri" w:hAnsi="Calibri" w:cs="Calibri"/>
          <w:sz w:val="2"/>
          <w:szCs w:val="2"/>
        </w:rPr>
      </w:pPr>
      <w:r w:rsidRPr="000B11B0">
        <w:rPr>
          <w:rFonts w:ascii="Calibri" w:hAnsi="Calibri" w:cs="Calibri"/>
        </w:rPr>
        <w:br w:type="page"/>
      </w:r>
    </w:p>
    <w:p w14:paraId="07AD5FD5" w14:textId="78DDF9A5" w:rsidR="00BE0A1F" w:rsidRPr="004A43AE" w:rsidRDefault="00BE0A1F" w:rsidP="00BE0A1F">
      <w:pPr>
        <w:pStyle w:val="Heading4"/>
        <w:shd w:val="clear" w:color="auto" w:fill="DEEAF6" w:themeFill="accent5" w:themeFillTint="33"/>
        <w:jc w:val="left"/>
      </w:pPr>
      <w:bookmarkStart w:id="96" w:name="_SLEB_INFORMATION_SHEET"/>
      <w:bookmarkStart w:id="97" w:name="SLEBInfo"/>
      <w:bookmarkEnd w:id="96"/>
      <w:r w:rsidRPr="004A43AE">
        <w:lastRenderedPageBreak/>
        <w:t>SLEB INFORMATION SHEET</w:t>
      </w:r>
      <w:bookmarkEnd w:id="97"/>
      <w:r>
        <w:tab/>
      </w:r>
    </w:p>
    <w:p w14:paraId="761EECD4" w14:textId="77777777" w:rsidR="00344825" w:rsidRPr="00666406" w:rsidRDefault="00344825" w:rsidP="00344825">
      <w:pPr>
        <w:tabs>
          <w:tab w:val="left" w:pos="-720"/>
        </w:tabs>
        <w:jc w:val="center"/>
        <w:rPr>
          <w:rFonts w:ascii="Calibri" w:hAnsi="Calibri" w:cs="Calibri"/>
          <w:b/>
          <w:spacing w:val="-3"/>
          <w:sz w:val="14"/>
        </w:rPr>
      </w:pPr>
    </w:p>
    <w:p w14:paraId="1B706BF1" w14:textId="2368B466" w:rsidR="00344825" w:rsidRPr="00E23A64" w:rsidRDefault="00344825" w:rsidP="00344825">
      <w:pPr>
        <w:pStyle w:val="BodyTextIndent"/>
        <w:spacing w:after="120"/>
        <w:ind w:left="0"/>
        <w:jc w:val="both"/>
        <w:rPr>
          <w:rFonts w:ascii="Calibri" w:hAnsi="Calibri" w:cs="Calibri"/>
          <w:sz w:val="20"/>
        </w:rPr>
      </w:pPr>
      <w:r w:rsidRPr="00E23A64">
        <w:rPr>
          <w:rFonts w:ascii="Calibri" w:hAnsi="Calibri" w:cs="Calibri"/>
          <w:sz w:val="20"/>
        </w:rPr>
        <w:t>In order to meet the Small Local Emerging Business (SLEB) requirements of this IRF</w:t>
      </w:r>
      <w:r w:rsidR="0002357B" w:rsidRPr="00E23A64">
        <w:rPr>
          <w:rFonts w:ascii="Calibri" w:hAnsi="Calibri" w:cs="Calibri"/>
          <w:sz w:val="20"/>
        </w:rPr>
        <w:t>P</w:t>
      </w:r>
      <w:r w:rsidRPr="00E23A64">
        <w:rPr>
          <w:rFonts w:ascii="Calibri" w:hAnsi="Calibri" w:cs="Calibri"/>
          <w:sz w:val="20"/>
        </w:rPr>
        <w:t xml:space="preserve">, </w:t>
      </w:r>
      <w:r w:rsidRPr="00E23A64">
        <w:rPr>
          <w:rFonts w:ascii="Calibri" w:hAnsi="Calibri" w:cs="Calibri"/>
          <w:sz w:val="20"/>
          <w:u w:val="single"/>
        </w:rPr>
        <w:t>all Bidders must complete this form</w:t>
      </w:r>
      <w:r w:rsidRPr="00E23A64">
        <w:rPr>
          <w:rFonts w:ascii="Calibri" w:hAnsi="Calibri" w:cs="Calibri"/>
          <w:sz w:val="20"/>
        </w:rPr>
        <w:t>.</w:t>
      </w:r>
      <w:r w:rsidR="00E23A64" w:rsidRPr="00E23A64">
        <w:rPr>
          <w:rFonts w:ascii="Calibri" w:hAnsi="Calibri" w:cs="Calibri"/>
          <w:sz w:val="20"/>
        </w:rPr>
        <w:t xml:space="preserve"> If a bidder is unable to meet the SLEB requirements, they must take exception to this requirement in the </w:t>
      </w:r>
      <w:hyperlink w:anchor="ExceptionClarifications" w:history="1">
        <w:r w:rsidR="00E23A64" w:rsidRPr="007600F8">
          <w:rPr>
            <w:rStyle w:val="Hyperlink"/>
            <w:rFonts w:ascii="Calibri" w:hAnsi="Calibri" w:cs="Calibri"/>
            <w:sz w:val="20"/>
          </w:rPr>
          <w:t>Exceptions and Clarifications</w:t>
        </w:r>
      </w:hyperlink>
      <w:r w:rsidR="00E23A64" w:rsidRPr="00E23A64">
        <w:rPr>
          <w:rFonts w:ascii="Calibri" w:hAnsi="Calibri" w:cs="Calibri"/>
          <w:sz w:val="20"/>
        </w:rPr>
        <w:t xml:space="preserve"> section of this solicitation. Please note that the County is under no obligation to accept any exceptions or clarifications, and any exceptions or clarifications may be the basis for bid disqualification.</w:t>
      </w:r>
    </w:p>
    <w:p w14:paraId="42E9B7D2" w14:textId="77777777" w:rsidR="00344825" w:rsidRPr="0066296E" w:rsidRDefault="00344825" w:rsidP="00344825">
      <w:pPr>
        <w:pStyle w:val="BodyTextIndent"/>
        <w:spacing w:after="120"/>
        <w:ind w:left="0"/>
        <w:jc w:val="both"/>
        <w:rPr>
          <w:rFonts w:ascii="Calibri" w:hAnsi="Calibri" w:cs="Calibri"/>
          <w:sz w:val="20"/>
        </w:rPr>
      </w:pPr>
      <w:r w:rsidRPr="0066296E">
        <w:rPr>
          <w:rFonts w:ascii="Calibri" w:hAnsi="Calibri" w:cs="Calibri"/>
          <w:sz w:val="20"/>
        </w:rPr>
        <w:t xml:space="preserve">Bidders that are not certified SLEBS (for </w:t>
      </w:r>
      <w:r>
        <w:rPr>
          <w:rFonts w:ascii="Calibri" w:hAnsi="Calibri" w:cs="Calibri"/>
          <w:sz w:val="20"/>
        </w:rPr>
        <w:t xml:space="preserve">the </w:t>
      </w:r>
      <w:r w:rsidRPr="0066296E">
        <w:rPr>
          <w:rFonts w:ascii="Calibri" w:hAnsi="Calibri" w:cs="Calibri"/>
          <w:sz w:val="20"/>
        </w:rPr>
        <w:t>definition of a SLEB</w:t>
      </w:r>
      <w:r>
        <w:rPr>
          <w:rFonts w:ascii="Calibri" w:hAnsi="Calibri" w:cs="Calibri"/>
          <w:sz w:val="20"/>
        </w:rPr>
        <w:t>,</w:t>
      </w:r>
      <w:r w:rsidRPr="0066296E">
        <w:rPr>
          <w:rFonts w:ascii="Calibri" w:hAnsi="Calibri" w:cs="Calibri"/>
          <w:sz w:val="20"/>
        </w:rPr>
        <w:t xml:space="preserve"> see </w:t>
      </w:r>
      <w:hyperlink r:id="rId72" w:history="1">
        <w:r>
          <w:rPr>
            <w:rStyle w:val="Hyperlink"/>
            <w:rFonts w:ascii="Calibri" w:hAnsi="Calibri" w:cs="Calibri"/>
            <w:b/>
            <w:sz w:val="20"/>
          </w:rPr>
          <w:t>Alameda County SLEB Program Overview</w:t>
        </w:r>
      </w:hyperlink>
      <w:r>
        <w:rPr>
          <w:rFonts w:ascii="Calibri" w:hAnsi="Calibri" w:cs="Calibri"/>
          <w:b/>
          <w:sz w:val="20"/>
        </w:rPr>
        <w:t>; [</w:t>
      </w:r>
      <w:hyperlink r:id="rId73" w:history="1">
        <w:r>
          <w:rPr>
            <w:rStyle w:val="Hyperlink"/>
            <w:rFonts w:ascii="Calibri" w:hAnsi="Calibri" w:cs="Calibri"/>
            <w:b/>
            <w:sz w:val="20"/>
          </w:rPr>
          <w:t>http://acgov.org/auditor/sleb/overview.htm</w:t>
        </w:r>
      </w:hyperlink>
      <w:r>
        <w:rPr>
          <w:rFonts w:ascii="Calibri" w:hAnsi="Calibri" w:cs="Calibri"/>
          <w:b/>
          <w:sz w:val="20"/>
        </w:rPr>
        <w:t>]</w:t>
      </w:r>
      <w:r w:rsidRPr="00A86407">
        <w:rPr>
          <w:rFonts w:ascii="Calibri" w:hAnsi="Calibri" w:cs="Calibri"/>
          <w:b/>
          <w:sz w:val="20"/>
        </w:rPr>
        <w:t xml:space="preserve">) </w:t>
      </w:r>
      <w:r w:rsidRPr="0066296E">
        <w:rPr>
          <w:rFonts w:ascii="Calibri" w:hAnsi="Calibri" w:cs="Calibri"/>
          <w:sz w:val="20"/>
        </w:rPr>
        <w:t>are required to subcontract with a SLEB for at least 20% of the total estimated bid amount in order to be eligible for contract award.  SLEB subcontractors must be independently owned and operated from the prime Contractor with no employees of either entity working for the other.  A copy of this form must be submitted for each SLEB that the Bidder will subcontract with as evidence of a firm contractual commitment to meeting the SLEB participation requirement.</w:t>
      </w:r>
    </w:p>
    <w:p w14:paraId="1B3DC0C4" w14:textId="77777777" w:rsidR="00344825" w:rsidRPr="0066296E" w:rsidRDefault="00344825" w:rsidP="00344825">
      <w:pPr>
        <w:pStyle w:val="BodyTextIndent"/>
        <w:spacing w:after="120"/>
        <w:ind w:left="0"/>
        <w:jc w:val="both"/>
        <w:rPr>
          <w:rFonts w:ascii="Calibri" w:hAnsi="Calibri" w:cs="Calibri"/>
          <w:sz w:val="20"/>
        </w:rPr>
      </w:pPr>
      <w:r w:rsidRPr="0066296E">
        <w:rPr>
          <w:rFonts w:ascii="Calibri" w:hAnsi="Calibri" w:cs="Calibri"/>
          <w:sz w:val="20"/>
        </w:rPr>
        <w:t>Bidders are encouraged to form a partnership with a SLEB that can participate directly with this contract.  One of the benefits of the partnership will be economic</w:t>
      </w:r>
      <w:r>
        <w:rPr>
          <w:rFonts w:ascii="Calibri" w:hAnsi="Calibri" w:cs="Calibri"/>
          <w:sz w:val="20"/>
        </w:rPr>
        <w:t>al</w:t>
      </w:r>
      <w:r w:rsidRPr="0066296E">
        <w:rPr>
          <w:rFonts w:ascii="Calibri" w:hAnsi="Calibri" w:cs="Calibri"/>
          <w:sz w:val="20"/>
        </w:rPr>
        <w:t xml:space="preserve">, but this partnership will also assist the SLEB to grow and build </w:t>
      </w:r>
      <w:r>
        <w:rPr>
          <w:rFonts w:ascii="Calibri" w:hAnsi="Calibri" w:cs="Calibri"/>
          <w:sz w:val="20"/>
        </w:rPr>
        <w:t xml:space="preserve">the </w:t>
      </w:r>
      <w:r w:rsidRPr="0066296E">
        <w:rPr>
          <w:rFonts w:ascii="Calibri" w:hAnsi="Calibri" w:cs="Calibri"/>
          <w:sz w:val="20"/>
        </w:rPr>
        <w:t xml:space="preserve">capacity to eventually bid as a prime on their own.  </w:t>
      </w:r>
    </w:p>
    <w:p w14:paraId="2B18F200" w14:textId="77777777" w:rsidR="00344825" w:rsidRPr="0066296E" w:rsidRDefault="00344825" w:rsidP="00344825">
      <w:pPr>
        <w:pStyle w:val="BodyTextIndent"/>
        <w:spacing w:after="120"/>
        <w:ind w:left="0"/>
        <w:jc w:val="both"/>
        <w:rPr>
          <w:rFonts w:ascii="Calibri" w:hAnsi="Calibri" w:cs="Calibri"/>
          <w:sz w:val="20"/>
        </w:rPr>
      </w:pPr>
      <w:r w:rsidRPr="0066296E">
        <w:rPr>
          <w:rFonts w:ascii="Calibri" w:hAnsi="Calibri" w:cs="Calibri"/>
          <w:sz w:val="20"/>
        </w:rPr>
        <w:t>Once a contract has been awarded, substitutions of the named subcontractor(s) are not allowed without prior written approval from the Auditor-Controller, Office of Contract Compliance &amp; Reporting (OCCR).</w:t>
      </w:r>
    </w:p>
    <w:p w14:paraId="7708B8D2" w14:textId="77777777" w:rsidR="00344825" w:rsidRDefault="00344825" w:rsidP="00344825">
      <w:pPr>
        <w:pStyle w:val="BodyTextIndent"/>
        <w:spacing w:after="120"/>
        <w:ind w:left="0"/>
        <w:jc w:val="both"/>
        <w:rPr>
          <w:rFonts w:ascii="Calibri" w:hAnsi="Calibri" w:cs="Calibri"/>
          <w:b/>
          <w:spacing w:val="-1"/>
          <w:sz w:val="20"/>
        </w:rPr>
      </w:pPr>
      <w:r w:rsidRPr="0066296E">
        <w:rPr>
          <w:rFonts w:ascii="Calibri" w:hAnsi="Calibri" w:cs="Calibri"/>
          <w:sz w:val="20"/>
        </w:rPr>
        <w:t>County departments, prime</w:t>
      </w:r>
      <w:r>
        <w:rPr>
          <w:rFonts w:ascii="Calibri" w:hAnsi="Calibri" w:cs="Calibri"/>
          <w:sz w:val="20"/>
        </w:rPr>
        <w:t>,</w:t>
      </w:r>
      <w:r w:rsidRPr="0066296E">
        <w:rPr>
          <w:rFonts w:ascii="Calibri" w:hAnsi="Calibri" w:cs="Calibri"/>
          <w:sz w:val="20"/>
        </w:rPr>
        <w:t xml:space="preserve"> and subcontractors are required to use the web-based Elation Systems to monitor SLEB subcontractor </w:t>
      </w:r>
      <w:r w:rsidRPr="0066296E">
        <w:rPr>
          <w:rFonts w:ascii="Calibri" w:hAnsi="Calibri" w:cs="Calibri"/>
          <w:spacing w:val="-1"/>
          <w:sz w:val="20"/>
        </w:rPr>
        <w:t>compliance with</w:t>
      </w:r>
      <w:r>
        <w:rPr>
          <w:rFonts w:ascii="Calibri" w:hAnsi="Calibri" w:cs="Calibri"/>
          <w:b/>
          <w:spacing w:val="-1"/>
          <w:sz w:val="20"/>
        </w:rPr>
        <w:t xml:space="preserve"> </w:t>
      </w:r>
      <w:hyperlink r:id="rId74" w:history="1">
        <w:r w:rsidRPr="00117EA2">
          <w:rPr>
            <w:rStyle w:val="Hyperlink"/>
            <w:rFonts w:ascii="Calibri" w:hAnsi="Calibri" w:cs="Calibri"/>
            <w:b/>
            <w:spacing w:val="-1"/>
            <w:sz w:val="20"/>
          </w:rPr>
          <w:t>Elation Systems</w:t>
        </w:r>
      </w:hyperlink>
      <w:r>
        <w:rPr>
          <w:rFonts w:ascii="Calibri" w:hAnsi="Calibri" w:cs="Calibri"/>
          <w:b/>
          <w:spacing w:val="-1"/>
          <w:sz w:val="20"/>
        </w:rPr>
        <w:t xml:space="preserve"> [</w:t>
      </w:r>
      <w:hyperlink r:id="rId75" w:history="1">
        <w:r>
          <w:rPr>
            <w:rStyle w:val="Hyperlink"/>
            <w:rFonts w:ascii="Calibri" w:hAnsi="Calibri" w:cs="Calibri"/>
            <w:b/>
            <w:spacing w:val="-1"/>
            <w:sz w:val="20"/>
          </w:rPr>
          <w:t>http://www.elationsys.com/elationsys/</w:t>
        </w:r>
      </w:hyperlink>
      <w:r>
        <w:rPr>
          <w:rFonts w:ascii="Calibri" w:hAnsi="Calibri" w:cs="Calibri"/>
          <w:b/>
          <w:spacing w:val="-1"/>
          <w:sz w:val="20"/>
        </w:rPr>
        <w:t>].</w:t>
      </w:r>
    </w:p>
    <w:tbl>
      <w:tblPr>
        <w:tblW w:w="0" w:type="auto"/>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ook w:val="04A0" w:firstRow="1" w:lastRow="0" w:firstColumn="1" w:lastColumn="0" w:noHBand="0" w:noVBand="1"/>
      </w:tblPr>
      <w:tblGrid>
        <w:gridCol w:w="10050"/>
      </w:tblGrid>
      <w:tr w:rsidR="00344825" w14:paraId="24010C01" w14:textId="77777777" w:rsidTr="00F51D82">
        <w:tc>
          <w:tcPr>
            <w:tcW w:w="10310" w:type="dxa"/>
            <w:shd w:val="clear" w:color="auto" w:fill="auto"/>
            <w:tcMar>
              <w:top w:w="72" w:type="dxa"/>
              <w:left w:w="115" w:type="dxa"/>
              <w:bottom w:w="72" w:type="dxa"/>
              <w:right w:w="115" w:type="dxa"/>
            </w:tcMar>
            <w:vAlign w:val="center"/>
          </w:tcPr>
          <w:p w14:paraId="24A753CA" w14:textId="0104F4BB" w:rsidR="00344825" w:rsidRPr="00A86407" w:rsidRDefault="002034CF" w:rsidP="00F51D82">
            <w:pPr>
              <w:pStyle w:val="Header"/>
              <w:tabs>
                <w:tab w:val="clear" w:pos="4320"/>
                <w:tab w:val="left" w:pos="343"/>
                <w:tab w:val="center" w:pos="5220"/>
              </w:tabs>
              <w:spacing w:line="276" w:lineRule="auto"/>
              <w:rPr>
                <w:rFonts w:ascii="Calibri" w:hAnsi="Calibri" w:cs="Calibri"/>
                <w:b/>
                <w:spacing w:val="-3"/>
                <w:sz w:val="20"/>
              </w:rPr>
            </w:pPr>
            <w:sdt>
              <w:sdtPr>
                <w:rPr>
                  <w:rFonts w:ascii="Calibri" w:hAnsi="Calibri" w:cs="Calibri"/>
                  <w:b/>
                  <w:spacing w:val="-3"/>
                  <w:sz w:val="20"/>
                </w:rPr>
                <w:id w:val="872345918"/>
                <w14:checkbox>
                  <w14:checked w14:val="0"/>
                  <w14:checkedState w14:val="2612" w14:font="MS Gothic"/>
                  <w14:uncheckedState w14:val="2610" w14:font="MS Gothic"/>
                </w14:checkbox>
              </w:sdtPr>
              <w:sdtContent>
                <w:r w:rsidR="00B54BE8">
                  <w:rPr>
                    <w:rFonts w:ascii="MS Gothic" w:eastAsia="MS Gothic" w:hAnsi="MS Gothic" w:cs="Calibri" w:hint="eastAsia"/>
                    <w:b/>
                    <w:spacing w:val="-3"/>
                    <w:sz w:val="20"/>
                  </w:rPr>
                  <w:t>☐</w:t>
                </w:r>
              </w:sdtContent>
            </w:sdt>
            <w:r w:rsidR="00344825">
              <w:rPr>
                <w:rFonts w:ascii="Calibri" w:hAnsi="Calibri" w:cs="Calibri"/>
                <w:b/>
                <w:spacing w:val="-3"/>
                <w:sz w:val="20"/>
              </w:rPr>
              <w:tab/>
              <w:t>BIDDER</w:t>
            </w:r>
            <w:r w:rsidR="00344825" w:rsidRPr="00A86407">
              <w:rPr>
                <w:rFonts w:ascii="Calibri" w:hAnsi="Calibri" w:cs="Calibri"/>
                <w:b/>
                <w:spacing w:val="-3"/>
                <w:sz w:val="20"/>
              </w:rPr>
              <w:t xml:space="preserve"> IS A CERTIFIED SLEB </w:t>
            </w:r>
            <w:r w:rsidR="00344825">
              <w:rPr>
                <w:rFonts w:ascii="Calibri" w:hAnsi="Calibri" w:cs="Calibri"/>
                <w:b/>
                <w:spacing w:val="-3"/>
                <w:sz w:val="20"/>
              </w:rPr>
              <w:t xml:space="preserve"> </w:t>
            </w:r>
            <w:r w:rsidR="00344825" w:rsidRPr="00A86407">
              <w:rPr>
                <w:rFonts w:ascii="Calibri" w:hAnsi="Calibri" w:cs="Calibri"/>
                <w:b/>
                <w:spacing w:val="-3"/>
                <w:sz w:val="20"/>
              </w:rPr>
              <w:t>(sign at bottom of page)</w:t>
            </w:r>
          </w:p>
          <w:p w14:paraId="42463DD4" w14:textId="77777777" w:rsidR="00344825" w:rsidRPr="00A86407" w:rsidRDefault="00344825" w:rsidP="00F51D82">
            <w:pPr>
              <w:pStyle w:val="Header"/>
              <w:tabs>
                <w:tab w:val="clear" w:pos="4320"/>
                <w:tab w:val="clear" w:pos="8640"/>
                <w:tab w:val="right" w:pos="10080"/>
              </w:tabs>
              <w:spacing w:before="80" w:after="80" w:line="276" w:lineRule="auto"/>
              <w:ind w:left="360"/>
              <w:rPr>
                <w:rFonts w:ascii="Calibri" w:hAnsi="Calibri" w:cs="Calibri"/>
                <w:b/>
                <w:spacing w:val="-3"/>
                <w:sz w:val="20"/>
              </w:rPr>
            </w:pPr>
            <w:r w:rsidRPr="00A86407">
              <w:rPr>
                <w:rFonts w:ascii="Calibri" w:hAnsi="Calibri" w:cs="Calibri"/>
                <w:b/>
                <w:spacing w:val="-3"/>
                <w:sz w:val="20"/>
                <w:szCs w:val="24"/>
              </w:rPr>
              <w:t xml:space="preserve">SLEB </w:t>
            </w:r>
            <w:r>
              <w:rPr>
                <w:rFonts w:ascii="Calibri" w:hAnsi="Calibri" w:cs="Calibri"/>
                <w:b/>
                <w:spacing w:val="-3"/>
                <w:sz w:val="20"/>
                <w:szCs w:val="24"/>
              </w:rPr>
              <w:t>BIDDER</w:t>
            </w:r>
            <w:r w:rsidRPr="00A86407">
              <w:rPr>
                <w:rFonts w:ascii="Calibri" w:hAnsi="Calibri" w:cs="Calibri"/>
                <w:b/>
                <w:spacing w:val="-3"/>
                <w:sz w:val="20"/>
                <w:szCs w:val="24"/>
              </w:rPr>
              <w:t xml:space="preserve"> Business Name: </w:t>
            </w:r>
            <w:r w:rsidRPr="00A86407">
              <w:rPr>
                <w:rFonts w:ascii="Calibri" w:hAnsi="Calibri" w:cs="Calibri"/>
                <w:b/>
                <w:spacing w:val="-3"/>
                <w:sz w:val="20"/>
              </w:rPr>
              <w:t xml:space="preserve"> </w:t>
            </w:r>
            <w:r w:rsidRPr="00A86407">
              <w:rPr>
                <w:rFonts w:ascii="Calibri" w:hAnsi="Calibri" w:cs="Calibri"/>
                <w:b/>
                <w:spacing w:val="-3"/>
                <w:sz w:val="20"/>
                <w:u w:val="single"/>
              </w:rPr>
              <w:fldChar w:fldCharType="begin">
                <w:ffData>
                  <w:name w:val="Text53"/>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1BBED8DE" w14:textId="77777777" w:rsidR="00344825" w:rsidRPr="00A86407" w:rsidRDefault="00344825" w:rsidP="00F51D82">
            <w:pPr>
              <w:pStyle w:val="Header"/>
              <w:tabs>
                <w:tab w:val="clear" w:pos="4320"/>
                <w:tab w:val="clear" w:pos="8640"/>
                <w:tab w:val="right" w:pos="4680"/>
                <w:tab w:val="left" w:pos="4860"/>
                <w:tab w:val="right" w:pos="10080"/>
              </w:tabs>
              <w:spacing w:before="80" w:after="80" w:line="276" w:lineRule="auto"/>
              <w:ind w:left="360"/>
              <w:rPr>
                <w:rFonts w:ascii="Calibri" w:hAnsi="Calibri" w:cs="Calibri"/>
                <w:b/>
                <w:spacing w:val="-3"/>
                <w:sz w:val="20"/>
              </w:rPr>
            </w:pPr>
            <w:r w:rsidRPr="00A86407">
              <w:rPr>
                <w:rFonts w:ascii="Calibri" w:hAnsi="Calibri" w:cs="Calibri"/>
                <w:b/>
                <w:spacing w:val="-3"/>
                <w:sz w:val="20"/>
              </w:rPr>
              <w:t xml:space="preserve">SLEB Certification #: </w:t>
            </w:r>
            <w:r w:rsidRPr="00A86407">
              <w:rPr>
                <w:rFonts w:ascii="Calibri" w:hAnsi="Calibri" w:cs="Calibri"/>
                <w:b/>
                <w:spacing w:val="-3"/>
                <w:sz w:val="20"/>
                <w:u w:val="single"/>
              </w:rPr>
              <w:fldChar w:fldCharType="begin">
                <w:ffData>
                  <w:name w:val="Text53"/>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r w:rsidRPr="00A86407">
              <w:rPr>
                <w:rFonts w:ascii="Calibri" w:hAnsi="Calibri" w:cs="Calibri"/>
                <w:b/>
                <w:spacing w:val="-3"/>
                <w:sz w:val="20"/>
                <w:u w:val="single"/>
              </w:rPr>
              <w:tab/>
            </w:r>
            <w:r w:rsidRPr="00A86407">
              <w:rPr>
                <w:rFonts w:ascii="Calibri" w:hAnsi="Calibri" w:cs="Calibri"/>
                <w:b/>
                <w:spacing w:val="-3"/>
                <w:sz w:val="20"/>
              </w:rPr>
              <w:t xml:space="preserve">     SLEB Certification Expiration Date: </w:t>
            </w:r>
            <w:r w:rsidRPr="00A86407">
              <w:rPr>
                <w:rFonts w:ascii="Calibri" w:hAnsi="Calibri" w:cs="Calibri"/>
                <w:b/>
                <w:spacing w:val="-3"/>
                <w:sz w:val="20"/>
                <w:u w:val="single"/>
              </w:rPr>
              <w:fldChar w:fldCharType="begin">
                <w:ffData>
                  <w:name w:val="Text54"/>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039270E1" w14:textId="77777777" w:rsidR="00344825" w:rsidRPr="00A86407" w:rsidRDefault="00344825" w:rsidP="00F51D82">
            <w:pPr>
              <w:pStyle w:val="Header"/>
              <w:tabs>
                <w:tab w:val="clear" w:pos="4320"/>
                <w:tab w:val="clear" w:pos="8640"/>
                <w:tab w:val="right" w:pos="10080"/>
              </w:tabs>
              <w:spacing w:before="80" w:line="276" w:lineRule="auto"/>
              <w:ind w:left="360"/>
              <w:rPr>
                <w:rFonts w:ascii="Calibri" w:hAnsi="Calibri" w:cs="Calibri"/>
                <w:b/>
                <w:sz w:val="22"/>
                <w:szCs w:val="22"/>
              </w:rPr>
            </w:pPr>
            <w:r w:rsidRPr="00A86407">
              <w:rPr>
                <w:rFonts w:ascii="Calibri" w:hAnsi="Calibri" w:cs="Calibri"/>
                <w:b/>
                <w:spacing w:val="-3"/>
                <w:sz w:val="20"/>
              </w:rPr>
              <w:t xml:space="preserve">NAICS Codes Included in Certification: </w:t>
            </w:r>
            <w:r w:rsidRPr="00A86407">
              <w:rPr>
                <w:rFonts w:ascii="Calibri" w:hAnsi="Calibri" w:cs="Calibri"/>
                <w:b/>
                <w:spacing w:val="-3"/>
                <w:sz w:val="20"/>
                <w:u w:val="single"/>
              </w:rPr>
              <w:fldChar w:fldCharType="begin">
                <w:ffData>
                  <w:name w:val="Text55"/>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tc>
      </w:tr>
    </w:tbl>
    <w:p w14:paraId="573658E8" w14:textId="77777777" w:rsidR="00344825" w:rsidRPr="00A86407" w:rsidRDefault="00344825" w:rsidP="00344825">
      <w:pPr>
        <w:pStyle w:val="BodyTextIndent"/>
        <w:ind w:left="0"/>
        <w:rPr>
          <w:rFonts w:ascii="Calibri" w:hAnsi="Calibri" w:cs="Calibri"/>
          <w:b/>
          <w:sz w:val="22"/>
          <w:szCs w:val="22"/>
        </w:rPr>
      </w:pPr>
      <w:r>
        <w:rPr>
          <w:rFonts w:ascii="Calibri" w:hAnsi="Calibri" w:cs="Calibri"/>
          <w:b/>
          <w:sz w:val="22"/>
          <w:szCs w:val="22"/>
        </w:rPr>
        <w:t xml:space="preserve">OR </w:t>
      </w:r>
    </w:p>
    <w:tbl>
      <w:tblPr>
        <w:tblW w:w="0" w:type="auto"/>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ook w:val="04A0" w:firstRow="1" w:lastRow="0" w:firstColumn="1" w:lastColumn="0" w:noHBand="0" w:noVBand="1"/>
      </w:tblPr>
      <w:tblGrid>
        <w:gridCol w:w="10050"/>
      </w:tblGrid>
      <w:tr w:rsidR="00344825" w14:paraId="4F2601E5" w14:textId="77777777" w:rsidTr="00F51D82">
        <w:trPr>
          <w:trHeight w:val="3057"/>
        </w:trPr>
        <w:tc>
          <w:tcPr>
            <w:tcW w:w="11016" w:type="dxa"/>
            <w:shd w:val="clear" w:color="auto" w:fill="auto"/>
            <w:tcMar>
              <w:top w:w="72" w:type="dxa"/>
              <w:left w:w="115" w:type="dxa"/>
              <w:bottom w:w="72" w:type="dxa"/>
              <w:right w:w="115" w:type="dxa"/>
            </w:tcMar>
            <w:vAlign w:val="center"/>
          </w:tcPr>
          <w:p w14:paraId="5AFD8E40" w14:textId="7598E088" w:rsidR="00344825" w:rsidRPr="001B455E" w:rsidRDefault="002034CF" w:rsidP="00E23A64">
            <w:pPr>
              <w:pStyle w:val="Header"/>
              <w:tabs>
                <w:tab w:val="clear" w:pos="4320"/>
                <w:tab w:val="clear" w:pos="8640"/>
                <w:tab w:val="left" w:pos="360"/>
                <w:tab w:val="right" w:pos="10080"/>
              </w:tabs>
              <w:spacing w:before="120" w:after="120"/>
              <w:ind w:left="360" w:hanging="360"/>
              <w:rPr>
                <w:rFonts w:ascii="Calibri" w:hAnsi="Calibri" w:cs="Calibri"/>
                <w:b/>
                <w:sz w:val="20"/>
              </w:rPr>
            </w:pPr>
            <w:sdt>
              <w:sdtPr>
                <w:rPr>
                  <w:rFonts w:ascii="Calibri" w:hAnsi="Calibri" w:cs="Calibri"/>
                  <w:b/>
                  <w:spacing w:val="-3"/>
                  <w:sz w:val="20"/>
                </w:rPr>
                <w:id w:val="503169345"/>
                <w14:checkbox>
                  <w14:checked w14:val="0"/>
                  <w14:checkedState w14:val="2612" w14:font="MS Gothic"/>
                  <w14:uncheckedState w14:val="2610" w14:font="MS Gothic"/>
                </w14:checkbox>
              </w:sdtPr>
              <w:sdtContent>
                <w:r w:rsidR="00B54BE8">
                  <w:rPr>
                    <w:rFonts w:ascii="MS Gothic" w:eastAsia="MS Gothic" w:hAnsi="MS Gothic" w:cs="Calibri" w:hint="eastAsia"/>
                    <w:b/>
                    <w:spacing w:val="-3"/>
                    <w:sz w:val="20"/>
                  </w:rPr>
                  <w:t>☐</w:t>
                </w:r>
              </w:sdtContent>
            </w:sdt>
            <w:r w:rsidR="00344825" w:rsidRPr="00A86407">
              <w:rPr>
                <w:rFonts w:ascii="Calibri" w:hAnsi="Calibri" w:cs="Calibri"/>
                <w:b/>
                <w:spacing w:val="-3"/>
                <w:sz w:val="20"/>
              </w:rPr>
              <w:t xml:space="preserve">  </w:t>
            </w:r>
            <w:r w:rsidR="00344825">
              <w:rPr>
                <w:rFonts w:ascii="Calibri" w:hAnsi="Calibri" w:cs="Calibri"/>
                <w:b/>
                <w:spacing w:val="-3"/>
                <w:sz w:val="20"/>
              </w:rPr>
              <w:tab/>
              <w:t>BIDDER</w:t>
            </w:r>
            <w:r w:rsidR="00344825" w:rsidRPr="00A86407">
              <w:rPr>
                <w:rFonts w:ascii="Calibri" w:hAnsi="Calibri" w:cs="Calibri"/>
                <w:b/>
                <w:spacing w:val="-3"/>
                <w:sz w:val="20"/>
              </w:rPr>
              <w:t xml:space="preserve"> IS </w:t>
            </w:r>
            <w:r w:rsidR="00344825" w:rsidRPr="00A86407">
              <w:rPr>
                <w:rFonts w:ascii="Calibri" w:hAnsi="Calibri" w:cs="Calibri"/>
                <w:b/>
                <w:spacing w:val="-3"/>
                <w:sz w:val="20"/>
                <w:u w:val="single"/>
              </w:rPr>
              <w:t>NOT</w:t>
            </w:r>
            <w:r w:rsidR="00344825" w:rsidRPr="00A86407">
              <w:rPr>
                <w:rFonts w:ascii="Calibri" w:hAnsi="Calibri" w:cs="Calibri"/>
                <w:b/>
                <w:spacing w:val="-3"/>
                <w:sz w:val="20"/>
              </w:rPr>
              <w:t xml:space="preserve"> A CERTIFIED SLEB </w:t>
            </w:r>
            <w:r w:rsidR="00344825" w:rsidRPr="00A86407">
              <w:rPr>
                <w:rFonts w:ascii="Calibri" w:hAnsi="Calibri" w:cs="Calibri"/>
                <w:b/>
                <w:caps/>
                <w:spacing w:val="-3"/>
                <w:sz w:val="20"/>
              </w:rPr>
              <w:t xml:space="preserve">and will </w:t>
            </w:r>
            <w:r w:rsidR="00344825" w:rsidRPr="00A86407">
              <w:rPr>
                <w:rFonts w:ascii="Calibri" w:hAnsi="Calibri" w:cs="Calibri"/>
                <w:b/>
                <w:caps/>
                <w:sz w:val="20"/>
              </w:rPr>
              <w:t xml:space="preserve">subcontract </w:t>
            </w:r>
            <w:r w:rsidR="00344825" w:rsidRPr="00A86407">
              <w:rPr>
                <w:rFonts w:ascii="Calibri" w:hAnsi="Calibri" w:cs="Calibri"/>
                <w:b/>
                <w:caps/>
                <w:sz w:val="20"/>
                <w:u w:val="single"/>
              </w:rPr>
              <w:fldChar w:fldCharType="begin">
                <w:ffData>
                  <w:name w:val="Text56"/>
                  <w:enabled/>
                  <w:calcOnExit w:val="0"/>
                  <w:textInput/>
                </w:ffData>
              </w:fldChar>
            </w:r>
            <w:r w:rsidR="00344825" w:rsidRPr="00A86407">
              <w:rPr>
                <w:rFonts w:ascii="Calibri" w:hAnsi="Calibri" w:cs="Calibri"/>
                <w:b/>
                <w:caps/>
                <w:sz w:val="20"/>
                <w:u w:val="single"/>
              </w:rPr>
              <w:instrText xml:space="preserve"> FORMTEXT </w:instrText>
            </w:r>
            <w:r w:rsidR="00344825" w:rsidRPr="00A86407">
              <w:rPr>
                <w:rFonts w:ascii="Calibri" w:hAnsi="Calibri" w:cs="Calibri"/>
                <w:b/>
                <w:caps/>
                <w:sz w:val="20"/>
                <w:u w:val="single"/>
              </w:rPr>
            </w:r>
            <w:r w:rsidR="00344825" w:rsidRPr="00A86407">
              <w:rPr>
                <w:rFonts w:ascii="Calibri" w:hAnsi="Calibri" w:cs="Calibri"/>
                <w:b/>
                <w:caps/>
                <w:sz w:val="20"/>
                <w:u w:val="single"/>
              </w:rPr>
              <w:fldChar w:fldCharType="separate"/>
            </w:r>
            <w:r w:rsidR="00344825">
              <w:rPr>
                <w:rFonts w:ascii="Calibri" w:hAnsi="Calibri" w:cs="Calibri"/>
                <w:b/>
                <w:caps/>
                <w:noProof/>
                <w:sz w:val="20"/>
                <w:u w:val="single"/>
              </w:rPr>
              <w:t> </w:t>
            </w:r>
            <w:r w:rsidR="00344825">
              <w:rPr>
                <w:rFonts w:ascii="Calibri" w:hAnsi="Calibri" w:cs="Calibri"/>
                <w:b/>
                <w:caps/>
                <w:noProof/>
                <w:sz w:val="20"/>
                <w:u w:val="single"/>
              </w:rPr>
              <w:t> </w:t>
            </w:r>
            <w:r w:rsidR="00344825">
              <w:rPr>
                <w:rFonts w:ascii="Calibri" w:hAnsi="Calibri" w:cs="Calibri"/>
                <w:b/>
                <w:caps/>
                <w:noProof/>
                <w:sz w:val="20"/>
                <w:u w:val="single"/>
              </w:rPr>
              <w:t> </w:t>
            </w:r>
            <w:r w:rsidR="00344825">
              <w:rPr>
                <w:rFonts w:ascii="Calibri" w:hAnsi="Calibri" w:cs="Calibri"/>
                <w:b/>
                <w:caps/>
                <w:noProof/>
                <w:sz w:val="20"/>
                <w:u w:val="single"/>
              </w:rPr>
              <w:t> </w:t>
            </w:r>
            <w:r w:rsidR="00344825">
              <w:rPr>
                <w:rFonts w:ascii="Calibri" w:hAnsi="Calibri" w:cs="Calibri"/>
                <w:b/>
                <w:caps/>
                <w:noProof/>
                <w:sz w:val="20"/>
                <w:u w:val="single"/>
              </w:rPr>
              <w:t> </w:t>
            </w:r>
            <w:r w:rsidR="00344825" w:rsidRPr="00A86407">
              <w:rPr>
                <w:rFonts w:ascii="Calibri" w:hAnsi="Calibri" w:cs="Calibri"/>
                <w:b/>
                <w:caps/>
                <w:sz w:val="20"/>
                <w:u w:val="single"/>
              </w:rPr>
              <w:fldChar w:fldCharType="end"/>
            </w:r>
            <w:r w:rsidR="00344825" w:rsidRPr="00A86407">
              <w:rPr>
                <w:rFonts w:ascii="Calibri" w:hAnsi="Calibri" w:cs="Calibri"/>
                <w:b/>
                <w:caps/>
                <w:sz w:val="20"/>
              </w:rPr>
              <w:t>% with the SLEB named</w:t>
            </w:r>
            <w:r w:rsidR="00344825">
              <w:rPr>
                <w:rFonts w:ascii="Calibri" w:hAnsi="Calibri" w:cs="Calibri"/>
                <w:b/>
                <w:caps/>
                <w:sz w:val="20"/>
              </w:rPr>
              <w:t xml:space="preserve"> below for the </w:t>
            </w:r>
            <w:r w:rsidR="00344825" w:rsidRPr="00A86407">
              <w:rPr>
                <w:rFonts w:ascii="Calibri" w:hAnsi="Calibri" w:cs="Calibri"/>
                <w:b/>
                <w:caps/>
                <w:sz w:val="20"/>
              </w:rPr>
              <w:t>following goods/services</w:t>
            </w:r>
            <w:r w:rsidR="00344825" w:rsidRPr="00A86407">
              <w:rPr>
                <w:rFonts w:ascii="Calibri" w:hAnsi="Calibri" w:cs="Calibri"/>
                <w:b/>
                <w:sz w:val="20"/>
              </w:rPr>
              <w:t xml:space="preserve">: </w:t>
            </w:r>
            <w:r w:rsidR="00344825" w:rsidRPr="00A86407">
              <w:rPr>
                <w:rFonts w:ascii="Calibri" w:hAnsi="Calibri" w:cs="Calibri"/>
                <w:b/>
                <w:sz w:val="20"/>
                <w:u w:val="single"/>
              </w:rPr>
              <w:fldChar w:fldCharType="begin">
                <w:ffData>
                  <w:name w:val="Text57"/>
                  <w:enabled/>
                  <w:calcOnExit w:val="0"/>
                  <w:textInput/>
                </w:ffData>
              </w:fldChar>
            </w:r>
            <w:r w:rsidR="00344825" w:rsidRPr="00A86407">
              <w:rPr>
                <w:rFonts w:ascii="Calibri" w:hAnsi="Calibri" w:cs="Calibri"/>
                <w:b/>
                <w:sz w:val="20"/>
                <w:u w:val="single"/>
              </w:rPr>
              <w:instrText xml:space="preserve"> FORMTEXT </w:instrText>
            </w:r>
            <w:r w:rsidR="00344825" w:rsidRPr="00A86407">
              <w:rPr>
                <w:rFonts w:ascii="Calibri" w:hAnsi="Calibri" w:cs="Calibri"/>
                <w:b/>
                <w:sz w:val="20"/>
                <w:u w:val="single"/>
              </w:rPr>
            </w:r>
            <w:r w:rsidR="00344825" w:rsidRPr="00A86407">
              <w:rPr>
                <w:rFonts w:ascii="Calibri" w:hAnsi="Calibri" w:cs="Calibri"/>
                <w:b/>
                <w:sz w:val="20"/>
                <w:u w:val="single"/>
              </w:rPr>
              <w:fldChar w:fldCharType="separate"/>
            </w:r>
            <w:r w:rsidR="00344825">
              <w:rPr>
                <w:rFonts w:ascii="Calibri" w:hAnsi="Calibri" w:cs="Calibri"/>
                <w:b/>
                <w:noProof/>
                <w:sz w:val="20"/>
                <w:u w:val="single"/>
              </w:rPr>
              <w:t> </w:t>
            </w:r>
            <w:r w:rsidR="00344825">
              <w:rPr>
                <w:rFonts w:ascii="Calibri" w:hAnsi="Calibri" w:cs="Calibri"/>
                <w:b/>
                <w:noProof/>
                <w:sz w:val="20"/>
                <w:u w:val="single"/>
              </w:rPr>
              <w:t> </w:t>
            </w:r>
            <w:r w:rsidR="00344825">
              <w:rPr>
                <w:rFonts w:ascii="Calibri" w:hAnsi="Calibri" w:cs="Calibri"/>
                <w:b/>
                <w:noProof/>
                <w:sz w:val="20"/>
                <w:u w:val="single"/>
              </w:rPr>
              <w:t> </w:t>
            </w:r>
            <w:r w:rsidR="00344825">
              <w:rPr>
                <w:rFonts w:ascii="Calibri" w:hAnsi="Calibri" w:cs="Calibri"/>
                <w:b/>
                <w:noProof/>
                <w:sz w:val="20"/>
                <w:u w:val="single"/>
              </w:rPr>
              <w:t> </w:t>
            </w:r>
            <w:r w:rsidR="00344825">
              <w:rPr>
                <w:rFonts w:ascii="Calibri" w:hAnsi="Calibri" w:cs="Calibri"/>
                <w:b/>
                <w:noProof/>
                <w:sz w:val="20"/>
                <w:u w:val="single"/>
              </w:rPr>
              <w:t> </w:t>
            </w:r>
            <w:r w:rsidR="00344825" w:rsidRPr="00A86407">
              <w:rPr>
                <w:rFonts w:ascii="Calibri" w:hAnsi="Calibri" w:cs="Calibri"/>
                <w:b/>
                <w:sz w:val="20"/>
                <w:u w:val="single"/>
              </w:rPr>
              <w:fldChar w:fldCharType="end"/>
            </w:r>
            <w:r w:rsidR="00344825" w:rsidRPr="00A86407">
              <w:rPr>
                <w:rFonts w:ascii="Calibri" w:hAnsi="Calibri" w:cs="Calibri"/>
                <w:b/>
                <w:sz w:val="20"/>
                <w:u w:val="single"/>
              </w:rPr>
              <w:tab/>
            </w:r>
          </w:p>
          <w:p w14:paraId="4C472283" w14:textId="77777777" w:rsidR="00344825" w:rsidRPr="00A86407" w:rsidRDefault="00344825" w:rsidP="00E23A64">
            <w:pPr>
              <w:pStyle w:val="Header"/>
              <w:tabs>
                <w:tab w:val="clear" w:pos="4320"/>
                <w:tab w:val="clear" w:pos="8640"/>
                <w:tab w:val="right" w:pos="10080"/>
              </w:tabs>
              <w:spacing w:before="120" w:after="120"/>
              <w:ind w:left="360"/>
              <w:rPr>
                <w:rFonts w:ascii="Calibri" w:hAnsi="Calibri" w:cs="Calibri"/>
                <w:b/>
                <w:spacing w:val="-3"/>
                <w:sz w:val="20"/>
              </w:rPr>
            </w:pPr>
            <w:r w:rsidRPr="00A86407">
              <w:rPr>
                <w:rFonts w:ascii="Calibri" w:hAnsi="Calibri" w:cs="Calibri"/>
                <w:b/>
                <w:spacing w:val="-3"/>
                <w:sz w:val="20"/>
                <w:szCs w:val="24"/>
              </w:rPr>
              <w:t xml:space="preserve">SLEB </w:t>
            </w:r>
            <w:r>
              <w:rPr>
                <w:rFonts w:ascii="Calibri" w:hAnsi="Calibri" w:cs="Calibri"/>
                <w:b/>
                <w:spacing w:val="-3"/>
                <w:sz w:val="20"/>
                <w:szCs w:val="24"/>
              </w:rPr>
              <w:t>Subcontractor</w:t>
            </w:r>
            <w:r w:rsidRPr="00A86407">
              <w:rPr>
                <w:rFonts w:ascii="Calibri" w:hAnsi="Calibri" w:cs="Calibri"/>
                <w:b/>
                <w:spacing w:val="-3"/>
                <w:sz w:val="20"/>
                <w:szCs w:val="24"/>
              </w:rPr>
              <w:t xml:space="preserve"> Business Name: </w:t>
            </w:r>
            <w:r w:rsidRPr="00A86407">
              <w:rPr>
                <w:rFonts w:ascii="Calibri" w:hAnsi="Calibri" w:cs="Calibri"/>
                <w:b/>
                <w:spacing w:val="-3"/>
                <w:sz w:val="20"/>
              </w:rPr>
              <w:t xml:space="preserve"> </w:t>
            </w:r>
            <w:r w:rsidRPr="00A86407">
              <w:rPr>
                <w:rFonts w:ascii="Calibri" w:hAnsi="Calibri" w:cs="Calibri"/>
                <w:b/>
                <w:spacing w:val="-3"/>
                <w:sz w:val="20"/>
                <w:u w:val="single"/>
              </w:rPr>
              <w:fldChar w:fldCharType="begin">
                <w:ffData>
                  <w:name w:val="Text53"/>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6003DFB1" w14:textId="77777777" w:rsidR="00344825" w:rsidRPr="00A86407" w:rsidRDefault="00344825" w:rsidP="00E23A64">
            <w:pPr>
              <w:pStyle w:val="Header"/>
              <w:tabs>
                <w:tab w:val="clear" w:pos="4320"/>
                <w:tab w:val="clear" w:pos="8640"/>
                <w:tab w:val="right" w:pos="4680"/>
                <w:tab w:val="left" w:pos="4860"/>
                <w:tab w:val="right" w:pos="10080"/>
              </w:tabs>
              <w:spacing w:before="120" w:after="120"/>
              <w:ind w:left="360"/>
              <w:rPr>
                <w:rFonts w:ascii="Calibri" w:hAnsi="Calibri" w:cs="Calibri"/>
                <w:b/>
                <w:spacing w:val="-3"/>
                <w:sz w:val="20"/>
              </w:rPr>
            </w:pPr>
            <w:r w:rsidRPr="00A86407">
              <w:rPr>
                <w:rFonts w:ascii="Calibri" w:hAnsi="Calibri" w:cs="Calibri"/>
                <w:b/>
                <w:spacing w:val="-3"/>
                <w:sz w:val="20"/>
              </w:rPr>
              <w:t xml:space="preserve">SLEB Certification #: </w:t>
            </w:r>
            <w:r w:rsidRPr="00A86407">
              <w:rPr>
                <w:rFonts w:ascii="Calibri" w:hAnsi="Calibri" w:cs="Calibri"/>
                <w:b/>
                <w:spacing w:val="-3"/>
                <w:sz w:val="20"/>
                <w:u w:val="single"/>
              </w:rPr>
              <w:fldChar w:fldCharType="begin">
                <w:ffData>
                  <w:name w:val="Text53"/>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r w:rsidRPr="00A86407">
              <w:rPr>
                <w:rFonts w:ascii="Calibri" w:hAnsi="Calibri" w:cs="Calibri"/>
                <w:b/>
                <w:spacing w:val="-3"/>
                <w:sz w:val="20"/>
                <w:u w:val="single"/>
              </w:rPr>
              <w:tab/>
            </w:r>
            <w:r w:rsidRPr="00A86407">
              <w:rPr>
                <w:rFonts w:ascii="Calibri" w:hAnsi="Calibri" w:cs="Calibri"/>
                <w:b/>
                <w:spacing w:val="-3"/>
                <w:sz w:val="20"/>
              </w:rPr>
              <w:t xml:space="preserve">     SLEB Certification Expiration Date: </w:t>
            </w:r>
            <w:r w:rsidRPr="00A86407">
              <w:rPr>
                <w:rFonts w:ascii="Calibri" w:hAnsi="Calibri" w:cs="Calibri"/>
                <w:b/>
                <w:spacing w:val="-3"/>
                <w:sz w:val="20"/>
                <w:u w:val="single"/>
              </w:rPr>
              <w:fldChar w:fldCharType="begin">
                <w:ffData>
                  <w:name w:val="Text54"/>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0FA97CEB" w14:textId="0B4C3F12" w:rsidR="00344825" w:rsidRPr="00A86407" w:rsidRDefault="00344825" w:rsidP="00E23A64">
            <w:pPr>
              <w:pStyle w:val="Header"/>
              <w:spacing w:before="120" w:after="120"/>
              <w:ind w:left="360"/>
              <w:rPr>
                <w:rFonts w:ascii="Calibri" w:hAnsi="Calibri" w:cs="Calibri"/>
                <w:b/>
                <w:spacing w:val="-3"/>
                <w:sz w:val="20"/>
                <w:szCs w:val="24"/>
              </w:rPr>
            </w:pPr>
            <w:r w:rsidRPr="00A86407">
              <w:rPr>
                <w:rFonts w:ascii="Calibri" w:hAnsi="Calibri" w:cs="Calibri"/>
                <w:b/>
                <w:spacing w:val="-3"/>
                <w:sz w:val="20"/>
                <w:szCs w:val="24"/>
              </w:rPr>
              <w:t xml:space="preserve">SLEB Certification Status:  </w:t>
            </w:r>
            <w:sdt>
              <w:sdtPr>
                <w:rPr>
                  <w:rFonts w:ascii="Calibri" w:hAnsi="Calibri" w:cs="Calibri"/>
                  <w:b/>
                  <w:spacing w:val="-3"/>
                  <w:sz w:val="20"/>
                </w:rPr>
                <w:id w:val="1965381497"/>
                <w14:checkbox>
                  <w14:checked w14:val="0"/>
                  <w14:checkedState w14:val="2612" w14:font="MS Gothic"/>
                  <w14:uncheckedState w14:val="2610" w14:font="MS Gothic"/>
                </w14:checkbox>
              </w:sdtPr>
              <w:sdtContent>
                <w:r w:rsidR="00B54BE8">
                  <w:rPr>
                    <w:rFonts w:ascii="MS Gothic" w:eastAsia="MS Gothic" w:hAnsi="MS Gothic" w:cs="Calibri" w:hint="eastAsia"/>
                    <w:b/>
                    <w:spacing w:val="-3"/>
                    <w:sz w:val="20"/>
                  </w:rPr>
                  <w:t>☐</w:t>
                </w:r>
              </w:sdtContent>
            </w:sdt>
            <w:r w:rsidR="00B54BE8" w:rsidRPr="00A86407">
              <w:rPr>
                <w:rFonts w:ascii="Calibri" w:hAnsi="Calibri" w:cs="Calibri"/>
                <w:b/>
                <w:spacing w:val="-3"/>
                <w:sz w:val="20"/>
              </w:rPr>
              <w:t xml:space="preserve">  </w:t>
            </w:r>
            <w:r w:rsidRPr="00A86407">
              <w:rPr>
                <w:rFonts w:ascii="Calibri" w:hAnsi="Calibri" w:cs="Calibri"/>
                <w:b/>
                <w:spacing w:val="-3"/>
                <w:sz w:val="20"/>
                <w:szCs w:val="24"/>
              </w:rPr>
              <w:t xml:space="preserve">Small /  </w:t>
            </w:r>
            <w:sdt>
              <w:sdtPr>
                <w:rPr>
                  <w:rFonts w:ascii="Calibri" w:hAnsi="Calibri" w:cs="Calibri"/>
                  <w:b/>
                  <w:spacing w:val="-3"/>
                  <w:sz w:val="20"/>
                </w:rPr>
                <w:id w:val="1634367322"/>
                <w14:checkbox>
                  <w14:checked w14:val="0"/>
                  <w14:checkedState w14:val="2612" w14:font="MS Gothic"/>
                  <w14:uncheckedState w14:val="2610" w14:font="MS Gothic"/>
                </w14:checkbox>
              </w:sdtPr>
              <w:sdtContent>
                <w:r w:rsidR="00B54BE8">
                  <w:rPr>
                    <w:rFonts w:ascii="MS Gothic" w:eastAsia="MS Gothic" w:hAnsi="MS Gothic" w:cs="Calibri" w:hint="eastAsia"/>
                    <w:b/>
                    <w:spacing w:val="-3"/>
                    <w:sz w:val="20"/>
                  </w:rPr>
                  <w:t>☐</w:t>
                </w:r>
              </w:sdtContent>
            </w:sdt>
            <w:r w:rsidR="00B54BE8" w:rsidRPr="00A86407">
              <w:rPr>
                <w:rFonts w:ascii="Calibri" w:hAnsi="Calibri" w:cs="Calibri"/>
                <w:b/>
                <w:spacing w:val="-3"/>
                <w:sz w:val="20"/>
              </w:rPr>
              <w:t xml:space="preserve">  </w:t>
            </w:r>
            <w:r w:rsidRPr="00A86407">
              <w:rPr>
                <w:rFonts w:ascii="Calibri" w:hAnsi="Calibri" w:cs="Calibri"/>
                <w:b/>
                <w:spacing w:val="-3"/>
                <w:sz w:val="20"/>
                <w:szCs w:val="24"/>
              </w:rPr>
              <w:t xml:space="preserve">Emerging </w:t>
            </w:r>
          </w:p>
          <w:p w14:paraId="742A0142" w14:textId="77777777" w:rsidR="00344825" w:rsidRPr="001B455E" w:rsidRDefault="00344825" w:rsidP="00E23A64">
            <w:pPr>
              <w:pStyle w:val="Header"/>
              <w:tabs>
                <w:tab w:val="clear" w:pos="4320"/>
                <w:tab w:val="clear" w:pos="8640"/>
                <w:tab w:val="right" w:pos="10080"/>
              </w:tabs>
              <w:spacing w:before="120" w:after="120"/>
              <w:ind w:left="360"/>
              <w:rPr>
                <w:rFonts w:ascii="Calibri" w:hAnsi="Calibri" w:cs="Calibri"/>
                <w:b/>
                <w:spacing w:val="-3"/>
                <w:sz w:val="20"/>
                <w:szCs w:val="24"/>
              </w:rPr>
            </w:pPr>
            <w:r w:rsidRPr="00A86407">
              <w:rPr>
                <w:rFonts w:ascii="Calibri" w:hAnsi="Calibri" w:cs="Calibri"/>
                <w:b/>
                <w:spacing w:val="-3"/>
                <w:sz w:val="20"/>
              </w:rPr>
              <w:t xml:space="preserve">NAICS Codes Included in Certification: </w:t>
            </w:r>
            <w:r w:rsidRPr="00A86407">
              <w:rPr>
                <w:rFonts w:ascii="Calibri" w:hAnsi="Calibri" w:cs="Calibri"/>
                <w:b/>
                <w:spacing w:val="-3"/>
                <w:sz w:val="20"/>
                <w:u w:val="single"/>
              </w:rPr>
              <w:fldChar w:fldCharType="begin">
                <w:ffData>
                  <w:name w:val="Text55"/>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0A7F4288" w14:textId="77777777" w:rsidR="00344825" w:rsidRDefault="00344825" w:rsidP="00E23A64">
            <w:pPr>
              <w:pStyle w:val="Header"/>
              <w:tabs>
                <w:tab w:val="clear" w:pos="4320"/>
                <w:tab w:val="clear" w:pos="8640"/>
                <w:tab w:val="right" w:pos="10080"/>
              </w:tabs>
              <w:spacing w:before="120" w:after="120"/>
              <w:ind w:left="360"/>
              <w:rPr>
                <w:rFonts w:ascii="Calibri" w:hAnsi="Calibri" w:cs="Calibri"/>
                <w:b/>
                <w:spacing w:val="-3"/>
                <w:sz w:val="20"/>
                <w:u w:val="single"/>
              </w:rPr>
            </w:pPr>
            <w:r w:rsidRPr="00A86407">
              <w:rPr>
                <w:rFonts w:ascii="Calibri" w:hAnsi="Calibri" w:cs="Calibri"/>
                <w:b/>
                <w:spacing w:val="-3"/>
                <w:sz w:val="20"/>
              </w:rPr>
              <w:t xml:space="preserve">SLEB Subcontractor </w:t>
            </w:r>
            <w:r w:rsidRPr="00A86407">
              <w:rPr>
                <w:rFonts w:ascii="Calibri" w:hAnsi="Calibri" w:cs="Calibri"/>
                <w:b/>
                <w:spacing w:val="-3"/>
                <w:sz w:val="20"/>
                <w:szCs w:val="24"/>
              </w:rPr>
              <w:t xml:space="preserve">Principal Name: </w:t>
            </w:r>
            <w:r w:rsidRPr="00A86407">
              <w:rPr>
                <w:rFonts w:ascii="Calibri" w:hAnsi="Calibri" w:cs="Calibri"/>
                <w:b/>
                <w:spacing w:val="-3"/>
                <w:sz w:val="20"/>
                <w:u w:val="single"/>
              </w:rPr>
              <w:fldChar w:fldCharType="begin">
                <w:ffData>
                  <w:name w:val="Text55"/>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4F281121" w14:textId="2F4A59BE" w:rsidR="00344825" w:rsidRPr="00983DAC" w:rsidRDefault="00344825" w:rsidP="00E23A64">
            <w:pPr>
              <w:pStyle w:val="Header"/>
              <w:tabs>
                <w:tab w:val="clear" w:pos="4320"/>
                <w:tab w:val="clear" w:pos="8640"/>
                <w:tab w:val="left" w:pos="7795"/>
                <w:tab w:val="right" w:pos="8875"/>
                <w:tab w:val="right" w:pos="9830"/>
              </w:tabs>
              <w:spacing w:before="120" w:after="120" w:line="276" w:lineRule="auto"/>
              <w:ind w:left="360"/>
              <w:rPr>
                <w:rFonts w:ascii="Calibri" w:hAnsi="Calibri" w:cs="Calibri"/>
                <w:b/>
                <w:spacing w:val="-3"/>
                <w:sz w:val="20"/>
                <w:szCs w:val="24"/>
              </w:rPr>
            </w:pPr>
            <w:bookmarkStart w:id="98" w:name="SLEBSubSignature"/>
            <w:bookmarkEnd w:id="98"/>
            <w:r w:rsidRPr="00A86407">
              <w:rPr>
                <w:rFonts w:ascii="Calibri" w:hAnsi="Calibri" w:cs="Calibri"/>
                <w:b/>
                <w:spacing w:val="-3"/>
                <w:sz w:val="20"/>
              </w:rPr>
              <w:t xml:space="preserve">SLEB Subcontractor Principal Signature:  </w:t>
            </w:r>
            <w:r w:rsidRPr="00246195">
              <w:rPr>
                <w:rFonts w:ascii="Calibri" w:hAnsi="Calibri" w:cs="Calibri"/>
                <w:color w:val="0000FF"/>
                <w:spacing w:val="-3"/>
                <w:sz w:val="36"/>
                <w:szCs w:val="36"/>
              </w:rPr>
              <w:sym w:font="Wingdings" w:char="F03F"/>
            </w:r>
            <w:r>
              <w:rPr>
                <w:rFonts w:ascii="Calibri" w:hAnsi="Calibri" w:cs="Calibri"/>
                <w:color w:val="0000FF"/>
                <w:spacing w:val="-3"/>
                <w:sz w:val="36"/>
                <w:szCs w:val="36"/>
              </w:rPr>
              <w:t xml:space="preserve"> </w:t>
            </w:r>
            <w:r w:rsidRPr="00344825">
              <w:rPr>
                <w:rFonts w:ascii="Calibri" w:hAnsi="Calibri" w:cs="Calibri"/>
                <w:spacing w:val="-3"/>
                <w:sz w:val="20"/>
                <w:u w:val="single"/>
              </w:rPr>
              <w:tab/>
            </w:r>
            <w:r w:rsidRPr="00A86407">
              <w:rPr>
                <w:rFonts w:ascii="Calibri" w:hAnsi="Calibri" w:cs="Calibri"/>
                <w:b/>
                <w:spacing w:val="-3"/>
                <w:sz w:val="20"/>
              </w:rPr>
              <w:tab/>
              <w:t xml:space="preserve">Date: </w:t>
            </w:r>
            <w:r w:rsidRPr="00A86407">
              <w:rPr>
                <w:rFonts w:ascii="Calibri" w:hAnsi="Calibri" w:cs="Calibri"/>
                <w:b/>
                <w:spacing w:val="-3"/>
                <w:sz w:val="20"/>
                <w:u w:val="single"/>
              </w:rPr>
              <w:fldChar w:fldCharType="begin">
                <w:ffData>
                  <w:name w:val="Text54"/>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tc>
      </w:tr>
    </w:tbl>
    <w:p w14:paraId="00237F0B" w14:textId="77777777" w:rsidR="00344825" w:rsidRPr="00130F5F" w:rsidRDefault="00344825" w:rsidP="00344825">
      <w:pPr>
        <w:tabs>
          <w:tab w:val="center" w:pos="5220"/>
        </w:tabs>
        <w:rPr>
          <w:rFonts w:ascii="Calibri" w:hAnsi="Calibri" w:cs="Calibri"/>
          <w:sz w:val="14"/>
          <w:szCs w:val="16"/>
        </w:rPr>
      </w:pPr>
    </w:p>
    <w:p w14:paraId="6CCD7C18" w14:textId="77777777" w:rsidR="00344825" w:rsidRPr="00130F5F" w:rsidRDefault="00344825" w:rsidP="00344825">
      <w:pPr>
        <w:pStyle w:val="Header"/>
        <w:pBdr>
          <w:top w:val="single" w:sz="4" w:space="1" w:color="auto"/>
          <w:left w:val="single" w:sz="4" w:space="6" w:color="auto"/>
          <w:bottom w:val="single" w:sz="4" w:space="1" w:color="auto"/>
          <w:right w:val="single" w:sz="4" w:space="4" w:color="auto"/>
        </w:pBdr>
        <w:tabs>
          <w:tab w:val="left" w:pos="720"/>
        </w:tabs>
        <w:jc w:val="both"/>
        <w:rPr>
          <w:rFonts w:ascii="Calibri" w:hAnsi="Calibri" w:cs="Calibri"/>
          <w:b/>
          <w:spacing w:val="-3"/>
          <w:sz w:val="22"/>
        </w:rPr>
      </w:pPr>
      <w:r w:rsidRPr="00130F5F">
        <w:rPr>
          <w:rFonts w:ascii="Calibri" w:hAnsi="Calibri" w:cs="Calibri"/>
          <w:b/>
          <w:sz w:val="20"/>
        </w:rPr>
        <w:t>Upon award,</w:t>
      </w:r>
      <w:r>
        <w:rPr>
          <w:rFonts w:ascii="Calibri" w:hAnsi="Calibri" w:cs="Calibri"/>
          <w:b/>
          <w:sz w:val="20"/>
        </w:rPr>
        <w:t xml:space="preserve"> Bidder (the</w:t>
      </w:r>
      <w:r w:rsidRPr="00130F5F">
        <w:rPr>
          <w:rFonts w:ascii="Calibri" w:hAnsi="Calibri" w:cs="Calibri"/>
          <w:b/>
          <w:sz w:val="20"/>
        </w:rPr>
        <w:t xml:space="preserve"> </w:t>
      </w:r>
      <w:r>
        <w:rPr>
          <w:rFonts w:ascii="Calibri" w:hAnsi="Calibri" w:cs="Calibri"/>
          <w:b/>
          <w:sz w:val="20"/>
        </w:rPr>
        <w:t>P</w:t>
      </w:r>
      <w:r w:rsidRPr="00130F5F">
        <w:rPr>
          <w:rFonts w:ascii="Calibri" w:hAnsi="Calibri" w:cs="Calibri"/>
          <w:b/>
          <w:sz w:val="20"/>
        </w:rPr>
        <w:t xml:space="preserve">rime </w:t>
      </w:r>
      <w:r>
        <w:rPr>
          <w:rFonts w:ascii="Calibri" w:hAnsi="Calibri" w:cs="Calibri"/>
          <w:b/>
          <w:sz w:val="20"/>
        </w:rPr>
        <w:t>Contractor)</w:t>
      </w:r>
      <w:r w:rsidRPr="00130F5F">
        <w:rPr>
          <w:rFonts w:ascii="Calibri" w:hAnsi="Calibri" w:cs="Calibri"/>
          <w:b/>
          <w:sz w:val="20"/>
        </w:rPr>
        <w:t xml:space="preserve"> and</w:t>
      </w:r>
      <w:r w:rsidRPr="00130F5F">
        <w:rPr>
          <w:rFonts w:ascii="Calibri" w:hAnsi="Calibri" w:cs="Calibri"/>
          <w:sz w:val="20"/>
        </w:rPr>
        <w:t xml:space="preserve"> </w:t>
      </w:r>
      <w:r w:rsidRPr="00130F5F">
        <w:rPr>
          <w:rFonts w:ascii="Calibri" w:hAnsi="Calibri" w:cs="Calibri"/>
          <w:b/>
          <w:sz w:val="20"/>
        </w:rPr>
        <w:t>all SLEB subcontractors</w:t>
      </w:r>
      <w:r w:rsidRPr="00130F5F">
        <w:rPr>
          <w:rFonts w:ascii="Calibri" w:hAnsi="Calibri" w:cs="Calibri"/>
          <w:sz w:val="20"/>
        </w:rPr>
        <w:t xml:space="preserve"> agree to register and use the secure web-based ELATION SYSTEMS. ELATION SYSTEMS will be used to submit SLEB subcontractor participation</w:t>
      </w:r>
      <w:r>
        <w:rPr>
          <w:rFonts w:ascii="Calibri" w:hAnsi="Calibri" w:cs="Calibri"/>
          <w:sz w:val="20"/>
        </w:rPr>
        <w:t>,</w:t>
      </w:r>
      <w:r w:rsidRPr="00130F5F">
        <w:rPr>
          <w:rFonts w:ascii="Calibri" w:hAnsi="Calibri" w:cs="Calibri"/>
          <w:sz w:val="20"/>
        </w:rPr>
        <w:t xml:space="preserve"> including, but not limited to, subcontractor contract amounts, payments made, and confirmation of payments received.</w:t>
      </w:r>
    </w:p>
    <w:p w14:paraId="221EA047" w14:textId="77777777" w:rsidR="00344825" w:rsidRDefault="00344825" w:rsidP="00344825">
      <w:pPr>
        <w:rPr>
          <w:rFonts w:ascii="Calibri" w:hAnsi="Calibri" w:cs="Calibri"/>
          <w:sz w:val="14"/>
        </w:rPr>
      </w:pPr>
    </w:p>
    <w:p w14:paraId="0BF799E4" w14:textId="77777777" w:rsidR="00344825" w:rsidRPr="00666406" w:rsidRDefault="00344825" w:rsidP="00344825">
      <w:pPr>
        <w:rPr>
          <w:rFonts w:ascii="Calibri" w:hAnsi="Calibri" w:cs="Calibri"/>
          <w:sz w:val="14"/>
        </w:rPr>
      </w:pPr>
    </w:p>
    <w:p w14:paraId="1A4FF7BC" w14:textId="77777777" w:rsidR="00A56C5A" w:rsidRPr="003B6185" w:rsidRDefault="00A56C5A" w:rsidP="00A56C5A">
      <w:pPr>
        <w:tabs>
          <w:tab w:val="left" w:pos="4728"/>
          <w:tab w:val="left" w:pos="5459"/>
          <w:tab w:val="right" w:pos="10080"/>
        </w:tabs>
        <w:spacing w:after="240"/>
        <w:rPr>
          <w:rFonts w:ascii="Calibri" w:hAnsi="Calibri" w:cs="Calibri"/>
          <w:b/>
          <w:sz w:val="22"/>
          <w:u w:val="single"/>
        </w:rPr>
      </w:pPr>
      <w:bookmarkStart w:id="99" w:name="_Hlk160806814"/>
      <w:bookmarkStart w:id="100" w:name="_Hlk160806123"/>
      <w:r>
        <w:rPr>
          <w:rFonts w:ascii="Calibri" w:hAnsi="Calibri" w:cs="Calibri"/>
          <w:b/>
          <w:sz w:val="22"/>
        </w:rPr>
        <w:t>Prime Bidder Authorized Signatory Name/Title</w:t>
      </w:r>
      <w:r w:rsidRPr="00C5586D">
        <w:rPr>
          <w:rFonts w:ascii="Calibri" w:hAnsi="Calibri" w:cs="Calibri"/>
          <w:b/>
          <w:sz w:val="22"/>
        </w:rPr>
        <w:t xml:space="preserve">: </w:t>
      </w:r>
      <w:r>
        <w:rPr>
          <w:rFonts w:ascii="Calibri" w:hAnsi="Calibri" w:cs="Calibri"/>
          <w:bCs/>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
          <w:sz w:val="22"/>
          <w:u w:val="single"/>
        </w:rPr>
        <w:t xml:space="preserve"> /</w:t>
      </w:r>
      <w:r>
        <w:rPr>
          <w:rFonts w:ascii="Calibri" w:hAnsi="Calibri" w:cs="Calibri"/>
          <w:bCs/>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Cs/>
          <w:sz w:val="22"/>
          <w:u w:val="single"/>
        </w:rPr>
        <w:tab/>
      </w:r>
    </w:p>
    <w:p w14:paraId="08DFB0BB" w14:textId="77777777" w:rsidR="00A56C5A" w:rsidRPr="00C5586D" w:rsidRDefault="00A56C5A" w:rsidP="00A56C5A">
      <w:pPr>
        <w:tabs>
          <w:tab w:val="left" w:pos="1827"/>
          <w:tab w:val="left" w:pos="4860"/>
          <w:tab w:val="left" w:pos="5040"/>
          <w:tab w:val="left" w:pos="5739"/>
          <w:tab w:val="left" w:pos="6840"/>
          <w:tab w:val="left" w:pos="7020"/>
          <w:tab w:val="left" w:pos="7694"/>
          <w:tab w:val="left" w:pos="7920"/>
          <w:tab w:val="left" w:pos="8100"/>
          <w:tab w:val="right" w:pos="10080"/>
        </w:tabs>
        <w:spacing w:after="180"/>
        <w:rPr>
          <w:rFonts w:ascii="Calibri" w:hAnsi="Calibri" w:cs="Calibri"/>
          <w:sz w:val="22"/>
          <w:u w:val="single"/>
        </w:rPr>
      </w:pPr>
      <w:r w:rsidRPr="00C5586D">
        <w:rPr>
          <w:rFonts w:ascii="Calibri" w:hAnsi="Calibri" w:cs="Calibri"/>
          <w:b/>
          <w:sz w:val="22"/>
        </w:rPr>
        <w:t xml:space="preserve">Street Address: </w:t>
      </w:r>
      <w:r>
        <w:rPr>
          <w:rFonts w:ascii="Calibri" w:hAnsi="Calibri" w:cs="Calibri"/>
          <w:bCs/>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Cs/>
          <w:sz w:val="22"/>
          <w:u w:val="single"/>
        </w:rPr>
        <w:tab/>
      </w:r>
      <w:r>
        <w:rPr>
          <w:rFonts w:ascii="Calibri" w:hAnsi="Calibri" w:cs="Calibri"/>
          <w:bCs/>
          <w:sz w:val="22"/>
        </w:rPr>
        <w:tab/>
      </w:r>
      <w:r w:rsidRPr="00C5586D">
        <w:rPr>
          <w:rFonts w:ascii="Calibri" w:hAnsi="Calibri" w:cs="Calibri"/>
          <w:b/>
          <w:sz w:val="22"/>
        </w:rPr>
        <w:t>City</w:t>
      </w:r>
      <w:r>
        <w:rPr>
          <w:rFonts w:ascii="Calibri" w:hAnsi="Calibri" w:cs="Calibri"/>
          <w:b/>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
          <w:sz w:val="22"/>
          <w:u w:val="single"/>
        </w:rPr>
        <w:tab/>
      </w:r>
      <w:r>
        <w:rPr>
          <w:rFonts w:ascii="Calibri" w:hAnsi="Calibri" w:cs="Calibri"/>
          <w:bCs/>
          <w:sz w:val="22"/>
        </w:rPr>
        <w:tab/>
      </w:r>
      <w:r w:rsidRPr="00C5586D">
        <w:rPr>
          <w:rFonts w:ascii="Calibri" w:hAnsi="Calibri" w:cs="Calibri"/>
          <w:b/>
          <w:sz w:val="22"/>
        </w:rPr>
        <w:t>State</w:t>
      </w:r>
      <w:r>
        <w:rPr>
          <w:rFonts w:ascii="Calibri" w:hAnsi="Calibri" w:cs="Calibri"/>
          <w:b/>
          <w:sz w:val="22"/>
        </w:rPr>
        <w:t xml:space="preserve"> </w:t>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sidRPr="00C5586D">
        <w:rPr>
          <w:rFonts w:ascii="Calibri" w:hAnsi="Calibri" w:cs="Calibri"/>
          <w:b/>
          <w:sz w:val="22"/>
        </w:rPr>
        <w:t xml:space="preserve"> Zip Code</w:t>
      </w:r>
      <w:r>
        <w:rPr>
          <w:rFonts w:ascii="Calibri" w:hAnsi="Calibri" w:cs="Calibri"/>
          <w:sz w:val="22"/>
          <w:u w:val="single"/>
        </w:rPr>
        <w:t xml:space="preserve">  </w:t>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sz w:val="22"/>
          <w:u w:val="single"/>
        </w:rPr>
        <w:tab/>
      </w:r>
    </w:p>
    <w:p w14:paraId="64C835A0" w14:textId="55058E33" w:rsidR="00344825" w:rsidRPr="007B0708" w:rsidRDefault="00A56C5A" w:rsidP="00A56C5A">
      <w:pPr>
        <w:tabs>
          <w:tab w:val="left" w:pos="7200"/>
          <w:tab w:val="left" w:pos="7470"/>
          <w:tab w:val="right" w:pos="10080"/>
        </w:tabs>
      </w:pPr>
      <w:bookmarkStart w:id="101" w:name="Prime_Bidder_Signature"/>
      <w:r w:rsidRPr="00A855E9">
        <w:rPr>
          <w:rFonts w:ascii="Calibri" w:hAnsi="Calibri" w:cs="Calibri"/>
          <w:b/>
          <w:bCs/>
          <w:sz w:val="22"/>
        </w:rPr>
        <w:t>Bidder Signature:</w:t>
      </w:r>
      <w:r w:rsidRPr="007B0708">
        <w:rPr>
          <w:rFonts w:ascii="Calibri" w:hAnsi="Calibri" w:cs="Calibri"/>
          <w:sz w:val="22"/>
        </w:rPr>
        <w:t xml:space="preserve"> </w:t>
      </w:r>
      <w:bookmarkEnd w:id="101"/>
      <w:r w:rsidRPr="007B0708">
        <w:rPr>
          <w:rFonts w:ascii="Calibri" w:hAnsi="Calibri" w:cs="Calibri"/>
          <w:color w:val="0000FF"/>
          <w:spacing w:val="-3"/>
          <w:sz w:val="36"/>
          <w:szCs w:val="36"/>
        </w:rPr>
        <w:sym w:font="Wingdings" w:char="F03F"/>
      </w:r>
      <w:r w:rsidRPr="00F67D32">
        <w:rPr>
          <w:rFonts w:ascii="Calibri" w:hAnsi="Calibri" w:cs="Calibri"/>
          <w:spacing w:val="-3"/>
          <w:sz w:val="36"/>
          <w:szCs w:val="36"/>
          <w:u w:val="single"/>
        </w:rPr>
        <w:tab/>
      </w:r>
      <w:r w:rsidRPr="00344825">
        <w:rPr>
          <w:rFonts w:ascii="Calibri" w:hAnsi="Calibri" w:cs="Calibri"/>
          <w:bCs/>
          <w:spacing w:val="-3"/>
          <w:sz w:val="28"/>
          <w:szCs w:val="28"/>
        </w:rPr>
        <w:tab/>
      </w:r>
      <w:r w:rsidRPr="00A855E9">
        <w:rPr>
          <w:rFonts w:ascii="Calibri" w:hAnsi="Calibri" w:cs="Calibri"/>
          <w:b/>
          <w:bCs/>
          <w:sz w:val="22"/>
        </w:rPr>
        <w:t>Date:</w:t>
      </w:r>
      <w:r w:rsidRPr="007B0708">
        <w:rPr>
          <w:rFonts w:ascii="Calibri" w:hAnsi="Calibri" w:cs="Calibri"/>
          <w:sz w:val="22"/>
        </w:rPr>
        <w:t xml:space="preserve"> </w:t>
      </w:r>
      <w:r w:rsidRPr="00F67D32">
        <w:rPr>
          <w:rFonts w:ascii="Calibri" w:hAnsi="Calibri" w:cs="Calibri"/>
          <w:b/>
          <w:sz w:val="22"/>
          <w:u w:val="single"/>
        </w:rPr>
        <w:fldChar w:fldCharType="begin">
          <w:ffData>
            <w:name w:val="Text58"/>
            <w:enabled/>
            <w:calcOnExit w:val="0"/>
            <w:textInput/>
          </w:ffData>
        </w:fldChar>
      </w:r>
      <w:r w:rsidRPr="00F67D32">
        <w:rPr>
          <w:rFonts w:ascii="Calibri" w:hAnsi="Calibri" w:cs="Calibri"/>
          <w:sz w:val="22"/>
          <w:u w:val="single"/>
        </w:rPr>
        <w:instrText xml:space="preserve"> FORMTEXT </w:instrText>
      </w:r>
      <w:r w:rsidRPr="00F67D32">
        <w:rPr>
          <w:rFonts w:ascii="Calibri" w:hAnsi="Calibri" w:cs="Calibri"/>
          <w:b/>
          <w:sz w:val="22"/>
          <w:u w:val="single"/>
        </w:rPr>
      </w:r>
      <w:r w:rsidRPr="00F67D32">
        <w:rPr>
          <w:rFonts w:ascii="Calibri" w:hAnsi="Calibri" w:cs="Calibri"/>
          <w:b/>
          <w:sz w:val="22"/>
          <w:u w:val="single"/>
        </w:rPr>
        <w:fldChar w:fldCharType="separate"/>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b/>
          <w:sz w:val="22"/>
          <w:u w:val="single"/>
        </w:rPr>
        <w:fldChar w:fldCharType="end"/>
      </w:r>
      <w:r w:rsidR="00A855E9">
        <w:rPr>
          <w:rFonts w:ascii="Calibri" w:hAnsi="Calibri" w:cs="Calibri"/>
          <w:b/>
          <w:sz w:val="22"/>
          <w:u w:val="single"/>
        </w:rPr>
        <w:tab/>
      </w:r>
    </w:p>
    <w:bookmarkEnd w:id="99"/>
    <w:p w14:paraId="5B35AE4C" w14:textId="0C693085" w:rsidR="0007148C" w:rsidRPr="004D05F2" w:rsidRDefault="0007148C" w:rsidP="006C19B7">
      <w:pPr>
        <w:tabs>
          <w:tab w:val="right" w:pos="7020"/>
          <w:tab w:val="left" w:pos="7200"/>
          <w:tab w:val="right" w:pos="10080"/>
        </w:tabs>
        <w:rPr>
          <w:rFonts w:ascii="Calibri" w:hAnsi="Calibri" w:cs="Calibri"/>
          <w:b/>
          <w:sz w:val="2"/>
          <w:szCs w:val="2"/>
        </w:rPr>
      </w:pPr>
    </w:p>
    <w:bookmarkEnd w:id="100"/>
    <w:p w14:paraId="2A29350B" w14:textId="0CF5E9D4" w:rsidR="00BE0A1F" w:rsidRPr="00D26CF6" w:rsidRDefault="00BE0A1F" w:rsidP="00BE0A1F">
      <w:pPr>
        <w:pStyle w:val="Heading4"/>
        <w:shd w:val="clear" w:color="auto" w:fill="DEEAF6" w:themeFill="accent5" w:themeFillTint="33"/>
        <w:jc w:val="left"/>
      </w:pPr>
      <w:r w:rsidRPr="00D26CF6">
        <w:lastRenderedPageBreak/>
        <w:t>BIDDER MINIMUM QUALIFICATIONS</w:t>
      </w:r>
      <w:r>
        <w:tab/>
      </w:r>
    </w:p>
    <w:p w14:paraId="0E99424A" w14:textId="7A488358" w:rsidR="00D0212C" w:rsidRPr="00266DFB" w:rsidRDefault="00D0212C" w:rsidP="00D0212C">
      <w:pPr>
        <w:spacing w:before="240" w:after="240"/>
        <w:rPr>
          <w:rFonts w:ascii="Calibri" w:hAnsi="Calibri" w:cs="Calibri"/>
          <w:sz w:val="24"/>
        </w:rPr>
      </w:pPr>
      <w:r w:rsidRPr="00266DFB">
        <w:rPr>
          <w:rFonts w:ascii="Calibri" w:hAnsi="Calibri" w:cs="Calibri"/>
          <w:b/>
          <w:sz w:val="24"/>
        </w:rPr>
        <w:t>Instructions:</w:t>
      </w:r>
      <w:r w:rsidRPr="00266DFB">
        <w:rPr>
          <w:rFonts w:ascii="Calibri" w:hAnsi="Calibri" w:cs="Calibri"/>
          <w:sz w:val="24"/>
        </w:rPr>
        <w:t xml:space="preserve"> Bidder </w:t>
      </w:r>
      <w:r w:rsidR="00F43EF7">
        <w:rPr>
          <w:rFonts w:ascii="Calibri" w:hAnsi="Calibri" w:cs="Calibri"/>
          <w:sz w:val="24"/>
        </w:rPr>
        <w:t>must</w:t>
      </w:r>
      <w:r w:rsidRPr="00266DFB">
        <w:rPr>
          <w:rFonts w:ascii="Calibri" w:hAnsi="Calibri" w:cs="Calibri"/>
          <w:sz w:val="24"/>
        </w:rPr>
        <w:t xml:space="preserve"> respond and/or provide support documentation </w:t>
      </w:r>
      <w:r w:rsidR="006B4DC6">
        <w:rPr>
          <w:rFonts w:ascii="Calibri" w:hAnsi="Calibri" w:cs="Calibri"/>
          <w:sz w:val="24"/>
        </w:rPr>
        <w:t>that fulfills</w:t>
      </w:r>
      <w:r w:rsidRPr="00266DFB">
        <w:rPr>
          <w:rFonts w:ascii="Calibri" w:hAnsi="Calibri" w:cs="Calibri"/>
          <w:sz w:val="24"/>
        </w:rPr>
        <w:t xml:space="preserve"> all the minimum qualifications. </w:t>
      </w:r>
    </w:p>
    <w:p w14:paraId="0CAC8165" w14:textId="77777777" w:rsidR="00254D4B" w:rsidRPr="00254D4B" w:rsidRDefault="00254D4B" w:rsidP="00254D4B">
      <w:pPr>
        <w:numPr>
          <w:ilvl w:val="2"/>
          <w:numId w:val="37"/>
        </w:numPr>
        <w:tabs>
          <w:tab w:val="left" w:pos="720"/>
        </w:tabs>
        <w:spacing w:after="240"/>
        <w:ind w:left="720"/>
        <w:rPr>
          <w:rFonts w:ascii="Calibri" w:hAnsi="Calibri" w:cs="Calibri"/>
          <w:sz w:val="24"/>
          <w:szCs w:val="18"/>
        </w:rPr>
      </w:pPr>
      <w:r w:rsidRPr="00254D4B">
        <w:rPr>
          <w:rFonts w:ascii="Calibri" w:hAnsi="Calibri" w:cs="Calibri"/>
          <w:sz w:val="24"/>
          <w:szCs w:val="18"/>
        </w:rPr>
        <w:t>BIDDER Minimum Qualifications</w:t>
      </w:r>
    </w:p>
    <w:p w14:paraId="50ECAA1A" w14:textId="4C8D8C0D" w:rsidR="00254D4B" w:rsidRPr="00254D4B" w:rsidRDefault="00254D4B" w:rsidP="00254D4B">
      <w:pPr>
        <w:pStyle w:val="Itema"/>
        <w:numPr>
          <w:ilvl w:val="3"/>
          <w:numId w:val="37"/>
        </w:numPr>
        <w:ind w:left="1440"/>
      </w:pPr>
      <w:r w:rsidRPr="00254D4B">
        <w:rPr>
          <w:color w:val="000000"/>
          <w:sz w:val="24"/>
          <w:szCs w:val="24"/>
        </w:rPr>
        <w:t xml:space="preserve">Bidder </w:t>
      </w:r>
      <w:r w:rsidRPr="00254D4B">
        <w:rPr>
          <w:b/>
          <w:bCs/>
          <w:color w:val="000000"/>
          <w:sz w:val="24"/>
          <w:szCs w:val="24"/>
          <w:u w:val="single"/>
        </w:rPr>
        <w:t>and</w:t>
      </w:r>
      <w:r w:rsidRPr="00254D4B">
        <w:rPr>
          <w:color w:val="000000"/>
          <w:sz w:val="24"/>
          <w:szCs w:val="24"/>
        </w:rPr>
        <w:t xml:space="preserve"> all key personnel assigned to the project</w:t>
      </w:r>
      <w:r w:rsidRPr="00254D4B">
        <w:rPr>
          <w:sz w:val="24"/>
          <w:szCs w:val="24"/>
        </w:rPr>
        <w:t xml:space="preserve"> must</w:t>
      </w:r>
      <w:r w:rsidRPr="00254D4B">
        <w:rPr>
          <w:sz w:val="24"/>
          <w:szCs w:val="18"/>
        </w:rPr>
        <w:t xml:space="preserve"> be regularly and continuously engaged in the business of </w:t>
      </w:r>
      <w:r w:rsidRPr="00254D4B">
        <w:rPr>
          <w:color w:val="000000" w:themeColor="text1"/>
          <w:sz w:val="24"/>
          <w:szCs w:val="18"/>
        </w:rPr>
        <w:t>providing consulting services of similar scale, size, and scope as described in Section B above for at least five (5) years</w:t>
      </w:r>
      <w:r w:rsidRPr="00254D4B">
        <w:rPr>
          <w:sz w:val="24"/>
          <w:szCs w:val="18"/>
        </w:rPr>
        <w:t xml:space="preserve">, which must be clearly stated in the table below. </w:t>
      </w:r>
    </w:p>
    <w:tbl>
      <w:tblPr>
        <w:tblStyle w:val="TableGrid"/>
        <w:tblW w:w="10440" w:type="dxa"/>
        <w:tblInd w:w="-95" w:type="dxa"/>
        <w:tblLook w:val="04A0" w:firstRow="1" w:lastRow="0" w:firstColumn="1" w:lastColumn="0" w:noHBand="0" w:noVBand="1"/>
      </w:tblPr>
      <w:tblGrid>
        <w:gridCol w:w="3240"/>
        <w:gridCol w:w="3240"/>
        <w:gridCol w:w="3960"/>
      </w:tblGrid>
      <w:tr w:rsidR="00254D4B" w:rsidRPr="00254D4B" w14:paraId="4E831627" w14:textId="77777777" w:rsidTr="00254D4B">
        <w:trPr>
          <w:trHeight w:val="1403"/>
        </w:trPr>
        <w:tc>
          <w:tcPr>
            <w:tcW w:w="3240" w:type="dxa"/>
            <w:tcBorders>
              <w:top w:val="single" w:sz="4" w:space="0" w:color="auto"/>
              <w:left w:val="single" w:sz="4" w:space="0" w:color="auto"/>
              <w:bottom w:val="single" w:sz="4" w:space="0" w:color="auto"/>
              <w:right w:val="single" w:sz="4" w:space="0" w:color="auto"/>
            </w:tcBorders>
            <w:vAlign w:val="center"/>
            <w:hideMark/>
          </w:tcPr>
          <w:p w14:paraId="224679F2" w14:textId="77777777" w:rsidR="00254D4B" w:rsidRPr="00254D4B" w:rsidRDefault="00254D4B" w:rsidP="00254D4B">
            <w:pPr>
              <w:tabs>
                <w:tab w:val="left" w:pos="720"/>
              </w:tabs>
              <w:spacing w:after="240"/>
              <w:jc w:val="center"/>
              <w:rPr>
                <w:rFonts w:ascii="Calibri" w:hAnsi="Calibri" w:cs="Calibri"/>
                <w:b/>
                <w:sz w:val="20"/>
                <w:szCs w:val="14"/>
              </w:rPr>
            </w:pPr>
            <w:r w:rsidRPr="00254D4B">
              <w:rPr>
                <w:rFonts w:ascii="Calibri" w:hAnsi="Calibri" w:cs="Calibri"/>
                <w:b/>
                <w:sz w:val="20"/>
                <w:szCs w:val="14"/>
              </w:rPr>
              <w:t>Name of the Key Personnel Assigned to the Project</w:t>
            </w:r>
          </w:p>
        </w:tc>
        <w:tc>
          <w:tcPr>
            <w:tcW w:w="3240" w:type="dxa"/>
            <w:tcBorders>
              <w:top w:val="single" w:sz="4" w:space="0" w:color="auto"/>
              <w:left w:val="single" w:sz="4" w:space="0" w:color="auto"/>
              <w:bottom w:val="single" w:sz="4" w:space="0" w:color="auto"/>
              <w:right w:val="single" w:sz="4" w:space="0" w:color="auto"/>
            </w:tcBorders>
            <w:vAlign w:val="center"/>
            <w:hideMark/>
          </w:tcPr>
          <w:p w14:paraId="04C0EBDF" w14:textId="77777777" w:rsidR="00254D4B" w:rsidRPr="00254D4B" w:rsidRDefault="00254D4B" w:rsidP="00254D4B">
            <w:pPr>
              <w:tabs>
                <w:tab w:val="left" w:pos="720"/>
              </w:tabs>
              <w:spacing w:after="240"/>
              <w:jc w:val="center"/>
              <w:rPr>
                <w:rFonts w:ascii="Calibri" w:hAnsi="Calibri" w:cs="Calibri"/>
                <w:b/>
                <w:sz w:val="20"/>
                <w:szCs w:val="14"/>
              </w:rPr>
            </w:pPr>
            <w:r w:rsidRPr="00254D4B">
              <w:rPr>
                <w:rFonts w:ascii="Calibri" w:hAnsi="Calibri" w:cs="Calibri"/>
                <w:b/>
                <w:sz w:val="20"/>
                <w:szCs w:val="14"/>
              </w:rPr>
              <w:t>Title</w:t>
            </w:r>
          </w:p>
        </w:tc>
        <w:tc>
          <w:tcPr>
            <w:tcW w:w="3960" w:type="dxa"/>
            <w:tcBorders>
              <w:top w:val="single" w:sz="4" w:space="0" w:color="auto"/>
              <w:left w:val="single" w:sz="4" w:space="0" w:color="auto"/>
              <w:bottom w:val="single" w:sz="4" w:space="0" w:color="auto"/>
              <w:right w:val="single" w:sz="4" w:space="0" w:color="auto"/>
            </w:tcBorders>
            <w:vAlign w:val="center"/>
            <w:hideMark/>
          </w:tcPr>
          <w:p w14:paraId="78256AE7" w14:textId="77777777" w:rsidR="00254D4B" w:rsidRPr="00254D4B" w:rsidRDefault="00254D4B" w:rsidP="00254D4B">
            <w:pPr>
              <w:tabs>
                <w:tab w:val="left" w:pos="720"/>
              </w:tabs>
              <w:spacing w:after="240"/>
              <w:jc w:val="center"/>
              <w:rPr>
                <w:rFonts w:ascii="Calibri" w:hAnsi="Calibri" w:cs="Calibri"/>
                <w:b/>
                <w:sz w:val="20"/>
                <w:szCs w:val="14"/>
              </w:rPr>
            </w:pPr>
            <w:r w:rsidRPr="00254D4B">
              <w:rPr>
                <w:rFonts w:ascii="Calibri" w:hAnsi="Calibri" w:cs="Calibri"/>
                <w:b/>
                <w:sz w:val="20"/>
                <w:szCs w:val="14"/>
              </w:rPr>
              <w:t>Number of Years of Being Regularly and Continuously Engaged in the Business of Providing Consulting Services of Similar Size, Scale, and Scope as Described in Section B of the IRFP</w:t>
            </w:r>
          </w:p>
        </w:tc>
      </w:tr>
      <w:tr w:rsidR="00254D4B" w:rsidRPr="00254D4B" w14:paraId="0BB6BD57" w14:textId="77777777" w:rsidTr="00254D4B">
        <w:trPr>
          <w:trHeight w:val="467"/>
        </w:trPr>
        <w:tc>
          <w:tcPr>
            <w:tcW w:w="3240" w:type="dxa"/>
            <w:tcBorders>
              <w:top w:val="single" w:sz="4" w:space="0" w:color="auto"/>
              <w:left w:val="single" w:sz="4" w:space="0" w:color="auto"/>
              <w:bottom w:val="single" w:sz="4" w:space="0" w:color="auto"/>
              <w:right w:val="single" w:sz="4" w:space="0" w:color="auto"/>
            </w:tcBorders>
          </w:tcPr>
          <w:p w14:paraId="15F5C849"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11116480"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63493D04"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4B44D665" w14:textId="77777777" w:rsidTr="00254D4B">
        <w:tc>
          <w:tcPr>
            <w:tcW w:w="3240" w:type="dxa"/>
            <w:tcBorders>
              <w:top w:val="single" w:sz="4" w:space="0" w:color="auto"/>
              <w:left w:val="single" w:sz="4" w:space="0" w:color="auto"/>
              <w:bottom w:val="single" w:sz="4" w:space="0" w:color="auto"/>
              <w:right w:val="single" w:sz="4" w:space="0" w:color="auto"/>
            </w:tcBorders>
          </w:tcPr>
          <w:p w14:paraId="7C8A61E2"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63DA0C8B"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3F200AA3"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53A9BA3F" w14:textId="77777777" w:rsidTr="00254D4B">
        <w:tc>
          <w:tcPr>
            <w:tcW w:w="3240" w:type="dxa"/>
            <w:tcBorders>
              <w:top w:val="single" w:sz="4" w:space="0" w:color="auto"/>
              <w:left w:val="single" w:sz="4" w:space="0" w:color="auto"/>
              <w:bottom w:val="single" w:sz="4" w:space="0" w:color="auto"/>
              <w:right w:val="single" w:sz="4" w:space="0" w:color="auto"/>
            </w:tcBorders>
          </w:tcPr>
          <w:p w14:paraId="2AE1CFF6"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33F3E018"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2DE8B663"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6E87A291" w14:textId="77777777" w:rsidTr="00254D4B">
        <w:tc>
          <w:tcPr>
            <w:tcW w:w="3240" w:type="dxa"/>
            <w:tcBorders>
              <w:top w:val="single" w:sz="4" w:space="0" w:color="auto"/>
              <w:left w:val="single" w:sz="4" w:space="0" w:color="auto"/>
              <w:bottom w:val="single" w:sz="4" w:space="0" w:color="auto"/>
              <w:right w:val="single" w:sz="4" w:space="0" w:color="auto"/>
            </w:tcBorders>
          </w:tcPr>
          <w:p w14:paraId="315AEB43"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08004428"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0D436BB4"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67A923A2" w14:textId="77777777" w:rsidTr="00254D4B">
        <w:tc>
          <w:tcPr>
            <w:tcW w:w="3240" w:type="dxa"/>
            <w:tcBorders>
              <w:top w:val="single" w:sz="4" w:space="0" w:color="auto"/>
              <w:left w:val="single" w:sz="4" w:space="0" w:color="auto"/>
              <w:bottom w:val="single" w:sz="4" w:space="0" w:color="auto"/>
              <w:right w:val="single" w:sz="4" w:space="0" w:color="auto"/>
            </w:tcBorders>
          </w:tcPr>
          <w:p w14:paraId="64748E22"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667D991F"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7B68343E"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25D01825" w14:textId="77777777" w:rsidTr="00254D4B">
        <w:tc>
          <w:tcPr>
            <w:tcW w:w="3240" w:type="dxa"/>
            <w:tcBorders>
              <w:top w:val="single" w:sz="4" w:space="0" w:color="auto"/>
              <w:left w:val="single" w:sz="4" w:space="0" w:color="auto"/>
              <w:bottom w:val="single" w:sz="4" w:space="0" w:color="auto"/>
              <w:right w:val="single" w:sz="4" w:space="0" w:color="auto"/>
            </w:tcBorders>
          </w:tcPr>
          <w:p w14:paraId="5EC8FA75"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5F3D36F7"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4A72811D" w14:textId="77777777" w:rsidR="00254D4B" w:rsidRPr="00254D4B" w:rsidRDefault="00254D4B" w:rsidP="00254D4B">
            <w:pPr>
              <w:tabs>
                <w:tab w:val="left" w:pos="720"/>
              </w:tabs>
              <w:spacing w:after="240"/>
              <w:rPr>
                <w:rFonts w:ascii="Calibri" w:hAnsi="Calibri" w:cs="Calibri"/>
                <w:sz w:val="24"/>
                <w:szCs w:val="18"/>
              </w:rPr>
            </w:pPr>
          </w:p>
        </w:tc>
      </w:tr>
    </w:tbl>
    <w:p w14:paraId="3B3AF86B" w14:textId="77777777" w:rsidR="00254D4B" w:rsidRPr="00254D4B" w:rsidRDefault="00254D4B" w:rsidP="00254D4B">
      <w:pPr>
        <w:tabs>
          <w:tab w:val="left" w:pos="720"/>
        </w:tabs>
        <w:ind w:left="1530"/>
        <w:rPr>
          <w:rFonts w:ascii="Calibri" w:hAnsi="Calibri" w:cs="Calibri"/>
          <w:sz w:val="24"/>
          <w:szCs w:val="24"/>
        </w:rPr>
      </w:pPr>
    </w:p>
    <w:p w14:paraId="6058E474" w14:textId="65AE4343" w:rsidR="00254D4B" w:rsidRPr="00254D4B" w:rsidRDefault="00254D4B" w:rsidP="00254D4B">
      <w:pPr>
        <w:pStyle w:val="Itema"/>
        <w:numPr>
          <w:ilvl w:val="3"/>
          <w:numId w:val="37"/>
        </w:numPr>
        <w:ind w:left="1440"/>
        <w:rPr>
          <w:sz w:val="24"/>
          <w:szCs w:val="24"/>
        </w:rPr>
      </w:pPr>
      <w:r w:rsidRPr="00254D4B">
        <w:rPr>
          <w:sz w:val="24"/>
          <w:szCs w:val="24"/>
        </w:rPr>
        <w:t>Bidder’s staff performing direct work on this project must possess a current National Association of Elevator Safety Authorities (NAESA) International Qualified Elevator Inspector (QEI) certification. Bidder is to complete the table below with the QEI certification information for all staff performing direct work on the project.</w:t>
      </w:r>
    </w:p>
    <w:tbl>
      <w:tblPr>
        <w:tblStyle w:val="TableGrid"/>
        <w:tblW w:w="10440" w:type="dxa"/>
        <w:tblInd w:w="-95" w:type="dxa"/>
        <w:tblLook w:val="04A0" w:firstRow="1" w:lastRow="0" w:firstColumn="1" w:lastColumn="0" w:noHBand="0" w:noVBand="1"/>
      </w:tblPr>
      <w:tblGrid>
        <w:gridCol w:w="3240"/>
        <w:gridCol w:w="3240"/>
        <w:gridCol w:w="3960"/>
      </w:tblGrid>
      <w:tr w:rsidR="00254D4B" w:rsidRPr="00254D4B" w14:paraId="26FE5AB2" w14:textId="77777777" w:rsidTr="00254D4B">
        <w:tc>
          <w:tcPr>
            <w:tcW w:w="3240" w:type="dxa"/>
            <w:tcBorders>
              <w:top w:val="single" w:sz="4" w:space="0" w:color="auto"/>
              <w:left w:val="single" w:sz="4" w:space="0" w:color="auto"/>
              <w:bottom w:val="single" w:sz="4" w:space="0" w:color="auto"/>
              <w:right w:val="single" w:sz="4" w:space="0" w:color="auto"/>
            </w:tcBorders>
            <w:vAlign w:val="center"/>
            <w:hideMark/>
          </w:tcPr>
          <w:p w14:paraId="4D413033" w14:textId="77777777" w:rsidR="00254D4B" w:rsidRPr="00254D4B" w:rsidRDefault="00254D4B" w:rsidP="00254D4B">
            <w:pPr>
              <w:tabs>
                <w:tab w:val="left" w:pos="720"/>
              </w:tabs>
              <w:spacing w:after="240"/>
              <w:jc w:val="center"/>
              <w:rPr>
                <w:rFonts w:ascii="Calibri" w:hAnsi="Calibri" w:cs="Calibri"/>
                <w:b/>
                <w:sz w:val="20"/>
                <w:szCs w:val="14"/>
              </w:rPr>
            </w:pPr>
            <w:r w:rsidRPr="00254D4B">
              <w:rPr>
                <w:rFonts w:ascii="Calibri" w:hAnsi="Calibri" w:cs="Calibri"/>
                <w:b/>
                <w:sz w:val="20"/>
                <w:szCs w:val="14"/>
              </w:rPr>
              <w:t>Name of the Key Personnel Performing Work on the Project</w:t>
            </w:r>
          </w:p>
        </w:tc>
        <w:tc>
          <w:tcPr>
            <w:tcW w:w="3240" w:type="dxa"/>
            <w:tcBorders>
              <w:top w:val="single" w:sz="4" w:space="0" w:color="auto"/>
              <w:left w:val="single" w:sz="4" w:space="0" w:color="auto"/>
              <w:bottom w:val="single" w:sz="4" w:space="0" w:color="auto"/>
              <w:right w:val="single" w:sz="4" w:space="0" w:color="auto"/>
            </w:tcBorders>
            <w:vAlign w:val="center"/>
            <w:hideMark/>
          </w:tcPr>
          <w:p w14:paraId="58E2EA3E" w14:textId="77777777" w:rsidR="00254D4B" w:rsidRPr="00254D4B" w:rsidRDefault="00254D4B" w:rsidP="00254D4B">
            <w:pPr>
              <w:tabs>
                <w:tab w:val="left" w:pos="720"/>
              </w:tabs>
              <w:spacing w:after="240"/>
              <w:jc w:val="center"/>
              <w:rPr>
                <w:rFonts w:ascii="Calibri" w:hAnsi="Calibri" w:cs="Calibri"/>
                <w:b/>
                <w:sz w:val="20"/>
                <w:szCs w:val="14"/>
              </w:rPr>
            </w:pPr>
            <w:r w:rsidRPr="00254D4B">
              <w:rPr>
                <w:rFonts w:ascii="Calibri" w:hAnsi="Calibri" w:cs="Calibri"/>
                <w:b/>
                <w:sz w:val="20"/>
                <w:szCs w:val="14"/>
              </w:rPr>
              <w:t>QEI Certification Number</w:t>
            </w:r>
          </w:p>
        </w:tc>
        <w:tc>
          <w:tcPr>
            <w:tcW w:w="3960" w:type="dxa"/>
            <w:tcBorders>
              <w:top w:val="single" w:sz="4" w:space="0" w:color="auto"/>
              <w:left w:val="single" w:sz="4" w:space="0" w:color="auto"/>
              <w:bottom w:val="single" w:sz="4" w:space="0" w:color="auto"/>
              <w:right w:val="single" w:sz="4" w:space="0" w:color="auto"/>
            </w:tcBorders>
            <w:vAlign w:val="center"/>
            <w:hideMark/>
          </w:tcPr>
          <w:p w14:paraId="144144F0" w14:textId="77777777" w:rsidR="00254D4B" w:rsidRPr="00254D4B" w:rsidRDefault="00254D4B" w:rsidP="00254D4B">
            <w:pPr>
              <w:tabs>
                <w:tab w:val="left" w:pos="720"/>
              </w:tabs>
              <w:spacing w:after="240"/>
              <w:jc w:val="center"/>
              <w:rPr>
                <w:rFonts w:ascii="Calibri" w:hAnsi="Calibri" w:cs="Calibri"/>
                <w:b/>
                <w:sz w:val="20"/>
                <w:szCs w:val="14"/>
              </w:rPr>
            </w:pPr>
            <w:r w:rsidRPr="00254D4B">
              <w:rPr>
                <w:rFonts w:ascii="Calibri" w:hAnsi="Calibri" w:cs="Calibri"/>
                <w:b/>
                <w:sz w:val="20"/>
                <w:szCs w:val="14"/>
              </w:rPr>
              <w:t>Expiration Date</w:t>
            </w:r>
          </w:p>
        </w:tc>
      </w:tr>
      <w:tr w:rsidR="00254D4B" w:rsidRPr="00254D4B" w14:paraId="090966EF" w14:textId="77777777" w:rsidTr="00254D4B">
        <w:tc>
          <w:tcPr>
            <w:tcW w:w="3240" w:type="dxa"/>
            <w:tcBorders>
              <w:top w:val="single" w:sz="4" w:space="0" w:color="auto"/>
              <w:left w:val="single" w:sz="4" w:space="0" w:color="auto"/>
              <w:bottom w:val="single" w:sz="4" w:space="0" w:color="auto"/>
              <w:right w:val="single" w:sz="4" w:space="0" w:color="auto"/>
            </w:tcBorders>
          </w:tcPr>
          <w:p w14:paraId="06EA184A"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5DB27625"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226B4A2D"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07C22A0F" w14:textId="77777777" w:rsidTr="00254D4B">
        <w:tc>
          <w:tcPr>
            <w:tcW w:w="3240" w:type="dxa"/>
            <w:tcBorders>
              <w:top w:val="single" w:sz="4" w:space="0" w:color="auto"/>
              <w:left w:val="single" w:sz="4" w:space="0" w:color="auto"/>
              <w:bottom w:val="single" w:sz="4" w:space="0" w:color="auto"/>
              <w:right w:val="single" w:sz="4" w:space="0" w:color="auto"/>
            </w:tcBorders>
          </w:tcPr>
          <w:p w14:paraId="48BE9659"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529A9EA9"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10C59A6E"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71866AA4" w14:textId="77777777" w:rsidTr="00254D4B">
        <w:tc>
          <w:tcPr>
            <w:tcW w:w="3240" w:type="dxa"/>
            <w:tcBorders>
              <w:top w:val="single" w:sz="4" w:space="0" w:color="auto"/>
              <w:left w:val="single" w:sz="4" w:space="0" w:color="auto"/>
              <w:bottom w:val="single" w:sz="4" w:space="0" w:color="auto"/>
              <w:right w:val="single" w:sz="4" w:space="0" w:color="auto"/>
            </w:tcBorders>
          </w:tcPr>
          <w:p w14:paraId="3ED4287D"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6C220F3C"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71AF6A1A"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35371814" w14:textId="77777777" w:rsidTr="00254D4B">
        <w:tc>
          <w:tcPr>
            <w:tcW w:w="3240" w:type="dxa"/>
            <w:tcBorders>
              <w:top w:val="single" w:sz="4" w:space="0" w:color="auto"/>
              <w:left w:val="single" w:sz="4" w:space="0" w:color="auto"/>
              <w:bottom w:val="single" w:sz="4" w:space="0" w:color="auto"/>
              <w:right w:val="single" w:sz="4" w:space="0" w:color="auto"/>
            </w:tcBorders>
          </w:tcPr>
          <w:p w14:paraId="4CB617E1"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00BEE7C9"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36CEC3B7"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6B0047D6" w14:textId="77777777" w:rsidTr="00254D4B">
        <w:tc>
          <w:tcPr>
            <w:tcW w:w="3240" w:type="dxa"/>
            <w:tcBorders>
              <w:top w:val="single" w:sz="4" w:space="0" w:color="auto"/>
              <w:left w:val="single" w:sz="4" w:space="0" w:color="auto"/>
              <w:bottom w:val="single" w:sz="4" w:space="0" w:color="auto"/>
              <w:right w:val="single" w:sz="4" w:space="0" w:color="auto"/>
            </w:tcBorders>
          </w:tcPr>
          <w:p w14:paraId="1DA378FB"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2364F420"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72F63947" w14:textId="77777777" w:rsidR="00254D4B" w:rsidRPr="00254D4B" w:rsidRDefault="00254D4B" w:rsidP="00254D4B">
            <w:pPr>
              <w:tabs>
                <w:tab w:val="left" w:pos="720"/>
              </w:tabs>
              <w:spacing w:after="240"/>
              <w:rPr>
                <w:rFonts w:ascii="Calibri" w:hAnsi="Calibri" w:cs="Calibri"/>
                <w:sz w:val="24"/>
                <w:szCs w:val="18"/>
              </w:rPr>
            </w:pPr>
          </w:p>
        </w:tc>
      </w:tr>
      <w:tr w:rsidR="00254D4B" w:rsidRPr="00254D4B" w14:paraId="2DC9F2AE" w14:textId="77777777" w:rsidTr="00254D4B">
        <w:tc>
          <w:tcPr>
            <w:tcW w:w="3240" w:type="dxa"/>
            <w:tcBorders>
              <w:top w:val="single" w:sz="4" w:space="0" w:color="auto"/>
              <w:left w:val="single" w:sz="4" w:space="0" w:color="auto"/>
              <w:bottom w:val="single" w:sz="4" w:space="0" w:color="auto"/>
              <w:right w:val="single" w:sz="4" w:space="0" w:color="auto"/>
            </w:tcBorders>
          </w:tcPr>
          <w:p w14:paraId="04D0BE14" w14:textId="77777777" w:rsidR="00254D4B" w:rsidRPr="00254D4B" w:rsidRDefault="00254D4B" w:rsidP="00254D4B">
            <w:pPr>
              <w:tabs>
                <w:tab w:val="left" w:pos="720"/>
              </w:tabs>
              <w:spacing w:after="240"/>
              <w:rPr>
                <w:rFonts w:ascii="Calibri" w:hAnsi="Calibri" w:cs="Calibri"/>
                <w:sz w:val="24"/>
                <w:szCs w:val="18"/>
              </w:rPr>
            </w:pPr>
          </w:p>
        </w:tc>
        <w:tc>
          <w:tcPr>
            <w:tcW w:w="3240" w:type="dxa"/>
            <w:tcBorders>
              <w:top w:val="single" w:sz="4" w:space="0" w:color="auto"/>
              <w:left w:val="single" w:sz="4" w:space="0" w:color="auto"/>
              <w:bottom w:val="single" w:sz="4" w:space="0" w:color="auto"/>
              <w:right w:val="single" w:sz="4" w:space="0" w:color="auto"/>
            </w:tcBorders>
          </w:tcPr>
          <w:p w14:paraId="5718B6F1" w14:textId="77777777" w:rsidR="00254D4B" w:rsidRPr="00254D4B" w:rsidRDefault="00254D4B" w:rsidP="00254D4B">
            <w:pPr>
              <w:tabs>
                <w:tab w:val="left" w:pos="720"/>
              </w:tabs>
              <w:spacing w:after="240"/>
              <w:rPr>
                <w:rFonts w:ascii="Calibri" w:hAnsi="Calibri" w:cs="Calibri"/>
                <w:sz w:val="24"/>
                <w:szCs w:val="18"/>
              </w:rPr>
            </w:pPr>
          </w:p>
        </w:tc>
        <w:tc>
          <w:tcPr>
            <w:tcW w:w="3960" w:type="dxa"/>
            <w:tcBorders>
              <w:top w:val="single" w:sz="4" w:space="0" w:color="auto"/>
              <w:left w:val="single" w:sz="4" w:space="0" w:color="auto"/>
              <w:bottom w:val="single" w:sz="4" w:space="0" w:color="auto"/>
              <w:right w:val="single" w:sz="4" w:space="0" w:color="auto"/>
            </w:tcBorders>
          </w:tcPr>
          <w:p w14:paraId="6A2F25CC" w14:textId="77777777" w:rsidR="00254D4B" w:rsidRPr="00254D4B" w:rsidRDefault="00254D4B" w:rsidP="00254D4B">
            <w:pPr>
              <w:tabs>
                <w:tab w:val="left" w:pos="720"/>
              </w:tabs>
              <w:spacing w:after="240"/>
              <w:rPr>
                <w:rFonts w:ascii="Calibri" w:hAnsi="Calibri" w:cs="Calibri"/>
                <w:sz w:val="24"/>
                <w:szCs w:val="18"/>
              </w:rPr>
            </w:pPr>
          </w:p>
        </w:tc>
      </w:tr>
    </w:tbl>
    <w:p w14:paraId="376FC272" w14:textId="77777777" w:rsidR="00254D4B" w:rsidRPr="00254D4B" w:rsidRDefault="00254D4B" w:rsidP="00254D4B">
      <w:pPr>
        <w:tabs>
          <w:tab w:val="left" w:pos="720"/>
        </w:tabs>
        <w:spacing w:after="240"/>
        <w:rPr>
          <w:rFonts w:ascii="Calibri" w:hAnsi="Calibri" w:cs="Calibri"/>
          <w:sz w:val="24"/>
          <w:szCs w:val="24"/>
        </w:rPr>
      </w:pPr>
    </w:p>
    <w:p w14:paraId="558362F5" w14:textId="442EEA24" w:rsidR="00254D4B" w:rsidRPr="00254D4B" w:rsidRDefault="00254D4B" w:rsidP="00254D4B">
      <w:pPr>
        <w:pStyle w:val="Itema"/>
        <w:numPr>
          <w:ilvl w:val="3"/>
          <w:numId w:val="37"/>
        </w:numPr>
        <w:ind w:left="1440"/>
        <w:rPr>
          <w:sz w:val="24"/>
          <w:szCs w:val="18"/>
        </w:rPr>
      </w:pPr>
      <w:r w:rsidRPr="00254D4B">
        <w:rPr>
          <w:sz w:val="24"/>
        </w:rPr>
        <w:t xml:space="preserve">Bidder must also </w:t>
      </w:r>
      <w:r w:rsidR="0084251E">
        <w:rPr>
          <w:sz w:val="24"/>
        </w:rPr>
        <w:t xml:space="preserve">certify that they </w:t>
      </w:r>
      <w:r w:rsidRPr="00254D4B">
        <w:rPr>
          <w:sz w:val="24"/>
        </w:rPr>
        <w:t>possess all permits, licenses, and professional credentials necessary to supply products and perform services specified under this IRFP.  Unless noted otherwise in the IRFP, for example the items stated above, including any Addendum, Bidder is not required to submit copies or verification of the permits, licenses and credentials; however, Bidder must provide such proof if requested by County.</w:t>
      </w:r>
    </w:p>
    <w:p w14:paraId="53BE7B1F" w14:textId="77777777" w:rsidR="00D0212C" w:rsidRPr="00266DFB" w:rsidRDefault="00D0212C" w:rsidP="00D0212C">
      <w:pPr>
        <w:rPr>
          <w:rFonts w:ascii="Calibri" w:hAnsi="Calibri" w:cs="Calibri"/>
          <w:sz w:val="24"/>
        </w:rPr>
      </w:pPr>
    </w:p>
    <w:p w14:paraId="4D862D47" w14:textId="77777777" w:rsidR="00D0212C" w:rsidRPr="00266DFB" w:rsidRDefault="00D0212C" w:rsidP="00D0212C">
      <w:pPr>
        <w:rPr>
          <w:rFonts w:ascii="Calibri" w:hAnsi="Calibri" w:cs="Calibri"/>
          <w:sz w:val="24"/>
        </w:rPr>
      </w:pPr>
    </w:p>
    <w:p w14:paraId="2F83CE8B" w14:textId="77777777" w:rsidR="00F43F6A" w:rsidRPr="006B4DC6" w:rsidRDefault="00D0212C" w:rsidP="00F43F6A">
      <w:pPr>
        <w:rPr>
          <w:rFonts w:ascii="Calibri" w:hAnsi="Calibri" w:cs="Calibri"/>
          <w:b/>
          <w:bCs/>
          <w:sz w:val="24"/>
        </w:rPr>
      </w:pPr>
      <w:r w:rsidRPr="006B4DC6">
        <w:rPr>
          <w:rFonts w:ascii="Calibri" w:hAnsi="Calibri" w:cs="Calibri"/>
          <w:b/>
          <w:bCs/>
          <w:sz w:val="24"/>
        </w:rPr>
        <w:t>Maximum Length: None</w:t>
      </w:r>
    </w:p>
    <w:p w14:paraId="6E97647D" w14:textId="77777777" w:rsidR="0007148C" w:rsidRPr="004D05F2" w:rsidRDefault="00F43F6A" w:rsidP="00F43F6A">
      <w:pPr>
        <w:pStyle w:val="Heading4"/>
        <w:jc w:val="left"/>
        <w:rPr>
          <w:color w:val="FF0000"/>
          <w:sz w:val="2"/>
          <w:szCs w:val="2"/>
        </w:rPr>
      </w:pPr>
      <w:r w:rsidRPr="002372AF">
        <w:rPr>
          <w:sz w:val="26"/>
          <w:szCs w:val="26"/>
        </w:rPr>
        <w:br w:type="page"/>
      </w:r>
    </w:p>
    <w:p w14:paraId="48ED8A88" w14:textId="1AAB6F98" w:rsidR="00BE0A1F" w:rsidRPr="00BE0A1F" w:rsidRDefault="00BE0A1F" w:rsidP="00BE0A1F">
      <w:pPr>
        <w:pStyle w:val="Heading4"/>
        <w:shd w:val="clear" w:color="auto" w:fill="DEEAF6" w:themeFill="accent5" w:themeFillTint="33"/>
        <w:jc w:val="left"/>
      </w:pPr>
      <w:r w:rsidRPr="00BE0A1F">
        <w:lastRenderedPageBreak/>
        <w:t>BID FORM</w:t>
      </w:r>
      <w:r w:rsidRPr="00BE0A1F">
        <w:tab/>
      </w:r>
    </w:p>
    <w:p w14:paraId="7FB9BAF9" w14:textId="568CF5EF" w:rsidR="00F43F6A" w:rsidRPr="00254D4B" w:rsidRDefault="00F43F6A" w:rsidP="00266DFB">
      <w:pPr>
        <w:pStyle w:val="PlainText"/>
        <w:spacing w:before="240" w:after="240"/>
        <w:rPr>
          <w:rFonts w:ascii="Calibri" w:hAnsi="Calibri" w:cs="Calibri"/>
          <w:bCs/>
          <w:color w:val="000000" w:themeColor="text1"/>
          <w:sz w:val="24"/>
          <w:szCs w:val="24"/>
        </w:rPr>
      </w:pPr>
      <w:r w:rsidRPr="00B032A4">
        <w:rPr>
          <w:rFonts w:ascii="Calibri" w:hAnsi="Calibri" w:cs="Calibri"/>
          <w:b/>
          <w:sz w:val="24"/>
          <w:szCs w:val="24"/>
        </w:rPr>
        <w:t xml:space="preserve">Instructions: </w:t>
      </w:r>
      <w:r w:rsidR="00502F47" w:rsidRPr="00B032A4">
        <w:rPr>
          <w:rFonts w:ascii="Calibri" w:hAnsi="Calibri" w:cs="Calibri"/>
          <w:bCs/>
          <w:sz w:val="24"/>
          <w:szCs w:val="24"/>
        </w:rPr>
        <w:t>Bidder</w:t>
      </w:r>
      <w:r w:rsidRPr="00B032A4">
        <w:rPr>
          <w:rFonts w:ascii="Calibri" w:hAnsi="Calibri" w:cs="Calibri"/>
          <w:bCs/>
          <w:sz w:val="24"/>
          <w:szCs w:val="24"/>
        </w:rPr>
        <w:t xml:space="preserve"> must use </w:t>
      </w:r>
      <w:r w:rsidRPr="00254D4B">
        <w:rPr>
          <w:rFonts w:ascii="Calibri" w:hAnsi="Calibri" w:cs="Calibri"/>
          <w:bCs/>
          <w:color w:val="000000" w:themeColor="text1"/>
          <w:sz w:val="24"/>
          <w:szCs w:val="24"/>
        </w:rPr>
        <w:t>the</w:t>
      </w:r>
      <w:r w:rsidR="00ED4C11" w:rsidRPr="00254D4B">
        <w:rPr>
          <w:rFonts w:ascii="Calibri" w:hAnsi="Calibri" w:cs="Calibri"/>
          <w:bCs/>
          <w:color w:val="000000" w:themeColor="text1"/>
          <w:sz w:val="24"/>
          <w:szCs w:val="24"/>
        </w:rPr>
        <w:t xml:space="preserve"> </w:t>
      </w:r>
      <w:r w:rsidRPr="00254D4B">
        <w:rPr>
          <w:rFonts w:ascii="Calibri" w:hAnsi="Calibri" w:cs="Calibri"/>
          <w:b/>
          <w:color w:val="000000" w:themeColor="text1"/>
          <w:sz w:val="24"/>
          <w:szCs w:val="24"/>
        </w:rPr>
        <w:t>Bid</w:t>
      </w:r>
      <w:r w:rsidR="00682C12" w:rsidRPr="00254D4B">
        <w:rPr>
          <w:rFonts w:ascii="Calibri" w:hAnsi="Calibri" w:cs="Calibri"/>
          <w:bCs/>
          <w:color w:val="000000" w:themeColor="text1"/>
          <w:sz w:val="24"/>
          <w:szCs w:val="24"/>
        </w:rPr>
        <w:t xml:space="preserve"> </w:t>
      </w:r>
      <w:r w:rsidRPr="00254D4B">
        <w:rPr>
          <w:rFonts w:ascii="Calibri" w:hAnsi="Calibri" w:cs="Calibri"/>
          <w:b/>
          <w:color w:val="000000" w:themeColor="text1"/>
          <w:sz w:val="24"/>
          <w:szCs w:val="24"/>
        </w:rPr>
        <w:t>Form</w:t>
      </w:r>
      <w:r w:rsidRPr="00254D4B">
        <w:rPr>
          <w:rFonts w:ascii="Calibri" w:hAnsi="Calibri" w:cs="Calibri"/>
          <w:bCs/>
          <w:color w:val="000000" w:themeColor="text1"/>
          <w:sz w:val="24"/>
          <w:szCs w:val="24"/>
        </w:rPr>
        <w:t xml:space="preserve"> provided below</w:t>
      </w:r>
      <w:r w:rsidR="00254D4B" w:rsidRPr="00254D4B">
        <w:rPr>
          <w:rFonts w:ascii="Calibri" w:hAnsi="Calibri" w:cs="Calibri"/>
          <w:bCs/>
          <w:color w:val="000000" w:themeColor="text1"/>
          <w:sz w:val="24"/>
          <w:szCs w:val="24"/>
        </w:rPr>
        <w:t>.</w:t>
      </w:r>
      <w:r w:rsidRPr="00254D4B">
        <w:rPr>
          <w:rFonts w:ascii="Calibri" w:hAnsi="Calibri" w:cs="Calibri"/>
          <w:bCs/>
          <w:color w:val="000000" w:themeColor="text1"/>
          <w:sz w:val="24"/>
          <w:szCs w:val="24"/>
        </w:rPr>
        <w:t xml:space="preserve">   </w:t>
      </w:r>
    </w:p>
    <w:p w14:paraId="1346D0FB" w14:textId="11A11284" w:rsidR="00A77B4E" w:rsidRPr="00254D4B" w:rsidRDefault="00F43F6A" w:rsidP="00266DFB">
      <w:pPr>
        <w:pStyle w:val="PlainText"/>
        <w:spacing w:before="240" w:after="240"/>
        <w:rPr>
          <w:rFonts w:ascii="Calibri" w:hAnsi="Calibri" w:cs="Calibri"/>
          <w:color w:val="000000" w:themeColor="text1"/>
          <w:sz w:val="24"/>
          <w:szCs w:val="24"/>
        </w:rPr>
      </w:pPr>
      <w:r w:rsidRPr="00254D4B">
        <w:rPr>
          <w:rFonts w:ascii="Calibri" w:hAnsi="Calibri" w:cs="Calibri"/>
          <w:b/>
          <w:color w:val="000000" w:themeColor="text1"/>
          <w:sz w:val="24"/>
          <w:szCs w:val="24"/>
        </w:rPr>
        <w:t xml:space="preserve">COST </w:t>
      </w:r>
      <w:r w:rsidR="00F43EF7" w:rsidRPr="00254D4B">
        <w:rPr>
          <w:rFonts w:ascii="Calibri" w:hAnsi="Calibri" w:cs="Calibri"/>
          <w:b/>
          <w:color w:val="000000" w:themeColor="text1"/>
          <w:sz w:val="24"/>
          <w:szCs w:val="24"/>
        </w:rPr>
        <w:t>MUST</w:t>
      </w:r>
      <w:r w:rsidRPr="00254D4B">
        <w:rPr>
          <w:rFonts w:ascii="Calibri" w:hAnsi="Calibri" w:cs="Calibri"/>
          <w:b/>
          <w:color w:val="000000" w:themeColor="text1"/>
          <w:sz w:val="24"/>
          <w:szCs w:val="24"/>
        </w:rPr>
        <w:t xml:space="preserve"> BE SUBMITTED AS REQUESTED ON TH</w:t>
      </w:r>
      <w:r w:rsidR="00351B4C" w:rsidRPr="00254D4B">
        <w:rPr>
          <w:rFonts w:ascii="Calibri" w:hAnsi="Calibri" w:cs="Calibri"/>
          <w:b/>
          <w:color w:val="000000" w:themeColor="text1"/>
          <w:sz w:val="24"/>
          <w:szCs w:val="24"/>
        </w:rPr>
        <w:t>E</w:t>
      </w:r>
      <w:r w:rsidR="00D0212C" w:rsidRPr="00254D4B">
        <w:rPr>
          <w:rFonts w:ascii="Calibri" w:hAnsi="Calibri" w:cs="Calibri"/>
          <w:b/>
          <w:color w:val="000000" w:themeColor="text1"/>
          <w:sz w:val="24"/>
          <w:szCs w:val="24"/>
        </w:rPr>
        <w:t xml:space="preserve"> </w:t>
      </w:r>
      <w:r w:rsidR="00ED4C11" w:rsidRPr="00254D4B">
        <w:rPr>
          <w:rFonts w:ascii="Calibri" w:hAnsi="Calibri" w:cs="Calibri"/>
          <w:b/>
          <w:color w:val="000000" w:themeColor="text1"/>
          <w:sz w:val="24"/>
          <w:szCs w:val="24"/>
        </w:rPr>
        <w:t xml:space="preserve">COUNTY PROVIDED </w:t>
      </w:r>
      <w:r w:rsidR="00D0212C" w:rsidRPr="00254D4B">
        <w:rPr>
          <w:rFonts w:ascii="Calibri" w:hAnsi="Calibri" w:cs="Calibri"/>
          <w:b/>
          <w:color w:val="000000" w:themeColor="text1"/>
          <w:sz w:val="24"/>
          <w:szCs w:val="24"/>
        </w:rPr>
        <w:t>BID FORM</w:t>
      </w:r>
      <w:r w:rsidRPr="00254D4B">
        <w:rPr>
          <w:rFonts w:ascii="Calibri" w:hAnsi="Calibri" w:cs="Calibri"/>
          <w:b/>
          <w:color w:val="000000" w:themeColor="text1"/>
          <w:sz w:val="24"/>
          <w:szCs w:val="24"/>
        </w:rPr>
        <w:t>.  NO ALTERATIONS OR CHANGES OF ANY KIND ARE PERMITTED.</w:t>
      </w:r>
      <w:r w:rsidRPr="00254D4B">
        <w:rPr>
          <w:rFonts w:ascii="Calibri" w:hAnsi="Calibri" w:cs="Calibri"/>
          <w:color w:val="000000" w:themeColor="text1"/>
          <w:sz w:val="24"/>
          <w:szCs w:val="24"/>
        </w:rPr>
        <w:t xml:space="preserve">  </w:t>
      </w:r>
    </w:p>
    <w:p w14:paraId="1ECBDDAA" w14:textId="7DC00B6F" w:rsidR="00A77B4E" w:rsidRPr="00266DFB" w:rsidRDefault="00F43F6A" w:rsidP="00266DFB">
      <w:pPr>
        <w:pStyle w:val="PlainText"/>
        <w:spacing w:before="240" w:after="240"/>
        <w:rPr>
          <w:rFonts w:ascii="Calibri" w:hAnsi="Calibri" w:cs="Calibri"/>
          <w:sz w:val="24"/>
          <w:szCs w:val="24"/>
        </w:rPr>
      </w:pPr>
      <w:r w:rsidRPr="00266DFB">
        <w:rPr>
          <w:rFonts w:ascii="Calibri" w:hAnsi="Calibri" w:cs="Calibri"/>
          <w:sz w:val="24"/>
          <w:szCs w:val="24"/>
        </w:rPr>
        <w:t xml:space="preserve">Bid </w:t>
      </w:r>
      <w:r w:rsidR="0066489F">
        <w:rPr>
          <w:rFonts w:ascii="Calibri" w:hAnsi="Calibri" w:cs="Calibri"/>
          <w:sz w:val="24"/>
          <w:szCs w:val="24"/>
        </w:rPr>
        <w:t>proposals</w:t>
      </w:r>
      <w:r w:rsidR="0066489F" w:rsidRPr="00266DFB">
        <w:rPr>
          <w:rFonts w:ascii="Calibri" w:hAnsi="Calibri" w:cs="Calibri"/>
          <w:sz w:val="24"/>
          <w:szCs w:val="24"/>
        </w:rPr>
        <w:t xml:space="preserve"> </w:t>
      </w:r>
      <w:r w:rsidRPr="00266DFB">
        <w:rPr>
          <w:rFonts w:ascii="Calibri" w:hAnsi="Calibri" w:cs="Calibri"/>
          <w:sz w:val="24"/>
          <w:szCs w:val="24"/>
        </w:rPr>
        <w:t xml:space="preserve">that do not comply </w:t>
      </w:r>
      <w:r w:rsidR="00A77B4E" w:rsidRPr="00266DFB">
        <w:rPr>
          <w:rFonts w:ascii="Calibri" w:hAnsi="Calibri" w:cs="Calibri"/>
          <w:sz w:val="24"/>
          <w:szCs w:val="24"/>
        </w:rPr>
        <w:t>may be rejected.</w:t>
      </w:r>
    </w:p>
    <w:p w14:paraId="0E038A3E" w14:textId="67FA8F2E" w:rsidR="00F43F6A" w:rsidRPr="00266DFB" w:rsidRDefault="00F43F6A" w:rsidP="00266DFB">
      <w:pPr>
        <w:pStyle w:val="PlainText"/>
        <w:spacing w:before="240" w:after="240"/>
        <w:rPr>
          <w:rFonts w:ascii="Calibri" w:hAnsi="Calibri" w:cs="Calibri"/>
          <w:sz w:val="24"/>
          <w:szCs w:val="24"/>
        </w:rPr>
      </w:pPr>
      <w:r w:rsidRPr="00266DFB">
        <w:rPr>
          <w:rFonts w:ascii="Calibri" w:hAnsi="Calibri" w:cs="Calibri"/>
          <w:sz w:val="24"/>
          <w:szCs w:val="24"/>
        </w:rPr>
        <w:t xml:space="preserve">The cost quoted </w:t>
      </w:r>
      <w:r w:rsidR="00F43EF7">
        <w:rPr>
          <w:rFonts w:ascii="Calibri" w:hAnsi="Calibri" w:cs="Calibri"/>
          <w:sz w:val="24"/>
          <w:szCs w:val="24"/>
        </w:rPr>
        <w:t>must</w:t>
      </w:r>
      <w:r w:rsidRPr="00266DFB">
        <w:rPr>
          <w:rFonts w:ascii="Calibri" w:hAnsi="Calibri" w:cs="Calibri"/>
          <w:sz w:val="24"/>
          <w:szCs w:val="24"/>
        </w:rPr>
        <w:t xml:space="preserve"> include all taxes (excluding sales and use tax) and all other charges, including travel expenses</w:t>
      </w:r>
      <w:r w:rsidR="00A77B4E" w:rsidRPr="00266DFB">
        <w:rPr>
          <w:rFonts w:ascii="Calibri" w:hAnsi="Calibri" w:cs="Calibri"/>
          <w:sz w:val="24"/>
          <w:szCs w:val="24"/>
        </w:rPr>
        <w:t xml:space="preserve">.  The </w:t>
      </w:r>
      <w:r w:rsidR="006B4DC6">
        <w:rPr>
          <w:rFonts w:ascii="Calibri" w:hAnsi="Calibri" w:cs="Calibri"/>
          <w:sz w:val="24"/>
          <w:szCs w:val="24"/>
        </w:rPr>
        <w:t>price</w:t>
      </w:r>
      <w:r w:rsidR="00A77B4E" w:rsidRPr="00266DFB">
        <w:rPr>
          <w:rFonts w:ascii="Calibri" w:hAnsi="Calibri" w:cs="Calibri"/>
          <w:sz w:val="24"/>
          <w:szCs w:val="24"/>
        </w:rPr>
        <w:t xml:space="preserve"> quoted will be the </w:t>
      </w:r>
      <w:r w:rsidRPr="00266DFB">
        <w:rPr>
          <w:rFonts w:ascii="Calibri" w:hAnsi="Calibri" w:cs="Calibri"/>
          <w:sz w:val="24"/>
          <w:szCs w:val="24"/>
        </w:rPr>
        <w:t xml:space="preserve">maximum cost the County will pay for the term of any contract </w:t>
      </w:r>
      <w:r w:rsidR="006B4DC6">
        <w:rPr>
          <w:rFonts w:ascii="Calibri" w:hAnsi="Calibri" w:cs="Calibri"/>
          <w:sz w:val="24"/>
          <w:szCs w:val="24"/>
        </w:rPr>
        <w:t>resulting from</w:t>
      </w:r>
      <w:r w:rsidRPr="00266DFB">
        <w:rPr>
          <w:rFonts w:ascii="Calibri" w:hAnsi="Calibri" w:cs="Calibri"/>
          <w:sz w:val="24"/>
          <w:szCs w:val="24"/>
        </w:rPr>
        <w:t xml:space="preserve"> this </w:t>
      </w:r>
      <w:r w:rsidR="00505B06">
        <w:rPr>
          <w:rFonts w:ascii="Calibri" w:hAnsi="Calibri" w:cs="Calibri"/>
          <w:sz w:val="24"/>
          <w:szCs w:val="24"/>
        </w:rPr>
        <w:t>IRFP</w:t>
      </w:r>
      <w:r w:rsidRPr="00266DFB">
        <w:rPr>
          <w:rFonts w:ascii="Calibri" w:hAnsi="Calibri" w:cs="Calibri"/>
          <w:sz w:val="24"/>
          <w:szCs w:val="24"/>
        </w:rPr>
        <w:t xml:space="preserve">.  </w:t>
      </w:r>
    </w:p>
    <w:p w14:paraId="38DB2AF1" w14:textId="36DE72C0" w:rsidR="00F43F6A" w:rsidRPr="00266DFB" w:rsidRDefault="00F43F6A" w:rsidP="00266DFB">
      <w:pPr>
        <w:pStyle w:val="PlainText"/>
        <w:spacing w:before="240" w:after="240"/>
        <w:rPr>
          <w:rFonts w:ascii="Calibri" w:hAnsi="Calibri" w:cs="Calibri"/>
          <w:sz w:val="24"/>
          <w:szCs w:val="24"/>
        </w:rPr>
      </w:pPr>
      <w:r w:rsidRPr="00266DFB">
        <w:rPr>
          <w:rFonts w:ascii="Calibri" w:hAnsi="Calibri" w:cs="Calibri"/>
          <w:sz w:val="24"/>
          <w:szCs w:val="24"/>
        </w:rPr>
        <w:t xml:space="preserve">Quantities listed on Alameda County </w:t>
      </w:r>
      <w:hyperlink r:id="rId76" w:history="1">
        <w:r w:rsidRPr="00266DFB">
          <w:rPr>
            <w:rStyle w:val="Hyperlink"/>
            <w:rFonts w:ascii="Calibri" w:hAnsi="Calibri" w:cs="Calibri"/>
            <w:b/>
            <w:sz w:val="24"/>
            <w:szCs w:val="24"/>
          </w:rPr>
          <w:t>EZSourcing Supplier Portal</w:t>
        </w:r>
      </w:hyperlink>
      <w:r w:rsidR="00F50111" w:rsidRPr="00266DFB">
        <w:rPr>
          <w:rFonts w:ascii="Calibri" w:hAnsi="Calibri" w:cs="Calibri"/>
          <w:sz w:val="24"/>
          <w:szCs w:val="24"/>
        </w:rPr>
        <w:t xml:space="preserve"> </w:t>
      </w:r>
      <w:r w:rsidRPr="00266DFB">
        <w:rPr>
          <w:rFonts w:ascii="Calibri" w:hAnsi="Calibri" w:cs="Calibri"/>
          <w:sz w:val="24"/>
          <w:szCs w:val="24"/>
        </w:rPr>
        <w:t xml:space="preserve">are </w:t>
      </w:r>
      <w:r w:rsidR="00BE0A1F">
        <w:rPr>
          <w:rFonts w:ascii="Calibri" w:hAnsi="Calibri" w:cs="Calibri"/>
          <w:sz w:val="24"/>
          <w:szCs w:val="24"/>
        </w:rPr>
        <w:t>estimates</w:t>
      </w:r>
      <w:r w:rsidR="00A77B4E" w:rsidRPr="00266DFB">
        <w:rPr>
          <w:rFonts w:ascii="Calibri" w:hAnsi="Calibri" w:cs="Calibri"/>
          <w:sz w:val="24"/>
          <w:szCs w:val="24"/>
        </w:rPr>
        <w:t xml:space="preserve"> </w:t>
      </w:r>
      <w:r w:rsidR="00D0212C" w:rsidRPr="00266DFB">
        <w:rPr>
          <w:rFonts w:ascii="Calibri" w:hAnsi="Calibri" w:cs="Calibri"/>
          <w:sz w:val="24"/>
          <w:szCs w:val="24"/>
        </w:rPr>
        <w:t>only;</w:t>
      </w:r>
      <w:r w:rsidR="008B6B52" w:rsidRPr="00266DFB">
        <w:rPr>
          <w:rFonts w:ascii="Calibri" w:hAnsi="Calibri" w:cs="Calibri"/>
          <w:sz w:val="24"/>
          <w:szCs w:val="24"/>
        </w:rPr>
        <w:t xml:space="preserve"> they </w:t>
      </w:r>
      <w:r w:rsidRPr="00266DFB">
        <w:rPr>
          <w:rFonts w:ascii="Calibri" w:hAnsi="Calibri" w:cs="Calibri"/>
          <w:sz w:val="24"/>
          <w:szCs w:val="24"/>
        </w:rPr>
        <w:t>are not to be construed as a commitment</w:t>
      </w:r>
      <w:r w:rsidR="00A77B4E" w:rsidRPr="00266DFB">
        <w:rPr>
          <w:rFonts w:ascii="Calibri" w:hAnsi="Calibri" w:cs="Calibri"/>
          <w:sz w:val="24"/>
          <w:szCs w:val="24"/>
        </w:rPr>
        <w:t xml:space="preserve"> of</w:t>
      </w:r>
      <w:r w:rsidR="008B6B52" w:rsidRPr="00266DFB">
        <w:rPr>
          <w:rFonts w:ascii="Calibri" w:hAnsi="Calibri" w:cs="Calibri"/>
          <w:sz w:val="24"/>
          <w:szCs w:val="24"/>
        </w:rPr>
        <w:t xml:space="preserve"> the County to purchase that quantity</w:t>
      </w:r>
      <w:r w:rsidRPr="00266DFB">
        <w:rPr>
          <w:rFonts w:ascii="Calibri" w:hAnsi="Calibri" w:cs="Calibri"/>
          <w:sz w:val="24"/>
          <w:szCs w:val="24"/>
        </w:rPr>
        <w:t>.  No minimum or max</w:t>
      </w:r>
      <w:r w:rsidR="00D0212C" w:rsidRPr="00266DFB">
        <w:rPr>
          <w:rFonts w:ascii="Calibri" w:hAnsi="Calibri" w:cs="Calibri"/>
          <w:sz w:val="24"/>
          <w:szCs w:val="24"/>
        </w:rPr>
        <w:t>imum is guaranteed or implied.</w:t>
      </w:r>
      <w:r w:rsidR="008B6B52" w:rsidRPr="00266DFB">
        <w:rPr>
          <w:rFonts w:ascii="Calibri" w:hAnsi="Calibri" w:cs="Calibri"/>
          <w:sz w:val="24"/>
          <w:szCs w:val="24"/>
        </w:rPr>
        <w:t xml:space="preserve"> The cost quoted will be the price of the items identified, regardless of </w:t>
      </w:r>
      <w:r w:rsidR="006B4DC6">
        <w:rPr>
          <w:rFonts w:ascii="Calibri" w:hAnsi="Calibri" w:cs="Calibri"/>
          <w:sz w:val="24"/>
          <w:szCs w:val="24"/>
        </w:rPr>
        <w:t xml:space="preserve">the </w:t>
      </w:r>
      <w:r w:rsidR="008B6B52" w:rsidRPr="00266DFB">
        <w:rPr>
          <w:rFonts w:ascii="Calibri" w:hAnsi="Calibri" w:cs="Calibri"/>
          <w:sz w:val="24"/>
          <w:szCs w:val="24"/>
        </w:rPr>
        <w:t xml:space="preserve">quantity purchased. </w:t>
      </w:r>
    </w:p>
    <w:p w14:paraId="4B0B1ECA" w14:textId="7E320489" w:rsidR="00863B24" w:rsidRPr="00266DFB" w:rsidRDefault="00B265ED" w:rsidP="00266DFB">
      <w:pPr>
        <w:spacing w:before="240" w:after="240"/>
        <w:rPr>
          <w:rFonts w:ascii="Calibri" w:hAnsi="Calibri" w:cs="Segoe UI"/>
          <w:color w:val="FFFFFF"/>
          <w:sz w:val="24"/>
          <w:szCs w:val="24"/>
        </w:rPr>
      </w:pPr>
      <w:bookmarkStart w:id="102" w:name="_Hlk160806255"/>
      <w:bookmarkStart w:id="103" w:name="_Hlk160807053"/>
      <w:r w:rsidRPr="00AD3C8B">
        <w:rPr>
          <w:rFonts w:asciiTheme="minorHAnsi" w:hAnsiTheme="minorHAnsi" w:cstheme="minorHAnsi"/>
          <w:sz w:val="24"/>
          <w:szCs w:val="24"/>
        </w:rPr>
        <w:t>Bid pricing on all line items is required. Partial bids are not acceptable</w:t>
      </w:r>
      <w:r w:rsidRPr="00266DFB">
        <w:rPr>
          <w:rFonts w:ascii="Calibri" w:hAnsi="Calibri" w:cs="Segoe UI"/>
          <w:sz w:val="24"/>
          <w:szCs w:val="24"/>
        </w:rPr>
        <w:t>.</w:t>
      </w:r>
      <w:bookmarkEnd w:id="102"/>
    </w:p>
    <w:bookmarkEnd w:id="103"/>
    <w:p w14:paraId="760ABD58" w14:textId="73A688DF" w:rsidR="00351B4C" w:rsidRPr="00752490" w:rsidRDefault="00F43F6A" w:rsidP="00752490">
      <w:pPr>
        <w:spacing w:before="240" w:after="240"/>
        <w:rPr>
          <w:rFonts w:ascii="Calibri" w:hAnsi="Calibri" w:cs="Calibri"/>
          <w:sz w:val="24"/>
          <w:szCs w:val="24"/>
        </w:rPr>
      </w:pPr>
      <w:r w:rsidRPr="00266DFB">
        <w:rPr>
          <w:rFonts w:ascii="Calibri" w:hAnsi="Calibri" w:cs="Calibri"/>
          <w:sz w:val="24"/>
          <w:szCs w:val="24"/>
        </w:rPr>
        <w:t xml:space="preserve">By submission through the Alameda County </w:t>
      </w:r>
      <w:hyperlink r:id="rId77" w:history="1">
        <w:r w:rsidRPr="00266DFB">
          <w:rPr>
            <w:rStyle w:val="Hyperlink"/>
            <w:rFonts w:ascii="Calibri" w:hAnsi="Calibri" w:cs="Calibri"/>
            <w:b/>
            <w:sz w:val="24"/>
            <w:szCs w:val="24"/>
          </w:rPr>
          <w:t>EZSourcing Supplier Portal</w:t>
        </w:r>
      </w:hyperlink>
      <w:r w:rsidR="006B4DC6">
        <w:rPr>
          <w:rStyle w:val="Hyperlink"/>
          <w:rFonts w:ascii="Calibri" w:hAnsi="Calibri" w:cs="Calibri"/>
          <w:b/>
          <w:sz w:val="24"/>
          <w:szCs w:val="24"/>
        </w:rPr>
        <w:t>,</w:t>
      </w:r>
      <w:r w:rsidRPr="00266DFB">
        <w:rPr>
          <w:rFonts w:ascii="Calibri" w:hAnsi="Calibri" w:cs="Calibri"/>
          <w:sz w:val="24"/>
          <w:szCs w:val="24"/>
        </w:rPr>
        <w:t xml:space="preserve"> </w:t>
      </w:r>
      <w:r w:rsidR="00502F47" w:rsidRPr="00266DFB">
        <w:rPr>
          <w:rFonts w:ascii="Calibri" w:hAnsi="Calibri" w:cs="Calibri"/>
          <w:sz w:val="24"/>
          <w:szCs w:val="24"/>
        </w:rPr>
        <w:t>Bidder</w:t>
      </w:r>
      <w:r w:rsidRPr="00266DFB">
        <w:rPr>
          <w:rFonts w:ascii="Calibri" w:hAnsi="Calibri" w:cs="Calibri"/>
          <w:sz w:val="24"/>
          <w:szCs w:val="24"/>
        </w:rPr>
        <w:t xml:space="preserve"> certifies to County that all representations, certifications, and statements made by </w:t>
      </w:r>
      <w:r w:rsidR="00502F47" w:rsidRPr="00266DFB">
        <w:rPr>
          <w:rFonts w:ascii="Calibri" w:hAnsi="Calibri" w:cs="Calibri"/>
          <w:sz w:val="24"/>
          <w:szCs w:val="24"/>
        </w:rPr>
        <w:t>Bidder</w:t>
      </w:r>
      <w:r w:rsidRPr="00266DFB">
        <w:rPr>
          <w:rFonts w:ascii="Calibri" w:hAnsi="Calibri" w:cs="Calibri"/>
          <w:sz w:val="24"/>
          <w:szCs w:val="24"/>
        </w:rPr>
        <w:t xml:space="preserve">, as set forth in each entry in the Alameda County </w:t>
      </w:r>
      <w:hyperlink r:id="rId78" w:history="1">
        <w:r w:rsidRPr="00266DFB">
          <w:rPr>
            <w:rStyle w:val="Hyperlink"/>
            <w:rFonts w:ascii="Calibri" w:hAnsi="Calibri" w:cs="Calibri"/>
            <w:b/>
            <w:sz w:val="24"/>
            <w:szCs w:val="24"/>
          </w:rPr>
          <w:t>EZSourcing Supplier Portal</w:t>
        </w:r>
      </w:hyperlink>
      <w:r w:rsidRPr="00266DFB">
        <w:rPr>
          <w:rFonts w:ascii="Calibri" w:hAnsi="Calibri" w:cs="Calibri"/>
          <w:sz w:val="24"/>
          <w:szCs w:val="24"/>
        </w:rPr>
        <w:t xml:space="preserve"> and attachments are true and correct and are made under penalty of perjury pursuant to the laws of California.</w:t>
      </w:r>
    </w:p>
    <w:tbl>
      <w:tblPr>
        <w:tblW w:w="10052" w:type="dxa"/>
        <w:tblInd w:w="113" w:type="dxa"/>
        <w:tblLook w:val="04A0" w:firstRow="1" w:lastRow="0" w:firstColumn="1" w:lastColumn="0" w:noHBand="0" w:noVBand="1"/>
      </w:tblPr>
      <w:tblGrid>
        <w:gridCol w:w="1160"/>
        <w:gridCol w:w="4392"/>
        <w:gridCol w:w="1890"/>
        <w:gridCol w:w="2610"/>
      </w:tblGrid>
      <w:tr w:rsidR="00532F04" w:rsidRPr="001B7A04" w14:paraId="4C6AFD2A" w14:textId="77777777" w:rsidTr="00F51D82">
        <w:trPr>
          <w:trHeight w:val="600"/>
        </w:trPr>
        <w:tc>
          <w:tcPr>
            <w:tcW w:w="1160" w:type="dxa"/>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354DE3AE" w14:textId="77777777" w:rsidR="00532F04" w:rsidRPr="00532F04" w:rsidRDefault="00532F04" w:rsidP="00F51D82">
            <w:pPr>
              <w:jc w:val="center"/>
              <w:rPr>
                <w:rFonts w:asciiTheme="minorHAnsi" w:hAnsiTheme="minorHAnsi" w:cstheme="minorHAnsi"/>
                <w:b/>
                <w:bCs/>
                <w:color w:val="000000"/>
                <w:sz w:val="24"/>
                <w:szCs w:val="24"/>
              </w:rPr>
            </w:pPr>
            <w:r w:rsidRPr="00532F04">
              <w:rPr>
                <w:rFonts w:asciiTheme="minorHAnsi" w:hAnsiTheme="minorHAnsi" w:cstheme="minorHAnsi"/>
                <w:b/>
                <w:bCs/>
                <w:color w:val="000000"/>
                <w:sz w:val="24"/>
                <w:szCs w:val="24"/>
              </w:rPr>
              <w:t>Phase</w:t>
            </w:r>
          </w:p>
        </w:tc>
        <w:tc>
          <w:tcPr>
            <w:tcW w:w="4392" w:type="dxa"/>
            <w:tcBorders>
              <w:top w:val="single" w:sz="4" w:space="0" w:color="auto"/>
              <w:left w:val="nil"/>
              <w:bottom w:val="single" w:sz="4" w:space="0" w:color="auto"/>
              <w:right w:val="single" w:sz="4" w:space="0" w:color="auto"/>
            </w:tcBorders>
            <w:shd w:val="clear" w:color="000000" w:fill="D9D9D9"/>
            <w:noWrap/>
            <w:vAlign w:val="center"/>
            <w:hideMark/>
          </w:tcPr>
          <w:p w14:paraId="08245A2A" w14:textId="77777777" w:rsidR="00532F04" w:rsidRPr="00532F04" w:rsidRDefault="00532F04" w:rsidP="00F51D82">
            <w:pPr>
              <w:jc w:val="center"/>
              <w:rPr>
                <w:rFonts w:asciiTheme="minorHAnsi" w:hAnsiTheme="minorHAnsi" w:cstheme="minorHAnsi"/>
                <w:b/>
                <w:bCs/>
                <w:color w:val="000000"/>
                <w:sz w:val="24"/>
                <w:szCs w:val="24"/>
              </w:rPr>
            </w:pPr>
            <w:r w:rsidRPr="00532F04">
              <w:rPr>
                <w:rFonts w:asciiTheme="minorHAnsi" w:hAnsiTheme="minorHAnsi" w:cstheme="minorHAnsi"/>
                <w:b/>
                <w:bCs/>
                <w:color w:val="000000"/>
                <w:sz w:val="24"/>
                <w:szCs w:val="24"/>
              </w:rPr>
              <w:t>Deliverable/Project Benchmark</w:t>
            </w:r>
          </w:p>
        </w:tc>
        <w:tc>
          <w:tcPr>
            <w:tcW w:w="1890" w:type="dxa"/>
            <w:tcBorders>
              <w:top w:val="single" w:sz="4" w:space="0" w:color="auto"/>
              <w:left w:val="nil"/>
              <w:bottom w:val="single" w:sz="4" w:space="0" w:color="auto"/>
              <w:right w:val="single" w:sz="4" w:space="0" w:color="auto"/>
            </w:tcBorders>
            <w:shd w:val="clear" w:color="000000" w:fill="D9D9D9"/>
            <w:vAlign w:val="center"/>
            <w:hideMark/>
          </w:tcPr>
          <w:p w14:paraId="75A3A976" w14:textId="77777777" w:rsidR="00532F04" w:rsidRPr="00532F04" w:rsidRDefault="00532F04" w:rsidP="00F51D82">
            <w:pPr>
              <w:jc w:val="center"/>
              <w:rPr>
                <w:rFonts w:asciiTheme="minorHAnsi" w:hAnsiTheme="minorHAnsi" w:cstheme="minorHAnsi"/>
                <w:b/>
                <w:bCs/>
                <w:color w:val="000000"/>
                <w:sz w:val="24"/>
                <w:szCs w:val="24"/>
              </w:rPr>
            </w:pPr>
            <w:r w:rsidRPr="00532F04">
              <w:rPr>
                <w:rFonts w:asciiTheme="minorHAnsi" w:hAnsiTheme="minorHAnsi" w:cstheme="minorHAnsi"/>
                <w:b/>
                <w:bCs/>
                <w:color w:val="000000"/>
                <w:sz w:val="24"/>
                <w:szCs w:val="24"/>
              </w:rPr>
              <w:t>Specific Milestone from Section D</w:t>
            </w:r>
          </w:p>
        </w:tc>
        <w:tc>
          <w:tcPr>
            <w:tcW w:w="2610" w:type="dxa"/>
            <w:tcBorders>
              <w:top w:val="single" w:sz="4" w:space="0" w:color="auto"/>
              <w:left w:val="nil"/>
              <w:bottom w:val="single" w:sz="4" w:space="0" w:color="auto"/>
              <w:right w:val="single" w:sz="4" w:space="0" w:color="auto"/>
            </w:tcBorders>
            <w:shd w:val="clear" w:color="000000" w:fill="D9D9D9"/>
            <w:noWrap/>
            <w:vAlign w:val="center"/>
            <w:hideMark/>
          </w:tcPr>
          <w:p w14:paraId="22A91A84" w14:textId="77777777" w:rsidR="00532F04" w:rsidRPr="00532F04" w:rsidRDefault="00532F04" w:rsidP="00F51D82">
            <w:pPr>
              <w:jc w:val="center"/>
              <w:rPr>
                <w:rFonts w:asciiTheme="minorHAnsi" w:hAnsiTheme="minorHAnsi" w:cstheme="minorHAnsi"/>
                <w:b/>
                <w:bCs/>
                <w:color w:val="000000"/>
                <w:sz w:val="24"/>
                <w:szCs w:val="24"/>
              </w:rPr>
            </w:pPr>
            <w:r w:rsidRPr="00532F04">
              <w:rPr>
                <w:rFonts w:asciiTheme="minorHAnsi" w:hAnsiTheme="minorHAnsi" w:cstheme="minorHAnsi"/>
                <w:b/>
                <w:bCs/>
                <w:color w:val="000000"/>
                <w:sz w:val="24"/>
                <w:szCs w:val="24"/>
              </w:rPr>
              <w:t>Cost</w:t>
            </w:r>
          </w:p>
        </w:tc>
      </w:tr>
      <w:tr w:rsidR="00532F04" w:rsidRPr="001B7A04" w14:paraId="555D6E44" w14:textId="77777777" w:rsidTr="00F51D82">
        <w:trPr>
          <w:trHeight w:val="647"/>
        </w:trPr>
        <w:tc>
          <w:tcPr>
            <w:tcW w:w="1160" w:type="dxa"/>
            <w:tcBorders>
              <w:top w:val="nil"/>
              <w:left w:val="single" w:sz="4" w:space="0" w:color="auto"/>
              <w:bottom w:val="single" w:sz="4" w:space="0" w:color="auto"/>
              <w:right w:val="single" w:sz="4" w:space="0" w:color="auto"/>
            </w:tcBorders>
            <w:shd w:val="clear" w:color="auto" w:fill="auto"/>
            <w:vAlign w:val="center"/>
            <w:hideMark/>
          </w:tcPr>
          <w:p w14:paraId="3F7F0B7A" w14:textId="77777777" w:rsidR="00532F04" w:rsidRPr="00532F04" w:rsidRDefault="00532F04" w:rsidP="00F51D82">
            <w:pPr>
              <w:jc w:val="center"/>
              <w:rPr>
                <w:rFonts w:asciiTheme="minorHAnsi" w:hAnsiTheme="minorHAnsi" w:cstheme="minorHAnsi"/>
                <w:b/>
                <w:bCs/>
                <w:color w:val="000000"/>
                <w:sz w:val="22"/>
                <w:szCs w:val="22"/>
              </w:rPr>
            </w:pPr>
            <w:r w:rsidRPr="00532F04">
              <w:rPr>
                <w:rFonts w:asciiTheme="minorHAnsi" w:hAnsiTheme="minorHAnsi" w:cstheme="minorHAnsi"/>
                <w:b/>
                <w:bCs/>
                <w:color w:val="000000"/>
                <w:sz w:val="22"/>
                <w:szCs w:val="22"/>
              </w:rPr>
              <w:t>1</w:t>
            </w:r>
          </w:p>
        </w:tc>
        <w:tc>
          <w:tcPr>
            <w:tcW w:w="4392" w:type="dxa"/>
            <w:tcBorders>
              <w:top w:val="nil"/>
              <w:left w:val="nil"/>
              <w:bottom w:val="single" w:sz="4" w:space="0" w:color="auto"/>
              <w:right w:val="single" w:sz="4" w:space="0" w:color="auto"/>
            </w:tcBorders>
            <w:shd w:val="clear" w:color="auto" w:fill="auto"/>
            <w:vAlign w:val="center"/>
            <w:hideMark/>
          </w:tcPr>
          <w:p w14:paraId="07E80B49" w14:textId="77777777"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Comprehensive Condition Assessment</w:t>
            </w:r>
          </w:p>
        </w:tc>
        <w:tc>
          <w:tcPr>
            <w:tcW w:w="1890" w:type="dxa"/>
            <w:tcBorders>
              <w:top w:val="nil"/>
              <w:left w:val="nil"/>
              <w:bottom w:val="single" w:sz="4" w:space="0" w:color="auto"/>
              <w:right w:val="single" w:sz="4" w:space="0" w:color="auto"/>
            </w:tcBorders>
            <w:shd w:val="clear" w:color="auto" w:fill="auto"/>
            <w:vAlign w:val="center"/>
            <w:hideMark/>
          </w:tcPr>
          <w:p w14:paraId="6C059954" w14:textId="77777777" w:rsidR="00532F04" w:rsidRPr="00532F04" w:rsidRDefault="00532F04" w:rsidP="00F51D82">
            <w:pPr>
              <w:jc w:val="center"/>
              <w:rPr>
                <w:rFonts w:asciiTheme="minorHAnsi" w:hAnsiTheme="minorHAnsi" w:cstheme="minorHAnsi"/>
                <w:color w:val="000000"/>
                <w:sz w:val="22"/>
                <w:szCs w:val="22"/>
              </w:rPr>
            </w:pPr>
            <w:r w:rsidRPr="00532F04">
              <w:rPr>
                <w:rFonts w:asciiTheme="minorHAnsi" w:hAnsiTheme="minorHAnsi" w:cstheme="minorHAnsi"/>
                <w:color w:val="000000"/>
                <w:sz w:val="22"/>
                <w:szCs w:val="22"/>
              </w:rPr>
              <w:t>1.a</w:t>
            </w:r>
          </w:p>
        </w:tc>
        <w:tc>
          <w:tcPr>
            <w:tcW w:w="2610" w:type="dxa"/>
            <w:tcBorders>
              <w:top w:val="nil"/>
              <w:left w:val="nil"/>
              <w:bottom w:val="single" w:sz="4" w:space="0" w:color="auto"/>
              <w:right w:val="single" w:sz="4" w:space="0" w:color="auto"/>
            </w:tcBorders>
            <w:shd w:val="clear" w:color="auto" w:fill="auto"/>
            <w:vAlign w:val="center"/>
            <w:hideMark/>
          </w:tcPr>
          <w:p w14:paraId="2DD812FE" w14:textId="03C093BF"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 xml:space="preserve">$ </w:t>
            </w:r>
          </w:p>
        </w:tc>
      </w:tr>
      <w:tr w:rsidR="00532F04" w:rsidRPr="001B7A04" w14:paraId="2DFCA6EA" w14:textId="77777777" w:rsidTr="00F51D82">
        <w:trPr>
          <w:trHeight w:val="728"/>
        </w:trPr>
        <w:tc>
          <w:tcPr>
            <w:tcW w:w="1160" w:type="dxa"/>
            <w:tcBorders>
              <w:top w:val="nil"/>
              <w:left w:val="single" w:sz="4" w:space="0" w:color="auto"/>
              <w:bottom w:val="single" w:sz="4" w:space="0" w:color="auto"/>
              <w:right w:val="single" w:sz="4" w:space="0" w:color="auto"/>
            </w:tcBorders>
            <w:shd w:val="clear" w:color="auto" w:fill="auto"/>
            <w:vAlign w:val="center"/>
            <w:hideMark/>
          </w:tcPr>
          <w:p w14:paraId="7C5C184B" w14:textId="77777777" w:rsidR="00532F04" w:rsidRPr="00532F04" w:rsidRDefault="00532F04" w:rsidP="00F51D82">
            <w:pPr>
              <w:jc w:val="center"/>
              <w:rPr>
                <w:rFonts w:asciiTheme="minorHAnsi" w:hAnsiTheme="minorHAnsi" w:cstheme="minorHAnsi"/>
                <w:b/>
                <w:bCs/>
                <w:color w:val="000000"/>
                <w:sz w:val="22"/>
                <w:szCs w:val="22"/>
              </w:rPr>
            </w:pPr>
            <w:r w:rsidRPr="00532F04">
              <w:rPr>
                <w:rFonts w:asciiTheme="minorHAnsi" w:hAnsiTheme="minorHAnsi" w:cstheme="minorHAnsi"/>
                <w:b/>
                <w:bCs/>
                <w:color w:val="000000"/>
                <w:sz w:val="22"/>
                <w:szCs w:val="22"/>
              </w:rPr>
              <w:t>2</w:t>
            </w:r>
          </w:p>
        </w:tc>
        <w:tc>
          <w:tcPr>
            <w:tcW w:w="4392" w:type="dxa"/>
            <w:tcBorders>
              <w:top w:val="nil"/>
              <w:left w:val="nil"/>
              <w:bottom w:val="single" w:sz="4" w:space="0" w:color="auto"/>
              <w:right w:val="single" w:sz="4" w:space="0" w:color="auto"/>
            </w:tcBorders>
            <w:shd w:val="clear" w:color="auto" w:fill="auto"/>
            <w:vAlign w:val="center"/>
            <w:hideMark/>
          </w:tcPr>
          <w:p w14:paraId="741CDD2B" w14:textId="77777777"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Document Preparation</w:t>
            </w:r>
          </w:p>
        </w:tc>
        <w:tc>
          <w:tcPr>
            <w:tcW w:w="1890" w:type="dxa"/>
            <w:tcBorders>
              <w:top w:val="nil"/>
              <w:left w:val="nil"/>
              <w:bottom w:val="single" w:sz="4" w:space="0" w:color="auto"/>
              <w:right w:val="single" w:sz="4" w:space="0" w:color="auto"/>
            </w:tcBorders>
            <w:shd w:val="clear" w:color="auto" w:fill="auto"/>
            <w:vAlign w:val="center"/>
            <w:hideMark/>
          </w:tcPr>
          <w:p w14:paraId="125DB86E" w14:textId="77777777" w:rsidR="00532F04" w:rsidRPr="00532F04" w:rsidRDefault="00532F04" w:rsidP="00F51D82">
            <w:pPr>
              <w:jc w:val="center"/>
              <w:rPr>
                <w:rFonts w:asciiTheme="minorHAnsi" w:hAnsiTheme="minorHAnsi" w:cstheme="minorHAnsi"/>
                <w:color w:val="000000"/>
                <w:sz w:val="22"/>
                <w:szCs w:val="22"/>
              </w:rPr>
            </w:pPr>
            <w:r w:rsidRPr="00532F04">
              <w:rPr>
                <w:rFonts w:asciiTheme="minorHAnsi" w:hAnsiTheme="minorHAnsi" w:cstheme="minorHAnsi"/>
                <w:color w:val="000000"/>
                <w:sz w:val="22"/>
                <w:szCs w:val="22"/>
              </w:rPr>
              <w:t>1.b</w:t>
            </w:r>
          </w:p>
        </w:tc>
        <w:tc>
          <w:tcPr>
            <w:tcW w:w="2610" w:type="dxa"/>
            <w:tcBorders>
              <w:top w:val="nil"/>
              <w:left w:val="nil"/>
              <w:bottom w:val="single" w:sz="4" w:space="0" w:color="auto"/>
              <w:right w:val="single" w:sz="4" w:space="0" w:color="auto"/>
            </w:tcBorders>
            <w:shd w:val="clear" w:color="auto" w:fill="auto"/>
            <w:vAlign w:val="center"/>
            <w:hideMark/>
          </w:tcPr>
          <w:p w14:paraId="3079068A" w14:textId="67410B0B"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 xml:space="preserve">$ </w:t>
            </w:r>
          </w:p>
        </w:tc>
      </w:tr>
      <w:tr w:rsidR="00532F04" w:rsidRPr="001B7A04" w14:paraId="15E6C055" w14:textId="77777777" w:rsidTr="00F51D82">
        <w:trPr>
          <w:trHeight w:val="692"/>
        </w:trPr>
        <w:tc>
          <w:tcPr>
            <w:tcW w:w="1160" w:type="dxa"/>
            <w:tcBorders>
              <w:top w:val="nil"/>
              <w:left w:val="single" w:sz="4" w:space="0" w:color="auto"/>
              <w:bottom w:val="single" w:sz="4" w:space="0" w:color="auto"/>
              <w:right w:val="single" w:sz="4" w:space="0" w:color="auto"/>
            </w:tcBorders>
            <w:shd w:val="clear" w:color="auto" w:fill="auto"/>
            <w:vAlign w:val="center"/>
            <w:hideMark/>
          </w:tcPr>
          <w:p w14:paraId="509C1D1F" w14:textId="77777777" w:rsidR="00532F04" w:rsidRPr="00532F04" w:rsidRDefault="00532F04" w:rsidP="00F51D82">
            <w:pPr>
              <w:jc w:val="center"/>
              <w:rPr>
                <w:rFonts w:asciiTheme="minorHAnsi" w:hAnsiTheme="minorHAnsi" w:cstheme="minorHAnsi"/>
                <w:b/>
                <w:bCs/>
                <w:color w:val="000000"/>
                <w:sz w:val="22"/>
                <w:szCs w:val="22"/>
              </w:rPr>
            </w:pPr>
            <w:r w:rsidRPr="00532F04">
              <w:rPr>
                <w:rFonts w:asciiTheme="minorHAnsi" w:hAnsiTheme="minorHAnsi" w:cstheme="minorHAnsi"/>
                <w:b/>
                <w:bCs/>
                <w:color w:val="000000"/>
                <w:sz w:val="22"/>
                <w:szCs w:val="22"/>
              </w:rPr>
              <w:t>3</w:t>
            </w:r>
          </w:p>
        </w:tc>
        <w:tc>
          <w:tcPr>
            <w:tcW w:w="4392" w:type="dxa"/>
            <w:tcBorders>
              <w:top w:val="nil"/>
              <w:left w:val="nil"/>
              <w:bottom w:val="single" w:sz="4" w:space="0" w:color="auto"/>
              <w:right w:val="single" w:sz="4" w:space="0" w:color="auto"/>
            </w:tcBorders>
            <w:shd w:val="clear" w:color="auto" w:fill="auto"/>
            <w:vAlign w:val="center"/>
            <w:hideMark/>
          </w:tcPr>
          <w:p w14:paraId="10161E5C" w14:textId="77777777"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Bidding</w:t>
            </w:r>
          </w:p>
        </w:tc>
        <w:tc>
          <w:tcPr>
            <w:tcW w:w="1890" w:type="dxa"/>
            <w:tcBorders>
              <w:top w:val="nil"/>
              <w:left w:val="nil"/>
              <w:bottom w:val="single" w:sz="4" w:space="0" w:color="auto"/>
              <w:right w:val="single" w:sz="4" w:space="0" w:color="auto"/>
            </w:tcBorders>
            <w:shd w:val="clear" w:color="auto" w:fill="auto"/>
            <w:vAlign w:val="center"/>
            <w:hideMark/>
          </w:tcPr>
          <w:p w14:paraId="3B9758B5" w14:textId="77777777" w:rsidR="00532F04" w:rsidRPr="00532F04" w:rsidRDefault="00532F04" w:rsidP="00F51D82">
            <w:pPr>
              <w:jc w:val="center"/>
              <w:rPr>
                <w:rFonts w:asciiTheme="minorHAnsi" w:hAnsiTheme="minorHAnsi" w:cstheme="minorHAnsi"/>
                <w:color w:val="000000"/>
                <w:sz w:val="22"/>
                <w:szCs w:val="22"/>
              </w:rPr>
            </w:pPr>
            <w:r w:rsidRPr="00532F04">
              <w:rPr>
                <w:rFonts w:asciiTheme="minorHAnsi" w:hAnsiTheme="minorHAnsi" w:cstheme="minorHAnsi"/>
                <w:color w:val="000000"/>
                <w:sz w:val="22"/>
                <w:szCs w:val="22"/>
              </w:rPr>
              <w:t>1.c</w:t>
            </w:r>
          </w:p>
        </w:tc>
        <w:tc>
          <w:tcPr>
            <w:tcW w:w="2610" w:type="dxa"/>
            <w:tcBorders>
              <w:top w:val="nil"/>
              <w:left w:val="nil"/>
              <w:bottom w:val="single" w:sz="4" w:space="0" w:color="auto"/>
              <w:right w:val="single" w:sz="4" w:space="0" w:color="auto"/>
            </w:tcBorders>
            <w:shd w:val="clear" w:color="auto" w:fill="auto"/>
            <w:vAlign w:val="center"/>
            <w:hideMark/>
          </w:tcPr>
          <w:p w14:paraId="3832F4D1" w14:textId="347610EA"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 xml:space="preserve">$ </w:t>
            </w:r>
          </w:p>
        </w:tc>
      </w:tr>
      <w:tr w:rsidR="00532F04" w:rsidRPr="001B7A04" w14:paraId="5D8C66BB" w14:textId="77777777" w:rsidTr="00532F04">
        <w:trPr>
          <w:trHeight w:val="638"/>
        </w:trPr>
        <w:tc>
          <w:tcPr>
            <w:tcW w:w="116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506D3E84" w14:textId="77777777" w:rsidR="00532F04" w:rsidRPr="00532F04" w:rsidRDefault="00532F04" w:rsidP="00F51D82">
            <w:pPr>
              <w:jc w:val="center"/>
              <w:rPr>
                <w:rFonts w:asciiTheme="minorHAnsi" w:hAnsiTheme="minorHAnsi" w:cstheme="minorHAnsi"/>
                <w:b/>
                <w:bCs/>
                <w:color w:val="000000"/>
                <w:sz w:val="22"/>
                <w:szCs w:val="22"/>
              </w:rPr>
            </w:pPr>
            <w:r w:rsidRPr="00532F04">
              <w:rPr>
                <w:rFonts w:asciiTheme="minorHAnsi" w:hAnsiTheme="minorHAnsi" w:cstheme="minorHAnsi"/>
                <w:b/>
                <w:bCs/>
                <w:color w:val="000000"/>
                <w:sz w:val="22"/>
                <w:szCs w:val="22"/>
              </w:rPr>
              <w:t>4</w:t>
            </w:r>
          </w:p>
        </w:tc>
        <w:tc>
          <w:tcPr>
            <w:tcW w:w="4392" w:type="dxa"/>
            <w:tcBorders>
              <w:top w:val="single" w:sz="4" w:space="0" w:color="auto"/>
              <w:left w:val="nil"/>
              <w:bottom w:val="single" w:sz="4" w:space="0" w:color="auto"/>
              <w:right w:val="single" w:sz="4" w:space="0" w:color="auto"/>
            </w:tcBorders>
            <w:shd w:val="clear" w:color="auto" w:fill="auto"/>
            <w:vAlign w:val="center"/>
            <w:hideMark/>
          </w:tcPr>
          <w:p w14:paraId="0A042C4B" w14:textId="77777777"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Submittal and Shop Drawing Review</w:t>
            </w:r>
          </w:p>
        </w:tc>
        <w:tc>
          <w:tcPr>
            <w:tcW w:w="1890" w:type="dxa"/>
            <w:tcBorders>
              <w:top w:val="single" w:sz="4" w:space="0" w:color="auto"/>
              <w:left w:val="nil"/>
              <w:bottom w:val="single" w:sz="4" w:space="0" w:color="auto"/>
              <w:right w:val="single" w:sz="4" w:space="0" w:color="auto"/>
            </w:tcBorders>
            <w:shd w:val="clear" w:color="auto" w:fill="auto"/>
            <w:vAlign w:val="center"/>
            <w:hideMark/>
          </w:tcPr>
          <w:p w14:paraId="5D23E0A8" w14:textId="77777777" w:rsidR="00532F04" w:rsidRPr="00532F04" w:rsidRDefault="00532F04" w:rsidP="00F51D82">
            <w:pPr>
              <w:jc w:val="center"/>
              <w:rPr>
                <w:rFonts w:asciiTheme="minorHAnsi" w:hAnsiTheme="minorHAnsi" w:cstheme="minorHAnsi"/>
                <w:color w:val="000000"/>
                <w:sz w:val="22"/>
                <w:szCs w:val="22"/>
              </w:rPr>
            </w:pPr>
            <w:r w:rsidRPr="00532F04">
              <w:rPr>
                <w:rFonts w:asciiTheme="minorHAnsi" w:hAnsiTheme="minorHAnsi" w:cstheme="minorHAnsi"/>
                <w:color w:val="000000"/>
                <w:sz w:val="22"/>
                <w:szCs w:val="22"/>
              </w:rPr>
              <w:t>1.d</w:t>
            </w:r>
          </w:p>
        </w:tc>
        <w:tc>
          <w:tcPr>
            <w:tcW w:w="2610" w:type="dxa"/>
            <w:tcBorders>
              <w:top w:val="single" w:sz="4" w:space="0" w:color="auto"/>
              <w:left w:val="nil"/>
              <w:bottom w:val="single" w:sz="4" w:space="0" w:color="auto"/>
              <w:right w:val="single" w:sz="4" w:space="0" w:color="auto"/>
            </w:tcBorders>
            <w:shd w:val="clear" w:color="auto" w:fill="auto"/>
            <w:vAlign w:val="center"/>
            <w:hideMark/>
          </w:tcPr>
          <w:p w14:paraId="446E7BB3" w14:textId="337B09E3"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 xml:space="preserve">$ </w:t>
            </w:r>
          </w:p>
        </w:tc>
      </w:tr>
      <w:tr w:rsidR="00532F04" w:rsidRPr="001B7A04" w14:paraId="3920C2BE" w14:textId="77777777" w:rsidTr="00F51D82">
        <w:trPr>
          <w:trHeight w:val="692"/>
        </w:trPr>
        <w:tc>
          <w:tcPr>
            <w:tcW w:w="116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6E4DF291" w14:textId="77777777" w:rsidR="00532F04" w:rsidRPr="00532F04" w:rsidRDefault="00532F04" w:rsidP="00F51D82">
            <w:pPr>
              <w:jc w:val="center"/>
              <w:rPr>
                <w:rFonts w:asciiTheme="minorHAnsi" w:hAnsiTheme="minorHAnsi" w:cstheme="minorHAnsi"/>
                <w:b/>
                <w:bCs/>
                <w:color w:val="000000"/>
                <w:sz w:val="22"/>
                <w:szCs w:val="22"/>
              </w:rPr>
            </w:pPr>
            <w:r w:rsidRPr="00532F04">
              <w:rPr>
                <w:rFonts w:asciiTheme="minorHAnsi" w:hAnsiTheme="minorHAnsi" w:cstheme="minorHAnsi"/>
                <w:b/>
                <w:bCs/>
                <w:color w:val="000000"/>
                <w:sz w:val="22"/>
                <w:szCs w:val="22"/>
              </w:rPr>
              <w:t>5</w:t>
            </w:r>
          </w:p>
        </w:tc>
        <w:tc>
          <w:tcPr>
            <w:tcW w:w="4392" w:type="dxa"/>
            <w:tcBorders>
              <w:top w:val="single" w:sz="4" w:space="0" w:color="auto"/>
              <w:left w:val="nil"/>
              <w:bottom w:val="single" w:sz="4" w:space="0" w:color="auto"/>
              <w:right w:val="single" w:sz="4" w:space="0" w:color="auto"/>
            </w:tcBorders>
            <w:shd w:val="clear" w:color="auto" w:fill="auto"/>
            <w:vAlign w:val="center"/>
            <w:hideMark/>
          </w:tcPr>
          <w:p w14:paraId="3F5F8E53" w14:textId="77777777"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Construction</w:t>
            </w:r>
          </w:p>
        </w:tc>
        <w:tc>
          <w:tcPr>
            <w:tcW w:w="1890" w:type="dxa"/>
            <w:tcBorders>
              <w:top w:val="single" w:sz="4" w:space="0" w:color="auto"/>
              <w:left w:val="nil"/>
              <w:bottom w:val="single" w:sz="4" w:space="0" w:color="auto"/>
              <w:right w:val="single" w:sz="4" w:space="0" w:color="auto"/>
            </w:tcBorders>
            <w:shd w:val="clear" w:color="auto" w:fill="auto"/>
            <w:vAlign w:val="center"/>
            <w:hideMark/>
          </w:tcPr>
          <w:p w14:paraId="4FE3E47D" w14:textId="77777777" w:rsidR="00532F04" w:rsidRPr="00532F04" w:rsidRDefault="00532F04" w:rsidP="00F51D82">
            <w:pPr>
              <w:jc w:val="center"/>
              <w:rPr>
                <w:rFonts w:asciiTheme="minorHAnsi" w:hAnsiTheme="minorHAnsi" w:cstheme="minorHAnsi"/>
                <w:color w:val="000000"/>
                <w:sz w:val="22"/>
                <w:szCs w:val="22"/>
              </w:rPr>
            </w:pPr>
            <w:r w:rsidRPr="00532F04">
              <w:rPr>
                <w:rFonts w:asciiTheme="minorHAnsi" w:hAnsiTheme="minorHAnsi" w:cstheme="minorHAnsi"/>
                <w:color w:val="000000"/>
                <w:sz w:val="22"/>
                <w:szCs w:val="22"/>
              </w:rPr>
              <w:t>1.e</w:t>
            </w:r>
          </w:p>
        </w:tc>
        <w:tc>
          <w:tcPr>
            <w:tcW w:w="2610" w:type="dxa"/>
            <w:tcBorders>
              <w:top w:val="single" w:sz="4" w:space="0" w:color="auto"/>
              <w:left w:val="nil"/>
              <w:bottom w:val="single" w:sz="4" w:space="0" w:color="auto"/>
              <w:right w:val="single" w:sz="4" w:space="0" w:color="auto"/>
            </w:tcBorders>
            <w:shd w:val="clear" w:color="auto" w:fill="auto"/>
            <w:vAlign w:val="center"/>
            <w:hideMark/>
          </w:tcPr>
          <w:p w14:paraId="74C15D2F" w14:textId="5FA6B1D3" w:rsidR="00532F04" w:rsidRPr="00532F04" w:rsidRDefault="00752490"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 xml:space="preserve">$ </w:t>
            </w:r>
          </w:p>
        </w:tc>
      </w:tr>
      <w:tr w:rsidR="00532F04" w:rsidRPr="001B7A04" w14:paraId="050E4E00" w14:textId="77777777" w:rsidTr="00F51D82">
        <w:trPr>
          <w:trHeight w:val="728"/>
        </w:trPr>
        <w:tc>
          <w:tcPr>
            <w:tcW w:w="116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8DBD7CE" w14:textId="77777777" w:rsidR="00532F04" w:rsidRPr="00532F04" w:rsidRDefault="00532F04" w:rsidP="00F51D82">
            <w:pPr>
              <w:jc w:val="center"/>
              <w:rPr>
                <w:rFonts w:asciiTheme="minorHAnsi" w:hAnsiTheme="minorHAnsi" w:cstheme="minorHAnsi"/>
                <w:b/>
                <w:bCs/>
                <w:color w:val="000000"/>
                <w:sz w:val="22"/>
                <w:szCs w:val="22"/>
              </w:rPr>
            </w:pPr>
            <w:r w:rsidRPr="00532F04">
              <w:rPr>
                <w:rFonts w:asciiTheme="minorHAnsi" w:hAnsiTheme="minorHAnsi" w:cstheme="minorHAnsi"/>
                <w:b/>
                <w:bCs/>
                <w:color w:val="000000"/>
                <w:sz w:val="22"/>
                <w:szCs w:val="22"/>
              </w:rPr>
              <w:t>6</w:t>
            </w:r>
          </w:p>
        </w:tc>
        <w:tc>
          <w:tcPr>
            <w:tcW w:w="4392" w:type="dxa"/>
            <w:tcBorders>
              <w:top w:val="single" w:sz="4" w:space="0" w:color="auto"/>
              <w:left w:val="nil"/>
              <w:bottom w:val="single" w:sz="4" w:space="0" w:color="auto"/>
              <w:right w:val="single" w:sz="4" w:space="0" w:color="auto"/>
            </w:tcBorders>
            <w:shd w:val="clear" w:color="auto" w:fill="auto"/>
            <w:vAlign w:val="center"/>
            <w:hideMark/>
          </w:tcPr>
          <w:p w14:paraId="64F2B913" w14:textId="77777777"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Warranty Period</w:t>
            </w:r>
          </w:p>
        </w:tc>
        <w:tc>
          <w:tcPr>
            <w:tcW w:w="1890" w:type="dxa"/>
            <w:tcBorders>
              <w:top w:val="single" w:sz="4" w:space="0" w:color="auto"/>
              <w:left w:val="nil"/>
              <w:bottom w:val="single" w:sz="4" w:space="0" w:color="auto"/>
              <w:right w:val="single" w:sz="4" w:space="0" w:color="auto"/>
            </w:tcBorders>
            <w:shd w:val="clear" w:color="auto" w:fill="auto"/>
            <w:vAlign w:val="center"/>
            <w:hideMark/>
          </w:tcPr>
          <w:p w14:paraId="4EB2F36E" w14:textId="77777777" w:rsidR="00532F04" w:rsidRPr="00532F04" w:rsidRDefault="00532F04" w:rsidP="00F51D82">
            <w:pPr>
              <w:jc w:val="center"/>
              <w:rPr>
                <w:rFonts w:asciiTheme="minorHAnsi" w:hAnsiTheme="minorHAnsi" w:cstheme="minorHAnsi"/>
                <w:color w:val="000000"/>
                <w:sz w:val="22"/>
                <w:szCs w:val="22"/>
              </w:rPr>
            </w:pPr>
            <w:r w:rsidRPr="00532F04">
              <w:rPr>
                <w:rFonts w:asciiTheme="minorHAnsi" w:hAnsiTheme="minorHAnsi" w:cstheme="minorHAnsi"/>
                <w:color w:val="000000"/>
                <w:sz w:val="22"/>
                <w:szCs w:val="22"/>
              </w:rPr>
              <w:t>1.f</w:t>
            </w:r>
          </w:p>
        </w:tc>
        <w:tc>
          <w:tcPr>
            <w:tcW w:w="2610" w:type="dxa"/>
            <w:tcBorders>
              <w:top w:val="single" w:sz="4" w:space="0" w:color="auto"/>
              <w:left w:val="nil"/>
              <w:bottom w:val="single" w:sz="4" w:space="0" w:color="auto"/>
              <w:right w:val="single" w:sz="4" w:space="0" w:color="auto"/>
            </w:tcBorders>
            <w:shd w:val="clear" w:color="auto" w:fill="auto"/>
            <w:vAlign w:val="center"/>
            <w:hideMark/>
          </w:tcPr>
          <w:p w14:paraId="4231A185" w14:textId="0FAF8B64" w:rsidR="00532F04" w:rsidRPr="00532F04" w:rsidRDefault="00752490"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 xml:space="preserve">$ </w:t>
            </w:r>
          </w:p>
        </w:tc>
      </w:tr>
      <w:tr w:rsidR="00532F04" w:rsidRPr="001B7A04" w14:paraId="7AA0CD4E" w14:textId="77777777" w:rsidTr="00752490">
        <w:trPr>
          <w:trHeight w:val="665"/>
        </w:trPr>
        <w:tc>
          <w:tcPr>
            <w:tcW w:w="7442" w:type="dxa"/>
            <w:gridSpan w:val="3"/>
            <w:tcBorders>
              <w:top w:val="single" w:sz="4" w:space="0" w:color="auto"/>
              <w:left w:val="single" w:sz="4" w:space="0" w:color="auto"/>
              <w:bottom w:val="single" w:sz="4" w:space="0" w:color="auto"/>
              <w:right w:val="single" w:sz="4" w:space="0" w:color="000000"/>
            </w:tcBorders>
            <w:shd w:val="clear" w:color="000000" w:fill="D9D9D9"/>
            <w:vAlign w:val="center"/>
            <w:hideMark/>
          </w:tcPr>
          <w:p w14:paraId="10D311F2" w14:textId="77777777" w:rsidR="00532F04" w:rsidRPr="00532F04" w:rsidRDefault="00532F04" w:rsidP="00F51D82">
            <w:pPr>
              <w:jc w:val="right"/>
              <w:rPr>
                <w:rFonts w:asciiTheme="minorHAnsi" w:hAnsiTheme="minorHAnsi" w:cstheme="minorHAnsi"/>
                <w:b/>
                <w:bCs/>
                <w:color w:val="000000"/>
                <w:sz w:val="22"/>
                <w:szCs w:val="22"/>
              </w:rPr>
            </w:pPr>
            <w:r w:rsidRPr="00532F04">
              <w:rPr>
                <w:rFonts w:asciiTheme="minorHAnsi" w:hAnsiTheme="minorHAnsi" w:cstheme="minorHAnsi"/>
                <w:b/>
                <w:bCs/>
                <w:color w:val="000000"/>
                <w:sz w:val="22"/>
                <w:szCs w:val="22"/>
              </w:rPr>
              <w:t>Total Cost (Note: this includes all of the services listed in Sections D and E of the RFP [Specific Requirements and Deliverables/Reports]):</w:t>
            </w:r>
          </w:p>
        </w:tc>
        <w:tc>
          <w:tcPr>
            <w:tcW w:w="2610" w:type="dxa"/>
            <w:tcBorders>
              <w:top w:val="nil"/>
              <w:left w:val="nil"/>
              <w:bottom w:val="single" w:sz="4" w:space="0" w:color="auto"/>
              <w:right w:val="single" w:sz="4" w:space="0" w:color="auto"/>
            </w:tcBorders>
            <w:shd w:val="clear" w:color="auto" w:fill="auto"/>
            <w:vAlign w:val="center"/>
            <w:hideMark/>
          </w:tcPr>
          <w:p w14:paraId="0C643062" w14:textId="5FABD872" w:rsidR="00532F04" w:rsidRPr="00532F04" w:rsidRDefault="00532F04" w:rsidP="00F51D82">
            <w:pPr>
              <w:rPr>
                <w:rFonts w:asciiTheme="minorHAnsi" w:hAnsiTheme="minorHAnsi" w:cstheme="minorHAnsi"/>
                <w:color w:val="000000"/>
                <w:sz w:val="22"/>
                <w:szCs w:val="22"/>
              </w:rPr>
            </w:pPr>
            <w:r w:rsidRPr="00532F04">
              <w:rPr>
                <w:rFonts w:asciiTheme="minorHAnsi" w:hAnsiTheme="minorHAnsi" w:cstheme="minorHAnsi"/>
                <w:color w:val="000000"/>
                <w:sz w:val="22"/>
                <w:szCs w:val="22"/>
              </w:rPr>
              <w:t xml:space="preserve">$ </w:t>
            </w:r>
          </w:p>
        </w:tc>
      </w:tr>
    </w:tbl>
    <w:p w14:paraId="004F7A08" w14:textId="1AF0A297" w:rsidR="00BE0A1F" w:rsidRPr="00532F04" w:rsidRDefault="0007148C" w:rsidP="00532F04">
      <w:pPr>
        <w:pStyle w:val="Heading4"/>
        <w:jc w:val="left"/>
        <w:rPr>
          <w:sz w:val="2"/>
          <w:szCs w:val="2"/>
          <w:highlight w:val="lightGray"/>
        </w:rPr>
      </w:pPr>
      <w:r>
        <w:rPr>
          <w:highlight w:val="lightGray"/>
        </w:rPr>
        <w:br w:type="page"/>
      </w:r>
      <w:r w:rsidR="00BE0A1F" w:rsidRPr="00DD0575">
        <w:rPr>
          <w:shd w:val="clear" w:color="auto" w:fill="D9E2F3" w:themeFill="accent1" w:themeFillTint="33"/>
        </w:rPr>
        <w:lastRenderedPageBreak/>
        <w:t>TABLE OF KEY PERSONNEL</w:t>
      </w:r>
      <w:r w:rsidR="00BE0A1F" w:rsidRPr="00DD0575">
        <w:rPr>
          <w:shd w:val="clear" w:color="auto" w:fill="D9E2F3" w:themeFill="accent1" w:themeFillTint="33"/>
        </w:rPr>
        <w:tab/>
      </w:r>
    </w:p>
    <w:p w14:paraId="1D25CC44" w14:textId="6BCAC4DB" w:rsidR="00F43F6A" w:rsidRPr="00254D4B" w:rsidRDefault="00F43F6A" w:rsidP="00266DFB">
      <w:pPr>
        <w:spacing w:before="240" w:after="240"/>
        <w:rPr>
          <w:rFonts w:ascii="Calibri" w:hAnsi="Calibri" w:cs="Calibri"/>
          <w:color w:val="000000" w:themeColor="text1"/>
          <w:sz w:val="24"/>
        </w:rPr>
      </w:pPr>
      <w:r w:rsidRPr="00266DFB">
        <w:rPr>
          <w:rFonts w:ascii="Calibri" w:hAnsi="Calibri" w:cs="Calibri"/>
          <w:b/>
          <w:sz w:val="24"/>
        </w:rPr>
        <w:t>Instructions</w:t>
      </w:r>
      <w:r w:rsidRPr="00266DFB">
        <w:rPr>
          <w:rFonts w:ascii="Calibri" w:hAnsi="Calibri" w:cs="Calibri"/>
          <w:sz w:val="24"/>
        </w:rPr>
        <w:t xml:space="preserve">: </w:t>
      </w:r>
      <w:r w:rsidR="00502F47" w:rsidRPr="00266DFB">
        <w:rPr>
          <w:rFonts w:ascii="Calibri" w:hAnsi="Calibri" w:cs="Calibri"/>
          <w:sz w:val="24"/>
        </w:rPr>
        <w:t>Bidder</w:t>
      </w:r>
      <w:r w:rsidRPr="00266DFB">
        <w:rPr>
          <w:rFonts w:ascii="Calibri" w:hAnsi="Calibri" w:cs="Calibri"/>
          <w:sz w:val="24"/>
        </w:rPr>
        <w:t xml:space="preserve"> </w:t>
      </w:r>
      <w:r w:rsidR="009D64EA" w:rsidRPr="00266DFB">
        <w:rPr>
          <w:rFonts w:ascii="Calibri" w:hAnsi="Calibri"/>
          <w:sz w:val="24"/>
          <w:szCs w:val="26"/>
        </w:rPr>
        <w:t>is to</w:t>
      </w:r>
      <w:r w:rsidR="00B75458" w:rsidRPr="00266DFB">
        <w:rPr>
          <w:rFonts w:ascii="Calibri" w:hAnsi="Calibri" w:cs="Calibri"/>
          <w:sz w:val="24"/>
        </w:rPr>
        <w:t xml:space="preserve"> </w:t>
      </w:r>
      <w:r w:rsidRPr="00266DFB">
        <w:rPr>
          <w:rFonts w:ascii="Calibri" w:hAnsi="Calibri" w:cs="Calibri"/>
          <w:sz w:val="24"/>
        </w:rPr>
        <w:t xml:space="preserve">provide a </w:t>
      </w:r>
      <w:r w:rsidRPr="00266DFB">
        <w:rPr>
          <w:rFonts w:ascii="Calibri" w:hAnsi="Calibri" w:cs="Calibri"/>
          <w:b/>
          <w:sz w:val="24"/>
        </w:rPr>
        <w:t>Table of Key Personnel</w:t>
      </w:r>
      <w:r w:rsidRPr="00266DFB">
        <w:rPr>
          <w:rFonts w:ascii="Calibri" w:hAnsi="Calibri" w:cs="Calibri"/>
          <w:sz w:val="24"/>
        </w:rPr>
        <w:t xml:space="preserve">.  The table </w:t>
      </w:r>
      <w:r w:rsidR="00B75458" w:rsidRPr="00266DFB">
        <w:rPr>
          <w:rFonts w:ascii="Calibri" w:hAnsi="Calibri" w:cs="Calibri"/>
          <w:sz w:val="24"/>
        </w:rPr>
        <w:t xml:space="preserve">is to </w:t>
      </w:r>
      <w:r w:rsidRPr="00266DFB">
        <w:rPr>
          <w:rFonts w:ascii="Calibri" w:hAnsi="Calibri" w:cs="Calibri"/>
          <w:sz w:val="24"/>
        </w:rPr>
        <w:t xml:space="preserve">include all </w:t>
      </w:r>
      <w:r w:rsidR="006B4DC6">
        <w:rPr>
          <w:rFonts w:ascii="Calibri" w:hAnsi="Calibri" w:cs="Calibri"/>
          <w:sz w:val="24"/>
        </w:rPr>
        <w:t>essential</w:t>
      </w:r>
      <w:r w:rsidRPr="00266DFB">
        <w:rPr>
          <w:rFonts w:ascii="Calibri" w:hAnsi="Calibri" w:cs="Calibri"/>
          <w:sz w:val="24"/>
        </w:rPr>
        <w:t xml:space="preserve"> personnel associated </w:t>
      </w:r>
      <w:r w:rsidR="006B4DC6">
        <w:rPr>
          <w:rFonts w:ascii="Calibri" w:hAnsi="Calibri" w:cs="Calibri"/>
          <w:sz w:val="24"/>
        </w:rPr>
        <w:t xml:space="preserve">with </w:t>
      </w:r>
      <w:r w:rsidR="00B75458" w:rsidRPr="00266DFB">
        <w:rPr>
          <w:rFonts w:ascii="Calibri" w:hAnsi="Calibri" w:cs="Calibri"/>
          <w:sz w:val="24"/>
        </w:rPr>
        <w:t xml:space="preserve">providing services to the </w:t>
      </w:r>
      <w:r w:rsidR="00B75458" w:rsidRPr="00254D4B">
        <w:rPr>
          <w:rFonts w:ascii="Calibri" w:hAnsi="Calibri" w:cs="Calibri"/>
          <w:color w:val="000000" w:themeColor="text1"/>
          <w:sz w:val="24"/>
        </w:rPr>
        <w:t>Count</w:t>
      </w:r>
      <w:r w:rsidR="00254D4B" w:rsidRPr="00254D4B">
        <w:rPr>
          <w:rFonts w:ascii="Calibri" w:hAnsi="Calibri" w:cs="Calibri"/>
          <w:color w:val="000000" w:themeColor="text1"/>
          <w:sz w:val="24"/>
        </w:rPr>
        <w:t>y</w:t>
      </w:r>
      <w:r w:rsidR="00BF3055" w:rsidRPr="00254D4B">
        <w:rPr>
          <w:rFonts w:ascii="Calibri" w:hAnsi="Calibri" w:cs="Calibri"/>
          <w:color w:val="000000" w:themeColor="text1"/>
          <w:sz w:val="24"/>
        </w:rPr>
        <w:t>, including</w:t>
      </w:r>
      <w:r w:rsidR="00B75458" w:rsidRPr="00254D4B">
        <w:rPr>
          <w:rFonts w:ascii="Calibri" w:hAnsi="Calibri" w:cs="Calibri"/>
          <w:color w:val="000000" w:themeColor="text1"/>
          <w:sz w:val="24"/>
        </w:rPr>
        <w:t xml:space="preserve"> collaborating partners.  </w:t>
      </w:r>
    </w:p>
    <w:p w14:paraId="4E1A14A2" w14:textId="7FD673A0" w:rsidR="00F43F6A" w:rsidRPr="00266DFB" w:rsidRDefault="00F43F6A" w:rsidP="00266DFB">
      <w:pPr>
        <w:spacing w:before="240" w:after="240"/>
        <w:rPr>
          <w:rFonts w:ascii="Calibri" w:hAnsi="Calibri" w:cs="Calibri"/>
          <w:sz w:val="24"/>
        </w:rPr>
      </w:pPr>
      <w:r w:rsidRPr="00266DFB">
        <w:rPr>
          <w:rFonts w:ascii="Calibri" w:hAnsi="Calibri" w:cs="Calibri"/>
          <w:sz w:val="24"/>
        </w:rPr>
        <w:t>T</w:t>
      </w:r>
      <w:r w:rsidR="00B75458" w:rsidRPr="00266DFB">
        <w:rPr>
          <w:rFonts w:ascii="Calibri" w:hAnsi="Calibri" w:cs="Calibri"/>
          <w:sz w:val="24"/>
        </w:rPr>
        <w:t xml:space="preserve">o appropriately </w:t>
      </w:r>
      <w:r w:rsidR="006B4DC6">
        <w:rPr>
          <w:rFonts w:ascii="Calibri" w:hAnsi="Calibri" w:cs="Calibri"/>
          <w:sz w:val="24"/>
        </w:rPr>
        <w:t>evaluate</w:t>
      </w:r>
      <w:r w:rsidR="00B75458" w:rsidRPr="00266DFB">
        <w:rPr>
          <w:rFonts w:ascii="Calibri" w:hAnsi="Calibri" w:cs="Calibri"/>
          <w:sz w:val="24"/>
        </w:rPr>
        <w:t xml:space="preserve"> </w:t>
      </w:r>
      <w:r w:rsidR="005C3F1D">
        <w:rPr>
          <w:rFonts w:ascii="Calibri" w:hAnsi="Calibri" w:cs="Calibri"/>
          <w:sz w:val="24"/>
        </w:rPr>
        <w:t>B</w:t>
      </w:r>
      <w:r w:rsidR="00B75458" w:rsidRPr="00266DFB">
        <w:rPr>
          <w:rFonts w:ascii="Calibri" w:hAnsi="Calibri" w:cs="Calibri"/>
          <w:sz w:val="24"/>
        </w:rPr>
        <w:t>idder</w:t>
      </w:r>
      <w:r w:rsidR="006B4DC6">
        <w:rPr>
          <w:rFonts w:ascii="Calibri" w:hAnsi="Calibri" w:cs="Calibri"/>
          <w:sz w:val="24"/>
        </w:rPr>
        <w:t>'s</w:t>
      </w:r>
      <w:r w:rsidR="00B75458" w:rsidRPr="00266DFB">
        <w:rPr>
          <w:rFonts w:ascii="Calibri" w:hAnsi="Calibri" w:cs="Calibri"/>
          <w:sz w:val="24"/>
        </w:rPr>
        <w:t xml:space="preserve"> qualifications, t</w:t>
      </w:r>
      <w:r w:rsidRPr="00266DFB">
        <w:rPr>
          <w:rFonts w:ascii="Calibri" w:hAnsi="Calibri" w:cs="Calibri"/>
          <w:sz w:val="24"/>
        </w:rPr>
        <w:t xml:space="preserve">he table </w:t>
      </w:r>
      <w:r w:rsidR="00B75458" w:rsidRPr="00266DFB">
        <w:rPr>
          <w:rFonts w:ascii="Calibri" w:hAnsi="Calibri" w:cs="Calibri"/>
          <w:sz w:val="24"/>
        </w:rPr>
        <w:t>should</w:t>
      </w:r>
      <w:r w:rsidRPr="00266DFB">
        <w:rPr>
          <w:rFonts w:ascii="Calibri" w:hAnsi="Calibri" w:cs="Calibri"/>
          <w:sz w:val="24"/>
        </w:rPr>
        <w:t xml:space="preserve"> include the following information for each key person:</w:t>
      </w:r>
    </w:p>
    <w:p w14:paraId="59967313" w14:textId="7E8A4DA7" w:rsidR="00F43F6A" w:rsidRPr="00266DFB" w:rsidRDefault="00F43F6A" w:rsidP="00CE1BC8">
      <w:pPr>
        <w:numPr>
          <w:ilvl w:val="0"/>
          <w:numId w:val="13"/>
        </w:numPr>
        <w:spacing w:before="240" w:after="240"/>
        <w:ind w:hanging="720"/>
        <w:rPr>
          <w:rFonts w:ascii="Calibri" w:hAnsi="Calibri" w:cs="Calibri"/>
          <w:sz w:val="24"/>
        </w:rPr>
      </w:pPr>
      <w:r w:rsidRPr="00266DFB">
        <w:rPr>
          <w:rFonts w:ascii="Calibri" w:hAnsi="Calibri" w:cs="Calibri"/>
          <w:sz w:val="24"/>
        </w:rPr>
        <w:t xml:space="preserve">The person’s relationship with </w:t>
      </w:r>
      <w:r w:rsidR="00502F47" w:rsidRPr="00266DFB">
        <w:rPr>
          <w:rFonts w:ascii="Calibri" w:hAnsi="Calibri" w:cs="Calibri"/>
          <w:sz w:val="24"/>
        </w:rPr>
        <w:t>Bidder</w:t>
      </w:r>
      <w:r w:rsidRPr="00266DFB">
        <w:rPr>
          <w:rFonts w:ascii="Calibri" w:hAnsi="Calibri" w:cs="Calibri"/>
          <w:sz w:val="24"/>
        </w:rPr>
        <w:t xml:space="preserve">, including job title and years of employment with </w:t>
      </w:r>
      <w:r w:rsidR="008211BF" w:rsidRPr="00266DFB">
        <w:rPr>
          <w:rFonts w:ascii="Calibri" w:hAnsi="Calibri" w:cs="Calibri"/>
          <w:sz w:val="24"/>
        </w:rPr>
        <w:t>Bidder.</w:t>
      </w:r>
      <w:r w:rsidRPr="00266DFB">
        <w:rPr>
          <w:rFonts w:ascii="Calibri" w:hAnsi="Calibri" w:cs="Calibri"/>
          <w:sz w:val="24"/>
        </w:rPr>
        <w:t xml:space="preserve"> </w:t>
      </w:r>
    </w:p>
    <w:p w14:paraId="7BC99324" w14:textId="5B02D058" w:rsidR="00F43F6A" w:rsidRPr="00266DFB" w:rsidRDefault="00F43F6A" w:rsidP="00CE1BC8">
      <w:pPr>
        <w:numPr>
          <w:ilvl w:val="0"/>
          <w:numId w:val="13"/>
        </w:numPr>
        <w:spacing w:before="240" w:after="240"/>
        <w:ind w:hanging="720"/>
        <w:rPr>
          <w:rFonts w:ascii="Calibri" w:hAnsi="Calibri" w:cs="Calibri"/>
          <w:sz w:val="24"/>
        </w:rPr>
      </w:pPr>
      <w:r w:rsidRPr="00266DFB">
        <w:rPr>
          <w:rFonts w:ascii="Calibri" w:hAnsi="Calibri" w:cs="Calibri"/>
          <w:sz w:val="24"/>
        </w:rPr>
        <w:t>Work contact information includ</w:t>
      </w:r>
      <w:r w:rsidR="006B4DC6">
        <w:rPr>
          <w:rFonts w:ascii="Calibri" w:hAnsi="Calibri" w:cs="Calibri"/>
          <w:sz w:val="24"/>
        </w:rPr>
        <w:t>es</w:t>
      </w:r>
      <w:r w:rsidRPr="00266DFB">
        <w:rPr>
          <w:rFonts w:ascii="Calibri" w:hAnsi="Calibri" w:cs="Calibri"/>
          <w:sz w:val="24"/>
        </w:rPr>
        <w:t xml:space="preserve">, but </w:t>
      </w:r>
      <w:r w:rsidR="006B4DC6">
        <w:rPr>
          <w:rFonts w:ascii="Calibri" w:hAnsi="Calibri" w:cs="Calibri"/>
          <w:sz w:val="24"/>
        </w:rPr>
        <w:t xml:space="preserve">is </w:t>
      </w:r>
      <w:r w:rsidRPr="00266DFB">
        <w:rPr>
          <w:rFonts w:ascii="Calibri" w:hAnsi="Calibri" w:cs="Calibri"/>
          <w:sz w:val="24"/>
        </w:rPr>
        <w:t xml:space="preserve">not limited to, the following: work address, office telephone number, mobile work number, and </w:t>
      </w:r>
      <w:r w:rsidR="00B75458" w:rsidRPr="00266DFB">
        <w:rPr>
          <w:rFonts w:ascii="Calibri" w:hAnsi="Calibri" w:cs="Calibri"/>
          <w:sz w:val="24"/>
        </w:rPr>
        <w:t xml:space="preserve">work </w:t>
      </w:r>
      <w:r w:rsidR="00A114C4">
        <w:rPr>
          <w:rFonts w:ascii="Calibri" w:hAnsi="Calibri" w:cs="Calibri"/>
          <w:sz w:val="24"/>
        </w:rPr>
        <w:t>email</w:t>
      </w:r>
      <w:r w:rsidRPr="00266DFB">
        <w:rPr>
          <w:rFonts w:ascii="Calibri" w:hAnsi="Calibri" w:cs="Calibri"/>
          <w:sz w:val="24"/>
        </w:rPr>
        <w:t xml:space="preserve"> </w:t>
      </w:r>
      <w:r w:rsidR="008211BF" w:rsidRPr="00266DFB">
        <w:rPr>
          <w:rFonts w:ascii="Calibri" w:hAnsi="Calibri" w:cs="Calibri"/>
          <w:sz w:val="24"/>
        </w:rPr>
        <w:t>address.</w:t>
      </w:r>
    </w:p>
    <w:p w14:paraId="7F1EB3DA" w14:textId="316F2C7B" w:rsidR="00F43F6A" w:rsidRPr="00266DFB" w:rsidRDefault="00F43F6A" w:rsidP="00CE1BC8">
      <w:pPr>
        <w:numPr>
          <w:ilvl w:val="0"/>
          <w:numId w:val="13"/>
        </w:numPr>
        <w:spacing w:before="240" w:after="240"/>
        <w:ind w:hanging="720"/>
        <w:rPr>
          <w:rFonts w:ascii="Calibri" w:hAnsi="Calibri" w:cs="Calibri"/>
          <w:sz w:val="24"/>
        </w:rPr>
      </w:pPr>
      <w:r w:rsidRPr="00266DFB">
        <w:rPr>
          <w:rFonts w:ascii="Calibri" w:hAnsi="Calibri" w:cs="Calibri"/>
          <w:sz w:val="24"/>
        </w:rPr>
        <w:t xml:space="preserve">The </w:t>
      </w:r>
      <w:r w:rsidR="006B4DC6">
        <w:rPr>
          <w:rFonts w:ascii="Calibri" w:hAnsi="Calibri" w:cs="Calibri"/>
          <w:sz w:val="24"/>
        </w:rPr>
        <w:t>person's role</w:t>
      </w:r>
      <w:r w:rsidRPr="00266DFB">
        <w:rPr>
          <w:rFonts w:ascii="Calibri" w:hAnsi="Calibri" w:cs="Calibri"/>
          <w:sz w:val="24"/>
        </w:rPr>
        <w:t xml:space="preserve"> in connection with the </w:t>
      </w:r>
      <w:r w:rsidR="00505B06">
        <w:rPr>
          <w:rFonts w:ascii="Calibri" w:hAnsi="Calibri" w:cs="Calibri"/>
          <w:sz w:val="24"/>
        </w:rPr>
        <w:t>IRFP</w:t>
      </w:r>
      <w:r w:rsidR="00632D93">
        <w:rPr>
          <w:rFonts w:ascii="Calibri" w:hAnsi="Calibri" w:cs="Calibri"/>
          <w:sz w:val="24"/>
        </w:rPr>
        <w:t xml:space="preserve"> and any awarded </w:t>
      </w:r>
      <w:r w:rsidR="008211BF">
        <w:rPr>
          <w:rFonts w:ascii="Calibri" w:hAnsi="Calibri" w:cs="Calibri"/>
          <w:sz w:val="24"/>
        </w:rPr>
        <w:t>contract</w:t>
      </w:r>
      <w:r w:rsidR="008211BF" w:rsidRPr="00266DFB">
        <w:rPr>
          <w:rFonts w:ascii="Calibri" w:hAnsi="Calibri" w:cs="Calibri"/>
          <w:sz w:val="24"/>
        </w:rPr>
        <w:t>.</w:t>
      </w:r>
      <w:r w:rsidRPr="00266DFB">
        <w:rPr>
          <w:rFonts w:ascii="Calibri" w:hAnsi="Calibri" w:cs="Calibri"/>
          <w:sz w:val="24"/>
        </w:rPr>
        <w:t xml:space="preserve"> </w:t>
      </w:r>
    </w:p>
    <w:p w14:paraId="57E6A210" w14:textId="77777777" w:rsidR="00F43F6A" w:rsidRPr="00266DFB" w:rsidRDefault="00F43F6A" w:rsidP="00CE1BC8">
      <w:pPr>
        <w:numPr>
          <w:ilvl w:val="0"/>
          <w:numId w:val="13"/>
        </w:numPr>
        <w:spacing w:before="240" w:after="240"/>
        <w:ind w:hanging="720"/>
        <w:rPr>
          <w:rFonts w:ascii="Calibri" w:hAnsi="Calibri" w:cs="Calibri"/>
          <w:sz w:val="24"/>
        </w:rPr>
      </w:pPr>
      <w:r w:rsidRPr="00266DFB">
        <w:rPr>
          <w:rFonts w:ascii="Calibri" w:hAnsi="Calibri" w:cs="Calibri"/>
          <w:sz w:val="24"/>
        </w:rPr>
        <w:t>Educational background; and</w:t>
      </w:r>
    </w:p>
    <w:p w14:paraId="45E420FF" w14:textId="77777777" w:rsidR="00F43F6A" w:rsidRPr="00254D4B" w:rsidRDefault="00F43F6A" w:rsidP="00CE1BC8">
      <w:pPr>
        <w:numPr>
          <w:ilvl w:val="0"/>
          <w:numId w:val="13"/>
        </w:numPr>
        <w:spacing w:before="240" w:after="240"/>
        <w:ind w:hanging="720"/>
        <w:rPr>
          <w:rFonts w:ascii="Calibri" w:hAnsi="Calibri" w:cs="Calibri"/>
          <w:color w:val="000000" w:themeColor="text1"/>
          <w:sz w:val="24"/>
        </w:rPr>
      </w:pPr>
      <w:r w:rsidRPr="00254D4B">
        <w:rPr>
          <w:rFonts w:ascii="Calibri" w:hAnsi="Calibri" w:cs="Calibri"/>
          <w:color w:val="000000" w:themeColor="text1"/>
          <w:sz w:val="24"/>
        </w:rPr>
        <w:t>Related experience on similar projects, certifications, and merits.</w:t>
      </w:r>
    </w:p>
    <w:p w14:paraId="5BD2A0AA" w14:textId="1D309319" w:rsidR="00F43F6A" w:rsidRPr="00254D4B" w:rsidRDefault="00F43F6A" w:rsidP="00266DFB">
      <w:pPr>
        <w:spacing w:before="240" w:after="240"/>
        <w:rPr>
          <w:rFonts w:ascii="Calibri" w:hAnsi="Calibri" w:cs="Calibri"/>
          <w:color w:val="000000" w:themeColor="text1"/>
          <w:sz w:val="24"/>
        </w:rPr>
      </w:pPr>
      <w:bookmarkStart w:id="104" w:name="_Hlk101551094"/>
      <w:r w:rsidRPr="00254D4B">
        <w:rPr>
          <w:rFonts w:ascii="Calibri" w:hAnsi="Calibri" w:cs="Calibri"/>
          <w:color w:val="000000" w:themeColor="text1"/>
          <w:sz w:val="24"/>
        </w:rPr>
        <w:t xml:space="preserve">If a </w:t>
      </w:r>
      <w:r w:rsidR="00502F47" w:rsidRPr="00254D4B">
        <w:rPr>
          <w:rFonts w:ascii="Calibri" w:hAnsi="Calibri" w:cs="Calibri"/>
          <w:color w:val="000000" w:themeColor="text1"/>
          <w:sz w:val="24"/>
        </w:rPr>
        <w:t>Bidder</w:t>
      </w:r>
      <w:r w:rsidRPr="00254D4B">
        <w:rPr>
          <w:rFonts w:ascii="Calibri" w:hAnsi="Calibri" w:cs="Calibri"/>
          <w:color w:val="000000" w:themeColor="text1"/>
          <w:sz w:val="24"/>
        </w:rPr>
        <w:t xml:space="preserve"> collaborates with any other partners or subcontractors, </w:t>
      </w:r>
      <w:r w:rsidR="00502F47" w:rsidRPr="00254D4B">
        <w:rPr>
          <w:rFonts w:ascii="Calibri" w:hAnsi="Calibri" w:cs="Calibri"/>
          <w:color w:val="000000" w:themeColor="text1"/>
          <w:sz w:val="24"/>
        </w:rPr>
        <w:t>Bidder</w:t>
      </w:r>
      <w:r w:rsidRPr="00254D4B">
        <w:rPr>
          <w:rFonts w:ascii="Calibri" w:hAnsi="Calibri" w:cs="Calibri"/>
          <w:color w:val="000000" w:themeColor="text1"/>
          <w:sz w:val="24"/>
        </w:rPr>
        <w:t xml:space="preserve"> </w:t>
      </w:r>
      <w:r w:rsidR="00F43EF7" w:rsidRPr="00254D4B">
        <w:rPr>
          <w:rFonts w:ascii="Calibri" w:hAnsi="Calibri" w:cs="Calibri"/>
          <w:color w:val="000000" w:themeColor="text1"/>
          <w:sz w:val="24"/>
        </w:rPr>
        <w:t>must</w:t>
      </w:r>
      <w:r w:rsidRPr="00254D4B">
        <w:rPr>
          <w:rFonts w:ascii="Calibri" w:hAnsi="Calibri" w:cs="Calibri"/>
          <w:color w:val="000000" w:themeColor="text1"/>
          <w:sz w:val="24"/>
        </w:rPr>
        <w:t xml:space="preserve"> identify </w:t>
      </w:r>
      <w:r w:rsidR="00F709B3" w:rsidRPr="00254D4B">
        <w:rPr>
          <w:rFonts w:ascii="Calibri" w:hAnsi="Calibri" w:cs="Calibri"/>
          <w:color w:val="000000" w:themeColor="text1"/>
          <w:sz w:val="24"/>
        </w:rPr>
        <w:t xml:space="preserve">all key personnel, </w:t>
      </w:r>
      <w:r w:rsidRPr="00254D4B">
        <w:rPr>
          <w:rFonts w:ascii="Calibri" w:hAnsi="Calibri" w:cs="Calibri"/>
          <w:color w:val="000000" w:themeColor="text1"/>
          <w:sz w:val="24"/>
        </w:rPr>
        <w:t xml:space="preserve">subcontractors, subcontractor qualifications, and how they plan to work together. </w:t>
      </w:r>
      <w:r w:rsidR="00502F47" w:rsidRPr="00254D4B">
        <w:rPr>
          <w:rFonts w:ascii="Calibri" w:hAnsi="Calibri" w:cs="Calibri"/>
          <w:color w:val="000000" w:themeColor="text1"/>
          <w:sz w:val="24"/>
        </w:rPr>
        <w:t>Bidder</w:t>
      </w:r>
      <w:r w:rsidRPr="00254D4B">
        <w:rPr>
          <w:rFonts w:ascii="Calibri" w:hAnsi="Calibri" w:cs="Calibri"/>
          <w:color w:val="000000" w:themeColor="text1"/>
          <w:sz w:val="24"/>
        </w:rPr>
        <w:t xml:space="preserve"> </w:t>
      </w:r>
      <w:r w:rsidR="00F43EF7" w:rsidRPr="00254D4B">
        <w:rPr>
          <w:rFonts w:ascii="Calibri" w:hAnsi="Calibri" w:cs="Calibri"/>
          <w:color w:val="000000" w:themeColor="text1"/>
          <w:sz w:val="24"/>
        </w:rPr>
        <w:t>must</w:t>
      </w:r>
      <w:r w:rsidRPr="00254D4B">
        <w:rPr>
          <w:rFonts w:ascii="Calibri" w:hAnsi="Calibri" w:cs="Calibri"/>
          <w:color w:val="000000" w:themeColor="text1"/>
          <w:sz w:val="24"/>
        </w:rPr>
        <w:t xml:space="preserve"> identify any existing agreements or MOUs between the </w:t>
      </w:r>
      <w:r w:rsidR="00502F47" w:rsidRPr="00254D4B">
        <w:rPr>
          <w:rFonts w:ascii="Calibri" w:hAnsi="Calibri" w:cs="Calibri"/>
          <w:color w:val="000000" w:themeColor="text1"/>
          <w:sz w:val="24"/>
        </w:rPr>
        <w:t>Bidder</w:t>
      </w:r>
      <w:r w:rsidRPr="00254D4B">
        <w:rPr>
          <w:rFonts w:ascii="Calibri" w:hAnsi="Calibri" w:cs="Calibri"/>
          <w:color w:val="000000" w:themeColor="text1"/>
          <w:sz w:val="24"/>
        </w:rPr>
        <w:t xml:space="preserve">(s) and proposed collaborator(s). </w:t>
      </w:r>
    </w:p>
    <w:bookmarkEnd w:id="104"/>
    <w:p w14:paraId="2387E7BC" w14:textId="77777777" w:rsidR="00D0212C" w:rsidRPr="00254D4B" w:rsidRDefault="00D0212C" w:rsidP="00266DFB">
      <w:pPr>
        <w:spacing w:before="240" w:after="240"/>
        <w:rPr>
          <w:rFonts w:ascii="Calibri" w:hAnsi="Calibri" w:cs="Calibri"/>
          <w:color w:val="000000" w:themeColor="text1"/>
        </w:rPr>
      </w:pPr>
    </w:p>
    <w:p w14:paraId="2FD1E333" w14:textId="1688F905" w:rsidR="00F43F6A" w:rsidRPr="00266DFB" w:rsidRDefault="00F43F6A" w:rsidP="00266DFB">
      <w:pPr>
        <w:spacing w:before="240" w:after="240"/>
        <w:rPr>
          <w:rFonts w:ascii="Calibri" w:hAnsi="Calibri" w:cs="Calibri"/>
          <w:sz w:val="24"/>
        </w:rPr>
      </w:pPr>
      <w:r w:rsidRPr="00254D4B">
        <w:rPr>
          <w:rFonts w:ascii="Calibri" w:hAnsi="Calibri" w:cs="Calibri"/>
          <w:color w:val="000000" w:themeColor="text1"/>
          <w:sz w:val="24"/>
        </w:rPr>
        <w:t>Maximum Length: There is no limit to the table.  There is, however, a 2-page</w:t>
      </w:r>
      <w:r w:rsidRPr="00266DFB">
        <w:rPr>
          <w:rFonts w:ascii="Calibri" w:hAnsi="Calibri" w:cs="Calibri"/>
          <w:sz w:val="24"/>
        </w:rPr>
        <w:t xml:space="preserve"> limit per résumé or curriculum vitae.</w:t>
      </w:r>
    </w:p>
    <w:p w14:paraId="2205F572" w14:textId="77777777" w:rsidR="003D797E" w:rsidRPr="003D797E" w:rsidRDefault="00010516">
      <w:pPr>
        <w:rPr>
          <w:sz w:val="2"/>
          <w:szCs w:val="2"/>
        </w:rPr>
      </w:pPr>
      <w:r>
        <w:br w:type="page"/>
      </w:r>
    </w:p>
    <w:p w14:paraId="2B81F6B8" w14:textId="480569D6" w:rsidR="00BE0A1F" w:rsidRPr="00BE0A1F" w:rsidRDefault="00BE0A1F" w:rsidP="00BE0A1F">
      <w:pPr>
        <w:pStyle w:val="Heading4"/>
        <w:shd w:val="clear" w:color="auto" w:fill="DEEAF6" w:themeFill="accent5" w:themeFillTint="33"/>
        <w:jc w:val="left"/>
      </w:pPr>
      <w:r w:rsidRPr="00BE0A1F">
        <w:lastRenderedPageBreak/>
        <w:t>DESCRIPTION OF PROPOSED SERVICES</w:t>
      </w:r>
      <w:r w:rsidRPr="00BE0A1F">
        <w:tab/>
      </w:r>
    </w:p>
    <w:p w14:paraId="4FC2C6A3" w14:textId="4DE1B0B9" w:rsidR="003D797E" w:rsidRPr="00254D4B" w:rsidRDefault="003D797E" w:rsidP="00D0212C">
      <w:pPr>
        <w:pStyle w:val="NormalWeb"/>
        <w:spacing w:before="240" w:beforeAutospacing="0" w:after="240" w:afterAutospacing="0"/>
        <w:rPr>
          <w:rFonts w:ascii="Calibri" w:hAnsi="Calibri" w:cs="Calibri"/>
          <w:color w:val="000000" w:themeColor="text1"/>
          <w:szCs w:val="26"/>
        </w:rPr>
      </w:pPr>
      <w:r w:rsidRPr="00266DFB">
        <w:rPr>
          <w:rFonts w:ascii="Calibri" w:hAnsi="Calibri" w:cs="Calibri"/>
          <w:b/>
          <w:color w:val="000000"/>
          <w:szCs w:val="26"/>
        </w:rPr>
        <w:t>Instructions:</w:t>
      </w:r>
      <w:r w:rsidRPr="00266DFB">
        <w:rPr>
          <w:rFonts w:ascii="Calibri" w:hAnsi="Calibri" w:cs="Calibri"/>
          <w:color w:val="000000"/>
          <w:szCs w:val="26"/>
        </w:rPr>
        <w:t xml:space="preserve"> </w:t>
      </w:r>
      <w:r w:rsidRPr="00266DFB">
        <w:rPr>
          <w:rFonts w:ascii="Calibri" w:hAnsi="Calibri" w:cs="Calibri"/>
          <w:szCs w:val="26"/>
        </w:rPr>
        <w:t xml:space="preserve">Bidder </w:t>
      </w:r>
      <w:r w:rsidRPr="00266DFB">
        <w:rPr>
          <w:rFonts w:ascii="Calibri" w:hAnsi="Calibri"/>
          <w:szCs w:val="26"/>
        </w:rPr>
        <w:t>is to</w:t>
      </w:r>
      <w:r w:rsidRPr="00266DFB">
        <w:rPr>
          <w:rFonts w:ascii="Calibri" w:hAnsi="Calibri" w:cs="Calibri"/>
          <w:color w:val="000000"/>
          <w:szCs w:val="26"/>
        </w:rPr>
        <w:t xml:space="preserve"> provide a </w:t>
      </w:r>
      <w:r w:rsidRPr="00254D4B">
        <w:rPr>
          <w:rFonts w:ascii="Calibri" w:hAnsi="Calibri" w:cs="Calibri"/>
          <w:b/>
          <w:color w:val="000000" w:themeColor="text1"/>
          <w:szCs w:val="26"/>
        </w:rPr>
        <w:t>Description of Proposed Services</w:t>
      </w:r>
      <w:r w:rsidRPr="00254D4B">
        <w:rPr>
          <w:rFonts w:ascii="Calibri" w:hAnsi="Calibri" w:cs="Calibri"/>
          <w:color w:val="000000" w:themeColor="text1"/>
          <w:szCs w:val="26"/>
        </w:rPr>
        <w:t>.</w:t>
      </w:r>
    </w:p>
    <w:p w14:paraId="7E4B49CE" w14:textId="07D8104E" w:rsidR="003D797E" w:rsidRPr="00254D4B" w:rsidRDefault="003D797E" w:rsidP="00D0212C">
      <w:pPr>
        <w:pStyle w:val="NormalWeb"/>
        <w:spacing w:before="240" w:beforeAutospacing="0" w:after="240" w:afterAutospacing="0"/>
        <w:rPr>
          <w:rFonts w:ascii="Calibri" w:hAnsi="Calibri" w:cs="Calibri"/>
          <w:color w:val="000000" w:themeColor="text1"/>
          <w:sz w:val="26"/>
          <w:szCs w:val="26"/>
        </w:rPr>
      </w:pPr>
      <w:r w:rsidRPr="00254D4B">
        <w:rPr>
          <w:rFonts w:ascii="Calibri" w:hAnsi="Calibri" w:cs="Calibri"/>
          <w:color w:val="000000" w:themeColor="text1"/>
          <w:szCs w:val="26"/>
        </w:rPr>
        <w:t xml:space="preserve">The </w:t>
      </w:r>
      <w:r w:rsidRPr="00254D4B">
        <w:rPr>
          <w:rFonts w:ascii="Calibri" w:hAnsi="Calibri" w:cs="Calibri"/>
          <w:i/>
          <w:color w:val="000000" w:themeColor="text1"/>
          <w:szCs w:val="26"/>
        </w:rPr>
        <w:t>Description of Proposed Service</w:t>
      </w:r>
      <w:r w:rsidRPr="00254D4B">
        <w:rPr>
          <w:rFonts w:ascii="Calibri" w:hAnsi="Calibri" w:cs="Calibri"/>
          <w:color w:val="000000" w:themeColor="text1"/>
          <w:szCs w:val="26"/>
        </w:rPr>
        <w:t xml:space="preserve"> </w:t>
      </w:r>
      <w:r w:rsidR="00F43EF7" w:rsidRPr="00254D4B">
        <w:rPr>
          <w:rFonts w:ascii="Calibri" w:hAnsi="Calibri" w:cs="Calibri"/>
          <w:color w:val="000000" w:themeColor="text1"/>
          <w:szCs w:val="26"/>
        </w:rPr>
        <w:t>must</w:t>
      </w:r>
      <w:r w:rsidRPr="00254D4B">
        <w:rPr>
          <w:rFonts w:ascii="Calibri" w:hAnsi="Calibri" w:cs="Calibri"/>
          <w:color w:val="000000" w:themeColor="text1"/>
          <w:szCs w:val="26"/>
        </w:rPr>
        <w:t xml:space="preserve"> describe the overall services. The Bidder must address how they will meet or exceed each requirement listed in Section </w:t>
      </w:r>
      <w:r w:rsidR="00254D4B" w:rsidRPr="00254D4B">
        <w:rPr>
          <w:rFonts w:ascii="Calibri" w:hAnsi="Calibri" w:cs="Calibri"/>
          <w:color w:val="000000" w:themeColor="text1"/>
          <w:szCs w:val="26"/>
        </w:rPr>
        <w:t>D</w:t>
      </w:r>
      <w:r w:rsidRPr="00254D4B">
        <w:rPr>
          <w:rFonts w:ascii="Calibri" w:hAnsi="Calibri" w:cs="Calibri"/>
          <w:color w:val="000000" w:themeColor="text1"/>
          <w:szCs w:val="26"/>
        </w:rPr>
        <w:t xml:space="preserve"> (</w:t>
      </w:r>
      <w:r w:rsidR="00254D4B" w:rsidRPr="00254D4B">
        <w:rPr>
          <w:rFonts w:ascii="Calibri" w:hAnsi="Calibri" w:cs="Calibri"/>
          <w:color w:val="000000" w:themeColor="text1"/>
          <w:szCs w:val="26"/>
        </w:rPr>
        <w:t xml:space="preserve">Specific </w:t>
      </w:r>
      <w:r w:rsidRPr="00254D4B">
        <w:rPr>
          <w:rFonts w:ascii="Calibri" w:hAnsi="Calibri" w:cs="Calibri"/>
          <w:color w:val="000000" w:themeColor="text1"/>
          <w:szCs w:val="26"/>
        </w:rPr>
        <w:t xml:space="preserve">Requirements) and Section </w:t>
      </w:r>
      <w:r w:rsidR="00254D4B" w:rsidRPr="00254D4B">
        <w:rPr>
          <w:rFonts w:ascii="Calibri" w:hAnsi="Calibri" w:cs="Calibri"/>
          <w:color w:val="000000" w:themeColor="text1"/>
          <w:szCs w:val="26"/>
        </w:rPr>
        <w:t>E</w:t>
      </w:r>
      <w:r w:rsidRPr="00254D4B">
        <w:rPr>
          <w:rFonts w:ascii="Calibri" w:hAnsi="Calibri" w:cs="Calibri"/>
          <w:color w:val="000000" w:themeColor="text1"/>
          <w:szCs w:val="26"/>
        </w:rPr>
        <w:t xml:space="preserve"> (Deliverables/Reports).</w:t>
      </w:r>
    </w:p>
    <w:p w14:paraId="295B67F0" w14:textId="16AE73AF" w:rsidR="003D797E" w:rsidRPr="003D797E" w:rsidRDefault="003D797E" w:rsidP="00D0212C">
      <w:pPr>
        <w:pStyle w:val="NormalWeb"/>
        <w:spacing w:before="240" w:beforeAutospacing="0" w:after="240" w:afterAutospacing="0"/>
        <w:rPr>
          <w:rFonts w:ascii="Calibri" w:hAnsi="Calibri" w:cs="Calibri"/>
          <w:color w:val="000000"/>
          <w:sz w:val="26"/>
          <w:szCs w:val="26"/>
        </w:rPr>
      </w:pPr>
      <w:r w:rsidRPr="00266DFB">
        <w:rPr>
          <w:rFonts w:ascii="Calibri" w:hAnsi="Calibri" w:cs="Calibri"/>
          <w:color w:val="000000"/>
          <w:szCs w:val="26"/>
        </w:rPr>
        <w:t xml:space="preserve">At </w:t>
      </w:r>
      <w:r w:rsidR="006B4DC6">
        <w:rPr>
          <w:rFonts w:ascii="Calibri" w:hAnsi="Calibri" w:cs="Calibri"/>
          <w:color w:val="000000"/>
          <w:szCs w:val="26"/>
        </w:rPr>
        <w:t xml:space="preserve">a </w:t>
      </w:r>
      <w:r w:rsidRPr="00266DFB">
        <w:rPr>
          <w:rFonts w:ascii="Calibri" w:hAnsi="Calibri" w:cs="Calibri"/>
          <w:color w:val="000000"/>
          <w:szCs w:val="26"/>
        </w:rPr>
        <w:t>minimum, the Bidder must include the following details:</w:t>
      </w:r>
    </w:p>
    <w:p w14:paraId="3D33D381" w14:textId="77777777" w:rsidR="00254D4B" w:rsidRPr="00254D4B" w:rsidRDefault="00254D4B" w:rsidP="00254D4B">
      <w:pPr>
        <w:pStyle w:val="NormalWeb"/>
        <w:numPr>
          <w:ilvl w:val="0"/>
          <w:numId w:val="38"/>
        </w:numPr>
        <w:rPr>
          <w:rFonts w:ascii="Calibri" w:hAnsi="Calibri" w:cs="Calibri"/>
          <w:color w:val="000000"/>
          <w:szCs w:val="26"/>
        </w:rPr>
      </w:pPr>
      <w:r w:rsidRPr="00254D4B">
        <w:rPr>
          <w:rFonts w:ascii="Calibri" w:hAnsi="Calibri" w:cs="Calibri"/>
          <w:color w:val="000000"/>
          <w:szCs w:val="26"/>
        </w:rPr>
        <w:t>Describe how the Bidder’s proposal matches and contributes to achieving the objectives set out in the IRFP.</w:t>
      </w:r>
    </w:p>
    <w:p w14:paraId="0845D8DA" w14:textId="77777777" w:rsidR="00254D4B" w:rsidRPr="00254D4B" w:rsidRDefault="00254D4B" w:rsidP="00254D4B">
      <w:pPr>
        <w:pStyle w:val="NormalWeb"/>
        <w:ind w:firstLine="720"/>
        <w:rPr>
          <w:rFonts w:ascii="Calibri" w:hAnsi="Calibri" w:cs="Calibri"/>
          <w:color w:val="000000"/>
          <w:szCs w:val="26"/>
          <w:highlight w:val="yellow"/>
        </w:rPr>
      </w:pPr>
      <w:r w:rsidRPr="00254D4B">
        <w:rPr>
          <w:rFonts w:ascii="Calibri" w:hAnsi="Calibri" w:cs="Calibri"/>
          <w:color w:val="000000"/>
          <w:szCs w:val="26"/>
          <w:highlight w:val="yellow"/>
        </w:rPr>
        <w:t>Response:</w:t>
      </w:r>
    </w:p>
    <w:p w14:paraId="7A9CE6A1" w14:textId="77777777" w:rsidR="00254D4B" w:rsidRPr="00254D4B" w:rsidRDefault="00254D4B" w:rsidP="00254D4B">
      <w:pPr>
        <w:pStyle w:val="NormalWeb"/>
        <w:numPr>
          <w:ilvl w:val="0"/>
          <w:numId w:val="38"/>
        </w:numPr>
        <w:rPr>
          <w:rFonts w:ascii="Calibri" w:hAnsi="Calibri" w:cs="Calibri"/>
          <w:color w:val="000000"/>
          <w:szCs w:val="26"/>
        </w:rPr>
      </w:pPr>
      <w:r w:rsidRPr="00254D4B">
        <w:rPr>
          <w:rFonts w:ascii="Calibri" w:hAnsi="Calibri" w:cs="Calibri"/>
          <w:color w:val="000000"/>
          <w:szCs w:val="26"/>
        </w:rPr>
        <w:t>Describe how the Bidder’s proposal addresses the specific items listed in Section D (Specific Requirements) and Section E (Deliverables/Reports).</w:t>
      </w:r>
    </w:p>
    <w:p w14:paraId="70489A9B" w14:textId="77777777" w:rsidR="00254D4B" w:rsidRPr="00254D4B" w:rsidRDefault="00254D4B" w:rsidP="00254D4B">
      <w:pPr>
        <w:pStyle w:val="NormalWeb"/>
        <w:ind w:firstLine="720"/>
        <w:rPr>
          <w:rFonts w:ascii="Calibri" w:hAnsi="Calibri" w:cs="Calibri"/>
          <w:color w:val="000000"/>
          <w:szCs w:val="26"/>
          <w:highlight w:val="yellow"/>
        </w:rPr>
      </w:pPr>
      <w:r w:rsidRPr="00254D4B">
        <w:rPr>
          <w:rFonts w:ascii="Calibri" w:hAnsi="Calibri" w:cs="Calibri"/>
          <w:color w:val="000000"/>
          <w:szCs w:val="26"/>
          <w:highlight w:val="yellow"/>
        </w:rPr>
        <w:t>Response:</w:t>
      </w:r>
    </w:p>
    <w:p w14:paraId="2C6030B5" w14:textId="77777777" w:rsidR="00254D4B" w:rsidRPr="00254D4B" w:rsidRDefault="00254D4B" w:rsidP="00254D4B">
      <w:pPr>
        <w:pStyle w:val="NormalWeb"/>
        <w:numPr>
          <w:ilvl w:val="0"/>
          <w:numId w:val="38"/>
        </w:numPr>
        <w:rPr>
          <w:rFonts w:ascii="Calibri" w:hAnsi="Calibri" w:cs="Calibri"/>
          <w:color w:val="000000"/>
          <w:szCs w:val="26"/>
        </w:rPr>
      </w:pPr>
      <w:r w:rsidRPr="00254D4B">
        <w:rPr>
          <w:rFonts w:ascii="Calibri" w:hAnsi="Calibri" w:cs="Calibri"/>
          <w:color w:val="000000"/>
          <w:szCs w:val="26"/>
        </w:rPr>
        <w:t>Describe how Bidder will meet the program’s desired overall goals, anticipated outcomes, measurable objectives, and critical tasks, including how key personnel will be responsible for achieving them.</w:t>
      </w:r>
    </w:p>
    <w:p w14:paraId="01396819" w14:textId="77777777" w:rsidR="00254D4B" w:rsidRPr="00254D4B" w:rsidRDefault="00254D4B" w:rsidP="00254D4B">
      <w:pPr>
        <w:pStyle w:val="NormalWeb"/>
        <w:ind w:firstLine="720"/>
        <w:rPr>
          <w:rFonts w:ascii="Calibri" w:hAnsi="Calibri" w:cs="Calibri"/>
          <w:color w:val="000000"/>
          <w:szCs w:val="26"/>
          <w:highlight w:val="yellow"/>
        </w:rPr>
      </w:pPr>
      <w:r w:rsidRPr="00254D4B">
        <w:rPr>
          <w:rFonts w:ascii="Calibri" w:hAnsi="Calibri" w:cs="Calibri"/>
          <w:color w:val="000000"/>
          <w:szCs w:val="26"/>
          <w:highlight w:val="yellow"/>
        </w:rPr>
        <w:t>Response:</w:t>
      </w:r>
    </w:p>
    <w:p w14:paraId="125B407B" w14:textId="77777777" w:rsidR="00254D4B" w:rsidRPr="00254D4B" w:rsidRDefault="00254D4B" w:rsidP="00254D4B">
      <w:pPr>
        <w:pStyle w:val="NormalWeb"/>
        <w:numPr>
          <w:ilvl w:val="0"/>
          <w:numId w:val="38"/>
        </w:numPr>
        <w:rPr>
          <w:rFonts w:ascii="Calibri" w:hAnsi="Calibri" w:cs="Calibri"/>
          <w:color w:val="000000"/>
          <w:szCs w:val="26"/>
        </w:rPr>
      </w:pPr>
      <w:r w:rsidRPr="00254D4B">
        <w:rPr>
          <w:rFonts w:ascii="Calibri" w:hAnsi="Calibri" w:cs="Calibri"/>
          <w:color w:val="000000"/>
          <w:szCs w:val="26"/>
        </w:rPr>
        <w:t>Explain any unique resources, procedures, or approaches that make the services of Bidder responsive to meeting the minimum qualifications and requirements of the IRFP.</w:t>
      </w:r>
    </w:p>
    <w:p w14:paraId="51C56768" w14:textId="77777777" w:rsidR="00254D4B" w:rsidRPr="00254D4B" w:rsidRDefault="00254D4B" w:rsidP="00254D4B">
      <w:pPr>
        <w:pStyle w:val="NormalWeb"/>
        <w:ind w:firstLine="720"/>
        <w:rPr>
          <w:rFonts w:ascii="Calibri" w:hAnsi="Calibri" w:cs="Calibri"/>
          <w:color w:val="000000"/>
          <w:szCs w:val="26"/>
          <w:highlight w:val="yellow"/>
        </w:rPr>
      </w:pPr>
      <w:r w:rsidRPr="00254D4B">
        <w:rPr>
          <w:rFonts w:ascii="Calibri" w:hAnsi="Calibri" w:cs="Calibri"/>
          <w:color w:val="000000"/>
          <w:szCs w:val="26"/>
          <w:highlight w:val="yellow"/>
        </w:rPr>
        <w:t>Response:</w:t>
      </w:r>
    </w:p>
    <w:p w14:paraId="1D1CD304" w14:textId="77777777" w:rsidR="00254D4B" w:rsidRPr="00254D4B" w:rsidRDefault="00254D4B" w:rsidP="00254D4B">
      <w:pPr>
        <w:pStyle w:val="NormalWeb"/>
        <w:numPr>
          <w:ilvl w:val="0"/>
          <w:numId w:val="38"/>
        </w:numPr>
        <w:rPr>
          <w:rFonts w:ascii="Calibri" w:hAnsi="Calibri" w:cs="Calibri"/>
          <w:color w:val="000000"/>
          <w:szCs w:val="26"/>
        </w:rPr>
      </w:pPr>
      <w:r w:rsidRPr="00254D4B">
        <w:rPr>
          <w:rFonts w:ascii="Calibri" w:hAnsi="Calibri" w:cs="Calibri"/>
          <w:color w:val="000000"/>
          <w:szCs w:val="26"/>
        </w:rPr>
        <w:t xml:space="preserve">Identify any limitations or restrictions that exist for the Bidder to provide the services.  Explain what measures will be taken to adequately provide the services.  (Please note any requests for exceptions or clarifications MUST be identified on the </w:t>
      </w:r>
      <w:hyperlink r:id="rId79" w:anchor="ExceptionClarifications" w:history="1">
        <w:r w:rsidRPr="00254D4B">
          <w:rPr>
            <w:rStyle w:val="Hyperlink"/>
            <w:rFonts w:ascii="Calibri" w:hAnsi="Calibri" w:cs="Calibri"/>
            <w:i/>
            <w:iCs/>
            <w:szCs w:val="26"/>
          </w:rPr>
          <w:t>Exceptions and Clarification</w:t>
        </w:r>
      </w:hyperlink>
      <w:r w:rsidRPr="00254D4B">
        <w:rPr>
          <w:rFonts w:ascii="Calibri" w:hAnsi="Calibri" w:cs="Calibri"/>
          <w:color w:val="000000"/>
          <w:szCs w:val="26"/>
        </w:rPr>
        <w:t xml:space="preserve"> form. </w:t>
      </w:r>
      <w:r w:rsidRPr="00254D4B">
        <w:rPr>
          <w:rFonts w:ascii="Calibri" w:hAnsi="Calibri" w:cs="Calibri"/>
          <w:b/>
          <w:bCs/>
          <w:color w:val="000000"/>
          <w:szCs w:val="26"/>
        </w:rPr>
        <w:t>The County is under no obligation to accept any exceptions or clarifications, and any such exceptions and clarifications may be a basis for bid disqualification.</w:t>
      </w:r>
      <w:r w:rsidRPr="00254D4B">
        <w:rPr>
          <w:rFonts w:ascii="Calibri" w:hAnsi="Calibri" w:cs="Calibri"/>
          <w:color w:val="000000"/>
          <w:szCs w:val="26"/>
        </w:rPr>
        <w:t>)</w:t>
      </w:r>
    </w:p>
    <w:p w14:paraId="75D81485" w14:textId="77777777" w:rsidR="00254D4B" w:rsidRPr="00254D4B" w:rsidRDefault="00254D4B" w:rsidP="00254D4B">
      <w:pPr>
        <w:pStyle w:val="NormalWeb"/>
        <w:ind w:firstLine="720"/>
        <w:rPr>
          <w:rFonts w:ascii="Calibri" w:hAnsi="Calibri" w:cs="Calibri"/>
          <w:color w:val="000000"/>
          <w:szCs w:val="26"/>
          <w:highlight w:val="yellow"/>
        </w:rPr>
      </w:pPr>
      <w:r w:rsidRPr="00254D4B">
        <w:rPr>
          <w:rFonts w:ascii="Calibri" w:hAnsi="Calibri" w:cs="Calibri"/>
          <w:color w:val="000000"/>
          <w:szCs w:val="26"/>
          <w:highlight w:val="yellow"/>
        </w:rPr>
        <w:t>Response:</w:t>
      </w:r>
    </w:p>
    <w:p w14:paraId="08A16FC6" w14:textId="77777777" w:rsidR="00266DFB" w:rsidRDefault="00266DFB" w:rsidP="003D797E">
      <w:pPr>
        <w:pStyle w:val="NormalWeb"/>
        <w:rPr>
          <w:rFonts w:ascii="Calibri" w:hAnsi="Calibri" w:cs="Calibri"/>
          <w:color w:val="000000"/>
          <w:sz w:val="26"/>
          <w:szCs w:val="26"/>
        </w:rPr>
      </w:pPr>
    </w:p>
    <w:p w14:paraId="3449B09C" w14:textId="76E99375" w:rsidR="003D797E" w:rsidRPr="003D797E" w:rsidRDefault="003D797E" w:rsidP="003D797E">
      <w:pPr>
        <w:pStyle w:val="NormalWeb"/>
        <w:rPr>
          <w:rFonts w:ascii="Calibri" w:hAnsi="Calibri" w:cs="Calibri"/>
          <w:b/>
          <w:color w:val="000000"/>
          <w:sz w:val="26"/>
          <w:szCs w:val="26"/>
        </w:rPr>
      </w:pPr>
      <w:r w:rsidRPr="006B4DC6">
        <w:rPr>
          <w:rFonts w:ascii="Calibri" w:hAnsi="Calibri" w:cs="Calibri"/>
          <w:b/>
          <w:bCs/>
          <w:color w:val="000000"/>
          <w:szCs w:val="26"/>
        </w:rPr>
        <w:t xml:space="preserve">Maximum Length: </w:t>
      </w:r>
      <w:r w:rsidR="00254D4B" w:rsidRPr="00254D4B">
        <w:rPr>
          <w:rFonts w:ascii="Calibri" w:hAnsi="Calibri" w:cs="Calibri"/>
          <w:b/>
          <w:bCs/>
          <w:color w:val="000000" w:themeColor="text1"/>
          <w:szCs w:val="26"/>
        </w:rPr>
        <w:t>NA</w:t>
      </w:r>
    </w:p>
    <w:p w14:paraId="0A09148F" w14:textId="77777777" w:rsidR="00010516" w:rsidRDefault="00010516"/>
    <w:p w14:paraId="19667B28" w14:textId="77777777" w:rsidR="003D797E" w:rsidRPr="003D797E" w:rsidRDefault="003D797E">
      <w:pPr>
        <w:rPr>
          <w:sz w:val="2"/>
          <w:szCs w:val="2"/>
        </w:rPr>
      </w:pPr>
      <w: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BE4D5" w:themeFill="accent2" w:themeFillTint="33"/>
        <w:tblLook w:val="04A0" w:firstRow="1" w:lastRow="0" w:firstColumn="1" w:lastColumn="0" w:noHBand="0" w:noVBand="1"/>
      </w:tblPr>
      <w:tblGrid>
        <w:gridCol w:w="10080"/>
      </w:tblGrid>
      <w:tr w:rsidR="00254D4B" w14:paraId="43DEF740" w14:textId="77777777" w:rsidTr="00254D4B">
        <w:tc>
          <w:tcPr>
            <w:tcW w:w="10080" w:type="dxa"/>
            <w:tcBorders>
              <w:top w:val="nil"/>
              <w:left w:val="nil"/>
              <w:bottom w:val="nil"/>
              <w:right w:val="nil"/>
            </w:tcBorders>
            <w:shd w:val="clear" w:color="auto" w:fill="DEEAF6" w:themeFill="accent5" w:themeFillTint="33"/>
            <w:hideMark/>
          </w:tcPr>
          <w:p w14:paraId="1C0340F0" w14:textId="77777777" w:rsidR="00254D4B" w:rsidRDefault="00254D4B">
            <w:pPr>
              <w:pStyle w:val="NormalWeb"/>
              <w:rPr>
                <w:rFonts w:ascii="Calibri" w:hAnsi="Calibri"/>
                <w:b/>
                <w:color w:val="000000"/>
                <w:sz w:val="28"/>
                <w:szCs w:val="26"/>
              </w:rPr>
            </w:pPr>
            <w:r>
              <w:rPr>
                <w:rFonts w:ascii="Calibri" w:hAnsi="Calibri"/>
                <w:b/>
                <w:color w:val="000000"/>
                <w:sz w:val="28"/>
                <w:szCs w:val="26"/>
              </w:rPr>
              <w:lastRenderedPageBreak/>
              <w:t>RELEVANT EXPERIENCE/SUBMITTAL OF PAST REPORTS</w:t>
            </w:r>
          </w:p>
        </w:tc>
      </w:tr>
    </w:tbl>
    <w:p w14:paraId="5BC037B4" w14:textId="77777777" w:rsidR="00254D4B" w:rsidRDefault="00254D4B" w:rsidP="00254D4B">
      <w:pPr>
        <w:pStyle w:val="NormalWeb"/>
        <w:spacing w:before="240" w:beforeAutospacing="0" w:after="240" w:afterAutospacing="0"/>
        <w:rPr>
          <w:rFonts w:ascii="Calibri" w:hAnsi="Calibri" w:cs="Calibri"/>
          <w:color w:val="000000"/>
          <w:szCs w:val="26"/>
        </w:rPr>
      </w:pPr>
      <w:r>
        <w:rPr>
          <w:rFonts w:ascii="Calibri" w:hAnsi="Calibri" w:cs="Calibri"/>
          <w:b/>
          <w:color w:val="000000"/>
          <w:szCs w:val="26"/>
        </w:rPr>
        <w:t>Instructions:</w:t>
      </w:r>
      <w:r>
        <w:rPr>
          <w:rFonts w:ascii="Calibri" w:hAnsi="Calibri" w:cs="Calibri"/>
          <w:color w:val="000000"/>
          <w:szCs w:val="26"/>
        </w:rPr>
        <w:t xml:space="preserve"> </w:t>
      </w:r>
      <w:r>
        <w:rPr>
          <w:rFonts w:ascii="Calibri" w:hAnsi="Calibri" w:cs="Calibri"/>
          <w:szCs w:val="26"/>
        </w:rPr>
        <w:t xml:space="preserve">Bidder </w:t>
      </w:r>
      <w:r>
        <w:rPr>
          <w:rFonts w:ascii="Calibri" w:hAnsi="Calibri"/>
          <w:szCs w:val="26"/>
        </w:rPr>
        <w:t>is to</w:t>
      </w:r>
      <w:r>
        <w:rPr>
          <w:rFonts w:ascii="Calibri" w:hAnsi="Calibri" w:cs="Calibri"/>
          <w:color w:val="000000"/>
          <w:szCs w:val="26"/>
        </w:rPr>
        <w:t xml:space="preserve"> provide </w:t>
      </w:r>
      <w:r>
        <w:rPr>
          <w:rFonts w:ascii="Calibri" w:hAnsi="Calibri" w:cs="Calibri"/>
          <w:b/>
          <w:bCs/>
          <w:color w:val="000000"/>
          <w:szCs w:val="26"/>
        </w:rPr>
        <w:t>Relevant Experience/Submittal of Past Reports</w:t>
      </w:r>
      <w:r>
        <w:rPr>
          <w:rFonts w:ascii="Calibri" w:hAnsi="Calibri" w:cs="Calibri"/>
          <w:color w:val="000000"/>
          <w:szCs w:val="26"/>
        </w:rPr>
        <w:t>.</w:t>
      </w:r>
    </w:p>
    <w:p w14:paraId="7825CBFB" w14:textId="77777777" w:rsidR="00254D4B" w:rsidRDefault="00254D4B" w:rsidP="00254D4B">
      <w:pPr>
        <w:pStyle w:val="NormalWeb"/>
        <w:spacing w:before="240" w:beforeAutospacing="0" w:after="240" w:afterAutospacing="0"/>
        <w:rPr>
          <w:rFonts w:ascii="Calibri" w:hAnsi="Calibri" w:cs="Calibri"/>
          <w:color w:val="000000" w:themeColor="text1"/>
          <w:szCs w:val="26"/>
        </w:rPr>
      </w:pPr>
      <w:r>
        <w:rPr>
          <w:rFonts w:ascii="Calibri" w:hAnsi="Calibri" w:cs="Calibri"/>
          <w:color w:val="000000" w:themeColor="text1"/>
          <w:szCs w:val="26"/>
        </w:rPr>
        <w:t>At a minimum, the Bidder must include the following details:</w:t>
      </w:r>
    </w:p>
    <w:p w14:paraId="5D0F42FC" w14:textId="77777777" w:rsidR="00254D4B" w:rsidRDefault="00254D4B" w:rsidP="00254D4B">
      <w:pPr>
        <w:numPr>
          <w:ilvl w:val="0"/>
          <w:numId w:val="39"/>
        </w:numPr>
        <w:spacing w:after="120"/>
        <w:ind w:hanging="720"/>
        <w:rPr>
          <w:rFonts w:ascii="Calibri" w:hAnsi="Calibri" w:cs="Calibri"/>
          <w:sz w:val="24"/>
        </w:rPr>
      </w:pPr>
      <w:r>
        <w:rPr>
          <w:rFonts w:ascii="Calibri" w:hAnsi="Calibri" w:cs="Calibri"/>
          <w:sz w:val="24"/>
        </w:rPr>
        <w:t>Describe the Bidder’s relevant experience with similar projects.</w:t>
      </w:r>
    </w:p>
    <w:p w14:paraId="2D899F7B" w14:textId="77777777" w:rsidR="00254D4B" w:rsidRDefault="00254D4B" w:rsidP="00254D4B">
      <w:pPr>
        <w:spacing w:after="240"/>
        <w:ind w:left="720"/>
        <w:rPr>
          <w:rFonts w:ascii="Calibri" w:hAnsi="Calibri" w:cs="Calibri"/>
          <w:sz w:val="24"/>
        </w:rPr>
      </w:pPr>
      <w:r>
        <w:rPr>
          <w:rFonts w:ascii="Calibri" w:hAnsi="Calibri" w:cs="Calibri"/>
          <w:sz w:val="24"/>
          <w:szCs w:val="24"/>
          <w:highlight w:val="yellow"/>
        </w:rPr>
        <w:t>Response:</w:t>
      </w:r>
    </w:p>
    <w:p w14:paraId="13B7F4AC" w14:textId="77777777" w:rsidR="00254D4B" w:rsidRDefault="00254D4B" w:rsidP="00254D4B">
      <w:pPr>
        <w:numPr>
          <w:ilvl w:val="0"/>
          <w:numId w:val="39"/>
        </w:numPr>
        <w:spacing w:after="120"/>
        <w:ind w:hanging="720"/>
        <w:rPr>
          <w:rFonts w:ascii="Calibri" w:hAnsi="Calibri" w:cs="Calibri"/>
          <w:sz w:val="24"/>
          <w:szCs w:val="24"/>
        </w:rPr>
      </w:pPr>
      <w:r>
        <w:rPr>
          <w:rFonts w:ascii="Calibri" w:hAnsi="Calibri" w:cs="Calibri"/>
          <w:sz w:val="24"/>
        </w:rPr>
        <w:t xml:space="preserve">Describe Bidder’s applicable education and experience of the personnel designated to work on the </w:t>
      </w:r>
      <w:r>
        <w:rPr>
          <w:rFonts w:ascii="Calibri" w:hAnsi="Calibri" w:cs="Calibri"/>
          <w:sz w:val="24"/>
          <w:szCs w:val="24"/>
        </w:rPr>
        <w:t>project.</w:t>
      </w:r>
    </w:p>
    <w:p w14:paraId="13322CCD" w14:textId="77777777" w:rsidR="00254D4B" w:rsidRDefault="00254D4B" w:rsidP="00254D4B">
      <w:pPr>
        <w:spacing w:after="240"/>
        <w:ind w:left="720"/>
        <w:rPr>
          <w:rFonts w:ascii="Calibri" w:hAnsi="Calibri" w:cs="Calibri"/>
          <w:sz w:val="24"/>
          <w:szCs w:val="24"/>
        </w:rPr>
      </w:pPr>
      <w:r>
        <w:rPr>
          <w:rFonts w:ascii="Calibri" w:hAnsi="Calibri" w:cs="Calibri"/>
          <w:sz w:val="24"/>
          <w:szCs w:val="24"/>
          <w:highlight w:val="yellow"/>
        </w:rPr>
        <w:t>Response:</w:t>
      </w:r>
    </w:p>
    <w:p w14:paraId="06ED5E70" w14:textId="77777777" w:rsidR="00254D4B" w:rsidRDefault="00254D4B" w:rsidP="00254D4B">
      <w:pPr>
        <w:numPr>
          <w:ilvl w:val="0"/>
          <w:numId w:val="39"/>
        </w:numPr>
        <w:spacing w:after="120"/>
        <w:ind w:hanging="720"/>
        <w:rPr>
          <w:rFonts w:ascii="Calibri" w:hAnsi="Calibri" w:cs="Calibri"/>
          <w:sz w:val="24"/>
          <w:szCs w:val="24"/>
        </w:rPr>
      </w:pPr>
      <w:r>
        <w:rPr>
          <w:rFonts w:ascii="Calibri" w:hAnsi="Calibri" w:cs="Calibri"/>
          <w:sz w:val="24"/>
          <w:szCs w:val="24"/>
        </w:rPr>
        <w:t>Bidder is to submit two (2) sample reports of similar scope and requirements, demonstrating required level of experience for this project.</w:t>
      </w:r>
    </w:p>
    <w:p w14:paraId="5B4C975F" w14:textId="77777777" w:rsidR="00254D4B" w:rsidRDefault="00254D4B" w:rsidP="00254D4B">
      <w:pPr>
        <w:spacing w:before="240"/>
        <w:ind w:left="720"/>
        <w:rPr>
          <w:rFonts w:ascii="Calibri" w:hAnsi="Calibri" w:cs="Calibri"/>
          <w:sz w:val="24"/>
          <w:szCs w:val="24"/>
        </w:rPr>
      </w:pPr>
      <w:r>
        <w:rPr>
          <w:rFonts w:ascii="Calibri" w:hAnsi="Calibri" w:cs="Calibri"/>
          <w:sz w:val="24"/>
          <w:szCs w:val="24"/>
          <w:highlight w:val="yellow"/>
        </w:rPr>
        <w:t>Response:</w:t>
      </w:r>
    </w:p>
    <w:p w14:paraId="2458098E" w14:textId="77777777" w:rsidR="00254D4B" w:rsidRDefault="00254D4B" w:rsidP="00254D4B">
      <w:pPr>
        <w:pStyle w:val="NormalWeb"/>
        <w:rPr>
          <w:rFonts w:ascii="Calibri" w:hAnsi="Calibri"/>
          <w:color w:val="000000"/>
          <w:szCs w:val="26"/>
        </w:rPr>
      </w:pPr>
    </w:p>
    <w:p w14:paraId="60735198" w14:textId="77777777" w:rsidR="00254D4B" w:rsidRDefault="00254D4B" w:rsidP="00254D4B">
      <w:pPr>
        <w:pStyle w:val="NormalWeb"/>
        <w:rPr>
          <w:rFonts w:ascii="Calibri" w:hAnsi="Calibri"/>
          <w:color w:val="000000"/>
          <w:sz w:val="26"/>
          <w:szCs w:val="26"/>
        </w:rPr>
      </w:pPr>
      <w:r>
        <w:rPr>
          <w:rFonts w:ascii="Calibri" w:hAnsi="Calibri"/>
          <w:b/>
          <w:bCs/>
          <w:color w:val="000000"/>
          <w:szCs w:val="26"/>
        </w:rPr>
        <w:t xml:space="preserve">Maximum Length: </w:t>
      </w:r>
      <w:r>
        <w:rPr>
          <w:rFonts w:ascii="Calibri" w:hAnsi="Calibri"/>
          <w:b/>
          <w:bCs/>
          <w:color w:val="000000" w:themeColor="text1"/>
          <w:szCs w:val="26"/>
        </w:rPr>
        <w:t>NA</w:t>
      </w:r>
    </w:p>
    <w:p w14:paraId="32C334C5" w14:textId="77777777" w:rsidR="003D797E" w:rsidRPr="003D797E" w:rsidRDefault="003D797E">
      <w:pPr>
        <w:rPr>
          <w:sz w:val="2"/>
          <w:szCs w:val="2"/>
        </w:rPr>
      </w:pPr>
      <w:r>
        <w:br w:type="page"/>
      </w:r>
    </w:p>
    <w:p w14:paraId="05CC2F54" w14:textId="77777777" w:rsidR="003D797E" w:rsidRPr="007A006B" w:rsidRDefault="003D797E">
      <w:pPr>
        <w:rPr>
          <w:rFonts w:ascii="Calibri" w:hAnsi="Calibri" w:cs="Calibri"/>
          <w:sz w:val="2"/>
        </w:rPr>
      </w:pPr>
    </w:p>
    <w:p w14:paraId="0B682DCE" w14:textId="061E23BB" w:rsidR="00BE0A1F" w:rsidRPr="007A006B" w:rsidRDefault="00BE0A1F" w:rsidP="00BE0A1F">
      <w:pPr>
        <w:pStyle w:val="Heading4"/>
        <w:shd w:val="clear" w:color="auto" w:fill="DEEAF6" w:themeFill="accent5" w:themeFillTint="33"/>
        <w:jc w:val="left"/>
      </w:pPr>
      <w:r w:rsidRPr="007A006B">
        <w:t>REFERENCES</w:t>
      </w:r>
      <w:r>
        <w:tab/>
      </w:r>
    </w:p>
    <w:p w14:paraId="02A7D64B" w14:textId="1784F78D" w:rsidR="00B75458" w:rsidRPr="00254D4B" w:rsidRDefault="00F43F6A" w:rsidP="00266DFB">
      <w:pPr>
        <w:pStyle w:val="PlainText"/>
        <w:spacing w:before="240" w:after="240"/>
        <w:rPr>
          <w:rFonts w:ascii="Calibri" w:hAnsi="Calibri" w:cs="Calibri"/>
          <w:color w:val="000000" w:themeColor="text1"/>
          <w:spacing w:val="-3"/>
          <w:sz w:val="24"/>
          <w:szCs w:val="26"/>
        </w:rPr>
      </w:pPr>
      <w:r w:rsidRPr="00266DFB">
        <w:rPr>
          <w:rFonts w:ascii="Calibri" w:hAnsi="Calibri" w:cs="Calibri"/>
          <w:b/>
          <w:sz w:val="24"/>
          <w:szCs w:val="26"/>
        </w:rPr>
        <w:t>Instructions</w:t>
      </w:r>
      <w:r w:rsidRPr="00266DFB">
        <w:rPr>
          <w:rFonts w:ascii="Calibri" w:hAnsi="Calibri" w:cs="Calibri"/>
          <w:sz w:val="24"/>
          <w:szCs w:val="26"/>
        </w:rPr>
        <w:t xml:space="preserve">: On the </w:t>
      </w:r>
      <w:r w:rsidRPr="00254D4B">
        <w:rPr>
          <w:rFonts w:ascii="Calibri" w:hAnsi="Calibri" w:cs="Calibri"/>
          <w:color w:val="000000" w:themeColor="text1"/>
          <w:sz w:val="24"/>
          <w:szCs w:val="26"/>
        </w:rPr>
        <w:t xml:space="preserve">following page </w:t>
      </w:r>
      <w:r w:rsidR="00266DFB" w:rsidRPr="00254D4B">
        <w:rPr>
          <w:rFonts w:ascii="Calibri" w:hAnsi="Calibri" w:cs="Calibri"/>
          <w:color w:val="000000" w:themeColor="text1"/>
          <w:sz w:val="24"/>
          <w:szCs w:val="26"/>
        </w:rPr>
        <w:t>is</w:t>
      </w:r>
      <w:r w:rsidRPr="00254D4B">
        <w:rPr>
          <w:rFonts w:ascii="Calibri" w:hAnsi="Calibri" w:cs="Calibri"/>
          <w:color w:val="000000" w:themeColor="text1"/>
          <w:sz w:val="24"/>
          <w:szCs w:val="26"/>
        </w:rPr>
        <w:t xml:space="preserve"> the template that </w:t>
      </w:r>
      <w:r w:rsidR="00502F47" w:rsidRPr="00254D4B">
        <w:rPr>
          <w:rFonts w:ascii="Calibri" w:hAnsi="Calibri" w:cs="Calibri"/>
          <w:color w:val="000000" w:themeColor="text1"/>
          <w:sz w:val="24"/>
          <w:szCs w:val="26"/>
        </w:rPr>
        <w:t>Bidder</w:t>
      </w:r>
      <w:r w:rsidRPr="00254D4B">
        <w:rPr>
          <w:rFonts w:ascii="Calibri" w:hAnsi="Calibri" w:cs="Calibri"/>
          <w:color w:val="000000" w:themeColor="text1"/>
          <w:sz w:val="24"/>
          <w:szCs w:val="26"/>
        </w:rPr>
        <w:t xml:space="preserve">s </w:t>
      </w:r>
      <w:r w:rsidR="00E6662F" w:rsidRPr="00254D4B">
        <w:rPr>
          <w:rFonts w:ascii="Calibri" w:hAnsi="Calibri" w:cs="Calibri"/>
          <w:color w:val="000000" w:themeColor="text1"/>
          <w:sz w:val="24"/>
          <w:szCs w:val="26"/>
        </w:rPr>
        <w:t>are to</w:t>
      </w:r>
      <w:r w:rsidRPr="00254D4B">
        <w:rPr>
          <w:rFonts w:ascii="Calibri" w:hAnsi="Calibri" w:cs="Calibri"/>
          <w:color w:val="000000" w:themeColor="text1"/>
          <w:sz w:val="24"/>
          <w:szCs w:val="26"/>
        </w:rPr>
        <w:t xml:space="preserve"> use </w:t>
      </w:r>
      <w:r w:rsidR="00E6662F" w:rsidRPr="00254D4B">
        <w:rPr>
          <w:rFonts w:ascii="Calibri" w:hAnsi="Calibri" w:cs="Calibri"/>
          <w:color w:val="000000" w:themeColor="text1"/>
          <w:sz w:val="24"/>
          <w:szCs w:val="26"/>
        </w:rPr>
        <w:t>for providing</w:t>
      </w:r>
      <w:r w:rsidRPr="00254D4B">
        <w:rPr>
          <w:rFonts w:ascii="Calibri" w:hAnsi="Calibri" w:cs="Calibri"/>
          <w:color w:val="000000" w:themeColor="text1"/>
          <w:sz w:val="24"/>
          <w:szCs w:val="26"/>
        </w:rPr>
        <w:t xml:space="preserve"> references.  </w:t>
      </w:r>
      <w:r w:rsidR="00502F47" w:rsidRPr="00254D4B">
        <w:rPr>
          <w:rFonts w:ascii="Calibri" w:hAnsi="Calibri" w:cs="Calibri"/>
          <w:color w:val="000000" w:themeColor="text1"/>
          <w:spacing w:val="-3"/>
          <w:sz w:val="24"/>
          <w:szCs w:val="26"/>
        </w:rPr>
        <w:t>Bidder</w:t>
      </w:r>
      <w:r w:rsidRPr="00254D4B">
        <w:rPr>
          <w:rFonts w:ascii="Calibri" w:hAnsi="Calibri" w:cs="Calibri"/>
          <w:color w:val="000000" w:themeColor="text1"/>
          <w:spacing w:val="-3"/>
          <w:sz w:val="24"/>
          <w:szCs w:val="26"/>
        </w:rPr>
        <w:t xml:space="preserve">s are to provide a list of </w:t>
      </w:r>
      <w:r w:rsidR="00254D4B" w:rsidRPr="00254D4B">
        <w:rPr>
          <w:rFonts w:ascii="Calibri" w:hAnsi="Calibri" w:cs="Calibri"/>
          <w:color w:val="000000" w:themeColor="text1"/>
          <w:spacing w:val="-3"/>
          <w:sz w:val="24"/>
          <w:szCs w:val="26"/>
        </w:rPr>
        <w:t>three (3)</w:t>
      </w:r>
      <w:r w:rsidRPr="00254D4B">
        <w:rPr>
          <w:rFonts w:ascii="Calibri" w:hAnsi="Calibri" w:cs="Calibri"/>
          <w:color w:val="000000" w:themeColor="text1"/>
          <w:spacing w:val="-3"/>
          <w:sz w:val="24"/>
          <w:szCs w:val="26"/>
        </w:rPr>
        <w:t xml:space="preserve"> references.  References must be satisfactory as deemed solely by County.  </w:t>
      </w:r>
    </w:p>
    <w:p w14:paraId="7BD4B7B6" w14:textId="47C633D5" w:rsidR="00F43F6A" w:rsidRPr="00254D4B" w:rsidRDefault="00F43F6A" w:rsidP="00266DFB">
      <w:pPr>
        <w:pStyle w:val="PlainText"/>
        <w:spacing w:before="240" w:after="240"/>
        <w:rPr>
          <w:rFonts w:ascii="Calibri" w:hAnsi="Calibri" w:cs="Calibri"/>
          <w:color w:val="000000" w:themeColor="text1"/>
          <w:spacing w:val="-3"/>
          <w:sz w:val="24"/>
          <w:szCs w:val="26"/>
        </w:rPr>
      </w:pPr>
      <w:r w:rsidRPr="00254D4B">
        <w:rPr>
          <w:rFonts w:ascii="Calibri" w:hAnsi="Calibri" w:cs="Calibri"/>
          <w:color w:val="000000" w:themeColor="text1"/>
          <w:spacing w:val="-3"/>
          <w:sz w:val="24"/>
          <w:szCs w:val="26"/>
        </w:rPr>
        <w:t xml:space="preserve">Services or goods provided by </w:t>
      </w:r>
      <w:r w:rsidR="00502F47" w:rsidRPr="00254D4B">
        <w:rPr>
          <w:rFonts w:ascii="Calibri" w:hAnsi="Calibri" w:cs="Calibri"/>
          <w:color w:val="000000" w:themeColor="text1"/>
          <w:spacing w:val="-3"/>
          <w:sz w:val="24"/>
          <w:szCs w:val="26"/>
        </w:rPr>
        <w:t>Bidder</w:t>
      </w:r>
      <w:r w:rsidR="009000A4" w:rsidRPr="00254D4B">
        <w:rPr>
          <w:rFonts w:ascii="Calibri" w:hAnsi="Calibri" w:cs="Calibri"/>
          <w:color w:val="000000" w:themeColor="text1"/>
          <w:spacing w:val="-3"/>
          <w:sz w:val="24"/>
          <w:szCs w:val="26"/>
        </w:rPr>
        <w:t>s</w:t>
      </w:r>
      <w:r w:rsidRPr="00254D4B">
        <w:rPr>
          <w:rFonts w:ascii="Calibri" w:hAnsi="Calibri" w:cs="Calibri"/>
          <w:color w:val="000000" w:themeColor="text1"/>
          <w:spacing w:val="-3"/>
          <w:sz w:val="24"/>
          <w:szCs w:val="26"/>
        </w:rPr>
        <w:t xml:space="preserve"> to the references should have similar scope, </w:t>
      </w:r>
      <w:r w:rsidR="006F1244" w:rsidRPr="00254D4B">
        <w:rPr>
          <w:rFonts w:ascii="Calibri" w:hAnsi="Calibri" w:cs="Calibri"/>
          <w:color w:val="000000" w:themeColor="text1"/>
          <w:spacing w:val="-3"/>
          <w:sz w:val="24"/>
          <w:szCs w:val="26"/>
        </w:rPr>
        <w:t>volume,</w:t>
      </w:r>
      <w:r w:rsidRPr="00254D4B">
        <w:rPr>
          <w:rFonts w:ascii="Calibri" w:hAnsi="Calibri" w:cs="Calibri"/>
          <w:color w:val="000000" w:themeColor="text1"/>
          <w:spacing w:val="-3"/>
          <w:sz w:val="24"/>
          <w:szCs w:val="26"/>
        </w:rPr>
        <w:t xml:space="preserve"> and requirements to those outlined in these specifications, </w:t>
      </w:r>
      <w:r w:rsidR="006F1244" w:rsidRPr="00254D4B">
        <w:rPr>
          <w:rFonts w:ascii="Calibri" w:hAnsi="Calibri" w:cs="Calibri"/>
          <w:color w:val="000000" w:themeColor="text1"/>
          <w:spacing w:val="-3"/>
          <w:sz w:val="24"/>
          <w:szCs w:val="26"/>
        </w:rPr>
        <w:t>terms,</w:t>
      </w:r>
      <w:r w:rsidRPr="00254D4B">
        <w:rPr>
          <w:rFonts w:ascii="Calibri" w:hAnsi="Calibri" w:cs="Calibri"/>
          <w:color w:val="000000" w:themeColor="text1"/>
          <w:spacing w:val="-3"/>
          <w:sz w:val="24"/>
          <w:szCs w:val="26"/>
        </w:rPr>
        <w:t xml:space="preserve"> and conditions.</w:t>
      </w:r>
    </w:p>
    <w:p w14:paraId="19BF3AFD" w14:textId="46362D35" w:rsidR="0090160C" w:rsidRPr="0090160C" w:rsidRDefault="0090160C" w:rsidP="0090160C">
      <w:pPr>
        <w:pStyle w:val="RFP-QHeader2"/>
        <w:jc w:val="left"/>
        <w:rPr>
          <w:rFonts w:ascii="Calibri" w:hAnsi="Calibri" w:cs="Calibri"/>
          <w:bCs/>
          <w:iCs/>
          <w:sz w:val="24"/>
          <w:szCs w:val="24"/>
        </w:rPr>
      </w:pPr>
      <w:r w:rsidRPr="00254D4B">
        <w:rPr>
          <w:rFonts w:ascii="Calibri" w:hAnsi="Calibri" w:cs="Calibri"/>
          <w:b w:val="0"/>
          <w:iCs/>
          <w:color w:val="000000" w:themeColor="text1"/>
          <w:sz w:val="24"/>
          <w:szCs w:val="24"/>
        </w:rPr>
        <w:t>Bidder must currently be providing goods and/or services for at least two of the references or have done so within the last five yea</w:t>
      </w:r>
      <w:r w:rsidRPr="0090160C">
        <w:rPr>
          <w:rFonts w:ascii="Calibri" w:hAnsi="Calibri" w:cs="Calibri"/>
          <w:b w:val="0"/>
          <w:iCs/>
          <w:sz w:val="24"/>
          <w:szCs w:val="24"/>
        </w:rPr>
        <w:t>rs.</w:t>
      </w:r>
    </w:p>
    <w:p w14:paraId="2A98B15D" w14:textId="7100E91C" w:rsidR="00F43F6A" w:rsidRPr="00266DFB" w:rsidRDefault="00502F47" w:rsidP="00266DFB">
      <w:pPr>
        <w:spacing w:before="240" w:after="240"/>
        <w:rPr>
          <w:rFonts w:ascii="Calibri" w:hAnsi="Calibri" w:cs="Calibri"/>
          <w:sz w:val="24"/>
          <w:szCs w:val="26"/>
        </w:rPr>
      </w:pPr>
      <w:r w:rsidRPr="00266DFB">
        <w:rPr>
          <w:rFonts w:ascii="Calibri" w:hAnsi="Calibri" w:cs="Calibri"/>
          <w:sz w:val="24"/>
          <w:szCs w:val="26"/>
        </w:rPr>
        <w:t>Bidder</w:t>
      </w:r>
      <w:r w:rsidR="00F43F6A" w:rsidRPr="00266DFB">
        <w:rPr>
          <w:rFonts w:ascii="Calibri" w:hAnsi="Calibri" w:cs="Calibri"/>
          <w:sz w:val="24"/>
          <w:szCs w:val="26"/>
        </w:rPr>
        <w:t xml:space="preserve">s </w:t>
      </w:r>
      <w:r w:rsidR="00B75458" w:rsidRPr="00266DFB">
        <w:rPr>
          <w:rFonts w:ascii="Calibri" w:hAnsi="Calibri" w:cs="Calibri"/>
          <w:sz w:val="24"/>
          <w:szCs w:val="26"/>
        </w:rPr>
        <w:t xml:space="preserve">should </w:t>
      </w:r>
      <w:r w:rsidR="00F43F6A" w:rsidRPr="00266DFB">
        <w:rPr>
          <w:rFonts w:ascii="Calibri" w:hAnsi="Calibri" w:cs="Calibri"/>
          <w:sz w:val="24"/>
          <w:szCs w:val="26"/>
        </w:rPr>
        <w:t>verify that the contact information for all references provided is current and valid.  If a reference cannot be contacted</w:t>
      </w:r>
      <w:r w:rsidR="006B4DC6">
        <w:rPr>
          <w:rFonts w:ascii="Calibri" w:hAnsi="Calibri" w:cs="Calibri"/>
          <w:sz w:val="24"/>
          <w:szCs w:val="26"/>
        </w:rPr>
        <w:t>,</w:t>
      </w:r>
      <w:r w:rsidR="00F43F6A" w:rsidRPr="00266DFB">
        <w:rPr>
          <w:rFonts w:ascii="Calibri" w:hAnsi="Calibri" w:cs="Calibri"/>
          <w:sz w:val="24"/>
          <w:szCs w:val="26"/>
        </w:rPr>
        <w:t xml:space="preserve"> it may affect the qualification and scoring of </w:t>
      </w:r>
      <w:r w:rsidR="006B4DC6">
        <w:rPr>
          <w:rFonts w:ascii="Calibri" w:hAnsi="Calibri" w:cs="Calibri"/>
          <w:sz w:val="24"/>
          <w:szCs w:val="26"/>
        </w:rPr>
        <w:t xml:space="preserve">the </w:t>
      </w:r>
      <w:r w:rsidRPr="00266DFB">
        <w:rPr>
          <w:rFonts w:ascii="Calibri" w:hAnsi="Calibri" w:cs="Calibri"/>
          <w:sz w:val="24"/>
          <w:szCs w:val="26"/>
        </w:rPr>
        <w:t>Bidder</w:t>
      </w:r>
      <w:r w:rsidR="00D0212C" w:rsidRPr="00266DFB">
        <w:rPr>
          <w:rFonts w:ascii="Calibri" w:hAnsi="Calibri" w:cs="Calibri"/>
          <w:sz w:val="24"/>
          <w:szCs w:val="26"/>
        </w:rPr>
        <w:t>s</w:t>
      </w:r>
      <w:r w:rsidR="006B4DC6">
        <w:rPr>
          <w:rFonts w:ascii="Calibri" w:hAnsi="Calibri" w:cs="Calibri"/>
          <w:sz w:val="24"/>
          <w:szCs w:val="26"/>
        </w:rPr>
        <w:t>’</w:t>
      </w:r>
      <w:r w:rsidR="00D0212C" w:rsidRPr="00266DFB">
        <w:rPr>
          <w:rFonts w:ascii="Calibri" w:hAnsi="Calibri" w:cs="Calibri"/>
          <w:sz w:val="24"/>
          <w:szCs w:val="26"/>
        </w:rPr>
        <w:t xml:space="preserve"> </w:t>
      </w:r>
      <w:r w:rsidR="0066489F">
        <w:rPr>
          <w:rFonts w:ascii="Calibri" w:hAnsi="Calibri" w:cs="Calibri"/>
          <w:sz w:val="24"/>
          <w:szCs w:val="26"/>
        </w:rPr>
        <w:t>b</w:t>
      </w:r>
      <w:r w:rsidR="00910B98">
        <w:rPr>
          <w:rFonts w:ascii="Calibri" w:hAnsi="Calibri" w:cs="Calibri"/>
          <w:sz w:val="24"/>
          <w:szCs w:val="26"/>
        </w:rPr>
        <w:t>id proposal</w:t>
      </w:r>
      <w:r w:rsidR="0066489F">
        <w:rPr>
          <w:rFonts w:ascii="Calibri" w:hAnsi="Calibri" w:cs="Calibri"/>
          <w:sz w:val="24"/>
          <w:szCs w:val="26"/>
        </w:rPr>
        <w:t>s</w:t>
      </w:r>
      <w:r w:rsidR="00D0212C" w:rsidRPr="00266DFB">
        <w:rPr>
          <w:rFonts w:ascii="Calibri" w:hAnsi="Calibri" w:cs="Calibri"/>
          <w:sz w:val="24"/>
          <w:szCs w:val="26"/>
        </w:rPr>
        <w:t>.</w:t>
      </w:r>
    </w:p>
    <w:p w14:paraId="3ED90B16" w14:textId="77777777" w:rsidR="00F43F6A" w:rsidRPr="00266DFB" w:rsidRDefault="00502F47" w:rsidP="00266DFB">
      <w:pPr>
        <w:spacing w:before="240" w:after="240"/>
        <w:rPr>
          <w:rFonts w:ascii="Calibri" w:hAnsi="Calibri" w:cs="Calibri"/>
          <w:sz w:val="24"/>
          <w:szCs w:val="26"/>
        </w:rPr>
      </w:pPr>
      <w:r w:rsidRPr="00266DFB">
        <w:rPr>
          <w:rFonts w:ascii="Calibri" w:hAnsi="Calibri" w:cs="Calibri"/>
          <w:sz w:val="24"/>
          <w:szCs w:val="26"/>
        </w:rPr>
        <w:t>Bidder</w:t>
      </w:r>
      <w:r w:rsidR="00F43F6A" w:rsidRPr="00266DFB">
        <w:rPr>
          <w:rFonts w:ascii="Calibri" w:hAnsi="Calibri" w:cs="Calibri"/>
          <w:sz w:val="24"/>
          <w:szCs w:val="26"/>
        </w:rPr>
        <w:t>s are strongly encouraged to notify all references that the County may be contact</w:t>
      </w:r>
      <w:r w:rsidR="00D0212C" w:rsidRPr="00266DFB">
        <w:rPr>
          <w:rFonts w:ascii="Calibri" w:hAnsi="Calibri" w:cs="Calibri"/>
          <w:sz w:val="24"/>
          <w:szCs w:val="26"/>
        </w:rPr>
        <w:t>ing them to obtain a reference.</w:t>
      </w:r>
    </w:p>
    <w:p w14:paraId="278B1DB7" w14:textId="0C19B299" w:rsidR="00B75458" w:rsidRPr="00266DFB" w:rsidRDefault="00F43F6A" w:rsidP="00266DFB">
      <w:pPr>
        <w:spacing w:before="240" w:after="240"/>
        <w:rPr>
          <w:rFonts w:ascii="Calibri" w:hAnsi="Calibri" w:cs="Calibri"/>
          <w:sz w:val="24"/>
          <w:szCs w:val="26"/>
        </w:rPr>
      </w:pPr>
      <w:r w:rsidRPr="00266DFB">
        <w:rPr>
          <w:rFonts w:ascii="Calibri" w:hAnsi="Calibri" w:cs="Calibri"/>
          <w:sz w:val="24"/>
          <w:szCs w:val="26"/>
        </w:rPr>
        <w:t xml:space="preserve">The County </w:t>
      </w:r>
      <w:r w:rsidRPr="00266DFB">
        <w:rPr>
          <w:rFonts w:ascii="Calibri" w:hAnsi="Calibri" w:cs="Calibri"/>
          <w:spacing w:val="-3"/>
          <w:sz w:val="24"/>
          <w:szCs w:val="26"/>
        </w:rPr>
        <w:t>may</w:t>
      </w:r>
      <w:r w:rsidRPr="00266DFB">
        <w:rPr>
          <w:rFonts w:ascii="Calibri" w:hAnsi="Calibri" w:cs="Calibri"/>
          <w:sz w:val="24"/>
          <w:szCs w:val="26"/>
        </w:rPr>
        <w:t xml:space="preserve"> contact some or </w:t>
      </w:r>
      <w:r w:rsidR="00A82AF7" w:rsidRPr="00266DFB">
        <w:rPr>
          <w:rFonts w:ascii="Calibri" w:hAnsi="Calibri" w:cs="Calibri"/>
          <w:sz w:val="24"/>
          <w:szCs w:val="26"/>
        </w:rPr>
        <w:t>all</w:t>
      </w:r>
      <w:r w:rsidRPr="00266DFB">
        <w:rPr>
          <w:rFonts w:ascii="Calibri" w:hAnsi="Calibri" w:cs="Calibri"/>
          <w:sz w:val="24"/>
          <w:szCs w:val="26"/>
        </w:rPr>
        <w:t xml:space="preserve"> the references provided in order to determine </w:t>
      </w:r>
      <w:r w:rsidR="00B75458" w:rsidRPr="00266DFB">
        <w:rPr>
          <w:rFonts w:ascii="Calibri" w:hAnsi="Calibri" w:cs="Calibri"/>
          <w:sz w:val="24"/>
          <w:szCs w:val="26"/>
        </w:rPr>
        <w:t xml:space="preserve">items such as </w:t>
      </w:r>
      <w:r w:rsidR="00502F47" w:rsidRPr="00266DFB">
        <w:rPr>
          <w:rFonts w:ascii="Calibri" w:hAnsi="Calibri" w:cs="Calibri"/>
          <w:sz w:val="24"/>
          <w:szCs w:val="26"/>
        </w:rPr>
        <w:t>Bidder</w:t>
      </w:r>
      <w:r w:rsidRPr="00266DFB">
        <w:rPr>
          <w:rFonts w:ascii="Calibri" w:hAnsi="Calibri" w:cs="Calibri"/>
          <w:sz w:val="24"/>
          <w:szCs w:val="26"/>
        </w:rPr>
        <w:t>s</w:t>
      </w:r>
      <w:r w:rsidR="009000A4">
        <w:rPr>
          <w:rFonts w:ascii="Calibri" w:hAnsi="Calibri" w:cs="Calibri"/>
          <w:sz w:val="24"/>
          <w:szCs w:val="26"/>
        </w:rPr>
        <w:t>’</w:t>
      </w:r>
      <w:r w:rsidRPr="00266DFB">
        <w:rPr>
          <w:rFonts w:ascii="Calibri" w:hAnsi="Calibri" w:cs="Calibri"/>
          <w:sz w:val="24"/>
          <w:szCs w:val="26"/>
        </w:rPr>
        <w:t xml:space="preserve"> </w:t>
      </w:r>
      <w:r w:rsidR="00011821" w:rsidRPr="00266DFB">
        <w:rPr>
          <w:rFonts w:ascii="Calibri" w:hAnsi="Calibri" w:cs="Calibri"/>
          <w:sz w:val="24"/>
          <w:szCs w:val="26"/>
        </w:rPr>
        <w:t xml:space="preserve">years of experience and </w:t>
      </w:r>
      <w:r w:rsidRPr="00266DFB">
        <w:rPr>
          <w:rFonts w:ascii="Calibri" w:hAnsi="Calibri" w:cs="Calibri"/>
          <w:sz w:val="24"/>
          <w:szCs w:val="26"/>
        </w:rPr>
        <w:t>performance record</w:t>
      </w:r>
      <w:r w:rsidR="006B4DC6">
        <w:rPr>
          <w:rFonts w:ascii="Calibri" w:hAnsi="Calibri" w:cs="Calibri"/>
          <w:sz w:val="24"/>
          <w:szCs w:val="26"/>
        </w:rPr>
        <w:t>s</w:t>
      </w:r>
      <w:r w:rsidRPr="00266DFB">
        <w:rPr>
          <w:rFonts w:ascii="Calibri" w:hAnsi="Calibri" w:cs="Calibri"/>
          <w:sz w:val="24"/>
          <w:szCs w:val="26"/>
        </w:rPr>
        <w:t xml:space="preserve"> on work similar to that described in this request.  </w:t>
      </w:r>
    </w:p>
    <w:p w14:paraId="1EFFBD57" w14:textId="13C3ACD4" w:rsidR="00011821" w:rsidRPr="00266DFB" w:rsidRDefault="00F43F6A" w:rsidP="00266DFB">
      <w:pPr>
        <w:spacing w:before="240" w:after="240"/>
        <w:rPr>
          <w:rFonts w:ascii="Calibri" w:hAnsi="Calibri" w:cs="Calibri"/>
          <w:sz w:val="24"/>
          <w:szCs w:val="26"/>
        </w:rPr>
      </w:pPr>
      <w:r w:rsidRPr="00266DFB">
        <w:rPr>
          <w:rFonts w:ascii="Calibri" w:hAnsi="Calibri" w:cs="Calibri"/>
          <w:sz w:val="24"/>
          <w:szCs w:val="26"/>
        </w:rPr>
        <w:t xml:space="preserve">The County reserves the right to contact </w:t>
      </w:r>
      <w:r w:rsidR="00555669">
        <w:rPr>
          <w:rFonts w:ascii="Calibri" w:hAnsi="Calibri" w:cs="Calibri"/>
          <w:sz w:val="24"/>
          <w:szCs w:val="26"/>
        </w:rPr>
        <w:t xml:space="preserve">individuals/entities for </w:t>
      </w:r>
      <w:r w:rsidRPr="00266DFB">
        <w:rPr>
          <w:rFonts w:ascii="Calibri" w:hAnsi="Calibri" w:cs="Calibri"/>
          <w:sz w:val="24"/>
          <w:szCs w:val="26"/>
        </w:rPr>
        <w:t xml:space="preserve">references other than those provided in the </w:t>
      </w:r>
      <w:r w:rsidRPr="00266DFB">
        <w:rPr>
          <w:rFonts w:ascii="Calibri" w:hAnsi="Calibri" w:cs="Calibri"/>
          <w:color w:val="000000"/>
          <w:sz w:val="24"/>
          <w:szCs w:val="26"/>
        </w:rPr>
        <w:t>R</w:t>
      </w:r>
      <w:r w:rsidRPr="00266DFB">
        <w:rPr>
          <w:rFonts w:ascii="Calibri" w:hAnsi="Calibri" w:cs="Calibri"/>
          <w:sz w:val="24"/>
          <w:szCs w:val="26"/>
        </w:rPr>
        <w:t xml:space="preserve">esponse and to use </w:t>
      </w:r>
      <w:r w:rsidR="0039747E">
        <w:rPr>
          <w:rFonts w:ascii="Calibri" w:hAnsi="Calibri" w:cs="Calibri"/>
          <w:sz w:val="24"/>
          <w:szCs w:val="26"/>
        </w:rPr>
        <w:t xml:space="preserve">any </w:t>
      </w:r>
      <w:r w:rsidR="0039747E" w:rsidRPr="00266DFB">
        <w:rPr>
          <w:rFonts w:ascii="Calibri" w:hAnsi="Calibri" w:cs="Calibri"/>
          <w:sz w:val="24"/>
          <w:szCs w:val="26"/>
        </w:rPr>
        <w:t>information</w:t>
      </w:r>
      <w:r w:rsidRPr="00266DFB">
        <w:rPr>
          <w:rFonts w:ascii="Calibri" w:hAnsi="Calibri" w:cs="Calibri"/>
          <w:sz w:val="24"/>
          <w:szCs w:val="26"/>
        </w:rPr>
        <w:t xml:space="preserve"> </w:t>
      </w:r>
      <w:r w:rsidR="00B75458" w:rsidRPr="00266DFB">
        <w:rPr>
          <w:rFonts w:ascii="Calibri" w:hAnsi="Calibri" w:cs="Calibri"/>
          <w:sz w:val="24"/>
          <w:szCs w:val="26"/>
        </w:rPr>
        <w:t xml:space="preserve">obtained </w:t>
      </w:r>
      <w:r w:rsidR="00D0212C" w:rsidRPr="00266DFB">
        <w:rPr>
          <w:rFonts w:ascii="Calibri" w:hAnsi="Calibri" w:cs="Calibri"/>
          <w:sz w:val="24"/>
          <w:szCs w:val="26"/>
        </w:rPr>
        <w:t>in the evaluation process.</w:t>
      </w:r>
    </w:p>
    <w:p w14:paraId="540F6D80" w14:textId="77777777" w:rsidR="00011821" w:rsidRPr="00266DFB" w:rsidRDefault="00011821" w:rsidP="00266DFB">
      <w:pPr>
        <w:spacing w:before="240" w:after="240"/>
        <w:rPr>
          <w:rFonts w:ascii="Calibri" w:hAnsi="Calibri" w:cs="Calibri"/>
          <w:sz w:val="24"/>
          <w:szCs w:val="26"/>
        </w:rPr>
      </w:pPr>
      <w:bookmarkStart w:id="105" w:name="_Hlk84934853"/>
      <w:r w:rsidRPr="00266DFB">
        <w:rPr>
          <w:rFonts w:ascii="Calibri" w:hAnsi="Calibri" w:cs="Calibri"/>
          <w:sz w:val="24"/>
          <w:szCs w:val="26"/>
        </w:rPr>
        <w:t>NOTE: Bidder</w:t>
      </w:r>
      <w:r w:rsidR="001209F7" w:rsidRPr="00266DFB">
        <w:rPr>
          <w:rFonts w:ascii="Calibri" w:hAnsi="Calibri" w:cs="Calibri"/>
          <w:sz w:val="24"/>
          <w:szCs w:val="26"/>
        </w:rPr>
        <w:t>s</w:t>
      </w:r>
      <w:r w:rsidRPr="00266DFB">
        <w:rPr>
          <w:rFonts w:ascii="Calibri" w:hAnsi="Calibri" w:cs="Calibri"/>
          <w:sz w:val="24"/>
          <w:szCs w:val="26"/>
        </w:rPr>
        <w:t xml:space="preserve"> </w:t>
      </w:r>
      <w:r w:rsidR="001209F7" w:rsidRPr="00266DFB">
        <w:rPr>
          <w:rFonts w:ascii="Calibri" w:hAnsi="Calibri" w:cs="Calibri"/>
          <w:sz w:val="24"/>
          <w:szCs w:val="26"/>
        </w:rPr>
        <w:t>should</w:t>
      </w:r>
      <w:r w:rsidRPr="00266DFB">
        <w:rPr>
          <w:rFonts w:ascii="Calibri" w:hAnsi="Calibri" w:cs="Calibri"/>
          <w:sz w:val="24"/>
          <w:szCs w:val="26"/>
        </w:rPr>
        <w:t xml:space="preserve"> </w:t>
      </w:r>
      <w:r w:rsidR="001209F7" w:rsidRPr="00266DFB">
        <w:rPr>
          <w:rFonts w:ascii="Calibri" w:hAnsi="Calibri" w:cs="Calibri"/>
          <w:sz w:val="24"/>
          <w:szCs w:val="26"/>
        </w:rPr>
        <w:t>not</w:t>
      </w:r>
      <w:r w:rsidRPr="00266DFB">
        <w:rPr>
          <w:rFonts w:ascii="Calibri" w:hAnsi="Calibri" w:cs="Calibri"/>
          <w:sz w:val="24"/>
          <w:szCs w:val="26"/>
        </w:rPr>
        <w:t xml:space="preserve"> list the County department requesting services/goods as </w:t>
      </w:r>
      <w:r w:rsidR="001209F7" w:rsidRPr="00266DFB">
        <w:rPr>
          <w:rFonts w:ascii="Calibri" w:hAnsi="Calibri" w:cs="Calibri"/>
          <w:sz w:val="24"/>
          <w:szCs w:val="26"/>
        </w:rPr>
        <w:t xml:space="preserve">part of the </w:t>
      </w:r>
      <w:r w:rsidRPr="00266DFB">
        <w:rPr>
          <w:rFonts w:ascii="Calibri" w:hAnsi="Calibri" w:cs="Calibri"/>
          <w:sz w:val="24"/>
          <w:szCs w:val="26"/>
        </w:rPr>
        <w:t>reference</w:t>
      </w:r>
      <w:r w:rsidR="001209F7" w:rsidRPr="00266DFB">
        <w:rPr>
          <w:rFonts w:ascii="Calibri" w:hAnsi="Calibri" w:cs="Calibri"/>
          <w:sz w:val="24"/>
          <w:szCs w:val="26"/>
        </w:rPr>
        <w:t>s</w:t>
      </w:r>
      <w:r w:rsidRPr="00266DFB">
        <w:rPr>
          <w:rFonts w:ascii="Calibri" w:hAnsi="Calibri" w:cs="Calibri"/>
          <w:sz w:val="24"/>
          <w:szCs w:val="26"/>
        </w:rPr>
        <w:t>.</w:t>
      </w:r>
    </w:p>
    <w:bookmarkEnd w:id="105"/>
    <w:p w14:paraId="680CA615" w14:textId="77777777" w:rsidR="00F43F6A" w:rsidRPr="00E574DD" w:rsidRDefault="00F43F6A" w:rsidP="00F43F6A">
      <w:pPr>
        <w:rPr>
          <w:rFonts w:ascii="Calibri" w:hAnsi="Calibri" w:cs="Calibri"/>
          <w:color w:val="FFFFFF"/>
        </w:rPr>
      </w:pPr>
    </w:p>
    <w:p w14:paraId="484C6273" w14:textId="77777777" w:rsidR="00F43F6A" w:rsidRPr="00BA3CAD" w:rsidRDefault="00F43F6A" w:rsidP="00F43F6A">
      <w:pPr>
        <w:rPr>
          <w:rFonts w:ascii="Calibri" w:hAnsi="Calibri" w:cs="Calibri"/>
        </w:rPr>
      </w:pPr>
      <w:bookmarkStart w:id="106" w:name="_Ref342044720"/>
    </w:p>
    <w:p w14:paraId="3569A20E" w14:textId="77777777" w:rsidR="00F43F6A" w:rsidRPr="00BA3CAD" w:rsidRDefault="00F43F6A" w:rsidP="00F43F6A">
      <w:pPr>
        <w:rPr>
          <w:rFonts w:ascii="Calibri" w:hAnsi="Calibri" w:cs="Calibri"/>
        </w:rPr>
      </w:pPr>
    </w:p>
    <w:p w14:paraId="307AC97B" w14:textId="77777777" w:rsidR="00455827" w:rsidRPr="00311028" w:rsidRDefault="00F43F6A" w:rsidP="00455827">
      <w:pPr>
        <w:rPr>
          <w:rFonts w:ascii="Calibri" w:hAnsi="Calibri" w:cs="Calibri"/>
          <w:b/>
          <w:sz w:val="2"/>
          <w:szCs w:val="2"/>
        </w:rPr>
      </w:pPr>
      <w:r w:rsidRPr="00BA3CAD">
        <w:rPr>
          <w:rFonts w:ascii="Calibri" w:hAnsi="Calibri" w:cs="Calibri"/>
        </w:rPr>
        <w:br w:type="page"/>
      </w:r>
    </w:p>
    <w:bookmarkEnd w:id="106"/>
    <w:p w14:paraId="7F55A789" w14:textId="24579B0B" w:rsidR="00BE0A1F" w:rsidRPr="007A006B" w:rsidRDefault="00BE0A1F" w:rsidP="00BE0A1F">
      <w:pPr>
        <w:pStyle w:val="Heading4"/>
        <w:shd w:val="clear" w:color="auto" w:fill="DEEAF6" w:themeFill="accent5" w:themeFillTint="33"/>
        <w:jc w:val="left"/>
      </w:pPr>
      <w:r w:rsidRPr="007A006B">
        <w:lastRenderedPageBreak/>
        <w:t>REFERENCES</w:t>
      </w:r>
      <w:r>
        <w:tab/>
      </w:r>
    </w:p>
    <w:p w14:paraId="244CFAFB" w14:textId="77777777" w:rsidR="00F43F6A" w:rsidRDefault="00F43F6A" w:rsidP="004D05F2">
      <w:pPr>
        <w:pStyle w:val="RFP-QHeader2"/>
        <w:jc w:val="left"/>
        <w:rPr>
          <w:rFonts w:ascii="Calibri" w:hAnsi="Calibri" w:cs="Calibri"/>
          <w:bCs/>
          <w:iCs/>
          <w:caps/>
          <w:sz w:val="28"/>
          <w:szCs w:val="28"/>
        </w:rPr>
      </w:pPr>
    </w:p>
    <w:p w14:paraId="38452415" w14:textId="5AEE6E50" w:rsidR="003D797E" w:rsidRPr="00254D4B" w:rsidRDefault="00505B06" w:rsidP="003D797E">
      <w:pPr>
        <w:pStyle w:val="RFP-QHeader2"/>
        <w:spacing w:after="240"/>
        <w:rPr>
          <w:rFonts w:ascii="Calibri" w:hAnsi="Calibri" w:cs="Calibri"/>
          <w:bCs/>
          <w:iCs/>
          <w:color w:val="000000" w:themeColor="text1"/>
          <w:sz w:val="28"/>
          <w:szCs w:val="28"/>
        </w:rPr>
      </w:pPr>
      <w:r>
        <w:rPr>
          <w:rFonts w:ascii="Calibri" w:hAnsi="Calibri" w:cs="Calibri"/>
          <w:bCs/>
          <w:iCs/>
          <w:caps/>
          <w:sz w:val="28"/>
          <w:szCs w:val="28"/>
        </w:rPr>
        <w:t>IRFP</w:t>
      </w:r>
      <w:r w:rsidR="003D797E">
        <w:rPr>
          <w:rFonts w:ascii="Calibri" w:hAnsi="Calibri" w:cs="Calibri"/>
          <w:bCs/>
          <w:iCs/>
          <w:caps/>
          <w:sz w:val="28"/>
          <w:szCs w:val="28"/>
        </w:rPr>
        <w:t xml:space="preserve"> </w:t>
      </w:r>
      <w:r w:rsidR="00F16DBC">
        <w:rPr>
          <w:rFonts w:ascii="Calibri" w:hAnsi="Calibri" w:cs="Calibri"/>
          <w:bCs/>
          <w:iCs/>
          <w:sz w:val="28"/>
          <w:szCs w:val="28"/>
        </w:rPr>
        <w:t>No</w:t>
      </w:r>
      <w:r w:rsidR="003D797E">
        <w:rPr>
          <w:rFonts w:ascii="Calibri" w:hAnsi="Calibri" w:cs="Calibri"/>
          <w:bCs/>
          <w:iCs/>
          <w:sz w:val="28"/>
          <w:szCs w:val="28"/>
        </w:rPr>
        <w:t xml:space="preserve">. </w:t>
      </w:r>
      <w:r w:rsidR="00254D4B" w:rsidRPr="00254D4B">
        <w:rPr>
          <w:rFonts w:ascii="Calibri" w:hAnsi="Calibri" w:cs="Calibri"/>
          <w:bCs/>
          <w:iCs/>
          <w:color w:val="000000" w:themeColor="text1"/>
          <w:sz w:val="28"/>
          <w:szCs w:val="28"/>
        </w:rPr>
        <w:t>902615</w:t>
      </w:r>
    </w:p>
    <w:p w14:paraId="4F861C9C" w14:textId="69E98951" w:rsidR="003D797E" w:rsidRPr="00254D4B" w:rsidRDefault="001C628F" w:rsidP="003D797E">
      <w:pPr>
        <w:pStyle w:val="RFP-QHeader2"/>
        <w:rPr>
          <w:rFonts w:ascii="Calibri" w:hAnsi="Calibri" w:cs="Calibri"/>
          <w:bCs/>
          <w:iCs/>
          <w:color w:val="000000" w:themeColor="text1"/>
          <w:sz w:val="28"/>
          <w:szCs w:val="28"/>
        </w:rPr>
      </w:pPr>
      <w:r w:rsidRPr="00254D4B">
        <w:rPr>
          <w:rFonts w:ascii="Calibri" w:hAnsi="Calibri" w:cs="Calibri"/>
          <w:bCs/>
          <w:iCs/>
          <w:color w:val="000000" w:themeColor="text1"/>
          <w:sz w:val="28"/>
          <w:szCs w:val="28"/>
        </w:rPr>
        <w:t>Elevator Condition Assessment and Modernization Plan – Administration Building</w:t>
      </w:r>
    </w:p>
    <w:p w14:paraId="6704647C" w14:textId="77777777" w:rsidR="003D797E" w:rsidRPr="00A85450" w:rsidRDefault="003D797E" w:rsidP="003D797E">
      <w:pPr>
        <w:pStyle w:val="RFP-QHeader2"/>
        <w:rPr>
          <w:rFonts w:ascii="Calibri" w:hAnsi="Calibri" w:cs="Calibri"/>
          <w:bCs/>
          <w:iCs/>
          <w:caps/>
          <w:sz w:val="28"/>
          <w:szCs w:val="28"/>
        </w:rPr>
      </w:pPr>
    </w:p>
    <w:p w14:paraId="614795AE" w14:textId="77777777" w:rsidR="00F645DB" w:rsidRPr="00EB258A" w:rsidRDefault="00F645DB" w:rsidP="00F43F6A">
      <w:pPr>
        <w:pStyle w:val="RFP-QHeader2"/>
        <w:jc w:val="left"/>
        <w:rPr>
          <w:rFonts w:ascii="Calibri" w:hAnsi="Calibri" w:cs="Calibri"/>
          <w:bCs/>
          <w:iCs/>
          <w:sz w:val="24"/>
          <w:szCs w:val="24"/>
        </w:rPr>
      </w:pPr>
    </w:p>
    <w:p w14:paraId="12461EB0" w14:textId="4A41E49C" w:rsidR="00F43F6A" w:rsidRPr="00EB258A" w:rsidRDefault="00502F47" w:rsidP="00F43F6A">
      <w:pPr>
        <w:pStyle w:val="RFP-QHeader2"/>
        <w:tabs>
          <w:tab w:val="right" w:pos="5490"/>
        </w:tabs>
        <w:jc w:val="left"/>
        <w:rPr>
          <w:rFonts w:ascii="Calibri" w:hAnsi="Calibri" w:cs="Calibri"/>
          <w:bCs/>
          <w:iCs/>
          <w:sz w:val="24"/>
          <w:szCs w:val="24"/>
        </w:rPr>
      </w:pPr>
      <w:r w:rsidRPr="00EB258A">
        <w:rPr>
          <w:rFonts w:ascii="Calibri" w:hAnsi="Calibri" w:cs="Calibri"/>
          <w:bCs/>
          <w:iCs/>
          <w:sz w:val="24"/>
          <w:szCs w:val="24"/>
        </w:rPr>
        <w:t>Bidder</w:t>
      </w:r>
      <w:r w:rsidR="00F43F6A" w:rsidRPr="00EB258A">
        <w:rPr>
          <w:rFonts w:ascii="Calibri" w:hAnsi="Calibri" w:cs="Calibri"/>
          <w:bCs/>
          <w:iCs/>
          <w:sz w:val="24"/>
          <w:szCs w:val="24"/>
        </w:rPr>
        <w:t xml:space="preserve"> Name:</w:t>
      </w:r>
      <w:r w:rsidR="00F43F6A" w:rsidRPr="00EB258A">
        <w:rPr>
          <w:rFonts w:ascii="Calibri" w:hAnsi="Calibri" w:cs="Calibri"/>
          <w:b w:val="0"/>
          <w:bCs/>
          <w:iCs/>
          <w:sz w:val="24"/>
          <w:szCs w:val="24"/>
          <w:u w:val="single"/>
        </w:rPr>
        <w:tab/>
      </w:r>
    </w:p>
    <w:p w14:paraId="2713FDB0" w14:textId="77777777" w:rsidR="00F43F6A" w:rsidRPr="00EB258A" w:rsidRDefault="00F43F6A" w:rsidP="00F43F6A">
      <w:pPr>
        <w:pStyle w:val="RFP-QHeader2"/>
        <w:rPr>
          <w:rFonts w:ascii="Calibri" w:hAnsi="Calibri" w:cs="Calibri"/>
          <w:sz w:val="24"/>
          <w:szCs w:val="24"/>
          <w:lang w:val="es-MX"/>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17"/>
        <w:gridCol w:w="5033"/>
      </w:tblGrid>
      <w:tr w:rsidR="00F43F6A" w:rsidRPr="00EB258A" w14:paraId="7AC7C63A" w14:textId="77777777" w:rsidTr="007E2C61">
        <w:trPr>
          <w:trHeight w:hRule="exact" w:val="360"/>
        </w:trPr>
        <w:tc>
          <w:tcPr>
            <w:tcW w:w="5652" w:type="dxa"/>
            <w:tcBorders>
              <w:top w:val="single" w:sz="12" w:space="0" w:color="auto"/>
              <w:left w:val="single" w:sz="12" w:space="0" w:color="auto"/>
            </w:tcBorders>
            <w:tcMar>
              <w:top w:w="29" w:type="dxa"/>
              <w:left w:w="115" w:type="dxa"/>
              <w:bottom w:w="29" w:type="dxa"/>
              <w:right w:w="115" w:type="dxa"/>
            </w:tcMar>
            <w:vAlign w:val="center"/>
          </w:tcPr>
          <w:p w14:paraId="44F801CF" w14:textId="5CEC036C"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Company Name: </w:t>
            </w:r>
          </w:p>
        </w:tc>
        <w:tc>
          <w:tcPr>
            <w:tcW w:w="5652" w:type="dxa"/>
            <w:tcBorders>
              <w:top w:val="single" w:sz="12" w:space="0" w:color="auto"/>
              <w:right w:val="single" w:sz="12" w:space="0" w:color="auto"/>
            </w:tcBorders>
            <w:tcMar>
              <w:top w:w="29" w:type="dxa"/>
              <w:left w:w="115" w:type="dxa"/>
              <w:bottom w:w="29" w:type="dxa"/>
              <w:right w:w="115" w:type="dxa"/>
            </w:tcMar>
            <w:vAlign w:val="center"/>
          </w:tcPr>
          <w:p w14:paraId="796A36DD" w14:textId="3A216684"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Contact Person: </w:t>
            </w:r>
          </w:p>
        </w:tc>
      </w:tr>
      <w:tr w:rsidR="00F43F6A" w:rsidRPr="00EB258A" w14:paraId="1966962A" w14:textId="77777777" w:rsidTr="007E2C61">
        <w:trPr>
          <w:trHeight w:hRule="exact" w:val="360"/>
        </w:trPr>
        <w:tc>
          <w:tcPr>
            <w:tcW w:w="5652" w:type="dxa"/>
            <w:tcBorders>
              <w:left w:val="single" w:sz="12" w:space="0" w:color="auto"/>
            </w:tcBorders>
            <w:tcMar>
              <w:top w:w="29" w:type="dxa"/>
              <w:left w:w="115" w:type="dxa"/>
              <w:bottom w:w="29" w:type="dxa"/>
              <w:right w:w="115" w:type="dxa"/>
            </w:tcMar>
            <w:vAlign w:val="center"/>
          </w:tcPr>
          <w:p w14:paraId="5D0C8858" w14:textId="654C1C66"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Address: </w:t>
            </w:r>
          </w:p>
        </w:tc>
        <w:tc>
          <w:tcPr>
            <w:tcW w:w="5652" w:type="dxa"/>
            <w:tcBorders>
              <w:right w:val="single" w:sz="12" w:space="0" w:color="auto"/>
            </w:tcBorders>
            <w:tcMar>
              <w:top w:w="29" w:type="dxa"/>
              <w:left w:w="115" w:type="dxa"/>
              <w:bottom w:w="29" w:type="dxa"/>
              <w:right w:w="115" w:type="dxa"/>
            </w:tcMar>
            <w:vAlign w:val="center"/>
          </w:tcPr>
          <w:p w14:paraId="44D779C0" w14:textId="293D9247"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Telephone Number: </w:t>
            </w:r>
          </w:p>
        </w:tc>
      </w:tr>
      <w:tr w:rsidR="00F43F6A" w:rsidRPr="00EB258A" w14:paraId="4AFBAECF" w14:textId="77777777" w:rsidTr="007E2C61">
        <w:trPr>
          <w:trHeight w:hRule="exact" w:val="360"/>
        </w:trPr>
        <w:tc>
          <w:tcPr>
            <w:tcW w:w="5652" w:type="dxa"/>
            <w:tcBorders>
              <w:left w:val="single" w:sz="12" w:space="0" w:color="auto"/>
            </w:tcBorders>
            <w:tcMar>
              <w:top w:w="29" w:type="dxa"/>
              <w:left w:w="115" w:type="dxa"/>
              <w:bottom w:w="29" w:type="dxa"/>
              <w:right w:w="115" w:type="dxa"/>
            </w:tcMar>
            <w:vAlign w:val="center"/>
          </w:tcPr>
          <w:p w14:paraId="0F9B93D1" w14:textId="33EA70EA"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City, State, Zip: </w:t>
            </w:r>
          </w:p>
        </w:tc>
        <w:tc>
          <w:tcPr>
            <w:tcW w:w="5652" w:type="dxa"/>
            <w:tcBorders>
              <w:right w:val="single" w:sz="12" w:space="0" w:color="auto"/>
            </w:tcBorders>
            <w:tcMar>
              <w:top w:w="29" w:type="dxa"/>
              <w:left w:w="115" w:type="dxa"/>
              <w:bottom w:w="29" w:type="dxa"/>
              <w:right w:w="115" w:type="dxa"/>
            </w:tcMar>
            <w:vAlign w:val="center"/>
          </w:tcPr>
          <w:p w14:paraId="5E826223" w14:textId="50BACC54" w:rsidR="00F43F6A" w:rsidRPr="00EB258A" w:rsidRDefault="00A114C4" w:rsidP="007E2C61">
            <w:pPr>
              <w:rPr>
                <w:rFonts w:ascii="Calibri" w:hAnsi="Calibri" w:cs="Calibri"/>
                <w:sz w:val="24"/>
                <w:szCs w:val="24"/>
              </w:rPr>
            </w:pPr>
            <w:r>
              <w:rPr>
                <w:rFonts w:ascii="Calibri" w:hAnsi="Calibri" w:cs="Calibri"/>
                <w:sz w:val="24"/>
                <w:szCs w:val="24"/>
              </w:rPr>
              <w:t>Email</w:t>
            </w:r>
            <w:r w:rsidR="00F43F6A" w:rsidRPr="00EB258A">
              <w:rPr>
                <w:rFonts w:ascii="Calibri" w:hAnsi="Calibri" w:cs="Calibri"/>
                <w:sz w:val="24"/>
                <w:szCs w:val="24"/>
              </w:rPr>
              <w:t xml:space="preserve"> Address: </w:t>
            </w:r>
          </w:p>
        </w:tc>
      </w:tr>
      <w:tr w:rsidR="00F43F6A" w:rsidRPr="00EB258A" w14:paraId="7C77E5D4" w14:textId="77777777" w:rsidTr="007F7ADE">
        <w:trPr>
          <w:trHeight w:hRule="exact" w:val="363"/>
        </w:trPr>
        <w:tc>
          <w:tcPr>
            <w:tcW w:w="11304" w:type="dxa"/>
            <w:gridSpan w:val="2"/>
            <w:tcBorders>
              <w:left w:val="single" w:sz="12" w:space="0" w:color="auto"/>
              <w:bottom w:val="single" w:sz="12" w:space="0" w:color="auto"/>
              <w:right w:val="single" w:sz="12" w:space="0" w:color="auto"/>
            </w:tcBorders>
            <w:tcMar>
              <w:top w:w="29" w:type="dxa"/>
              <w:left w:w="115" w:type="dxa"/>
              <w:bottom w:w="29" w:type="dxa"/>
              <w:right w:w="115" w:type="dxa"/>
            </w:tcMar>
            <w:vAlign w:val="center"/>
          </w:tcPr>
          <w:p w14:paraId="346E09BA" w14:textId="0378EA22" w:rsidR="00F43F6A" w:rsidRPr="00EB258A" w:rsidRDefault="00F43F6A" w:rsidP="007E2C61">
            <w:pPr>
              <w:rPr>
                <w:rFonts w:ascii="Calibri" w:hAnsi="Calibri" w:cs="Calibri"/>
                <w:sz w:val="24"/>
                <w:szCs w:val="24"/>
              </w:rPr>
            </w:pPr>
            <w:r w:rsidRPr="00EB258A">
              <w:rPr>
                <w:rFonts w:ascii="Calibri" w:hAnsi="Calibri" w:cs="Calibri"/>
                <w:sz w:val="24"/>
                <w:szCs w:val="24"/>
              </w:rPr>
              <w:t>Services Provided / Date(s) of Service:</w:t>
            </w:r>
            <w:r w:rsidR="007F7ADE" w:rsidRPr="00EB258A">
              <w:rPr>
                <w:rFonts w:ascii="Calibri" w:hAnsi="Calibri" w:cs="Calibri"/>
                <w:sz w:val="24"/>
                <w:szCs w:val="24"/>
              </w:rPr>
              <w:t xml:space="preserve"> </w:t>
            </w:r>
          </w:p>
        </w:tc>
      </w:tr>
    </w:tbl>
    <w:p w14:paraId="1EB8FE3D" w14:textId="77777777" w:rsidR="00F43F6A" w:rsidRPr="00EB258A" w:rsidRDefault="00F43F6A" w:rsidP="00F43F6A">
      <w:pPr>
        <w:rPr>
          <w:rFonts w:ascii="Calibri" w:hAnsi="Calibri" w:cs="Calibri"/>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17"/>
        <w:gridCol w:w="5033"/>
      </w:tblGrid>
      <w:tr w:rsidR="00F43F6A" w:rsidRPr="00EB258A" w14:paraId="3DC0242C" w14:textId="77777777" w:rsidTr="007F7ADE">
        <w:trPr>
          <w:trHeight w:hRule="exact" w:val="360"/>
        </w:trPr>
        <w:tc>
          <w:tcPr>
            <w:tcW w:w="5652" w:type="dxa"/>
            <w:tcBorders>
              <w:top w:val="single" w:sz="12" w:space="0" w:color="auto"/>
              <w:left w:val="single" w:sz="12" w:space="0" w:color="auto"/>
            </w:tcBorders>
            <w:tcMar>
              <w:top w:w="29" w:type="dxa"/>
              <w:left w:w="115" w:type="dxa"/>
              <w:bottom w:w="29" w:type="dxa"/>
              <w:right w:w="115" w:type="dxa"/>
            </w:tcMar>
            <w:vAlign w:val="center"/>
          </w:tcPr>
          <w:p w14:paraId="39FE2654" w14:textId="217ABBAF"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Company Name: </w:t>
            </w:r>
          </w:p>
        </w:tc>
        <w:tc>
          <w:tcPr>
            <w:tcW w:w="5652" w:type="dxa"/>
            <w:tcBorders>
              <w:top w:val="single" w:sz="12" w:space="0" w:color="auto"/>
              <w:right w:val="single" w:sz="12" w:space="0" w:color="auto"/>
            </w:tcBorders>
            <w:tcMar>
              <w:top w:w="29" w:type="dxa"/>
              <w:left w:w="115" w:type="dxa"/>
              <w:bottom w:w="29" w:type="dxa"/>
              <w:right w:w="115" w:type="dxa"/>
            </w:tcMar>
            <w:vAlign w:val="center"/>
          </w:tcPr>
          <w:p w14:paraId="661138E2" w14:textId="2E669CB0"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Contact Person: </w:t>
            </w:r>
          </w:p>
        </w:tc>
      </w:tr>
      <w:tr w:rsidR="00F43F6A" w:rsidRPr="00EB258A" w14:paraId="01816A0F" w14:textId="77777777" w:rsidTr="007F7ADE">
        <w:trPr>
          <w:trHeight w:hRule="exact" w:val="360"/>
        </w:trPr>
        <w:tc>
          <w:tcPr>
            <w:tcW w:w="5652" w:type="dxa"/>
            <w:tcBorders>
              <w:left w:val="single" w:sz="12" w:space="0" w:color="auto"/>
            </w:tcBorders>
            <w:tcMar>
              <w:top w:w="29" w:type="dxa"/>
              <w:left w:w="115" w:type="dxa"/>
              <w:bottom w:w="29" w:type="dxa"/>
              <w:right w:w="115" w:type="dxa"/>
            </w:tcMar>
            <w:vAlign w:val="center"/>
          </w:tcPr>
          <w:p w14:paraId="0F387F4F" w14:textId="24A322CC"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Address: </w:t>
            </w:r>
          </w:p>
        </w:tc>
        <w:tc>
          <w:tcPr>
            <w:tcW w:w="5652" w:type="dxa"/>
            <w:tcBorders>
              <w:right w:val="single" w:sz="12" w:space="0" w:color="auto"/>
            </w:tcBorders>
            <w:tcMar>
              <w:top w:w="29" w:type="dxa"/>
              <w:left w:w="115" w:type="dxa"/>
              <w:bottom w:w="29" w:type="dxa"/>
              <w:right w:w="115" w:type="dxa"/>
            </w:tcMar>
            <w:vAlign w:val="center"/>
          </w:tcPr>
          <w:p w14:paraId="0578AC94" w14:textId="3195D166"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Telephone Number: </w:t>
            </w:r>
          </w:p>
        </w:tc>
      </w:tr>
      <w:tr w:rsidR="00F43F6A" w:rsidRPr="00EB258A" w14:paraId="64A01BF2" w14:textId="77777777" w:rsidTr="007F7ADE">
        <w:trPr>
          <w:trHeight w:hRule="exact" w:val="360"/>
        </w:trPr>
        <w:tc>
          <w:tcPr>
            <w:tcW w:w="5652" w:type="dxa"/>
            <w:tcBorders>
              <w:left w:val="single" w:sz="12" w:space="0" w:color="auto"/>
            </w:tcBorders>
            <w:tcMar>
              <w:top w:w="29" w:type="dxa"/>
              <w:left w:w="115" w:type="dxa"/>
              <w:bottom w:w="29" w:type="dxa"/>
              <w:right w:w="115" w:type="dxa"/>
            </w:tcMar>
            <w:vAlign w:val="center"/>
          </w:tcPr>
          <w:p w14:paraId="5CCE6F14" w14:textId="1F8DF956"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City, State, Zip: </w:t>
            </w:r>
          </w:p>
        </w:tc>
        <w:tc>
          <w:tcPr>
            <w:tcW w:w="5652" w:type="dxa"/>
            <w:tcBorders>
              <w:right w:val="single" w:sz="12" w:space="0" w:color="auto"/>
            </w:tcBorders>
            <w:tcMar>
              <w:top w:w="29" w:type="dxa"/>
              <w:left w:w="115" w:type="dxa"/>
              <w:bottom w:w="29" w:type="dxa"/>
              <w:right w:w="115" w:type="dxa"/>
            </w:tcMar>
            <w:vAlign w:val="center"/>
          </w:tcPr>
          <w:p w14:paraId="768843DB" w14:textId="5B8EF824" w:rsidR="00F43F6A" w:rsidRPr="00EB258A" w:rsidRDefault="00A114C4" w:rsidP="007E2C61">
            <w:pPr>
              <w:rPr>
                <w:rFonts w:ascii="Calibri" w:hAnsi="Calibri" w:cs="Calibri"/>
                <w:sz w:val="24"/>
                <w:szCs w:val="24"/>
              </w:rPr>
            </w:pPr>
            <w:r>
              <w:rPr>
                <w:rFonts w:ascii="Calibri" w:hAnsi="Calibri" w:cs="Calibri"/>
                <w:sz w:val="24"/>
                <w:szCs w:val="24"/>
              </w:rPr>
              <w:t>Email</w:t>
            </w:r>
            <w:r w:rsidR="00F43F6A" w:rsidRPr="00EB258A">
              <w:rPr>
                <w:rFonts w:ascii="Calibri" w:hAnsi="Calibri" w:cs="Calibri"/>
                <w:sz w:val="24"/>
                <w:szCs w:val="24"/>
              </w:rPr>
              <w:t xml:space="preserve"> Address: </w:t>
            </w:r>
          </w:p>
        </w:tc>
      </w:tr>
      <w:tr w:rsidR="00F43F6A" w:rsidRPr="00EB258A" w14:paraId="2520C9AE" w14:textId="77777777" w:rsidTr="007F7ADE">
        <w:trPr>
          <w:trHeight w:hRule="exact" w:val="345"/>
        </w:trPr>
        <w:tc>
          <w:tcPr>
            <w:tcW w:w="11304" w:type="dxa"/>
            <w:gridSpan w:val="2"/>
            <w:tcBorders>
              <w:left w:val="single" w:sz="12" w:space="0" w:color="auto"/>
              <w:bottom w:val="single" w:sz="12" w:space="0" w:color="auto"/>
              <w:right w:val="single" w:sz="12" w:space="0" w:color="auto"/>
            </w:tcBorders>
            <w:tcMar>
              <w:top w:w="29" w:type="dxa"/>
              <w:left w:w="115" w:type="dxa"/>
              <w:bottom w:w="29" w:type="dxa"/>
              <w:right w:w="115" w:type="dxa"/>
            </w:tcMar>
            <w:vAlign w:val="center"/>
          </w:tcPr>
          <w:p w14:paraId="6D5D08A0" w14:textId="16D25EDD"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75E5CCE2" w14:textId="77777777" w:rsidR="00F43F6A" w:rsidRPr="00EB258A" w:rsidRDefault="00F43F6A" w:rsidP="00F43F6A">
      <w:pPr>
        <w:rPr>
          <w:rFonts w:ascii="Calibri" w:hAnsi="Calibri" w:cs="Calibri"/>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17"/>
        <w:gridCol w:w="5033"/>
      </w:tblGrid>
      <w:tr w:rsidR="00F43F6A" w:rsidRPr="00EB258A" w14:paraId="01A67907" w14:textId="77777777" w:rsidTr="007F7ADE">
        <w:trPr>
          <w:trHeight w:hRule="exact" w:val="360"/>
        </w:trPr>
        <w:tc>
          <w:tcPr>
            <w:tcW w:w="5652" w:type="dxa"/>
            <w:tcBorders>
              <w:top w:val="single" w:sz="12" w:space="0" w:color="auto"/>
              <w:left w:val="single" w:sz="12" w:space="0" w:color="auto"/>
            </w:tcBorders>
            <w:tcMar>
              <w:top w:w="29" w:type="dxa"/>
              <w:left w:w="115" w:type="dxa"/>
              <w:bottom w:w="29" w:type="dxa"/>
              <w:right w:w="115" w:type="dxa"/>
            </w:tcMar>
            <w:vAlign w:val="center"/>
          </w:tcPr>
          <w:p w14:paraId="0BF1EE8B" w14:textId="7C7EFEAA"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Company Name: </w:t>
            </w:r>
          </w:p>
        </w:tc>
        <w:tc>
          <w:tcPr>
            <w:tcW w:w="5652" w:type="dxa"/>
            <w:tcBorders>
              <w:top w:val="single" w:sz="12" w:space="0" w:color="auto"/>
              <w:right w:val="single" w:sz="12" w:space="0" w:color="auto"/>
            </w:tcBorders>
            <w:tcMar>
              <w:top w:w="29" w:type="dxa"/>
              <w:left w:w="115" w:type="dxa"/>
              <w:bottom w:w="29" w:type="dxa"/>
              <w:right w:w="115" w:type="dxa"/>
            </w:tcMar>
            <w:vAlign w:val="center"/>
          </w:tcPr>
          <w:p w14:paraId="5B590876" w14:textId="3534DCE0"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Contact Person: </w:t>
            </w:r>
          </w:p>
        </w:tc>
      </w:tr>
      <w:tr w:rsidR="00F43F6A" w:rsidRPr="00EB258A" w14:paraId="35C0A91B" w14:textId="77777777" w:rsidTr="007F7ADE">
        <w:trPr>
          <w:trHeight w:hRule="exact" w:val="360"/>
        </w:trPr>
        <w:tc>
          <w:tcPr>
            <w:tcW w:w="5652" w:type="dxa"/>
            <w:tcBorders>
              <w:left w:val="single" w:sz="12" w:space="0" w:color="auto"/>
            </w:tcBorders>
            <w:tcMar>
              <w:top w:w="29" w:type="dxa"/>
              <w:left w:w="115" w:type="dxa"/>
              <w:bottom w:w="29" w:type="dxa"/>
              <w:right w:w="115" w:type="dxa"/>
            </w:tcMar>
            <w:vAlign w:val="center"/>
          </w:tcPr>
          <w:p w14:paraId="6A7DB311" w14:textId="2EFCB4A6"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Address: </w:t>
            </w:r>
          </w:p>
        </w:tc>
        <w:tc>
          <w:tcPr>
            <w:tcW w:w="5652" w:type="dxa"/>
            <w:tcBorders>
              <w:right w:val="single" w:sz="12" w:space="0" w:color="auto"/>
            </w:tcBorders>
            <w:tcMar>
              <w:top w:w="29" w:type="dxa"/>
              <w:left w:w="115" w:type="dxa"/>
              <w:bottom w:w="29" w:type="dxa"/>
              <w:right w:w="115" w:type="dxa"/>
            </w:tcMar>
            <w:vAlign w:val="center"/>
          </w:tcPr>
          <w:p w14:paraId="734B95D9" w14:textId="4EC9F7D1"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Telephone Number: </w:t>
            </w:r>
          </w:p>
        </w:tc>
      </w:tr>
      <w:tr w:rsidR="00F43F6A" w:rsidRPr="00EB258A" w14:paraId="314B5A17" w14:textId="77777777" w:rsidTr="007F7ADE">
        <w:trPr>
          <w:trHeight w:hRule="exact" w:val="360"/>
        </w:trPr>
        <w:tc>
          <w:tcPr>
            <w:tcW w:w="5652" w:type="dxa"/>
            <w:tcBorders>
              <w:left w:val="single" w:sz="12" w:space="0" w:color="auto"/>
            </w:tcBorders>
            <w:tcMar>
              <w:top w:w="29" w:type="dxa"/>
              <w:left w:w="115" w:type="dxa"/>
              <w:bottom w:w="29" w:type="dxa"/>
              <w:right w:w="115" w:type="dxa"/>
            </w:tcMar>
            <w:vAlign w:val="center"/>
          </w:tcPr>
          <w:p w14:paraId="3B2453A4" w14:textId="2FAB0592"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City, State, Zip: </w:t>
            </w:r>
          </w:p>
        </w:tc>
        <w:tc>
          <w:tcPr>
            <w:tcW w:w="5652" w:type="dxa"/>
            <w:tcBorders>
              <w:right w:val="single" w:sz="12" w:space="0" w:color="auto"/>
            </w:tcBorders>
            <w:tcMar>
              <w:top w:w="29" w:type="dxa"/>
              <w:left w:w="115" w:type="dxa"/>
              <w:bottom w:w="29" w:type="dxa"/>
              <w:right w:w="115" w:type="dxa"/>
            </w:tcMar>
            <w:vAlign w:val="center"/>
          </w:tcPr>
          <w:p w14:paraId="7BA98474" w14:textId="04D3DCCB" w:rsidR="00F43F6A" w:rsidRPr="00EB258A" w:rsidRDefault="00A114C4" w:rsidP="007E2C61">
            <w:pPr>
              <w:rPr>
                <w:rFonts w:ascii="Calibri" w:hAnsi="Calibri" w:cs="Calibri"/>
                <w:sz w:val="24"/>
                <w:szCs w:val="24"/>
              </w:rPr>
            </w:pPr>
            <w:r>
              <w:rPr>
                <w:rFonts w:ascii="Calibri" w:hAnsi="Calibri" w:cs="Calibri"/>
                <w:sz w:val="24"/>
                <w:szCs w:val="24"/>
              </w:rPr>
              <w:t>Email</w:t>
            </w:r>
            <w:r w:rsidR="00F43F6A" w:rsidRPr="00EB258A">
              <w:rPr>
                <w:rFonts w:ascii="Calibri" w:hAnsi="Calibri" w:cs="Calibri"/>
                <w:sz w:val="24"/>
                <w:szCs w:val="24"/>
              </w:rPr>
              <w:t xml:space="preserve"> Address: </w:t>
            </w:r>
          </w:p>
        </w:tc>
      </w:tr>
      <w:tr w:rsidR="00F43F6A" w:rsidRPr="00EB258A" w14:paraId="5625DE5F" w14:textId="77777777" w:rsidTr="007F7ADE">
        <w:trPr>
          <w:trHeight w:hRule="exact" w:val="354"/>
        </w:trPr>
        <w:tc>
          <w:tcPr>
            <w:tcW w:w="11304" w:type="dxa"/>
            <w:gridSpan w:val="2"/>
            <w:tcBorders>
              <w:left w:val="single" w:sz="12" w:space="0" w:color="auto"/>
              <w:bottom w:val="single" w:sz="12" w:space="0" w:color="auto"/>
              <w:right w:val="single" w:sz="12" w:space="0" w:color="auto"/>
            </w:tcBorders>
            <w:tcMar>
              <w:top w:w="29" w:type="dxa"/>
              <w:left w:w="115" w:type="dxa"/>
              <w:bottom w:w="29" w:type="dxa"/>
              <w:right w:w="115" w:type="dxa"/>
            </w:tcMar>
            <w:vAlign w:val="center"/>
          </w:tcPr>
          <w:p w14:paraId="32CBF940" w14:textId="4F016D88" w:rsidR="00F43F6A" w:rsidRPr="00EB258A" w:rsidRDefault="00F43F6A" w:rsidP="007E2C61">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37E54043" w14:textId="77777777" w:rsidR="00097BC8" w:rsidRPr="00EB258A" w:rsidRDefault="00311028" w:rsidP="003D797E">
      <w:pPr>
        <w:rPr>
          <w:rFonts w:ascii="Calibri" w:hAnsi="Calibri"/>
          <w:color w:val="000000"/>
          <w:sz w:val="24"/>
          <w:szCs w:val="24"/>
        </w:rPr>
      </w:pPr>
      <w:r w:rsidRPr="00EB258A">
        <w:rPr>
          <w:rFonts w:ascii="Calibri" w:hAnsi="Calibri"/>
          <w:sz w:val="24"/>
          <w:szCs w:val="24"/>
        </w:rPr>
        <w:br w:type="page"/>
      </w:r>
    </w:p>
    <w:p w14:paraId="70DF0A1A" w14:textId="77777777" w:rsidR="00105F87" w:rsidRPr="00311028" w:rsidRDefault="00105F87">
      <w:pPr>
        <w:rPr>
          <w:sz w:val="2"/>
          <w:szCs w:val="2"/>
        </w:rPr>
      </w:pPr>
    </w:p>
    <w:p w14:paraId="66A6F79A" w14:textId="2E4A9563" w:rsidR="00BE0A1F" w:rsidRPr="00BE0A1F" w:rsidRDefault="00BE0A1F" w:rsidP="00BE0A1F">
      <w:pPr>
        <w:pStyle w:val="Heading4"/>
        <w:shd w:val="clear" w:color="auto" w:fill="DEEAF6" w:themeFill="accent5" w:themeFillTint="33"/>
        <w:jc w:val="left"/>
      </w:pPr>
      <w:bookmarkStart w:id="107" w:name="ExceptionClarifications"/>
      <w:bookmarkStart w:id="108" w:name="_Ref342044597"/>
      <w:r w:rsidRPr="00BE0A1F">
        <w:t>EXCEPTIONS AND CLARIFICATIONS</w:t>
      </w:r>
      <w:bookmarkEnd w:id="107"/>
      <w:r w:rsidRPr="00BE0A1F">
        <w:tab/>
      </w:r>
    </w:p>
    <w:p w14:paraId="5CFF99AD" w14:textId="4B6FBF03" w:rsidR="00682C12" w:rsidRPr="00EB258A" w:rsidRDefault="00682C12" w:rsidP="00266DFB">
      <w:pPr>
        <w:spacing w:before="240" w:after="240"/>
        <w:rPr>
          <w:rFonts w:ascii="Calibri" w:hAnsi="Calibri" w:cs="Calibri"/>
          <w:sz w:val="24"/>
          <w:szCs w:val="24"/>
        </w:rPr>
      </w:pPr>
      <w:r w:rsidRPr="00EB258A">
        <w:rPr>
          <w:rFonts w:ascii="Calibri" w:hAnsi="Calibri" w:cs="Calibri"/>
          <w:b/>
          <w:sz w:val="24"/>
          <w:szCs w:val="24"/>
        </w:rPr>
        <w:t>Instructions</w:t>
      </w:r>
      <w:r w:rsidRPr="00EB258A">
        <w:rPr>
          <w:rFonts w:ascii="Calibri" w:hAnsi="Calibri" w:cs="Calibri"/>
          <w:sz w:val="24"/>
          <w:szCs w:val="24"/>
        </w:rPr>
        <w:t xml:space="preserve">:  Bidders must use the </w:t>
      </w:r>
      <w:r w:rsidRPr="00EB258A">
        <w:rPr>
          <w:rFonts w:ascii="Calibri" w:hAnsi="Calibri" w:cs="Calibri"/>
          <w:b/>
          <w:sz w:val="24"/>
          <w:szCs w:val="24"/>
        </w:rPr>
        <w:t xml:space="preserve">Exceptions and Clarifications </w:t>
      </w:r>
      <w:r w:rsidRPr="00EB258A">
        <w:rPr>
          <w:rFonts w:ascii="Calibri" w:hAnsi="Calibri" w:cs="Calibri"/>
          <w:sz w:val="24"/>
          <w:szCs w:val="24"/>
        </w:rPr>
        <w:t xml:space="preserve">form to identify and list below any and all exceptions and/or clarifications to the </w:t>
      </w:r>
      <w:r w:rsidR="00505B06">
        <w:rPr>
          <w:rFonts w:ascii="Calibri" w:hAnsi="Calibri" w:cs="Calibri"/>
          <w:sz w:val="24"/>
          <w:szCs w:val="24"/>
        </w:rPr>
        <w:t>IRFP</w:t>
      </w:r>
      <w:r w:rsidRPr="00EB258A">
        <w:rPr>
          <w:rFonts w:ascii="Calibri" w:hAnsi="Calibri" w:cs="Calibri"/>
          <w:sz w:val="24"/>
          <w:szCs w:val="24"/>
        </w:rPr>
        <w:t xml:space="preserve"> and associated Bid </w:t>
      </w:r>
      <w:r w:rsidR="007B76DD" w:rsidRPr="00EB258A">
        <w:rPr>
          <w:rFonts w:ascii="Calibri" w:hAnsi="Calibri" w:cs="Calibri"/>
          <w:sz w:val="24"/>
          <w:szCs w:val="24"/>
        </w:rPr>
        <w:t>Documents and</w:t>
      </w:r>
      <w:r w:rsidRPr="00EB258A">
        <w:rPr>
          <w:rFonts w:ascii="Calibri" w:hAnsi="Calibri" w:cs="Calibri"/>
          <w:sz w:val="24"/>
          <w:szCs w:val="24"/>
        </w:rPr>
        <w:t xml:space="preserve"> submit </w:t>
      </w:r>
      <w:r w:rsidR="006B4DC6">
        <w:rPr>
          <w:rFonts w:ascii="Calibri" w:hAnsi="Calibri" w:cs="Calibri"/>
          <w:sz w:val="24"/>
          <w:szCs w:val="24"/>
        </w:rPr>
        <w:t xml:space="preserve">them </w:t>
      </w:r>
      <w:r w:rsidRPr="00EB258A">
        <w:rPr>
          <w:rFonts w:ascii="Calibri" w:hAnsi="Calibri" w:cs="Calibri"/>
          <w:sz w:val="24"/>
          <w:szCs w:val="24"/>
        </w:rPr>
        <w:t xml:space="preserve">with the bid </w:t>
      </w:r>
      <w:r w:rsidR="006B16FB">
        <w:rPr>
          <w:rFonts w:ascii="Calibri" w:hAnsi="Calibri" w:cs="Calibri"/>
          <w:sz w:val="24"/>
          <w:szCs w:val="24"/>
        </w:rPr>
        <w:t>proposal</w:t>
      </w:r>
      <w:r w:rsidRPr="00EB258A">
        <w:rPr>
          <w:rFonts w:ascii="Calibri" w:hAnsi="Calibri" w:cs="Calibri"/>
          <w:sz w:val="24"/>
          <w:szCs w:val="24"/>
        </w:rPr>
        <w:t>.</w:t>
      </w:r>
    </w:p>
    <w:p w14:paraId="54B7699F" w14:textId="4E2BBAEC" w:rsidR="00682C12" w:rsidRPr="00EB258A" w:rsidRDefault="00682C12" w:rsidP="00266DFB">
      <w:pPr>
        <w:spacing w:before="240" w:after="240"/>
        <w:rPr>
          <w:rFonts w:ascii="Calibri" w:hAnsi="Calibri" w:cs="Calibri"/>
          <w:b/>
          <w:sz w:val="24"/>
          <w:szCs w:val="24"/>
        </w:rPr>
      </w:pPr>
      <w:r w:rsidRPr="00EB258A">
        <w:rPr>
          <w:rFonts w:ascii="Calibri" w:hAnsi="Calibri" w:cs="Calibri"/>
          <w:b/>
          <w:sz w:val="24"/>
          <w:szCs w:val="24"/>
        </w:rPr>
        <w:t>THE COUNTY IS UNDER NO OBLIGATION TO ACCEPT ANY EXCEPTIONS AND CLARIFICATIONS</w:t>
      </w:r>
      <w:r w:rsidR="006B4DC6">
        <w:rPr>
          <w:rFonts w:ascii="Calibri" w:hAnsi="Calibri" w:cs="Calibri"/>
          <w:b/>
          <w:sz w:val="24"/>
          <w:szCs w:val="24"/>
        </w:rPr>
        <w:t>;</w:t>
      </w:r>
      <w:r w:rsidRPr="00EB258A">
        <w:rPr>
          <w:rFonts w:ascii="Calibri" w:hAnsi="Calibri" w:cs="Calibri"/>
          <w:b/>
          <w:sz w:val="24"/>
          <w:szCs w:val="24"/>
        </w:rPr>
        <w:t xml:space="preserve"> ANY SUCH EXCEPTIONS AND CLARIFICATIONS MAY BE A BASIS FOR BID </w:t>
      </w:r>
      <w:r w:rsidR="006B16FB">
        <w:rPr>
          <w:rFonts w:ascii="Calibri" w:hAnsi="Calibri" w:cs="Calibri"/>
          <w:b/>
          <w:sz w:val="24"/>
          <w:szCs w:val="24"/>
        </w:rPr>
        <w:t xml:space="preserve">PROPOSAL </w:t>
      </w:r>
      <w:r w:rsidRPr="00EB258A">
        <w:rPr>
          <w:rFonts w:ascii="Calibri" w:hAnsi="Calibri" w:cs="Calibri"/>
          <w:b/>
          <w:sz w:val="24"/>
          <w:szCs w:val="24"/>
        </w:rPr>
        <w:t>DISQUALIFICATION.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56"/>
        <w:gridCol w:w="1189"/>
        <w:gridCol w:w="1320"/>
        <w:gridCol w:w="6405"/>
      </w:tblGrid>
      <w:tr w:rsidR="00682C12" w:rsidRPr="006B4DC6" w14:paraId="74E5CBC0" w14:textId="77777777" w:rsidTr="007F7ADE">
        <w:tc>
          <w:tcPr>
            <w:tcW w:w="3715" w:type="dxa"/>
            <w:gridSpan w:val="3"/>
            <w:tcMar>
              <w:top w:w="29" w:type="dxa"/>
              <w:left w:w="115" w:type="dxa"/>
              <w:bottom w:w="29" w:type="dxa"/>
              <w:right w:w="115" w:type="dxa"/>
            </w:tcMar>
            <w:vAlign w:val="center"/>
          </w:tcPr>
          <w:p w14:paraId="1B5BE88F" w14:textId="7777777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6B4DC6">
              <w:rPr>
                <w:rFonts w:asciiTheme="minorHAnsi" w:hAnsiTheme="minorHAnsi" w:cstheme="minorHAnsi"/>
                <w:b/>
                <w:sz w:val="24"/>
                <w:szCs w:val="24"/>
              </w:rPr>
              <w:t>Reference to:</w:t>
            </w:r>
          </w:p>
        </w:tc>
        <w:tc>
          <w:tcPr>
            <w:tcW w:w="6595" w:type="dxa"/>
            <w:tcMar>
              <w:top w:w="29" w:type="dxa"/>
              <w:left w:w="115" w:type="dxa"/>
              <w:bottom w:w="29" w:type="dxa"/>
              <w:right w:w="115" w:type="dxa"/>
            </w:tcMar>
            <w:vAlign w:val="center"/>
          </w:tcPr>
          <w:p w14:paraId="2FF569BA" w14:textId="7777777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6B4DC6">
              <w:rPr>
                <w:rFonts w:asciiTheme="minorHAnsi" w:hAnsiTheme="minorHAnsi" w:cstheme="minorHAnsi"/>
                <w:b/>
                <w:sz w:val="24"/>
                <w:szCs w:val="24"/>
              </w:rPr>
              <w:t>Description</w:t>
            </w:r>
          </w:p>
        </w:tc>
      </w:tr>
      <w:tr w:rsidR="00682C12" w:rsidRPr="006B4DC6" w14:paraId="51B334B6" w14:textId="77777777" w:rsidTr="007F7ADE">
        <w:tc>
          <w:tcPr>
            <w:tcW w:w="1173" w:type="dxa"/>
            <w:tcMar>
              <w:top w:w="29" w:type="dxa"/>
              <w:left w:w="115" w:type="dxa"/>
              <w:bottom w:w="29" w:type="dxa"/>
              <w:right w:w="115" w:type="dxa"/>
            </w:tcMar>
            <w:vAlign w:val="center"/>
          </w:tcPr>
          <w:p w14:paraId="2EC67405" w14:textId="41B0BCBA" w:rsidR="00682C12" w:rsidRPr="006B4DC6" w:rsidRDefault="00950B17"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r w:rsidRPr="006B4DC6">
              <w:rPr>
                <w:rFonts w:asciiTheme="minorHAnsi" w:hAnsiTheme="minorHAnsi" w:cstheme="minorHAnsi"/>
                <w:noProof/>
                <w:sz w:val="24"/>
                <w:szCs w:val="24"/>
              </w:rPr>
              <mc:AlternateContent>
                <mc:Choice Requires="wps">
                  <w:drawing>
                    <wp:anchor distT="0" distB="0" distL="114300" distR="114300" simplePos="0" relativeHeight="251658241" behindDoc="1" locked="0" layoutInCell="0" allowOverlap="0" wp14:anchorId="425B321B" wp14:editId="3E17427F">
                      <wp:simplePos x="0" y="0"/>
                      <wp:positionH relativeFrom="column">
                        <wp:posOffset>265430</wp:posOffset>
                      </wp:positionH>
                      <wp:positionV relativeFrom="paragraph">
                        <wp:posOffset>244475</wp:posOffset>
                      </wp:positionV>
                      <wp:extent cx="2839085" cy="473075"/>
                      <wp:effectExtent l="0" t="0" r="0" b="0"/>
                      <wp:wrapNone/>
                      <wp:docPr id="1" name="WordArt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2839085" cy="473075"/>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txbx>
                              <w:txbxContent>
                                <w:p w14:paraId="1BFA0C1B" w14:textId="77777777" w:rsidR="00950B17" w:rsidRDefault="00950B17" w:rsidP="00950B17">
                                  <w:pPr>
                                    <w:jc w:val="center"/>
                                    <w:rPr>
                                      <w:rFonts w:ascii="Arial Black" w:hAnsi="Arial Black"/>
                                      <w:color w:val="D8D8D8"/>
                                      <w:sz w:val="72"/>
                                      <w:szCs w:val="72"/>
                                    </w:rPr>
                                  </w:pPr>
                                  <w:r>
                                    <w:rPr>
                                      <w:rFonts w:ascii="Arial Black" w:hAnsi="Arial Black"/>
                                      <w:color w:val="D8D8D8"/>
                                      <w:sz w:val="72"/>
                                      <w:szCs w:val="72"/>
                                    </w:rPr>
                                    <w:t>EXAMPLE</w:t>
                                  </w:r>
                                </w:p>
                              </w:txbxContent>
                            </wps:txbx>
                            <wps:bodyPr wrap="square" numCol="1" fromWordArt="1">
                              <a:prstTxWarp prst="textSlantUp">
                                <a:avLst>
                                  <a:gd name="adj" fmla="val 55556"/>
                                </a:avLst>
                              </a:prstTxWarp>
                              <a:noAutofit/>
                            </wps:bodyPr>
                          </wps:wsp>
                        </a:graphicData>
                      </a:graphic>
                      <wp14:sizeRelH relativeFrom="page">
                        <wp14:pctWidth>0</wp14:pctWidth>
                      </wp14:sizeRelH>
                      <wp14:sizeRelV relativeFrom="page">
                        <wp14:pctHeight>0</wp14:pctHeight>
                      </wp14:sizeRelV>
                    </wp:anchor>
                  </w:drawing>
                </mc:Choice>
                <mc:Fallback>
                  <w:pict>
                    <v:shapetype w14:anchorId="425B321B" id="_x0000_t202" coordsize="21600,21600" o:spt="202" path="m,l,21600r21600,l21600,xe">
                      <v:stroke joinstyle="miter"/>
                      <v:path gradientshapeok="t" o:connecttype="rect"/>
                    </v:shapetype>
                    <v:shape id="WordArt 59" o:spid="_x0000_s1026" type="#_x0000_t202" style="position:absolute;left:0;text-align:left;margin-left:20.9pt;margin-top:19.25pt;width:223.55pt;height:37.25pt;z-index:-25165823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doxx7wEAALcDAAAOAAAAZHJzL2Uyb0RvYy54bWysk01v2zAMhu8D9h8E3Vc76dJmRpwia7dd&#10;ug8gKXpm9BF7s0RNUmLn349S3GTYbsN8EGxKevm8JL24G0zHDsqHFm3NJ1clZ8oKlK3d1fxp8/HN&#10;nLMQwUro0KqaH1Xgd8vXrxa9q9QUG+yk8oxEbKh6V/MmRlcVRRCNMhCu0ClLmxq9gUiffldIDz2p&#10;m66YluVN0aOXzqNQIVD04bTJl1lfayXiV62DiqyrObHFvPq8btNaLBdQ7Ty4phUjBvwDhYHWUtKz&#10;1ANEYHvf/iVlWuExoI5XAk2BWrdCZQ/kZlL+4WbdgFPZCxUnuHOZwv+TFV8Oa/fNszi8x4EamE0E&#10;94jiR2AW7xuwO7XyHvtGgaTEE34OZ7zN0VFbc3SjhvhBtlTjSapr0btQjfqpH6EKKdO2/4ySrsA+&#10;Ys42aG9S6agYjBCoS8dzZ0iRCQpO59fvyvmMM0F7b2+vy9tZTgHVy23nQ/yk0LD0UnNPnc/qcHgM&#10;MdFA9XJkREs0J644bAc6khC3KI8E2dNE1Dz83INXZHhv7pEGiFxqj+aZRm7ls83EnWQ3wzN4N+aO&#10;RL3uwMYnd0HIwyGZBZO8y+8kZToatQN0bEbPzegn855xT7rprsUVFUy32cuFdPRC05HvjJOcxu/3&#10;73zq8r8tfwEAAP//AwBQSwMEFAAGAAgAAAAhADwzfwTeAAAACQEAAA8AAABkcnMvZG93bnJldi54&#10;bWxMj81OwzAQhO9IfQdrK3GjdmiK0jROVYG4gig/Um9uvE2ixusodpvw9iwnOI5mNPNNsZ1cJ644&#10;hNaThmShQCBV3rZUa/h4f77LQIRoyJrOE2r4xgDbcnZTmNz6kd7wuo+14BIKudHQxNjnUoaqQWfC&#10;wvdI7J384ExkOdTSDmbkctfJe6UepDMt8UJjenxssDrvL07D58vp8JWq1/rJrfrRT0qSW0utb+fT&#10;bgMi4hT/wvCLz+hQMtPRX8gG0WlIEyaPGpbZCgT7aZatQRw5mCwVyLKQ/x+UPwAAAP//AwBQSwEC&#10;LQAUAAYACAAAACEAtoM4kv4AAADhAQAAEwAAAAAAAAAAAAAAAAAAAAAAW0NvbnRlbnRfVHlwZXNd&#10;LnhtbFBLAQItABQABgAIAAAAIQA4/SH/1gAAAJQBAAALAAAAAAAAAAAAAAAAAC8BAABfcmVscy8u&#10;cmVsc1BLAQItABQABgAIAAAAIQApdoxx7wEAALcDAAAOAAAAAAAAAAAAAAAAAC4CAABkcnMvZTJv&#10;RG9jLnhtbFBLAQItABQABgAIAAAAIQA8M38E3gAAAAkBAAAPAAAAAAAAAAAAAAAAAEkEAABkcnMv&#10;ZG93bnJldi54bWxQSwUGAAAAAAQABADzAAAAVAUAAAAA&#10;" o:allowincell="f" o:allowoverlap="f" filled="f" stroked="f">
                      <v:stroke joinstyle="round"/>
                      <o:lock v:ext="edit" shapetype="t"/>
                      <v:textbox>
                        <w:txbxContent>
                          <w:p w14:paraId="1BFA0C1B" w14:textId="77777777" w:rsidR="00950B17" w:rsidRDefault="00950B17" w:rsidP="00950B17">
                            <w:pPr>
                              <w:jc w:val="center"/>
                              <w:rPr>
                                <w:rFonts w:ascii="Arial Black" w:hAnsi="Arial Black"/>
                                <w:color w:val="D8D8D8"/>
                                <w:sz w:val="72"/>
                                <w:szCs w:val="72"/>
                              </w:rPr>
                            </w:pPr>
                            <w:r>
                              <w:rPr>
                                <w:rFonts w:ascii="Arial Black" w:hAnsi="Arial Black"/>
                                <w:color w:val="D8D8D8"/>
                                <w:sz w:val="72"/>
                                <w:szCs w:val="72"/>
                              </w:rPr>
                              <w:t>EXAMPLE</w:t>
                            </w:r>
                          </w:p>
                        </w:txbxContent>
                      </v:textbox>
                    </v:shape>
                  </w:pict>
                </mc:Fallback>
              </mc:AlternateContent>
            </w:r>
            <w:r w:rsidR="00682C12" w:rsidRPr="006B4DC6">
              <w:rPr>
                <w:rFonts w:asciiTheme="minorHAnsi" w:hAnsiTheme="minorHAnsi" w:cstheme="minorHAnsi"/>
                <w:sz w:val="24"/>
                <w:szCs w:val="24"/>
              </w:rPr>
              <w:t>Page No.</w:t>
            </w:r>
          </w:p>
        </w:tc>
        <w:tc>
          <w:tcPr>
            <w:tcW w:w="1198" w:type="dxa"/>
            <w:tcMar>
              <w:top w:w="29" w:type="dxa"/>
              <w:left w:w="115" w:type="dxa"/>
              <w:bottom w:w="29" w:type="dxa"/>
              <w:right w:w="115" w:type="dxa"/>
            </w:tcMar>
            <w:vAlign w:val="center"/>
          </w:tcPr>
          <w:p w14:paraId="0E5DB39E" w14:textId="7777777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r w:rsidRPr="006B4DC6">
              <w:rPr>
                <w:rFonts w:asciiTheme="minorHAnsi" w:hAnsiTheme="minorHAnsi" w:cstheme="minorHAnsi"/>
                <w:sz w:val="24"/>
                <w:szCs w:val="24"/>
              </w:rPr>
              <w:t>Section</w:t>
            </w:r>
          </w:p>
        </w:tc>
        <w:tc>
          <w:tcPr>
            <w:tcW w:w="1344" w:type="dxa"/>
            <w:tcMar>
              <w:top w:w="29" w:type="dxa"/>
              <w:left w:w="115" w:type="dxa"/>
              <w:bottom w:w="29" w:type="dxa"/>
              <w:right w:w="115" w:type="dxa"/>
            </w:tcMar>
            <w:vAlign w:val="center"/>
          </w:tcPr>
          <w:p w14:paraId="3BC07909" w14:textId="7777777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r w:rsidRPr="006B4DC6">
              <w:rPr>
                <w:rFonts w:asciiTheme="minorHAnsi" w:hAnsiTheme="minorHAnsi" w:cstheme="minorHAnsi"/>
                <w:sz w:val="24"/>
                <w:szCs w:val="24"/>
              </w:rPr>
              <w:t>Item No.</w:t>
            </w:r>
          </w:p>
        </w:tc>
        <w:tc>
          <w:tcPr>
            <w:tcW w:w="6595" w:type="dxa"/>
            <w:tcMar>
              <w:top w:w="29" w:type="dxa"/>
              <w:left w:w="115" w:type="dxa"/>
              <w:bottom w:w="29" w:type="dxa"/>
              <w:right w:w="115" w:type="dxa"/>
            </w:tcMar>
            <w:vAlign w:val="center"/>
          </w:tcPr>
          <w:p w14:paraId="61F0106E" w14:textId="7777777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r>
      <w:tr w:rsidR="00682C12" w:rsidRPr="006B4DC6" w14:paraId="15CC822D" w14:textId="77777777" w:rsidTr="007F7ADE">
        <w:trPr>
          <w:trHeight w:val="720"/>
        </w:trPr>
        <w:tc>
          <w:tcPr>
            <w:tcW w:w="1173" w:type="dxa"/>
            <w:tcMar>
              <w:top w:w="29" w:type="dxa"/>
              <w:left w:w="115" w:type="dxa"/>
              <w:bottom w:w="29" w:type="dxa"/>
              <w:right w:w="115" w:type="dxa"/>
            </w:tcMar>
            <w:vAlign w:val="center"/>
          </w:tcPr>
          <w:p w14:paraId="62FA0168" w14:textId="7777777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6B4DC6">
              <w:rPr>
                <w:rFonts w:asciiTheme="minorHAnsi" w:hAnsiTheme="minorHAnsi" w:cstheme="minorHAnsi"/>
                <w:b/>
                <w:sz w:val="24"/>
                <w:szCs w:val="24"/>
              </w:rPr>
              <w:t>p. 23</w:t>
            </w:r>
          </w:p>
        </w:tc>
        <w:tc>
          <w:tcPr>
            <w:tcW w:w="1198" w:type="dxa"/>
            <w:tcMar>
              <w:top w:w="29" w:type="dxa"/>
              <w:left w:w="115" w:type="dxa"/>
              <w:bottom w:w="29" w:type="dxa"/>
              <w:right w:w="115" w:type="dxa"/>
            </w:tcMar>
            <w:vAlign w:val="center"/>
          </w:tcPr>
          <w:p w14:paraId="2C14E413" w14:textId="7777777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6B4DC6">
              <w:rPr>
                <w:rFonts w:asciiTheme="minorHAnsi" w:hAnsiTheme="minorHAnsi" w:cstheme="minorHAnsi"/>
                <w:b/>
                <w:sz w:val="24"/>
                <w:szCs w:val="24"/>
              </w:rPr>
              <w:t>D</w:t>
            </w:r>
          </w:p>
        </w:tc>
        <w:tc>
          <w:tcPr>
            <w:tcW w:w="1344" w:type="dxa"/>
            <w:tcMar>
              <w:top w:w="29" w:type="dxa"/>
              <w:left w:w="115" w:type="dxa"/>
              <w:bottom w:w="29" w:type="dxa"/>
              <w:right w:w="115" w:type="dxa"/>
            </w:tcMar>
            <w:vAlign w:val="center"/>
          </w:tcPr>
          <w:p w14:paraId="387E78F5" w14:textId="7777777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6B4DC6">
              <w:rPr>
                <w:rFonts w:asciiTheme="minorHAnsi" w:hAnsiTheme="minorHAnsi" w:cstheme="minorHAnsi"/>
                <w:b/>
                <w:sz w:val="24"/>
                <w:szCs w:val="24"/>
              </w:rPr>
              <w:t>1.c.</w:t>
            </w:r>
          </w:p>
        </w:tc>
        <w:tc>
          <w:tcPr>
            <w:tcW w:w="6595" w:type="dxa"/>
            <w:tcMar>
              <w:top w:w="29" w:type="dxa"/>
              <w:left w:w="115" w:type="dxa"/>
              <w:bottom w:w="29" w:type="dxa"/>
              <w:right w:w="115" w:type="dxa"/>
            </w:tcMar>
            <w:vAlign w:val="center"/>
          </w:tcPr>
          <w:p w14:paraId="66F3107D" w14:textId="1BD7428C" w:rsidR="00682C12" w:rsidRPr="006B4DC6" w:rsidRDefault="006B4DC6"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b/>
                <w:i/>
                <w:sz w:val="24"/>
                <w:szCs w:val="24"/>
              </w:rPr>
            </w:pPr>
            <w:r w:rsidRPr="006B4DC6">
              <w:rPr>
                <w:rFonts w:asciiTheme="minorHAnsi" w:hAnsiTheme="minorHAnsi" w:cstheme="minorHAnsi"/>
                <w:b/>
                <w:i/>
                <w:sz w:val="24"/>
                <w:szCs w:val="24"/>
              </w:rPr>
              <w:t>Bidder</w:t>
            </w:r>
            <w:r w:rsidR="00682C12" w:rsidRPr="006B4DC6">
              <w:rPr>
                <w:rFonts w:asciiTheme="minorHAnsi" w:hAnsiTheme="minorHAnsi" w:cstheme="minorHAnsi"/>
                <w:b/>
                <w:i/>
                <w:sz w:val="24"/>
                <w:szCs w:val="24"/>
              </w:rPr>
              <w:t xml:space="preserve"> takes exception to…</w:t>
            </w:r>
          </w:p>
        </w:tc>
      </w:tr>
      <w:tr w:rsidR="00682C12" w:rsidRPr="006B4DC6" w14:paraId="61A752E1" w14:textId="77777777" w:rsidTr="007F7ADE">
        <w:trPr>
          <w:trHeight w:val="720"/>
        </w:trPr>
        <w:tc>
          <w:tcPr>
            <w:tcW w:w="1173" w:type="dxa"/>
            <w:tcMar>
              <w:top w:w="29" w:type="dxa"/>
              <w:left w:w="115" w:type="dxa"/>
              <w:bottom w:w="29" w:type="dxa"/>
              <w:right w:w="115" w:type="dxa"/>
            </w:tcMar>
            <w:vAlign w:val="center"/>
          </w:tcPr>
          <w:p w14:paraId="61AAA800" w14:textId="05AAB7E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Mar>
              <w:top w:w="29" w:type="dxa"/>
              <w:left w:w="115" w:type="dxa"/>
              <w:bottom w:w="29" w:type="dxa"/>
              <w:right w:w="115" w:type="dxa"/>
            </w:tcMar>
            <w:vAlign w:val="center"/>
          </w:tcPr>
          <w:p w14:paraId="6AFBF5EB" w14:textId="7BDDC3BA"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Mar>
              <w:top w:w="29" w:type="dxa"/>
              <w:left w:w="115" w:type="dxa"/>
              <w:bottom w:w="29" w:type="dxa"/>
              <w:right w:w="115" w:type="dxa"/>
            </w:tcMar>
            <w:vAlign w:val="center"/>
          </w:tcPr>
          <w:p w14:paraId="5F16241E" w14:textId="078E5EF6"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Mar>
              <w:top w:w="29" w:type="dxa"/>
              <w:left w:w="115" w:type="dxa"/>
              <w:bottom w:w="29" w:type="dxa"/>
              <w:right w:w="115" w:type="dxa"/>
            </w:tcMar>
            <w:vAlign w:val="center"/>
          </w:tcPr>
          <w:p w14:paraId="6F747487" w14:textId="7A46C206"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6B4DC6" w14:paraId="2AF8C949" w14:textId="77777777" w:rsidTr="007F7ADE">
        <w:trPr>
          <w:trHeight w:val="720"/>
        </w:trPr>
        <w:tc>
          <w:tcPr>
            <w:tcW w:w="1173" w:type="dxa"/>
            <w:tcMar>
              <w:top w:w="29" w:type="dxa"/>
              <w:left w:w="115" w:type="dxa"/>
              <w:bottom w:w="29" w:type="dxa"/>
              <w:right w:w="115" w:type="dxa"/>
            </w:tcMar>
            <w:vAlign w:val="center"/>
          </w:tcPr>
          <w:p w14:paraId="6B237B0B" w14:textId="26027AC9"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Mar>
              <w:top w:w="29" w:type="dxa"/>
              <w:left w:w="115" w:type="dxa"/>
              <w:bottom w:w="29" w:type="dxa"/>
              <w:right w:w="115" w:type="dxa"/>
            </w:tcMar>
            <w:vAlign w:val="center"/>
          </w:tcPr>
          <w:p w14:paraId="4B34581F" w14:textId="4C85044A"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Mar>
              <w:top w:w="29" w:type="dxa"/>
              <w:left w:w="115" w:type="dxa"/>
              <w:bottom w:w="29" w:type="dxa"/>
              <w:right w:w="115" w:type="dxa"/>
            </w:tcMar>
            <w:vAlign w:val="center"/>
          </w:tcPr>
          <w:p w14:paraId="3225724E" w14:textId="03AE3071"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Mar>
              <w:top w:w="29" w:type="dxa"/>
              <w:left w:w="115" w:type="dxa"/>
              <w:bottom w:w="29" w:type="dxa"/>
              <w:right w:w="115" w:type="dxa"/>
            </w:tcMar>
            <w:vAlign w:val="center"/>
          </w:tcPr>
          <w:p w14:paraId="619EFA64" w14:textId="015DB9D1"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6B4DC6" w14:paraId="79D8BD75" w14:textId="77777777" w:rsidTr="007F7ADE">
        <w:trPr>
          <w:trHeight w:val="720"/>
        </w:trPr>
        <w:tc>
          <w:tcPr>
            <w:tcW w:w="1173" w:type="dxa"/>
            <w:tcMar>
              <w:top w:w="29" w:type="dxa"/>
              <w:left w:w="115" w:type="dxa"/>
              <w:bottom w:w="29" w:type="dxa"/>
              <w:right w:w="115" w:type="dxa"/>
            </w:tcMar>
            <w:vAlign w:val="center"/>
          </w:tcPr>
          <w:p w14:paraId="254ED222" w14:textId="63148681"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Mar>
              <w:top w:w="29" w:type="dxa"/>
              <w:left w:w="115" w:type="dxa"/>
              <w:bottom w:w="29" w:type="dxa"/>
              <w:right w:w="115" w:type="dxa"/>
            </w:tcMar>
            <w:vAlign w:val="center"/>
          </w:tcPr>
          <w:p w14:paraId="5BE0294F" w14:textId="68F03B01"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Mar>
              <w:top w:w="29" w:type="dxa"/>
              <w:left w:w="115" w:type="dxa"/>
              <w:bottom w:w="29" w:type="dxa"/>
              <w:right w:w="115" w:type="dxa"/>
            </w:tcMar>
            <w:vAlign w:val="center"/>
          </w:tcPr>
          <w:p w14:paraId="419D9610" w14:textId="0A368746"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Mar>
              <w:top w:w="29" w:type="dxa"/>
              <w:left w:w="115" w:type="dxa"/>
              <w:bottom w:w="29" w:type="dxa"/>
              <w:right w:w="115" w:type="dxa"/>
            </w:tcMar>
            <w:vAlign w:val="center"/>
          </w:tcPr>
          <w:p w14:paraId="5592BFE6" w14:textId="482D3AD3"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6B4DC6" w14:paraId="4CBD1277" w14:textId="77777777" w:rsidTr="007F7ADE">
        <w:trPr>
          <w:trHeight w:val="720"/>
        </w:trPr>
        <w:tc>
          <w:tcPr>
            <w:tcW w:w="1173" w:type="dxa"/>
            <w:tcMar>
              <w:top w:w="29" w:type="dxa"/>
              <w:left w:w="115" w:type="dxa"/>
              <w:bottom w:w="29" w:type="dxa"/>
              <w:right w:w="115" w:type="dxa"/>
            </w:tcMar>
            <w:vAlign w:val="center"/>
          </w:tcPr>
          <w:p w14:paraId="0AE928B8" w14:textId="2AA6A7E9"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Mar>
              <w:top w:w="29" w:type="dxa"/>
              <w:left w:w="115" w:type="dxa"/>
              <w:bottom w:w="29" w:type="dxa"/>
              <w:right w:w="115" w:type="dxa"/>
            </w:tcMar>
            <w:vAlign w:val="center"/>
          </w:tcPr>
          <w:p w14:paraId="2DCBCE05" w14:textId="560576AD"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Mar>
              <w:top w:w="29" w:type="dxa"/>
              <w:left w:w="115" w:type="dxa"/>
              <w:bottom w:w="29" w:type="dxa"/>
              <w:right w:w="115" w:type="dxa"/>
            </w:tcMar>
            <w:vAlign w:val="center"/>
          </w:tcPr>
          <w:p w14:paraId="7EAB71FA" w14:textId="2A4FE4B3"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Mar>
              <w:top w:w="29" w:type="dxa"/>
              <w:left w:w="115" w:type="dxa"/>
              <w:bottom w:w="29" w:type="dxa"/>
              <w:right w:w="115" w:type="dxa"/>
            </w:tcMar>
            <w:vAlign w:val="center"/>
          </w:tcPr>
          <w:p w14:paraId="12406DB2" w14:textId="2578E758"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6B4DC6" w14:paraId="40C161B6" w14:textId="77777777" w:rsidTr="007F7ADE">
        <w:trPr>
          <w:trHeight w:val="720"/>
        </w:trPr>
        <w:tc>
          <w:tcPr>
            <w:tcW w:w="1173"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C7A400B" w14:textId="09A7BF41"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8F78D2F" w14:textId="66F96BC1"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BF01DD6" w14:textId="2F65945C"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25B58BD0" w14:textId="5684600C"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6B4DC6" w14:paraId="21CE2AAE" w14:textId="77777777" w:rsidTr="007F7ADE">
        <w:trPr>
          <w:trHeight w:val="720"/>
        </w:trPr>
        <w:tc>
          <w:tcPr>
            <w:tcW w:w="1173"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5CE50F7" w14:textId="0497706C"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6705095E" w14:textId="6A100B89"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7453BBB" w14:textId="37D46413"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61153F1" w14:textId="0360E8EC"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6B4DC6" w14:paraId="6340CE21" w14:textId="77777777" w:rsidTr="007F7ADE">
        <w:trPr>
          <w:trHeight w:val="720"/>
        </w:trPr>
        <w:tc>
          <w:tcPr>
            <w:tcW w:w="1173"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7D481EC9" w14:textId="3FDA74EA"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2D21375" w14:textId="5916196E"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604154E1" w14:textId="376FDA4A"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56232B9" w14:textId="40C0970E"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6B4DC6" w14:paraId="505B5FC8" w14:textId="77777777" w:rsidTr="007F7ADE">
        <w:trPr>
          <w:trHeight w:val="720"/>
        </w:trPr>
        <w:tc>
          <w:tcPr>
            <w:tcW w:w="1173"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830A98B" w14:textId="198F8DE1"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DE5265F" w14:textId="1916C4FB"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2AFDBB11" w14:textId="10409813"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62FE49A0" w14:textId="3AC41AB0"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6B4DC6" w14:paraId="427E7E29" w14:textId="77777777" w:rsidTr="007F7ADE">
        <w:trPr>
          <w:trHeight w:val="720"/>
        </w:trPr>
        <w:tc>
          <w:tcPr>
            <w:tcW w:w="1173"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C7661A2" w14:textId="2DC7160F"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48C65DC" w14:textId="4E9463D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92C72E0" w14:textId="1F605B1E"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193FDFEE" w14:textId="3342A929"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6B4DC6" w14:paraId="5A75E0B4" w14:textId="77777777" w:rsidTr="007F7ADE">
        <w:trPr>
          <w:trHeight w:val="720"/>
        </w:trPr>
        <w:tc>
          <w:tcPr>
            <w:tcW w:w="1173"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9BAB66D" w14:textId="639F33D7"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198"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AF52AAB" w14:textId="32AE4BD0"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A72CF5F" w14:textId="01659FC0"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6595"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718A1C8A" w14:textId="49A606F4" w:rsidR="00682C12" w:rsidRPr="006B4DC6"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bl>
    <w:p w14:paraId="773A3BEB" w14:textId="6455E17F" w:rsidR="00682C12" w:rsidRDefault="00682C12" w:rsidP="00682C12">
      <w:pPr>
        <w:tabs>
          <w:tab w:val="left" w:pos="-1080"/>
          <w:tab w:val="left" w:pos="-720"/>
        </w:tabs>
        <w:ind w:left="720" w:hanging="720"/>
        <w:rPr>
          <w:rFonts w:ascii="Calibri" w:hAnsi="Calibri" w:cs="Calibri"/>
          <w:sz w:val="24"/>
          <w:szCs w:val="24"/>
        </w:rPr>
      </w:pPr>
      <w:r w:rsidRPr="00EB258A">
        <w:rPr>
          <w:rFonts w:ascii="Calibri" w:hAnsi="Calibri" w:cs="Calibri"/>
          <w:sz w:val="24"/>
          <w:szCs w:val="24"/>
        </w:rPr>
        <w:t>*Use additional pages as necessary</w:t>
      </w:r>
    </w:p>
    <w:bookmarkEnd w:id="108"/>
    <w:p w14:paraId="1019A11B" w14:textId="07699ECB" w:rsidR="00311028" w:rsidRPr="00D26CF6" w:rsidRDefault="00311028" w:rsidP="00D26CF6">
      <w:pPr>
        <w:tabs>
          <w:tab w:val="left" w:pos="-1080"/>
          <w:tab w:val="left" w:pos="-720"/>
        </w:tabs>
        <w:rPr>
          <w:rFonts w:ascii="Calibri" w:hAnsi="Calibri" w:cs="Calibri"/>
          <w:sz w:val="24"/>
          <w:szCs w:val="24"/>
        </w:rPr>
      </w:pPr>
      <w:r>
        <w:rPr>
          <w:rFonts w:ascii="Calibri" w:hAnsi="Calibri"/>
          <w:sz w:val="28"/>
          <w:highlight w:val="lightGray"/>
        </w:rPr>
        <w:br w:type="page"/>
      </w:r>
    </w:p>
    <w:p w14:paraId="162105BE" w14:textId="25575EA1" w:rsidR="00BE0A1F" w:rsidRPr="007A006B" w:rsidRDefault="00BE0A1F" w:rsidP="00BE0A1F">
      <w:pPr>
        <w:pStyle w:val="Heading4"/>
        <w:shd w:val="clear" w:color="auto" w:fill="DEEAF6" w:themeFill="accent5" w:themeFillTint="33"/>
        <w:jc w:val="left"/>
      </w:pPr>
      <w:r w:rsidRPr="007A006B">
        <w:lastRenderedPageBreak/>
        <w:t>INSURANCE REQUIREMENTS</w:t>
      </w:r>
      <w:r>
        <w:tab/>
      </w:r>
    </w:p>
    <w:p w14:paraId="4BC34973" w14:textId="30F3C977" w:rsidR="00B63E65" w:rsidRPr="00266DFB" w:rsidRDefault="00D0212C" w:rsidP="00266DFB">
      <w:pPr>
        <w:tabs>
          <w:tab w:val="num" w:pos="1440"/>
        </w:tabs>
        <w:spacing w:before="240" w:after="240"/>
        <w:rPr>
          <w:rFonts w:ascii="Calibri" w:hAnsi="Calibri" w:cs="Calibri"/>
          <w:sz w:val="24"/>
          <w:szCs w:val="26"/>
        </w:rPr>
      </w:pPr>
      <w:r w:rsidRPr="00266DFB">
        <w:rPr>
          <w:rFonts w:ascii="Calibri" w:hAnsi="Calibri" w:cs="Calibri"/>
          <w:b/>
          <w:sz w:val="24"/>
        </w:rPr>
        <w:t>Instructions</w:t>
      </w:r>
      <w:r w:rsidRPr="00266DFB">
        <w:rPr>
          <w:rFonts w:ascii="Calibri" w:hAnsi="Calibri" w:cs="Calibri"/>
          <w:sz w:val="24"/>
        </w:rPr>
        <w:t xml:space="preserve">: </w:t>
      </w:r>
      <w:r w:rsidR="00F43F6A" w:rsidRPr="00266DFB">
        <w:rPr>
          <w:rFonts w:ascii="Calibri" w:hAnsi="Calibri" w:cs="Calibri"/>
          <w:sz w:val="24"/>
          <w:szCs w:val="26"/>
        </w:rPr>
        <w:t>Insurance certificates are not required at the time of submission; however, by signing the Bid Response Packet</w:t>
      </w:r>
      <w:r w:rsidR="00B63E65" w:rsidRPr="00266DFB">
        <w:rPr>
          <w:rFonts w:ascii="Calibri" w:hAnsi="Calibri" w:cs="Calibri"/>
          <w:sz w:val="24"/>
          <w:szCs w:val="26"/>
        </w:rPr>
        <w:t xml:space="preserve"> and submitting a bid</w:t>
      </w:r>
      <w:r w:rsidR="0066489F">
        <w:rPr>
          <w:rFonts w:ascii="Calibri" w:hAnsi="Calibri" w:cs="Calibri"/>
          <w:sz w:val="24"/>
          <w:szCs w:val="26"/>
        </w:rPr>
        <w:t xml:space="preserve"> proposal</w:t>
      </w:r>
      <w:r w:rsidR="00F43F6A" w:rsidRPr="00266DFB">
        <w:rPr>
          <w:rFonts w:ascii="Calibri" w:hAnsi="Calibri" w:cs="Calibri"/>
          <w:sz w:val="24"/>
          <w:szCs w:val="26"/>
        </w:rPr>
        <w:t xml:space="preserve">, the </w:t>
      </w:r>
      <w:r w:rsidR="00502F47" w:rsidRPr="00266DFB">
        <w:rPr>
          <w:rFonts w:ascii="Calibri" w:hAnsi="Calibri" w:cs="Calibri"/>
          <w:sz w:val="24"/>
          <w:szCs w:val="26"/>
        </w:rPr>
        <w:t>Bidder</w:t>
      </w:r>
      <w:r w:rsidR="00F43F6A" w:rsidRPr="00266DFB">
        <w:rPr>
          <w:rFonts w:ascii="Calibri" w:hAnsi="Calibri" w:cs="Calibri"/>
          <w:sz w:val="24"/>
          <w:szCs w:val="26"/>
        </w:rPr>
        <w:t xml:space="preserve"> agrees to meet the minimum insurance requirements</w:t>
      </w:r>
      <w:r w:rsidR="00555669">
        <w:rPr>
          <w:rFonts w:ascii="Calibri" w:hAnsi="Calibri" w:cs="Calibri"/>
          <w:sz w:val="24"/>
          <w:szCs w:val="26"/>
        </w:rPr>
        <w:t xml:space="preserve"> and provide any documentation requested by County upon request</w:t>
      </w:r>
      <w:r w:rsidR="00F43F6A" w:rsidRPr="00266DFB">
        <w:rPr>
          <w:rFonts w:ascii="Calibri" w:hAnsi="Calibri" w:cs="Calibri"/>
          <w:sz w:val="24"/>
          <w:szCs w:val="26"/>
        </w:rPr>
        <w:t>.</w:t>
      </w:r>
    </w:p>
    <w:p w14:paraId="1DE5A82E" w14:textId="2634F64E" w:rsidR="00F43F6A" w:rsidRPr="00266DFB" w:rsidRDefault="00F43F6A" w:rsidP="00266DFB">
      <w:pPr>
        <w:tabs>
          <w:tab w:val="num" w:pos="1440"/>
        </w:tabs>
        <w:spacing w:before="240" w:after="240"/>
        <w:rPr>
          <w:rFonts w:ascii="Calibri" w:hAnsi="Calibri" w:cs="Calibri"/>
          <w:sz w:val="24"/>
          <w:szCs w:val="26"/>
        </w:rPr>
      </w:pPr>
      <w:r w:rsidRPr="00266DFB">
        <w:rPr>
          <w:rFonts w:ascii="Calibri" w:hAnsi="Calibri" w:cs="Calibri"/>
          <w:sz w:val="24"/>
          <w:szCs w:val="26"/>
        </w:rPr>
        <w:t xml:space="preserve">Insurance documentation must be provided to the County </w:t>
      </w:r>
      <w:r w:rsidR="006B4DC6">
        <w:rPr>
          <w:rFonts w:ascii="Calibri" w:hAnsi="Calibri" w:cs="Calibri"/>
          <w:sz w:val="24"/>
          <w:szCs w:val="26"/>
        </w:rPr>
        <w:t>before</w:t>
      </w:r>
      <w:r w:rsidRPr="00266DFB">
        <w:rPr>
          <w:rFonts w:ascii="Calibri" w:hAnsi="Calibri" w:cs="Calibri"/>
          <w:sz w:val="24"/>
          <w:szCs w:val="26"/>
        </w:rPr>
        <w:t xml:space="preserve"> award and include an insurance certificate and additional insured certificate, naming the County of </w:t>
      </w:r>
      <w:r w:rsidR="00124967" w:rsidRPr="00266DFB">
        <w:rPr>
          <w:rFonts w:ascii="Calibri" w:hAnsi="Calibri" w:cs="Calibri"/>
          <w:sz w:val="24"/>
          <w:szCs w:val="26"/>
        </w:rPr>
        <w:t>Alameda, which</w:t>
      </w:r>
      <w:r w:rsidRPr="00266DFB">
        <w:rPr>
          <w:rFonts w:ascii="Calibri" w:hAnsi="Calibri" w:cs="Calibri"/>
          <w:sz w:val="24"/>
          <w:szCs w:val="26"/>
        </w:rPr>
        <w:t xml:space="preserve"> meets the minimum insurance requirements, as stated in the </w:t>
      </w:r>
      <w:r w:rsidR="00505B06">
        <w:rPr>
          <w:rFonts w:ascii="Calibri" w:hAnsi="Calibri" w:cs="Calibri"/>
          <w:sz w:val="24"/>
          <w:szCs w:val="26"/>
        </w:rPr>
        <w:t>IRFP</w:t>
      </w:r>
      <w:r w:rsidR="00D0212C" w:rsidRPr="00266DFB">
        <w:rPr>
          <w:rFonts w:ascii="Calibri" w:hAnsi="Calibri" w:cs="Calibri"/>
          <w:sz w:val="24"/>
          <w:szCs w:val="26"/>
        </w:rPr>
        <w:t xml:space="preserve">. </w:t>
      </w:r>
    </w:p>
    <w:p w14:paraId="0E71B9AA" w14:textId="3703C22E" w:rsidR="00F43F6A" w:rsidRPr="00266DFB" w:rsidRDefault="00F43F6A" w:rsidP="00266DFB">
      <w:pPr>
        <w:tabs>
          <w:tab w:val="num" w:pos="1440"/>
        </w:tabs>
        <w:spacing w:before="240" w:after="240"/>
        <w:rPr>
          <w:rFonts w:ascii="Calibri" w:hAnsi="Calibri" w:cs="Calibri"/>
          <w:sz w:val="24"/>
          <w:szCs w:val="26"/>
        </w:rPr>
      </w:pPr>
      <w:r w:rsidRPr="00266DFB">
        <w:rPr>
          <w:rFonts w:ascii="Calibri" w:hAnsi="Calibri" w:cs="Calibri"/>
          <w:sz w:val="24"/>
          <w:szCs w:val="26"/>
        </w:rPr>
        <w:t xml:space="preserve">The following page contains the minimum insurance limits required by the County of Alameda to be held by the Contractor performing on </w:t>
      </w:r>
      <w:r w:rsidR="00555669">
        <w:rPr>
          <w:rFonts w:ascii="Calibri" w:hAnsi="Calibri" w:cs="Calibri"/>
          <w:sz w:val="24"/>
          <w:szCs w:val="26"/>
        </w:rPr>
        <w:t xml:space="preserve">a contract issued from </w:t>
      </w:r>
      <w:r w:rsidRPr="00266DFB">
        <w:rPr>
          <w:rFonts w:ascii="Calibri" w:hAnsi="Calibri" w:cs="Calibri"/>
          <w:sz w:val="24"/>
          <w:szCs w:val="26"/>
        </w:rPr>
        <w:t xml:space="preserve">this </w:t>
      </w:r>
      <w:r w:rsidR="00505B06">
        <w:rPr>
          <w:rFonts w:ascii="Calibri" w:hAnsi="Calibri" w:cs="Calibri"/>
          <w:sz w:val="24"/>
          <w:szCs w:val="26"/>
        </w:rPr>
        <w:t>IRFP</w:t>
      </w:r>
      <w:r w:rsidR="00D0212C" w:rsidRPr="00266DFB">
        <w:rPr>
          <w:rFonts w:ascii="Calibri" w:hAnsi="Calibri" w:cs="Calibri"/>
          <w:sz w:val="24"/>
          <w:szCs w:val="26"/>
        </w:rPr>
        <w:t xml:space="preserve">:   </w:t>
      </w:r>
    </w:p>
    <w:p w14:paraId="3BEC7724" w14:textId="77777777" w:rsidR="00F43F6A" w:rsidRPr="00266DFB" w:rsidRDefault="00F43F6A" w:rsidP="00F43F6A">
      <w:pPr>
        <w:tabs>
          <w:tab w:val="num" w:pos="1440"/>
        </w:tabs>
        <w:rPr>
          <w:rFonts w:ascii="Calibri" w:hAnsi="Calibri" w:cs="Calibri"/>
          <w:sz w:val="24"/>
          <w:szCs w:val="26"/>
        </w:rPr>
      </w:pPr>
    </w:p>
    <w:p w14:paraId="79A36562" w14:textId="77777777" w:rsidR="00F43F6A" w:rsidRDefault="00F43F6A" w:rsidP="00F43F6A">
      <w:pPr>
        <w:tabs>
          <w:tab w:val="num" w:pos="1440"/>
        </w:tabs>
        <w:rPr>
          <w:rFonts w:ascii="Calibri" w:hAnsi="Calibri" w:cs="Calibri"/>
          <w:szCs w:val="26"/>
        </w:rPr>
      </w:pPr>
    </w:p>
    <w:p w14:paraId="0C75617B" w14:textId="77777777" w:rsidR="00F43F6A" w:rsidRDefault="00F43F6A" w:rsidP="00F43F6A">
      <w:pPr>
        <w:tabs>
          <w:tab w:val="num" w:pos="1440"/>
        </w:tabs>
        <w:rPr>
          <w:rFonts w:ascii="Calibri" w:hAnsi="Calibri" w:cs="Calibri"/>
          <w:szCs w:val="26"/>
        </w:rPr>
      </w:pPr>
    </w:p>
    <w:p w14:paraId="0E296F59" w14:textId="77777777" w:rsidR="00F43F6A" w:rsidRDefault="00F43F6A" w:rsidP="00F43F6A">
      <w:pPr>
        <w:tabs>
          <w:tab w:val="num" w:pos="1440"/>
        </w:tabs>
        <w:rPr>
          <w:rFonts w:ascii="Calibri" w:hAnsi="Calibri" w:cs="Calibri"/>
          <w:szCs w:val="26"/>
        </w:rPr>
      </w:pPr>
    </w:p>
    <w:p w14:paraId="66A15DA1" w14:textId="77777777" w:rsidR="00F43F6A" w:rsidRDefault="00F43F6A" w:rsidP="00F43F6A">
      <w:pPr>
        <w:tabs>
          <w:tab w:val="num" w:pos="1440"/>
        </w:tabs>
        <w:rPr>
          <w:rFonts w:ascii="Calibri" w:hAnsi="Calibri" w:cs="Calibri"/>
          <w:szCs w:val="26"/>
        </w:rPr>
      </w:pPr>
    </w:p>
    <w:p w14:paraId="5791E173" w14:textId="77777777" w:rsidR="00F43F6A" w:rsidRDefault="00F43F6A" w:rsidP="00F43F6A">
      <w:pPr>
        <w:tabs>
          <w:tab w:val="num" w:pos="1440"/>
        </w:tabs>
        <w:rPr>
          <w:rFonts w:ascii="Calibri" w:hAnsi="Calibri" w:cs="Calibri"/>
          <w:szCs w:val="26"/>
        </w:rPr>
      </w:pPr>
    </w:p>
    <w:p w14:paraId="1282CB34" w14:textId="77777777" w:rsidR="00F43F6A" w:rsidRDefault="00F43F6A" w:rsidP="00F43F6A">
      <w:pPr>
        <w:tabs>
          <w:tab w:val="num" w:pos="1440"/>
        </w:tabs>
        <w:rPr>
          <w:rFonts w:ascii="Calibri" w:hAnsi="Calibri" w:cs="Calibri"/>
          <w:szCs w:val="26"/>
        </w:rPr>
      </w:pPr>
    </w:p>
    <w:p w14:paraId="3EBA35E0" w14:textId="77777777" w:rsidR="00F43F6A" w:rsidRDefault="00F43F6A" w:rsidP="00F43F6A">
      <w:pPr>
        <w:tabs>
          <w:tab w:val="num" w:pos="1440"/>
        </w:tabs>
        <w:rPr>
          <w:rFonts w:ascii="Calibri" w:hAnsi="Calibri" w:cs="Calibri"/>
          <w:szCs w:val="26"/>
        </w:rPr>
      </w:pPr>
    </w:p>
    <w:p w14:paraId="08B19DC2" w14:textId="77777777" w:rsidR="00F43F6A" w:rsidRDefault="00F43F6A" w:rsidP="00F43F6A">
      <w:pPr>
        <w:tabs>
          <w:tab w:val="num" w:pos="1440"/>
        </w:tabs>
        <w:rPr>
          <w:rFonts w:ascii="Calibri" w:hAnsi="Calibri" w:cs="Calibri"/>
          <w:szCs w:val="26"/>
        </w:rPr>
      </w:pPr>
    </w:p>
    <w:p w14:paraId="20FDC49D" w14:textId="77777777" w:rsidR="00F43F6A" w:rsidRDefault="00F43F6A" w:rsidP="00F43F6A">
      <w:pPr>
        <w:tabs>
          <w:tab w:val="num" w:pos="1440"/>
        </w:tabs>
        <w:rPr>
          <w:rFonts w:ascii="Calibri" w:hAnsi="Calibri" w:cs="Calibri"/>
          <w:szCs w:val="26"/>
        </w:rPr>
      </w:pPr>
    </w:p>
    <w:p w14:paraId="426C8A29" w14:textId="77777777" w:rsidR="00F43F6A" w:rsidRDefault="00F43F6A" w:rsidP="00F43F6A">
      <w:pPr>
        <w:pStyle w:val="HeaderExhibit"/>
      </w:pPr>
      <w:r w:rsidRPr="00653703">
        <w:t xml:space="preserve">see next page for county of alameda </w:t>
      </w:r>
    </w:p>
    <w:p w14:paraId="58FD198A" w14:textId="77777777" w:rsidR="00F43F6A" w:rsidRPr="00653703" w:rsidRDefault="00F43F6A" w:rsidP="00F43F6A">
      <w:pPr>
        <w:pStyle w:val="HeaderExhibit"/>
      </w:pPr>
      <w:r w:rsidRPr="00653703">
        <w:t>minimum insurance requirements</w:t>
      </w:r>
    </w:p>
    <w:p w14:paraId="00C9AA63" w14:textId="77777777" w:rsidR="00F43F6A" w:rsidRDefault="00F43F6A" w:rsidP="00F43F6A">
      <w:pPr>
        <w:pStyle w:val="HeaderExhibit"/>
      </w:pPr>
    </w:p>
    <w:p w14:paraId="56930500" w14:textId="77777777" w:rsidR="00DF2798" w:rsidRDefault="00DF2798" w:rsidP="00DF2798">
      <w:pPr>
        <w:pStyle w:val="PlainText"/>
        <w:rPr>
          <w:rFonts w:asciiTheme="minorHAnsi" w:hAnsiTheme="minorHAnsi" w:cstheme="minorHAnsi"/>
          <w:b/>
          <w:color w:val="FFFFFF"/>
          <w:sz w:val="24"/>
          <w:szCs w:val="24"/>
        </w:rPr>
      </w:pPr>
    </w:p>
    <w:p w14:paraId="6133BBC5" w14:textId="77777777" w:rsidR="00DF2798" w:rsidRDefault="00DF2798" w:rsidP="00DF2798">
      <w:pPr>
        <w:pStyle w:val="PlainText"/>
        <w:rPr>
          <w:rFonts w:asciiTheme="minorHAnsi" w:hAnsiTheme="minorHAnsi" w:cstheme="minorHAnsi"/>
          <w:b/>
          <w:color w:val="FFFFFF"/>
          <w:sz w:val="24"/>
          <w:szCs w:val="24"/>
        </w:rPr>
      </w:pPr>
      <w:r>
        <w:rPr>
          <w:rFonts w:asciiTheme="minorHAnsi" w:hAnsiTheme="minorHAnsi" w:cstheme="minorHAnsi"/>
          <w:b/>
          <w:color w:val="FFFFFF"/>
          <w:sz w:val="24"/>
          <w:szCs w:val="24"/>
        </w:rPr>
        <w:br w:type="page"/>
      </w:r>
    </w:p>
    <w:p w14:paraId="119CC7D9" w14:textId="77777777" w:rsidR="00254D4B" w:rsidRDefault="00254D4B" w:rsidP="00752490">
      <w:pPr>
        <w:jc w:val="center"/>
        <w:rPr>
          <w:rFonts w:ascii="Calibri" w:hAnsi="Calibri"/>
          <w:b/>
          <w:caps/>
          <w:noProof/>
          <w:sz w:val="44"/>
        </w:rPr>
        <w:sectPr w:rsidR="00254D4B" w:rsidSect="00E23A64">
          <w:headerReference w:type="default" r:id="rId80"/>
          <w:footerReference w:type="default" r:id="rId81"/>
          <w:headerReference w:type="first" r:id="rId82"/>
          <w:footerReference w:type="first" r:id="rId83"/>
          <w:pgSz w:w="12240" w:h="15840" w:code="1"/>
          <w:pgMar w:top="1440" w:right="1080" w:bottom="1170" w:left="1080" w:header="288" w:footer="618" w:gutter="0"/>
          <w:pgBorders w:display="firstPage" w:offsetFrom="page">
            <w:top w:val="thinThickSmallGap" w:sz="24" w:space="24" w:color="auto"/>
            <w:left w:val="thinThickSmallGap" w:sz="24" w:space="24" w:color="auto"/>
            <w:bottom w:val="thickThinSmallGap" w:sz="24" w:space="24" w:color="auto"/>
            <w:right w:val="thickThinSmallGap" w:sz="24" w:space="24" w:color="auto"/>
          </w:pgBorders>
          <w:pgNumType w:start="1"/>
          <w:cols w:space="720"/>
          <w:formProt w:val="0"/>
          <w:titlePg/>
          <w:docGrid w:linePitch="354"/>
        </w:sectPr>
      </w:pPr>
      <w:r w:rsidRPr="00CD09C6">
        <w:rPr>
          <w:rFonts w:asciiTheme="minorHAnsi" w:hAnsiTheme="minorHAnsi" w:cstheme="minorHAnsi"/>
          <w:b/>
          <w:noProof/>
          <w:color w:val="FFFFFF"/>
          <w:sz w:val="24"/>
          <w:szCs w:val="24"/>
          <w:shd w:val="clear" w:color="auto" w:fill="E6E6E6"/>
        </w:rPr>
        <w:lastRenderedPageBreak/>
        <w:drawing>
          <wp:inline distT="0" distB="0" distL="0" distR="0" wp14:anchorId="5C1B484A" wp14:editId="1DB124CA">
            <wp:extent cx="4997303" cy="2721249"/>
            <wp:effectExtent l="0" t="0" r="0" b="3175"/>
            <wp:docPr id="851977917" name="Picture 1"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1977917" name="Picture 1" descr="Table&#10;&#10;Description automatically generated"/>
                    <pic:cNvPicPr/>
                  </pic:nvPicPr>
                  <pic:blipFill>
                    <a:blip r:embed="rId84"/>
                    <a:stretch>
                      <a:fillRect/>
                    </a:stretch>
                  </pic:blipFill>
                  <pic:spPr>
                    <a:xfrm>
                      <a:off x="0" y="0"/>
                      <a:ext cx="5012236" cy="2729381"/>
                    </a:xfrm>
                    <a:prstGeom prst="rect">
                      <a:avLst/>
                    </a:prstGeom>
                  </pic:spPr>
                </pic:pic>
              </a:graphicData>
            </a:graphic>
          </wp:inline>
        </w:drawing>
      </w:r>
      <w:r w:rsidRPr="00CD09C6">
        <w:rPr>
          <w:rFonts w:asciiTheme="minorHAnsi" w:hAnsiTheme="minorHAnsi" w:cstheme="minorHAnsi"/>
          <w:b/>
          <w:noProof/>
          <w:color w:val="FFFFFF"/>
          <w:sz w:val="24"/>
          <w:szCs w:val="24"/>
          <w:shd w:val="clear" w:color="auto" w:fill="E6E6E6"/>
        </w:rPr>
        <w:drawing>
          <wp:inline distT="0" distB="0" distL="0" distR="0" wp14:anchorId="72FC0533" wp14:editId="49607641">
            <wp:extent cx="4976037" cy="5530903"/>
            <wp:effectExtent l="0" t="0" r="0" b="0"/>
            <wp:docPr id="594606049" name="Picture 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4606049" name="Picture 1" descr="A screenshot of a computer&#10;&#10;Description automatically generated with low confidence"/>
                    <pic:cNvPicPr/>
                  </pic:nvPicPr>
                  <pic:blipFill>
                    <a:blip r:embed="rId85"/>
                    <a:stretch>
                      <a:fillRect/>
                    </a:stretch>
                  </pic:blipFill>
                  <pic:spPr>
                    <a:xfrm>
                      <a:off x="0" y="0"/>
                      <a:ext cx="4990488" cy="5546965"/>
                    </a:xfrm>
                    <a:prstGeom prst="rect">
                      <a:avLst/>
                    </a:prstGeom>
                  </pic:spPr>
                </pic:pic>
              </a:graphicData>
            </a:graphic>
          </wp:inline>
        </w:drawing>
      </w:r>
    </w:p>
    <w:p w14:paraId="53390EE6" w14:textId="47030B77" w:rsidR="00254D4B" w:rsidRDefault="00254D4B" w:rsidP="00254D4B">
      <w:pPr>
        <w:jc w:val="center"/>
        <w:rPr>
          <w:rFonts w:asciiTheme="minorHAnsi" w:hAnsiTheme="minorHAnsi" w:cstheme="minorHAnsi"/>
          <w:b/>
          <w:bCs/>
          <w:sz w:val="24"/>
          <w:szCs w:val="24"/>
        </w:rPr>
      </w:pPr>
      <w:r>
        <w:rPr>
          <w:rFonts w:asciiTheme="minorHAnsi" w:hAnsiTheme="minorHAnsi" w:cstheme="minorHAnsi"/>
          <w:b/>
          <w:bCs/>
          <w:sz w:val="24"/>
          <w:szCs w:val="24"/>
        </w:rPr>
        <w:lastRenderedPageBreak/>
        <w:t>EX</w:t>
      </w:r>
      <w:bookmarkStart w:id="109" w:name="ExhibitB"/>
      <w:bookmarkEnd w:id="109"/>
      <w:r>
        <w:rPr>
          <w:rFonts w:asciiTheme="minorHAnsi" w:hAnsiTheme="minorHAnsi" w:cstheme="minorHAnsi"/>
          <w:b/>
          <w:bCs/>
          <w:sz w:val="24"/>
          <w:szCs w:val="24"/>
        </w:rPr>
        <w:t>HIBIT B – ELEVATOR CONVEYANCE PERMITS</w:t>
      </w:r>
    </w:p>
    <w:p w14:paraId="4EFD75C8" w14:textId="77777777" w:rsidR="00254D4B" w:rsidRDefault="00254D4B" w:rsidP="00254D4B">
      <w:pPr>
        <w:jc w:val="center"/>
        <w:rPr>
          <w:rFonts w:asciiTheme="minorHAnsi" w:hAnsiTheme="minorHAnsi" w:cstheme="minorHAnsi"/>
          <w:b/>
          <w:bCs/>
          <w:sz w:val="24"/>
          <w:szCs w:val="24"/>
        </w:rPr>
      </w:pPr>
    </w:p>
    <w:p w14:paraId="6C9C4688" w14:textId="77777777" w:rsidR="00254D4B" w:rsidRDefault="00254D4B" w:rsidP="00254D4B">
      <w:pPr>
        <w:jc w:val="center"/>
        <w:rPr>
          <w:rFonts w:asciiTheme="minorHAnsi" w:hAnsiTheme="minorHAnsi" w:cstheme="minorHAnsi"/>
          <w:b/>
          <w:bCs/>
          <w:sz w:val="24"/>
          <w:szCs w:val="24"/>
        </w:rPr>
      </w:pPr>
    </w:p>
    <w:p w14:paraId="424AB72F" w14:textId="3798CF04" w:rsidR="00254D4B" w:rsidRDefault="00254D4B" w:rsidP="00254D4B">
      <w:pPr>
        <w:jc w:val="center"/>
        <w:rPr>
          <w:rFonts w:asciiTheme="minorHAnsi" w:hAnsiTheme="minorHAnsi" w:cstheme="minorHAnsi"/>
          <w:b/>
          <w:bCs/>
          <w:sz w:val="24"/>
          <w:szCs w:val="24"/>
        </w:rPr>
      </w:pPr>
      <w:r w:rsidRPr="00254D4B">
        <w:rPr>
          <w:rFonts w:asciiTheme="minorHAnsi" w:hAnsiTheme="minorHAnsi" w:cstheme="minorHAnsi"/>
          <w:b/>
          <w:bCs/>
          <w:noProof/>
          <w:sz w:val="24"/>
          <w:szCs w:val="24"/>
        </w:rPr>
        <w:drawing>
          <wp:inline distT="0" distB="0" distL="0" distR="0" wp14:anchorId="24EE783C" wp14:editId="5F95067A">
            <wp:extent cx="5378929" cy="7667625"/>
            <wp:effectExtent l="0" t="0" r="0" b="0"/>
            <wp:docPr id="110933466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86">
                      <a:extLst>
                        <a:ext uri="{28A0092B-C50C-407E-A947-70E740481C1C}">
                          <a14:useLocalDpi xmlns:a14="http://schemas.microsoft.com/office/drawing/2010/main" val="0"/>
                        </a:ext>
                      </a:extLst>
                    </a:blip>
                    <a:srcRect/>
                    <a:stretch>
                      <a:fillRect/>
                    </a:stretch>
                  </pic:blipFill>
                  <pic:spPr bwMode="auto">
                    <a:xfrm>
                      <a:off x="0" y="0"/>
                      <a:ext cx="5385480" cy="7676963"/>
                    </a:xfrm>
                    <a:prstGeom prst="rect">
                      <a:avLst/>
                    </a:prstGeom>
                    <a:noFill/>
                    <a:ln>
                      <a:noFill/>
                    </a:ln>
                  </pic:spPr>
                </pic:pic>
              </a:graphicData>
            </a:graphic>
          </wp:inline>
        </w:drawing>
      </w:r>
    </w:p>
    <w:p w14:paraId="1BA425BD" w14:textId="1B382C71" w:rsidR="00254D4B" w:rsidRDefault="00254D4B" w:rsidP="00254D4B">
      <w:pPr>
        <w:jc w:val="center"/>
        <w:rPr>
          <w:rFonts w:asciiTheme="minorHAnsi" w:hAnsiTheme="minorHAnsi" w:cstheme="minorHAnsi"/>
          <w:b/>
          <w:bCs/>
          <w:sz w:val="24"/>
          <w:szCs w:val="24"/>
        </w:rPr>
      </w:pPr>
      <w:r w:rsidRPr="00254D4B">
        <w:rPr>
          <w:rFonts w:asciiTheme="minorHAnsi" w:hAnsiTheme="minorHAnsi" w:cstheme="minorHAnsi"/>
          <w:b/>
          <w:bCs/>
          <w:noProof/>
          <w:sz w:val="24"/>
          <w:szCs w:val="24"/>
        </w:rPr>
        <w:lastRenderedPageBreak/>
        <w:drawing>
          <wp:inline distT="0" distB="0" distL="0" distR="0" wp14:anchorId="5A03C3CA" wp14:editId="3AA4FC4A">
            <wp:extent cx="5520351" cy="7915275"/>
            <wp:effectExtent l="0" t="0" r="4445" b="0"/>
            <wp:docPr id="58053275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87">
                      <a:extLst>
                        <a:ext uri="{28A0092B-C50C-407E-A947-70E740481C1C}">
                          <a14:useLocalDpi xmlns:a14="http://schemas.microsoft.com/office/drawing/2010/main" val="0"/>
                        </a:ext>
                      </a:extLst>
                    </a:blip>
                    <a:srcRect/>
                    <a:stretch>
                      <a:fillRect/>
                    </a:stretch>
                  </pic:blipFill>
                  <pic:spPr bwMode="auto">
                    <a:xfrm>
                      <a:off x="0" y="0"/>
                      <a:ext cx="5523242" cy="7919420"/>
                    </a:xfrm>
                    <a:prstGeom prst="rect">
                      <a:avLst/>
                    </a:prstGeom>
                    <a:noFill/>
                    <a:ln>
                      <a:noFill/>
                    </a:ln>
                  </pic:spPr>
                </pic:pic>
              </a:graphicData>
            </a:graphic>
          </wp:inline>
        </w:drawing>
      </w:r>
    </w:p>
    <w:p w14:paraId="42428FA6" w14:textId="320FA4AA" w:rsidR="00254D4B" w:rsidRDefault="00254D4B" w:rsidP="00254D4B">
      <w:pPr>
        <w:jc w:val="center"/>
        <w:rPr>
          <w:rFonts w:asciiTheme="minorHAnsi" w:hAnsiTheme="minorHAnsi" w:cstheme="minorHAnsi"/>
          <w:b/>
          <w:bCs/>
          <w:sz w:val="24"/>
          <w:szCs w:val="24"/>
        </w:rPr>
      </w:pPr>
      <w:r w:rsidRPr="00254D4B">
        <w:rPr>
          <w:rFonts w:asciiTheme="minorHAnsi" w:hAnsiTheme="minorHAnsi" w:cstheme="minorHAnsi"/>
          <w:b/>
          <w:bCs/>
          <w:noProof/>
          <w:sz w:val="24"/>
          <w:szCs w:val="24"/>
        </w:rPr>
        <w:lastRenderedPageBreak/>
        <w:drawing>
          <wp:inline distT="0" distB="0" distL="0" distR="0" wp14:anchorId="5D3749B7" wp14:editId="54C0CBAA">
            <wp:extent cx="5599155" cy="7677150"/>
            <wp:effectExtent l="0" t="0" r="1905" b="0"/>
            <wp:docPr id="1635547478"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88">
                      <a:extLst>
                        <a:ext uri="{28A0092B-C50C-407E-A947-70E740481C1C}">
                          <a14:useLocalDpi xmlns:a14="http://schemas.microsoft.com/office/drawing/2010/main" val="0"/>
                        </a:ext>
                      </a:extLst>
                    </a:blip>
                    <a:srcRect/>
                    <a:stretch>
                      <a:fillRect/>
                    </a:stretch>
                  </pic:blipFill>
                  <pic:spPr bwMode="auto">
                    <a:xfrm>
                      <a:off x="0" y="0"/>
                      <a:ext cx="5601592" cy="7680492"/>
                    </a:xfrm>
                    <a:prstGeom prst="rect">
                      <a:avLst/>
                    </a:prstGeom>
                    <a:noFill/>
                    <a:ln>
                      <a:noFill/>
                    </a:ln>
                  </pic:spPr>
                </pic:pic>
              </a:graphicData>
            </a:graphic>
          </wp:inline>
        </w:drawing>
      </w:r>
    </w:p>
    <w:p w14:paraId="2193C1E0" w14:textId="77777777" w:rsidR="00254D4B" w:rsidRDefault="00254D4B" w:rsidP="00254D4B">
      <w:pPr>
        <w:pStyle w:val="PlainText"/>
        <w:rPr>
          <w:rFonts w:asciiTheme="minorHAnsi" w:hAnsiTheme="minorHAnsi" w:cstheme="minorHAnsi"/>
          <w:b/>
          <w:color w:val="FFFFFF"/>
          <w:sz w:val="24"/>
          <w:szCs w:val="24"/>
        </w:rPr>
      </w:pPr>
    </w:p>
    <w:p w14:paraId="119EE7AF" w14:textId="5311F54A" w:rsidR="00F43F6A" w:rsidRPr="00DF2798" w:rsidRDefault="00F43F6A" w:rsidP="00DF2798">
      <w:pPr>
        <w:rPr>
          <w:rFonts w:ascii="Calibri" w:hAnsi="Calibri"/>
          <w:b/>
          <w:caps/>
          <w:noProof/>
          <w:sz w:val="44"/>
        </w:rPr>
      </w:pPr>
      <w:bookmarkStart w:id="110" w:name="_Hlk101547908"/>
      <w:bookmarkEnd w:id="110"/>
    </w:p>
    <w:sectPr w:rsidR="00F43F6A" w:rsidRPr="00DF2798" w:rsidSect="00254D4B">
      <w:footerReference w:type="default" r:id="rId89"/>
      <w:headerReference w:type="first" r:id="rId90"/>
      <w:footerReference w:type="first" r:id="rId91"/>
      <w:pgSz w:w="12240" w:h="15840" w:code="1"/>
      <w:pgMar w:top="1440" w:right="1080" w:bottom="1170" w:left="1080" w:header="288" w:footer="618" w:gutter="0"/>
      <w:pgNumType w:start="1"/>
      <w:cols w:space="720"/>
      <w:formProt w:val="0"/>
      <w:titlePg/>
      <w:docGrid w:linePitch="354"/>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8A9E8E6" w14:textId="77777777" w:rsidR="004A6436" w:rsidRDefault="004A6436">
      <w:r>
        <w:separator/>
      </w:r>
    </w:p>
  </w:endnote>
  <w:endnote w:type="continuationSeparator" w:id="0">
    <w:p w14:paraId="39742D2C" w14:textId="77777777" w:rsidR="004A6436" w:rsidRDefault="004A6436">
      <w:r>
        <w:continuationSeparator/>
      </w:r>
    </w:p>
  </w:endnote>
  <w:endnote w:type="continuationNotice" w:id="1">
    <w:p w14:paraId="45FA6EC7" w14:textId="77777777" w:rsidR="002B5A8C" w:rsidRDefault="002B5A8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Yu Mincho">
    <w:altName w:val="游明朝"/>
    <w:charset w:val="80"/>
    <w:family w:val="roman"/>
    <w:pitch w:val="variable"/>
    <w:sig w:usb0="800002E7" w:usb1="2AC7FCFF" w:usb2="00000012" w:usb3="00000000" w:csb0="0002009F" w:csb1="00000000"/>
  </w:font>
  <w:font w:name="Century Gothic">
    <w:panose1 w:val="020B0502020202020204"/>
    <w:charset w:val="00"/>
    <w:family w:val="swiss"/>
    <w:pitch w:val="variable"/>
    <w:sig w:usb0="00000287" w:usb1="00000000" w:usb2="00000000" w:usb3="00000000" w:csb0="0000009F" w:csb1="00000000"/>
  </w:font>
  <w:font w:name="Avenir Next LT Pro">
    <w:charset w:val="00"/>
    <w:family w:val="swiss"/>
    <w:pitch w:val="variable"/>
    <w:sig w:usb0="800000EF" w:usb1="5000204A" w:usb2="00000000" w:usb3="00000000" w:csb0="00000093" w:csb1="00000000"/>
  </w:font>
  <w:font w:name="Corbel">
    <w:panose1 w:val="020B0503020204020204"/>
    <w:charset w:val="00"/>
    <w:family w:val="swiss"/>
    <w:pitch w:val="variable"/>
    <w:sig w:usb0="A00002EF" w:usb1="4000A44B"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F7EAA3" w14:textId="7F4D56EB" w:rsidR="00466C68" w:rsidRDefault="00466C68" w:rsidP="00466C68">
    <w:pPr>
      <w:jc w:val="right"/>
      <w:rPr>
        <w:rFonts w:ascii="Calibri" w:hAnsi="Calibri" w:cs="Calibri"/>
        <w:sz w:val="20"/>
      </w:rPr>
    </w:pPr>
    <w:r>
      <w:rPr>
        <w:rFonts w:ascii="Calibri" w:hAnsi="Calibri" w:cs="Calibri"/>
        <w:sz w:val="20"/>
      </w:rPr>
      <w:t xml:space="preserve">IRFP No. </w:t>
    </w:r>
    <w:r w:rsidR="001C628F" w:rsidRPr="001C628F">
      <w:rPr>
        <w:rFonts w:ascii="Calibri" w:hAnsi="Calibri" w:cs="Calibri"/>
        <w:color w:val="000000" w:themeColor="text1"/>
        <w:sz w:val="20"/>
      </w:rPr>
      <w:t>902615</w:t>
    </w:r>
  </w:p>
  <w:p w14:paraId="26776DF8" w14:textId="0B82B89F" w:rsidR="00466C68" w:rsidRPr="00BE2FD2" w:rsidRDefault="00466C68" w:rsidP="00466C68">
    <w:pPr>
      <w:jc w:val="right"/>
      <w:rPr>
        <w:rFonts w:ascii="Calibri" w:hAnsi="Calibri" w:cs="Calibri"/>
        <w:sz w:val="20"/>
      </w:rPr>
    </w:pPr>
    <w:r>
      <w:rPr>
        <w:rFonts w:ascii="Calibri" w:hAnsi="Calibri" w:cs="Calibri"/>
        <w:sz w:val="20"/>
      </w:rPr>
      <w:t xml:space="preserve">Page </w:t>
    </w:r>
    <w:r>
      <w:rPr>
        <w:rFonts w:ascii="Calibri" w:hAnsi="Calibri" w:cs="Calibri"/>
        <w:sz w:val="20"/>
      </w:rPr>
      <w:fldChar w:fldCharType="begin"/>
    </w:r>
    <w:r>
      <w:rPr>
        <w:rFonts w:ascii="Calibri" w:hAnsi="Calibri" w:cs="Calibri"/>
        <w:sz w:val="20"/>
      </w:rPr>
      <w:instrText xml:space="preserve"> PAGE  \* Arabic  \* MERGEFORMAT </w:instrText>
    </w:r>
    <w:r>
      <w:rPr>
        <w:rFonts w:ascii="Calibri" w:hAnsi="Calibri" w:cs="Calibri"/>
        <w:sz w:val="20"/>
      </w:rPr>
      <w:fldChar w:fldCharType="separate"/>
    </w:r>
    <w:r>
      <w:rPr>
        <w:rFonts w:ascii="Calibri" w:hAnsi="Calibri" w:cs="Calibri"/>
        <w:noProof/>
        <w:sz w:val="20"/>
      </w:rPr>
      <w:t>6</w:t>
    </w:r>
    <w:r>
      <w:rPr>
        <w:rFonts w:ascii="Calibri" w:hAnsi="Calibri" w:cs="Calibri"/>
        <w:sz w:val="20"/>
      </w:rPr>
      <w:fldChar w:fldCharType="end"/>
    </w:r>
    <w:r>
      <w:rPr>
        <w:rFonts w:ascii="Calibri" w:hAnsi="Calibri" w:cs="Calibri"/>
        <w:sz w:val="20"/>
      </w:rPr>
      <w:t xml:space="preserve"> of </w:t>
    </w:r>
    <w:r>
      <w:rPr>
        <w:rFonts w:ascii="Calibri" w:hAnsi="Calibri" w:cs="Calibri"/>
        <w:sz w:val="20"/>
      </w:rPr>
      <w:fldChar w:fldCharType="begin"/>
    </w:r>
    <w:r>
      <w:rPr>
        <w:rFonts w:ascii="Calibri" w:hAnsi="Calibri" w:cs="Calibri"/>
        <w:sz w:val="20"/>
      </w:rPr>
      <w:instrText xml:space="preserve"> SECTIONPAGES  \# "0" \* Arabic  \* MERGEFORMAT </w:instrText>
    </w:r>
    <w:r>
      <w:rPr>
        <w:rFonts w:ascii="Calibri" w:hAnsi="Calibri" w:cs="Calibri"/>
        <w:sz w:val="20"/>
      </w:rPr>
      <w:fldChar w:fldCharType="separate"/>
    </w:r>
    <w:r w:rsidR="006E3B40">
      <w:rPr>
        <w:rFonts w:ascii="Calibri" w:hAnsi="Calibri" w:cs="Calibri"/>
        <w:noProof/>
        <w:sz w:val="20"/>
      </w:rPr>
      <w:t>23</w:t>
    </w:r>
    <w:r>
      <w:rPr>
        <w:rFonts w:ascii="Calibri" w:hAnsi="Calibri" w:cs="Calibri"/>
        <w:sz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754DAC" w14:textId="59E49392" w:rsidR="00A238F8" w:rsidRDefault="00A238F8" w:rsidP="00466C68">
    <w:pPr>
      <w:pStyle w:val="Footer"/>
      <w:tabs>
        <w:tab w:val="clear" w:pos="4320"/>
        <w:tab w:val="clear" w:pos="8640"/>
        <w:tab w:val="right" w:pos="10800"/>
      </w:tabs>
      <w:jc w:val="right"/>
      <w:rPr>
        <w:rFonts w:asciiTheme="minorHAnsi" w:hAnsiTheme="minorHAnsi" w:cstheme="minorHAnsi"/>
        <w:sz w:val="20"/>
        <w:szCs w:val="14"/>
      </w:rPr>
    </w:pPr>
    <w:r>
      <w:rPr>
        <w:rFonts w:asciiTheme="minorHAnsi" w:hAnsiTheme="minorHAnsi" w:cstheme="minorHAnsi"/>
        <w:sz w:val="20"/>
        <w:szCs w:val="14"/>
      </w:rPr>
      <w:t xml:space="preserve">IRFP </w:t>
    </w:r>
    <w:r w:rsidR="00CE1BC8">
      <w:rPr>
        <w:rFonts w:asciiTheme="minorHAnsi" w:hAnsiTheme="minorHAnsi" w:cstheme="minorHAnsi"/>
        <w:sz w:val="20"/>
        <w:szCs w:val="14"/>
      </w:rPr>
      <w:t>Non-</w:t>
    </w:r>
    <w:r>
      <w:rPr>
        <w:rFonts w:asciiTheme="minorHAnsi" w:hAnsiTheme="minorHAnsi" w:cstheme="minorHAnsi"/>
        <w:sz w:val="20"/>
        <w:szCs w:val="14"/>
      </w:rPr>
      <w:t>Fed Procurement</w:t>
    </w:r>
  </w:p>
  <w:p w14:paraId="5C317C8D" w14:textId="25DB55A8" w:rsidR="00A238F8" w:rsidRPr="00086F7F" w:rsidRDefault="00A238F8" w:rsidP="00A238F8">
    <w:pPr>
      <w:pStyle w:val="Footer"/>
      <w:tabs>
        <w:tab w:val="clear" w:pos="4320"/>
        <w:tab w:val="clear" w:pos="8640"/>
        <w:tab w:val="right" w:pos="10800"/>
      </w:tabs>
      <w:jc w:val="right"/>
      <w:rPr>
        <w:rFonts w:asciiTheme="minorHAnsi" w:hAnsiTheme="minorHAnsi" w:cstheme="minorHAnsi"/>
        <w:sz w:val="20"/>
        <w:szCs w:val="14"/>
      </w:rPr>
    </w:pPr>
    <w:r>
      <w:rPr>
        <w:rFonts w:asciiTheme="minorHAnsi" w:hAnsiTheme="minorHAnsi" w:cstheme="minorHAnsi"/>
        <w:sz w:val="20"/>
        <w:szCs w:val="14"/>
      </w:rPr>
      <w:t xml:space="preserve">Rev. </w:t>
    </w:r>
    <w:r w:rsidR="00BE0A1F">
      <w:rPr>
        <w:rFonts w:asciiTheme="minorHAnsi" w:hAnsiTheme="minorHAnsi" w:cstheme="minorHAnsi"/>
        <w:sz w:val="20"/>
        <w:szCs w:val="14"/>
      </w:rPr>
      <w:t>9/13</w:t>
    </w:r>
    <w:r w:rsidR="00925B3D">
      <w:rPr>
        <w:rFonts w:asciiTheme="minorHAnsi" w:hAnsiTheme="minorHAnsi" w:cstheme="minorHAnsi"/>
        <w:sz w:val="20"/>
        <w:szCs w:val="14"/>
      </w:rPr>
      <w:t>/</w:t>
    </w:r>
    <w:r w:rsidR="004E10D5">
      <w:rPr>
        <w:rFonts w:asciiTheme="minorHAnsi" w:hAnsiTheme="minorHAnsi" w:cstheme="minorHAnsi"/>
        <w:sz w:val="20"/>
        <w:szCs w:val="14"/>
      </w:rPr>
      <w:t>2024</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E75ACC" w14:textId="77777777" w:rsidR="004D05F2" w:rsidRPr="00A85450" w:rsidRDefault="004D05F2" w:rsidP="002A42B5">
    <w:pPr>
      <w:jc w:val="center"/>
      <w:rPr>
        <w:rFonts w:ascii="Calibri" w:hAnsi="Calibri" w:cs="Calibri"/>
        <w:sz w:val="18"/>
        <w:szCs w:val="18"/>
      </w:rPr>
    </w:pPr>
  </w:p>
  <w:p w14:paraId="269337CD" w14:textId="0B8B8B92" w:rsidR="004D05F2" w:rsidRDefault="004D05F2" w:rsidP="004D397E">
    <w:pPr>
      <w:pStyle w:val="Footer"/>
      <w:tabs>
        <w:tab w:val="clear" w:pos="4320"/>
        <w:tab w:val="clear" w:pos="8640"/>
      </w:tabs>
      <w:jc w:val="right"/>
      <w:rPr>
        <w:rFonts w:ascii="Calibri" w:hAnsi="Calibri" w:cs="Calibri"/>
        <w:sz w:val="20"/>
      </w:rPr>
    </w:pPr>
    <w:r w:rsidRPr="009000A4">
      <w:rPr>
        <w:rFonts w:ascii="Calibri" w:hAnsi="Calibri" w:cs="Calibri"/>
        <w:sz w:val="20"/>
      </w:rPr>
      <w:t>Bid Response Packet Instructions</w:t>
    </w:r>
  </w:p>
  <w:p w14:paraId="03761BFC" w14:textId="37118D6F" w:rsidR="00C63094" w:rsidRPr="00C63094" w:rsidRDefault="00C63094" w:rsidP="00C63094">
    <w:pPr>
      <w:jc w:val="right"/>
      <w:rPr>
        <w:rFonts w:ascii="Calibri" w:hAnsi="Calibri" w:cs="Calibri"/>
        <w:sz w:val="20"/>
        <w:szCs w:val="14"/>
      </w:rPr>
    </w:pPr>
    <w:r w:rsidRPr="00983DAC">
      <w:rPr>
        <w:rFonts w:ascii="Calibri" w:hAnsi="Calibri" w:cs="Calibri"/>
        <w:position w:val="8"/>
        <w:sz w:val="20"/>
      </w:rPr>
      <w:t xml:space="preserve">Page </w:t>
    </w:r>
    <w:r w:rsidRPr="00983DAC">
      <w:rPr>
        <w:rFonts w:ascii="Calibri" w:hAnsi="Calibri" w:cs="Calibri"/>
        <w:position w:val="8"/>
        <w:sz w:val="20"/>
      </w:rPr>
      <w:fldChar w:fldCharType="begin"/>
    </w:r>
    <w:r w:rsidRPr="00983DAC">
      <w:rPr>
        <w:rFonts w:ascii="Calibri" w:hAnsi="Calibri" w:cs="Calibri"/>
        <w:position w:val="8"/>
        <w:sz w:val="20"/>
      </w:rPr>
      <w:instrText xml:space="preserve"> PAGE </w:instrText>
    </w:r>
    <w:r w:rsidRPr="00983DAC">
      <w:rPr>
        <w:rFonts w:ascii="Calibri" w:hAnsi="Calibri" w:cs="Calibri"/>
        <w:position w:val="8"/>
        <w:sz w:val="20"/>
      </w:rPr>
      <w:fldChar w:fldCharType="separate"/>
    </w:r>
    <w:r>
      <w:rPr>
        <w:rFonts w:ascii="Calibri" w:hAnsi="Calibri" w:cs="Calibri"/>
        <w:position w:val="8"/>
        <w:sz w:val="20"/>
      </w:rPr>
      <w:t>1</w:t>
    </w:r>
    <w:r w:rsidRPr="00983DAC">
      <w:rPr>
        <w:rFonts w:ascii="Calibri" w:hAnsi="Calibri" w:cs="Calibri"/>
        <w:position w:val="8"/>
        <w:sz w:val="20"/>
      </w:rPr>
      <w:fldChar w:fldCharType="end"/>
    </w:r>
    <w:r>
      <w:rPr>
        <w:rFonts w:ascii="Calibri" w:hAnsi="Calibri" w:cs="Calibri"/>
        <w:position w:val="8"/>
        <w:sz w:val="20"/>
      </w:rPr>
      <w:t xml:space="preserve"> of </w:t>
    </w:r>
    <w:r>
      <w:rPr>
        <w:rFonts w:ascii="Calibri" w:hAnsi="Calibri" w:cs="Calibri"/>
        <w:position w:val="8"/>
        <w:sz w:val="20"/>
      </w:rPr>
      <w:fldChar w:fldCharType="begin"/>
    </w:r>
    <w:r>
      <w:rPr>
        <w:rFonts w:ascii="Calibri" w:hAnsi="Calibri" w:cs="Calibri"/>
        <w:position w:val="8"/>
        <w:sz w:val="20"/>
      </w:rPr>
      <w:instrText xml:space="preserve"> SECTIONPAGES  \# "0" \* Arabic  \* MERGEFORMAT </w:instrText>
    </w:r>
    <w:r>
      <w:rPr>
        <w:rFonts w:ascii="Calibri" w:hAnsi="Calibri" w:cs="Calibri"/>
        <w:position w:val="8"/>
        <w:sz w:val="20"/>
      </w:rPr>
      <w:fldChar w:fldCharType="separate"/>
    </w:r>
    <w:r w:rsidR="006E3B40">
      <w:rPr>
        <w:rFonts w:ascii="Calibri" w:hAnsi="Calibri" w:cs="Calibri"/>
        <w:noProof/>
        <w:position w:val="8"/>
        <w:sz w:val="20"/>
      </w:rPr>
      <w:t>2</w:t>
    </w:r>
    <w:r>
      <w:rPr>
        <w:rFonts w:ascii="Calibri" w:hAnsi="Calibri" w:cs="Calibri"/>
        <w:position w:val="8"/>
        <w:sz w:val="20"/>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460349" w14:textId="108BE167" w:rsidR="00C63094" w:rsidRDefault="00C63094" w:rsidP="00A238F8">
    <w:pPr>
      <w:pStyle w:val="Footer"/>
      <w:tabs>
        <w:tab w:val="clear" w:pos="4320"/>
        <w:tab w:val="clear" w:pos="8640"/>
        <w:tab w:val="right" w:pos="10800"/>
      </w:tabs>
      <w:jc w:val="right"/>
      <w:rPr>
        <w:rFonts w:asciiTheme="minorHAnsi" w:hAnsiTheme="minorHAnsi" w:cstheme="minorHAnsi"/>
        <w:sz w:val="20"/>
        <w:szCs w:val="14"/>
      </w:rPr>
    </w:pPr>
    <w:r>
      <w:rPr>
        <w:rFonts w:asciiTheme="minorHAnsi" w:hAnsiTheme="minorHAnsi" w:cstheme="minorHAnsi"/>
        <w:sz w:val="20"/>
        <w:szCs w:val="14"/>
      </w:rPr>
      <w:t>Bid Response Packet Instructions</w:t>
    </w:r>
  </w:p>
  <w:p w14:paraId="6152E9B5" w14:textId="7046295D" w:rsidR="00C63094" w:rsidRPr="00C63094" w:rsidRDefault="00C63094" w:rsidP="00C63094">
    <w:pPr>
      <w:jc w:val="right"/>
      <w:rPr>
        <w:rFonts w:ascii="Calibri" w:hAnsi="Calibri" w:cs="Calibri"/>
        <w:sz w:val="20"/>
        <w:szCs w:val="14"/>
      </w:rPr>
    </w:pPr>
    <w:r w:rsidRPr="00983DAC">
      <w:rPr>
        <w:rFonts w:ascii="Calibri" w:hAnsi="Calibri" w:cs="Calibri"/>
        <w:position w:val="8"/>
        <w:sz w:val="20"/>
      </w:rPr>
      <w:t xml:space="preserve">Page </w:t>
    </w:r>
    <w:r w:rsidRPr="00983DAC">
      <w:rPr>
        <w:rFonts w:ascii="Calibri" w:hAnsi="Calibri" w:cs="Calibri"/>
        <w:position w:val="8"/>
        <w:sz w:val="20"/>
      </w:rPr>
      <w:fldChar w:fldCharType="begin"/>
    </w:r>
    <w:r w:rsidRPr="00983DAC">
      <w:rPr>
        <w:rFonts w:ascii="Calibri" w:hAnsi="Calibri" w:cs="Calibri"/>
        <w:position w:val="8"/>
        <w:sz w:val="20"/>
      </w:rPr>
      <w:instrText xml:space="preserve"> PAGE </w:instrText>
    </w:r>
    <w:r w:rsidRPr="00983DAC">
      <w:rPr>
        <w:rFonts w:ascii="Calibri" w:hAnsi="Calibri" w:cs="Calibri"/>
        <w:position w:val="8"/>
        <w:sz w:val="20"/>
      </w:rPr>
      <w:fldChar w:fldCharType="separate"/>
    </w:r>
    <w:r>
      <w:rPr>
        <w:rFonts w:ascii="Calibri" w:hAnsi="Calibri" w:cs="Calibri"/>
        <w:position w:val="8"/>
        <w:sz w:val="20"/>
      </w:rPr>
      <w:t>1</w:t>
    </w:r>
    <w:r w:rsidRPr="00983DAC">
      <w:rPr>
        <w:rFonts w:ascii="Calibri" w:hAnsi="Calibri" w:cs="Calibri"/>
        <w:position w:val="8"/>
        <w:sz w:val="20"/>
      </w:rPr>
      <w:fldChar w:fldCharType="end"/>
    </w:r>
    <w:r>
      <w:rPr>
        <w:rFonts w:ascii="Calibri" w:hAnsi="Calibri" w:cs="Calibri"/>
        <w:position w:val="8"/>
        <w:sz w:val="20"/>
      </w:rPr>
      <w:t xml:space="preserve"> of </w:t>
    </w:r>
    <w:r>
      <w:rPr>
        <w:rFonts w:ascii="Calibri" w:hAnsi="Calibri" w:cs="Calibri"/>
        <w:position w:val="8"/>
        <w:sz w:val="20"/>
      </w:rPr>
      <w:fldChar w:fldCharType="begin"/>
    </w:r>
    <w:r>
      <w:rPr>
        <w:rFonts w:ascii="Calibri" w:hAnsi="Calibri" w:cs="Calibri"/>
        <w:position w:val="8"/>
        <w:sz w:val="20"/>
      </w:rPr>
      <w:instrText xml:space="preserve"> SECTIONPAGES  \# "0" \* Arabic  \* MERGEFORMAT </w:instrText>
    </w:r>
    <w:r>
      <w:rPr>
        <w:rFonts w:ascii="Calibri" w:hAnsi="Calibri" w:cs="Calibri"/>
        <w:position w:val="8"/>
        <w:sz w:val="20"/>
      </w:rPr>
      <w:fldChar w:fldCharType="separate"/>
    </w:r>
    <w:r w:rsidR="006E3B40">
      <w:rPr>
        <w:rFonts w:ascii="Calibri" w:hAnsi="Calibri" w:cs="Calibri"/>
        <w:noProof/>
        <w:position w:val="8"/>
        <w:sz w:val="20"/>
      </w:rPr>
      <w:t>2</w:t>
    </w:r>
    <w:r>
      <w:rPr>
        <w:rFonts w:ascii="Calibri" w:hAnsi="Calibri" w:cs="Calibri"/>
        <w:position w:val="8"/>
        <w:sz w:val="20"/>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B371FE" w14:textId="2625FFC3" w:rsidR="00CE1BC8" w:rsidRPr="001C628F" w:rsidRDefault="00CE1BC8" w:rsidP="00CE1BC8">
    <w:pPr>
      <w:pStyle w:val="Footer"/>
      <w:tabs>
        <w:tab w:val="clear" w:pos="4320"/>
        <w:tab w:val="clear" w:pos="8640"/>
      </w:tabs>
      <w:jc w:val="right"/>
      <w:rPr>
        <w:rFonts w:ascii="Calibri" w:hAnsi="Calibri" w:cs="Calibri"/>
        <w:color w:val="000000" w:themeColor="text1"/>
        <w:sz w:val="20"/>
      </w:rPr>
    </w:pPr>
    <w:r w:rsidRPr="001215F1">
      <w:rPr>
        <w:rFonts w:ascii="Calibri" w:hAnsi="Calibri" w:cs="Calibri"/>
        <w:color w:val="000000"/>
        <w:sz w:val="20"/>
      </w:rPr>
      <w:t xml:space="preserve">Bid Response Packet </w:t>
    </w:r>
    <w:r w:rsidRPr="001215F1">
      <w:rPr>
        <w:rFonts w:ascii="Calibri" w:hAnsi="Calibri" w:cs="Calibri"/>
        <w:sz w:val="20"/>
      </w:rPr>
      <w:t xml:space="preserve">– </w:t>
    </w:r>
    <w:r>
      <w:rPr>
        <w:rFonts w:ascii="Calibri" w:hAnsi="Calibri" w:cs="Calibri"/>
        <w:sz w:val="20"/>
      </w:rPr>
      <w:t>I</w:t>
    </w:r>
    <w:r w:rsidRPr="001215F1">
      <w:rPr>
        <w:rFonts w:ascii="Calibri" w:hAnsi="Calibri" w:cs="Calibri"/>
        <w:sz w:val="20"/>
      </w:rPr>
      <w:t>RFP</w:t>
    </w:r>
    <w:r w:rsidRPr="001215F1">
      <w:rPr>
        <w:rFonts w:ascii="Calibri" w:hAnsi="Calibri" w:cs="Calibri"/>
        <w:color w:val="000000"/>
        <w:sz w:val="20"/>
      </w:rPr>
      <w:t xml:space="preserve"> No</w:t>
    </w:r>
    <w:r w:rsidRPr="001C628F">
      <w:rPr>
        <w:rFonts w:ascii="Calibri" w:hAnsi="Calibri" w:cs="Calibri"/>
        <w:color w:val="000000" w:themeColor="text1"/>
        <w:sz w:val="20"/>
      </w:rPr>
      <w:t xml:space="preserve">. </w:t>
    </w:r>
    <w:r w:rsidR="001C628F" w:rsidRPr="001C628F">
      <w:rPr>
        <w:rFonts w:ascii="Calibri" w:hAnsi="Calibri" w:cs="Calibri"/>
        <w:color w:val="000000" w:themeColor="text1"/>
        <w:sz w:val="20"/>
      </w:rPr>
      <w:t>902615</w:t>
    </w:r>
    <w:r w:rsidRPr="001C628F">
      <w:rPr>
        <w:rFonts w:ascii="Calibri" w:hAnsi="Calibri" w:cs="Calibri"/>
        <w:color w:val="000000" w:themeColor="text1"/>
        <w:sz w:val="20"/>
      </w:rPr>
      <w:t xml:space="preserve"> </w:t>
    </w:r>
  </w:p>
  <w:p w14:paraId="4CF369D1" w14:textId="11177F55" w:rsidR="009000A4" w:rsidRPr="00CE1BC8" w:rsidRDefault="00CE1BC8" w:rsidP="00CE1BC8">
    <w:pPr>
      <w:jc w:val="right"/>
      <w:rPr>
        <w:rFonts w:ascii="Calibri" w:hAnsi="Calibri" w:cs="Calibri"/>
        <w:sz w:val="20"/>
      </w:rPr>
    </w:pPr>
    <w:r w:rsidRPr="001215F1">
      <w:rPr>
        <w:rFonts w:ascii="Calibri" w:hAnsi="Calibri" w:cs="Calibri"/>
        <w:position w:val="8"/>
        <w:sz w:val="20"/>
      </w:rPr>
      <w:t xml:space="preserve">Page </w:t>
    </w:r>
    <w:r w:rsidRPr="001215F1">
      <w:rPr>
        <w:rFonts w:ascii="Calibri" w:hAnsi="Calibri" w:cs="Calibri"/>
        <w:position w:val="8"/>
        <w:sz w:val="20"/>
      </w:rPr>
      <w:fldChar w:fldCharType="begin"/>
    </w:r>
    <w:r w:rsidRPr="001215F1">
      <w:rPr>
        <w:rFonts w:ascii="Calibri" w:hAnsi="Calibri" w:cs="Calibri"/>
        <w:position w:val="8"/>
        <w:sz w:val="20"/>
      </w:rPr>
      <w:instrText xml:space="preserve"> PAGE </w:instrText>
    </w:r>
    <w:r w:rsidRPr="001215F1">
      <w:rPr>
        <w:rFonts w:ascii="Calibri" w:hAnsi="Calibri" w:cs="Calibri"/>
        <w:position w:val="8"/>
        <w:sz w:val="20"/>
      </w:rPr>
      <w:fldChar w:fldCharType="separate"/>
    </w:r>
    <w:r>
      <w:rPr>
        <w:rFonts w:ascii="Calibri" w:hAnsi="Calibri" w:cs="Calibri"/>
        <w:position w:val="8"/>
        <w:sz w:val="20"/>
      </w:rPr>
      <w:t>2</w:t>
    </w:r>
    <w:r w:rsidRPr="001215F1">
      <w:rPr>
        <w:rFonts w:ascii="Calibri" w:hAnsi="Calibri" w:cs="Calibri"/>
        <w:position w:val="8"/>
        <w:sz w:val="20"/>
      </w:rPr>
      <w:fldChar w:fldCharType="end"/>
    </w:r>
    <w:r>
      <w:rPr>
        <w:rFonts w:ascii="Calibri" w:hAnsi="Calibri" w:cs="Calibri"/>
        <w:position w:val="8"/>
        <w:sz w:val="20"/>
      </w:rPr>
      <w:t xml:space="preserve"> of </w:t>
    </w:r>
    <w:r>
      <w:rPr>
        <w:rFonts w:ascii="Calibri" w:hAnsi="Calibri" w:cs="Calibri"/>
        <w:position w:val="8"/>
        <w:sz w:val="20"/>
      </w:rPr>
      <w:fldChar w:fldCharType="begin"/>
    </w:r>
    <w:r>
      <w:rPr>
        <w:rFonts w:ascii="Calibri" w:hAnsi="Calibri" w:cs="Calibri"/>
        <w:position w:val="8"/>
        <w:sz w:val="20"/>
      </w:rPr>
      <w:instrText xml:space="preserve"> SECTIONPAGES  \# "0" \* Arabic  \* MERGEFORMAT </w:instrText>
    </w:r>
    <w:r>
      <w:rPr>
        <w:rFonts w:ascii="Calibri" w:hAnsi="Calibri" w:cs="Calibri"/>
        <w:position w:val="8"/>
        <w:sz w:val="20"/>
      </w:rPr>
      <w:fldChar w:fldCharType="separate"/>
    </w:r>
    <w:r w:rsidR="006E3B40">
      <w:rPr>
        <w:rFonts w:ascii="Calibri" w:hAnsi="Calibri" w:cs="Calibri"/>
        <w:noProof/>
        <w:position w:val="8"/>
        <w:sz w:val="20"/>
      </w:rPr>
      <w:t>18</w:t>
    </w:r>
    <w:r>
      <w:rPr>
        <w:rFonts w:ascii="Calibri" w:hAnsi="Calibri" w:cs="Calibri"/>
        <w:position w:val="8"/>
        <w:sz w:val="20"/>
      </w:rPr>
      <w:fldChar w:fldCharType="end"/>
    </w:r>
    <w:r w:rsidRPr="001215F1">
      <w:rPr>
        <w:rFonts w:ascii="Calibri" w:hAnsi="Calibri" w:cs="Calibri"/>
        <w:sz w:val="20"/>
      </w:rPr>
      <w:t xml:space="preserve"> </w:t>
    </w:r>
    <w:r w:rsidRPr="001215F1">
      <w:rPr>
        <w:rFonts w:ascii="Calibri" w:hAnsi="Calibri" w:cs="Calibri"/>
        <w:sz w:val="20"/>
      </w:rPr>
      <w:sym w:font="Wingdings" w:char="F026"/>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F58CFA" w14:textId="15427092" w:rsidR="00CB253A" w:rsidRPr="009000A4" w:rsidRDefault="00CB253A" w:rsidP="00A60AE6">
    <w:pPr>
      <w:tabs>
        <w:tab w:val="right" w:pos="10080"/>
      </w:tabs>
      <w:rPr>
        <w:rFonts w:ascii="Calibri" w:hAnsi="Calibri" w:cs="Calibri"/>
        <w:sz w:val="20"/>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BB04CB" w14:textId="77777777" w:rsidR="00254D4B" w:rsidRDefault="00254D4B" w:rsidP="00254D4B">
    <w:pPr>
      <w:pStyle w:val="Footer"/>
      <w:tabs>
        <w:tab w:val="clear" w:pos="4320"/>
        <w:tab w:val="clear" w:pos="8640"/>
      </w:tabs>
      <w:jc w:val="right"/>
      <w:rPr>
        <w:rFonts w:ascii="Calibri" w:hAnsi="Calibri" w:cs="Calibri"/>
        <w:color w:val="000000" w:themeColor="text1"/>
        <w:sz w:val="20"/>
      </w:rPr>
    </w:pPr>
    <w:r>
      <w:rPr>
        <w:rFonts w:ascii="Calibri" w:hAnsi="Calibri" w:cs="Calibri"/>
        <w:color w:val="000000"/>
        <w:sz w:val="20"/>
      </w:rPr>
      <w:t>Exhibit B</w:t>
    </w:r>
    <w:r w:rsidRPr="001215F1">
      <w:rPr>
        <w:rFonts w:ascii="Calibri" w:hAnsi="Calibri" w:cs="Calibri"/>
        <w:color w:val="000000"/>
        <w:sz w:val="20"/>
      </w:rPr>
      <w:t xml:space="preserve"> </w:t>
    </w:r>
    <w:r w:rsidRPr="001215F1">
      <w:rPr>
        <w:rFonts w:ascii="Calibri" w:hAnsi="Calibri" w:cs="Calibri"/>
        <w:sz w:val="20"/>
      </w:rPr>
      <w:t xml:space="preserve">– </w:t>
    </w:r>
    <w:r>
      <w:rPr>
        <w:rFonts w:ascii="Calibri" w:hAnsi="Calibri" w:cs="Calibri"/>
        <w:sz w:val="20"/>
      </w:rPr>
      <w:t>I</w:t>
    </w:r>
    <w:r w:rsidRPr="001215F1">
      <w:rPr>
        <w:rFonts w:ascii="Calibri" w:hAnsi="Calibri" w:cs="Calibri"/>
        <w:sz w:val="20"/>
      </w:rPr>
      <w:t>RFP</w:t>
    </w:r>
    <w:r w:rsidRPr="001215F1">
      <w:rPr>
        <w:rFonts w:ascii="Calibri" w:hAnsi="Calibri" w:cs="Calibri"/>
        <w:color w:val="000000"/>
        <w:sz w:val="20"/>
      </w:rPr>
      <w:t xml:space="preserve"> No</w:t>
    </w:r>
    <w:r w:rsidRPr="001C628F">
      <w:rPr>
        <w:rFonts w:ascii="Calibri" w:hAnsi="Calibri" w:cs="Calibri"/>
        <w:color w:val="000000" w:themeColor="text1"/>
        <w:sz w:val="20"/>
      </w:rPr>
      <w:t>. 902615</w:t>
    </w:r>
  </w:p>
  <w:p w14:paraId="5498672B" w14:textId="3CB7E1AA" w:rsidR="00254D4B" w:rsidRPr="00CE1BC8" w:rsidRDefault="00254D4B" w:rsidP="00CE1BC8">
    <w:pPr>
      <w:jc w:val="right"/>
      <w:rPr>
        <w:rFonts w:ascii="Calibri" w:hAnsi="Calibri" w:cs="Calibri"/>
        <w:sz w:val="20"/>
      </w:rPr>
    </w:pPr>
    <w:r w:rsidRPr="001215F1">
      <w:rPr>
        <w:rFonts w:ascii="Calibri" w:hAnsi="Calibri" w:cs="Calibri"/>
        <w:position w:val="8"/>
        <w:sz w:val="20"/>
      </w:rPr>
      <w:t xml:space="preserve">Page </w:t>
    </w:r>
    <w:r w:rsidRPr="001215F1">
      <w:rPr>
        <w:rFonts w:ascii="Calibri" w:hAnsi="Calibri" w:cs="Calibri"/>
        <w:position w:val="8"/>
        <w:sz w:val="20"/>
      </w:rPr>
      <w:fldChar w:fldCharType="begin"/>
    </w:r>
    <w:r w:rsidRPr="001215F1">
      <w:rPr>
        <w:rFonts w:ascii="Calibri" w:hAnsi="Calibri" w:cs="Calibri"/>
        <w:position w:val="8"/>
        <w:sz w:val="20"/>
      </w:rPr>
      <w:instrText xml:space="preserve"> PAGE </w:instrText>
    </w:r>
    <w:r w:rsidRPr="001215F1">
      <w:rPr>
        <w:rFonts w:ascii="Calibri" w:hAnsi="Calibri" w:cs="Calibri"/>
        <w:position w:val="8"/>
        <w:sz w:val="20"/>
      </w:rPr>
      <w:fldChar w:fldCharType="separate"/>
    </w:r>
    <w:r>
      <w:rPr>
        <w:rFonts w:ascii="Calibri" w:hAnsi="Calibri" w:cs="Calibri"/>
        <w:position w:val="8"/>
        <w:sz w:val="20"/>
      </w:rPr>
      <w:t>2</w:t>
    </w:r>
    <w:r w:rsidRPr="001215F1">
      <w:rPr>
        <w:rFonts w:ascii="Calibri" w:hAnsi="Calibri" w:cs="Calibri"/>
        <w:position w:val="8"/>
        <w:sz w:val="20"/>
      </w:rPr>
      <w:fldChar w:fldCharType="end"/>
    </w:r>
    <w:r>
      <w:rPr>
        <w:rFonts w:ascii="Calibri" w:hAnsi="Calibri" w:cs="Calibri"/>
        <w:position w:val="8"/>
        <w:sz w:val="20"/>
      </w:rPr>
      <w:t xml:space="preserve"> of </w:t>
    </w:r>
    <w:r>
      <w:rPr>
        <w:rFonts w:ascii="Calibri" w:hAnsi="Calibri" w:cs="Calibri"/>
        <w:position w:val="8"/>
        <w:sz w:val="20"/>
      </w:rPr>
      <w:fldChar w:fldCharType="begin"/>
    </w:r>
    <w:r>
      <w:rPr>
        <w:rFonts w:ascii="Calibri" w:hAnsi="Calibri" w:cs="Calibri"/>
        <w:position w:val="8"/>
        <w:sz w:val="20"/>
      </w:rPr>
      <w:instrText xml:space="preserve"> SECTIONPAGES  \# "0" \* Arabic  \* MERGEFORMAT </w:instrText>
    </w:r>
    <w:r>
      <w:rPr>
        <w:rFonts w:ascii="Calibri" w:hAnsi="Calibri" w:cs="Calibri"/>
        <w:position w:val="8"/>
        <w:sz w:val="20"/>
      </w:rPr>
      <w:fldChar w:fldCharType="separate"/>
    </w:r>
    <w:r w:rsidR="006E3B40">
      <w:rPr>
        <w:rFonts w:ascii="Calibri" w:hAnsi="Calibri" w:cs="Calibri"/>
        <w:noProof/>
        <w:position w:val="8"/>
        <w:sz w:val="20"/>
      </w:rPr>
      <w:t>3</w:t>
    </w:r>
    <w:r>
      <w:rPr>
        <w:rFonts w:ascii="Calibri" w:hAnsi="Calibri" w:cs="Calibri"/>
        <w:position w:val="8"/>
        <w:sz w:val="20"/>
      </w:rPr>
      <w:fldChar w:fldCharType="end"/>
    </w:r>
    <w:r w:rsidRPr="001215F1">
      <w:rPr>
        <w:rFonts w:ascii="Calibri" w:hAnsi="Calibri" w:cs="Calibri"/>
        <w:sz w:val="20"/>
      </w:rPr>
      <w:t xml:space="preserve"> </w:t>
    </w:r>
    <w:r w:rsidRPr="001215F1">
      <w:rPr>
        <w:rFonts w:ascii="Calibri" w:hAnsi="Calibri" w:cs="Calibri"/>
        <w:sz w:val="20"/>
      </w:rPr>
      <w:sym w:font="Wingdings" w:char="F026"/>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D603F4" w14:textId="77777777" w:rsidR="00254D4B" w:rsidRDefault="00254D4B" w:rsidP="00254D4B">
    <w:pPr>
      <w:pStyle w:val="Footer"/>
      <w:tabs>
        <w:tab w:val="clear" w:pos="4320"/>
        <w:tab w:val="clear" w:pos="8640"/>
      </w:tabs>
      <w:jc w:val="right"/>
      <w:rPr>
        <w:rFonts w:ascii="Calibri" w:hAnsi="Calibri" w:cs="Calibri"/>
        <w:color w:val="000000" w:themeColor="text1"/>
        <w:sz w:val="20"/>
      </w:rPr>
    </w:pPr>
    <w:r>
      <w:rPr>
        <w:rFonts w:ascii="Calibri" w:hAnsi="Calibri" w:cs="Calibri"/>
        <w:color w:val="000000"/>
        <w:sz w:val="20"/>
      </w:rPr>
      <w:t>Exhibit B</w:t>
    </w:r>
    <w:r w:rsidRPr="001215F1">
      <w:rPr>
        <w:rFonts w:ascii="Calibri" w:hAnsi="Calibri" w:cs="Calibri"/>
        <w:color w:val="000000"/>
        <w:sz w:val="20"/>
      </w:rPr>
      <w:t xml:space="preserve"> </w:t>
    </w:r>
    <w:r w:rsidRPr="001215F1">
      <w:rPr>
        <w:rFonts w:ascii="Calibri" w:hAnsi="Calibri" w:cs="Calibri"/>
        <w:sz w:val="20"/>
      </w:rPr>
      <w:t xml:space="preserve">– </w:t>
    </w:r>
    <w:r>
      <w:rPr>
        <w:rFonts w:ascii="Calibri" w:hAnsi="Calibri" w:cs="Calibri"/>
        <w:sz w:val="20"/>
      </w:rPr>
      <w:t>I</w:t>
    </w:r>
    <w:r w:rsidRPr="001215F1">
      <w:rPr>
        <w:rFonts w:ascii="Calibri" w:hAnsi="Calibri" w:cs="Calibri"/>
        <w:sz w:val="20"/>
      </w:rPr>
      <w:t>RFP</w:t>
    </w:r>
    <w:r w:rsidRPr="001215F1">
      <w:rPr>
        <w:rFonts w:ascii="Calibri" w:hAnsi="Calibri" w:cs="Calibri"/>
        <w:color w:val="000000"/>
        <w:sz w:val="20"/>
      </w:rPr>
      <w:t xml:space="preserve"> No</w:t>
    </w:r>
    <w:r w:rsidRPr="001C628F">
      <w:rPr>
        <w:rFonts w:ascii="Calibri" w:hAnsi="Calibri" w:cs="Calibri"/>
        <w:color w:val="000000" w:themeColor="text1"/>
        <w:sz w:val="20"/>
      </w:rPr>
      <w:t>. 902615</w:t>
    </w:r>
  </w:p>
  <w:p w14:paraId="0FEE77CB" w14:textId="0EB0AB8E" w:rsidR="00254D4B" w:rsidRPr="001C628F" w:rsidRDefault="00254D4B" w:rsidP="00254D4B">
    <w:pPr>
      <w:pStyle w:val="Footer"/>
      <w:tabs>
        <w:tab w:val="clear" w:pos="4320"/>
        <w:tab w:val="clear" w:pos="8640"/>
      </w:tabs>
      <w:jc w:val="right"/>
      <w:rPr>
        <w:rFonts w:ascii="Calibri" w:hAnsi="Calibri" w:cs="Calibri"/>
        <w:color w:val="000000" w:themeColor="text1"/>
        <w:sz w:val="20"/>
      </w:rPr>
    </w:pPr>
    <w:r>
      <w:rPr>
        <w:rFonts w:ascii="Calibri" w:hAnsi="Calibri" w:cs="Calibri"/>
        <w:color w:val="000000" w:themeColor="text1"/>
        <w:sz w:val="20"/>
      </w:rPr>
      <w:t>Page 1 of 3</w:t>
    </w:r>
    <w:r w:rsidRPr="001C628F">
      <w:rPr>
        <w:rFonts w:ascii="Calibri" w:hAnsi="Calibri" w:cs="Calibri"/>
        <w:color w:val="000000" w:themeColor="text1"/>
        <w:sz w:val="20"/>
      </w:rPr>
      <w:t xml:space="preserve"> </w:t>
    </w:r>
  </w:p>
  <w:p w14:paraId="34270F91" w14:textId="77777777" w:rsidR="00254D4B" w:rsidRPr="009000A4" w:rsidRDefault="00254D4B" w:rsidP="00254D4B">
    <w:pPr>
      <w:tabs>
        <w:tab w:val="right" w:pos="10080"/>
      </w:tabs>
      <w:jc w:val="right"/>
      <w:rPr>
        <w:rFonts w:ascii="Calibri" w:hAnsi="Calibri" w:cs="Calibri"/>
        <w:sz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198FDC" w14:textId="77777777" w:rsidR="004A6436" w:rsidRDefault="004A6436">
      <w:r>
        <w:separator/>
      </w:r>
    </w:p>
  </w:footnote>
  <w:footnote w:type="continuationSeparator" w:id="0">
    <w:p w14:paraId="3E11C32B" w14:textId="77777777" w:rsidR="004A6436" w:rsidRDefault="004A6436">
      <w:r>
        <w:continuationSeparator/>
      </w:r>
    </w:p>
  </w:footnote>
  <w:footnote w:type="continuationNotice" w:id="1">
    <w:p w14:paraId="2357241C" w14:textId="77777777" w:rsidR="002B5A8C" w:rsidRDefault="002B5A8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57B0AC" w14:textId="77777777" w:rsidR="004D05F2" w:rsidRDefault="002034CF">
    <w:pPr>
      <w:pStyle w:val="Header"/>
    </w:pPr>
    <w:r>
      <w:rPr>
        <w:noProof/>
      </w:rPr>
      <w:pict w14:anchorId="21AF8BB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7256762" o:spid="_x0000_s1089" type="#_x0000_t75" style="position:absolute;margin-left:0;margin-top:0;width:319.5pt;height:319.5pt;z-index:-251658238;mso-position-horizontal:center;mso-position-horizontal-relative:margin;mso-position-vertical:center;mso-position-vertical-relative:margin" o:allowincell="f">
          <v:imagedata r:id="rId1" o:title="county of alameda logo" gain="19661f" blacklevel="22938f"/>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D264E8" w14:textId="69600506" w:rsidR="004D05F2" w:rsidRDefault="004D05F2" w:rsidP="00466C68">
    <w:pPr>
      <w:pStyle w:val="Footer"/>
      <w:tabs>
        <w:tab w:val="clear" w:pos="4320"/>
        <w:tab w:val="center" w:pos="5130"/>
      </w:tabs>
      <w:rPr>
        <w:sz w:val="10"/>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E29876" w14:textId="155E9DBA" w:rsidR="00E20272" w:rsidRPr="00E20272" w:rsidRDefault="00466C68" w:rsidP="00344825">
    <w:pPr>
      <w:pStyle w:val="Header"/>
      <w:jc w:val="center"/>
      <w:rPr>
        <w:rFonts w:ascii="Avenir Next LT Pro" w:hAnsi="Avenir Next LT Pro"/>
        <w:b/>
        <w:bCs/>
        <w:color w:val="7030A0"/>
        <w:sz w:val="20"/>
        <w:szCs w:val="14"/>
      </w:rPr>
    </w:pPr>
    <w:r w:rsidRPr="00E20272">
      <w:rPr>
        <w:rFonts w:ascii="Century Gothic" w:hAnsi="Century Gothic"/>
        <w:b/>
        <w:bCs/>
        <w:noProof/>
        <w:color w:val="7030A0"/>
        <w:spacing w:val="60"/>
        <w:sz w:val="52"/>
        <w:highlight w:val="yellow"/>
      </w:rPr>
      <w:drawing>
        <wp:anchor distT="0" distB="0" distL="114300" distR="114300" simplePos="0" relativeHeight="251658240" behindDoc="1" locked="0" layoutInCell="1" allowOverlap="1" wp14:anchorId="58221623" wp14:editId="119877AC">
          <wp:simplePos x="0" y="0"/>
          <wp:positionH relativeFrom="margin">
            <wp:align>left</wp:align>
          </wp:positionH>
          <wp:positionV relativeFrom="paragraph">
            <wp:posOffset>-67613</wp:posOffset>
          </wp:positionV>
          <wp:extent cx="699715" cy="699715"/>
          <wp:effectExtent l="0" t="0" r="5715" b="5715"/>
          <wp:wrapNone/>
          <wp:docPr id="23" name="Picture 23"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sign, outdoor&#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699715" cy="699715"/>
                  </a:xfrm>
                  <a:prstGeom prst="rect">
                    <a:avLst/>
                  </a:prstGeom>
                </pic:spPr>
              </pic:pic>
            </a:graphicData>
          </a:graphic>
          <wp14:sizeRelH relativeFrom="margin">
            <wp14:pctWidth>0</wp14:pctWidth>
          </wp14:sizeRelH>
          <wp14:sizeRelV relativeFrom="margin">
            <wp14:pctHeight>0</wp14:pctHeight>
          </wp14:sizeRelV>
        </wp:anchor>
      </w:drawing>
    </w:r>
    <w:r w:rsidR="002034CF">
      <w:rPr>
        <w:b/>
        <w:bCs/>
        <w:noProof/>
        <w:color w:val="7030A0"/>
        <w:highlight w:val="yellow"/>
      </w:rPr>
      <w:pict w14:anchorId="668EA2D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7256761" o:spid="_x0000_s1088" type="#_x0000_t75" style="position:absolute;left:0;text-align:left;margin-left:0;margin-top:0;width:319.5pt;height:319.5pt;z-index:-251658239;mso-position-horizontal:center;mso-position-horizontal-relative:margin;mso-position-vertical:center;mso-position-vertical-relative:margin" o:allowincell="f">
          <v:imagedata r:id="rId2" o:title="county of alameda logo" gain="19661f" blacklevel="22938f"/>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F73E8A" w14:textId="6A3F0D84" w:rsidR="004D05F2" w:rsidRPr="000A03E2" w:rsidRDefault="004D05F2" w:rsidP="000A03E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CE22D0" w14:textId="156E4186" w:rsidR="00C63094" w:rsidRPr="00C63094" w:rsidRDefault="00C63094" w:rsidP="00C63094">
    <w:pPr>
      <w:pStyle w:val="Header"/>
      <w:jc w:val="center"/>
      <w:rPr>
        <w:rFonts w:ascii="Avenir Next LT Pro" w:hAnsi="Avenir Next LT Pro"/>
        <w:b/>
        <w:bCs/>
        <w:color w:val="7030A0"/>
        <w:sz w:val="20"/>
        <w:szCs w:val="14"/>
        <w:highlight w:val="yellow"/>
      </w:rPr>
    </w:pPr>
    <w:r w:rsidRPr="00E20272">
      <w:rPr>
        <w:rFonts w:ascii="Century Gothic" w:hAnsi="Century Gothic"/>
        <w:b/>
        <w:bCs/>
        <w:noProof/>
        <w:color w:val="7030A0"/>
        <w:spacing w:val="60"/>
        <w:sz w:val="52"/>
        <w:highlight w:val="yellow"/>
      </w:rPr>
      <w:drawing>
        <wp:anchor distT="0" distB="0" distL="114300" distR="114300" simplePos="0" relativeHeight="251658244" behindDoc="1" locked="0" layoutInCell="1" allowOverlap="1" wp14:anchorId="061A6480" wp14:editId="63992487">
          <wp:simplePos x="0" y="0"/>
          <wp:positionH relativeFrom="margin">
            <wp:align>left</wp:align>
          </wp:positionH>
          <wp:positionV relativeFrom="paragraph">
            <wp:posOffset>-67586</wp:posOffset>
          </wp:positionV>
          <wp:extent cx="707197" cy="707197"/>
          <wp:effectExtent l="0" t="0" r="0" b="0"/>
          <wp:wrapNone/>
          <wp:docPr id="2" name="Picture 2"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sign, outdoor&#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07197" cy="707197"/>
                  </a:xfrm>
                  <a:prstGeom prst="rect">
                    <a:avLst/>
                  </a:prstGeom>
                </pic:spPr>
              </pic:pic>
            </a:graphicData>
          </a:graphic>
          <wp14:sizeRelH relativeFrom="margin">
            <wp14:pctWidth>0</wp14:pctWidth>
          </wp14:sizeRelH>
          <wp14:sizeRelV relativeFrom="margin">
            <wp14:pctHeight>0</wp14:pctHeight>
          </wp14:sizeRelV>
        </wp:anchor>
      </w:drawing>
    </w:r>
    <w:r w:rsidR="002034CF">
      <w:rPr>
        <w:b/>
        <w:bCs/>
        <w:noProof/>
        <w:color w:val="7030A0"/>
        <w:highlight w:val="yellow"/>
      </w:rPr>
      <w:pict w14:anchorId="59823D8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90" type="#_x0000_t75" style="position:absolute;left:0;text-align:left;margin-left:0;margin-top:0;width:319.5pt;height:319.5pt;z-index:-251658235;mso-position-horizontal:center;mso-position-horizontal-relative:margin;mso-position-vertical:center;mso-position-vertical-relative:margin" o:allowincell="f">
          <v:imagedata r:id="rId2" o:title="county of alameda logo" gain="19661f" blacklevel="22938f"/>
          <w10:wrap anchorx="margin" anchory="margi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AEE210" w14:textId="683BE2EB" w:rsidR="00CE1BC8" w:rsidRPr="000A03E2" w:rsidRDefault="00CE1BC8" w:rsidP="000A03E2">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5D42F2" w14:textId="17E4D2A6" w:rsidR="00466C68" w:rsidRDefault="006821A7">
    <w:pPr>
      <w:pStyle w:val="Header"/>
    </w:pPr>
    <w:r>
      <w:rPr>
        <w:noProof/>
      </w:rPr>
      <w:drawing>
        <wp:anchor distT="0" distB="0" distL="114300" distR="114300" simplePos="0" relativeHeight="251658243" behindDoc="1" locked="0" layoutInCell="0" allowOverlap="1" wp14:anchorId="60D7E446" wp14:editId="4071E785">
          <wp:simplePos x="0" y="0"/>
          <wp:positionH relativeFrom="margin">
            <wp:align>center</wp:align>
          </wp:positionH>
          <wp:positionV relativeFrom="margin">
            <wp:align>center</wp:align>
          </wp:positionV>
          <wp:extent cx="4057650" cy="4057650"/>
          <wp:effectExtent l="0" t="0" r="0" b="0"/>
          <wp:wrapNone/>
          <wp:docPr id="1912943677" name="Picture 1912943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1"/>
                  <pic:cNvPicPr>
                    <a:picLocks noChangeAspect="1" noChangeArrowheads="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4057650" cy="405765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50F0F2" w14:textId="65971C61" w:rsidR="002B5A8C" w:rsidRDefault="0048168D">
    <w:pPr>
      <w:pStyle w:val="Header"/>
    </w:pPr>
    <w:r w:rsidRPr="00E20272">
      <w:rPr>
        <w:rFonts w:ascii="Century Gothic" w:hAnsi="Century Gothic"/>
        <w:b/>
        <w:bCs/>
        <w:noProof/>
        <w:color w:val="7030A0"/>
        <w:spacing w:val="60"/>
        <w:sz w:val="52"/>
        <w:highlight w:val="yellow"/>
      </w:rPr>
      <w:drawing>
        <wp:anchor distT="0" distB="0" distL="114300" distR="114300" simplePos="0" relativeHeight="251658247" behindDoc="1" locked="0" layoutInCell="1" allowOverlap="1" wp14:anchorId="71289C90" wp14:editId="3E0B2CA9">
          <wp:simplePos x="0" y="0"/>
          <wp:positionH relativeFrom="margin">
            <wp:posOffset>0</wp:posOffset>
          </wp:positionH>
          <wp:positionV relativeFrom="paragraph">
            <wp:posOffset>-635</wp:posOffset>
          </wp:positionV>
          <wp:extent cx="707197" cy="707197"/>
          <wp:effectExtent l="0" t="0" r="0" b="0"/>
          <wp:wrapNone/>
          <wp:docPr id="238277426" name="Picture 238277426"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sign, outdoor&#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07197" cy="707197"/>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6" behindDoc="1" locked="0" layoutInCell="0" allowOverlap="1" wp14:anchorId="4C384AE8" wp14:editId="269E7BB4">
          <wp:simplePos x="0" y="0"/>
          <wp:positionH relativeFrom="margin">
            <wp:align>center</wp:align>
          </wp:positionH>
          <wp:positionV relativeFrom="margin">
            <wp:align>center</wp:align>
          </wp:positionV>
          <wp:extent cx="4057650" cy="4057650"/>
          <wp:effectExtent l="0" t="0" r="0" b="0"/>
          <wp:wrapNone/>
          <wp:docPr id="509649808" name="Picture 509649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1"/>
                  <pic:cNvPicPr>
                    <a:picLocks noChangeAspect="1" noChangeArrowheads="1"/>
                  </pic:cNvPicPr>
                </pic:nvPicPr>
                <pic:blipFill>
                  <a:blip r:embed="rId2">
                    <a:lum bright="70000" contrast="-70000"/>
                    <a:extLst>
                      <a:ext uri="{28A0092B-C50C-407E-A947-70E740481C1C}">
                        <a14:useLocalDpi xmlns:a14="http://schemas.microsoft.com/office/drawing/2010/main" val="0"/>
                      </a:ext>
                    </a:extLst>
                  </a:blip>
                  <a:srcRect/>
                  <a:stretch>
                    <a:fillRect/>
                  </a:stretch>
                </pic:blipFill>
                <pic:spPr bwMode="auto">
                  <a:xfrm>
                    <a:off x="0" y="0"/>
                    <a:ext cx="4057650" cy="4057650"/>
                  </a:xfrm>
                  <a:prstGeom prst="rect">
                    <a:avLst/>
                  </a:prstGeom>
                  <a:noFill/>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22"/>
    <w:multiLevelType w:val="multilevel"/>
    <w:tmpl w:val="00000000"/>
    <w:lvl w:ilvl="0">
      <w:start w:val="1"/>
      <w:numFmt w:val="upperLetter"/>
      <w:pStyle w:val="Level1"/>
      <w:lvlText w:val="%1."/>
      <w:lvlJc w:val="left"/>
      <w:pPr>
        <w:tabs>
          <w:tab w:val="num" w:pos="1260"/>
        </w:tabs>
        <w:ind w:left="1260" w:hanging="540"/>
      </w:pPr>
    </w:lvl>
    <w:lvl w:ilvl="1">
      <w:start w:val="1"/>
      <w:numFmt w:val="upperLetter"/>
      <w:lvlText w:val="%2"/>
      <w:lvlJc w:val="left"/>
    </w:lvl>
    <w:lvl w:ilvl="2">
      <w:start w:val="1"/>
      <w:numFmt w:val="upperLetter"/>
      <w:lvlText w:val="%3"/>
      <w:lvlJc w:val="left"/>
    </w:lvl>
    <w:lvl w:ilvl="3">
      <w:start w:val="1"/>
      <w:numFmt w:val="upperLetter"/>
      <w:lvlText w:val="%4"/>
      <w:lvlJc w:val="left"/>
    </w:lvl>
    <w:lvl w:ilvl="4">
      <w:start w:val="1"/>
      <w:numFmt w:val="upperLetter"/>
      <w:lvlText w:val="%5"/>
      <w:lvlJc w:val="left"/>
    </w:lvl>
    <w:lvl w:ilvl="5">
      <w:start w:val="1"/>
      <w:numFmt w:val="upperLetter"/>
      <w:lvlText w:val="%6"/>
      <w:lvlJc w:val="left"/>
    </w:lvl>
    <w:lvl w:ilvl="6">
      <w:start w:val="1"/>
      <w:numFmt w:val="upperLetter"/>
      <w:lvlText w:val="%7"/>
      <w:lvlJc w:val="left"/>
    </w:lvl>
    <w:lvl w:ilvl="7">
      <w:start w:val="1"/>
      <w:numFmt w:val="upperLetter"/>
      <w:lvlText w:val="%8"/>
      <w:lvlJc w:val="left"/>
    </w:lvl>
    <w:lvl w:ilvl="8">
      <w:numFmt w:val="decimal"/>
      <w:lvlText w:val=""/>
      <w:lvlJc w:val="left"/>
    </w:lvl>
  </w:abstractNum>
  <w:abstractNum w:abstractNumId="1" w15:restartNumberingAfterBreak="0">
    <w:nsid w:val="00CF460C"/>
    <w:multiLevelType w:val="multilevel"/>
    <w:tmpl w:val="A41C767C"/>
    <w:lvl w:ilvl="0">
      <w:start w:val="1"/>
      <w:numFmt w:val="upperLetter"/>
      <w:lvlText w:val="%1."/>
      <w:lvlJc w:val="left"/>
      <w:pPr>
        <w:tabs>
          <w:tab w:val="num" w:pos="1440"/>
        </w:tabs>
        <w:ind w:left="1440" w:hanging="720"/>
      </w:pPr>
      <w:rPr>
        <w:rFonts w:hint="default"/>
        <w:i w:val="0"/>
        <w:color w:val="auto"/>
      </w:rPr>
    </w:lvl>
    <w:lvl w:ilvl="1">
      <w:start w:val="1"/>
      <w:numFmt w:val="decimal"/>
      <w:lvlRestart w:val="0"/>
      <w:pStyle w:val="ContractsTeam"/>
      <w:lvlText w:val="%2."/>
      <w:lvlJc w:val="left"/>
      <w:pPr>
        <w:tabs>
          <w:tab w:val="num" w:pos="2160"/>
        </w:tabs>
        <w:ind w:left="2160" w:hanging="720"/>
      </w:pPr>
      <w:rPr>
        <w:rFonts w:hint="default"/>
      </w:rPr>
    </w:lvl>
    <w:lvl w:ilvl="2">
      <w:start w:val="1"/>
      <w:numFmt w:val="lowerLetter"/>
      <w:lvlRestart w:val="0"/>
      <w:lvlText w:val="%3."/>
      <w:lvlJc w:val="left"/>
      <w:pPr>
        <w:tabs>
          <w:tab w:val="num" w:pos="2970"/>
        </w:tabs>
        <w:ind w:left="2970" w:hanging="720"/>
      </w:pPr>
      <w:rPr>
        <w:rFonts w:hint="default"/>
        <w:i w:val="0"/>
        <w:color w:val="auto"/>
      </w:rPr>
    </w:lvl>
    <w:lvl w:ilvl="3">
      <w:start w:val="1"/>
      <w:numFmt w:val="decimal"/>
      <w:lvlRestart w:val="0"/>
      <w:lvlText w:val="%4)"/>
      <w:lvlJc w:val="left"/>
      <w:pPr>
        <w:tabs>
          <w:tab w:val="num" w:pos="3600"/>
        </w:tabs>
        <w:ind w:left="3600" w:hanging="720"/>
      </w:pPr>
      <w:rPr>
        <w:rFonts w:hint="default"/>
        <w:i w:val="0"/>
        <w:color w:val="auto"/>
      </w:rPr>
    </w:lvl>
    <w:lvl w:ilvl="4">
      <w:start w:val="1"/>
      <w:numFmt w:val="lowerLetter"/>
      <w:lvlText w:val="(%5)"/>
      <w:lvlJc w:val="left"/>
      <w:pPr>
        <w:tabs>
          <w:tab w:val="num" w:pos="4320"/>
        </w:tabs>
        <w:ind w:left="4320" w:hanging="720"/>
      </w:pPr>
      <w:rPr>
        <w:rFonts w:hint="default"/>
      </w:rPr>
    </w:lvl>
    <w:lvl w:ilvl="5">
      <w:start w:val="1"/>
      <w:numFmt w:val="lowerRoman"/>
      <w:lvlText w:val="%6."/>
      <w:lvlJc w:val="left"/>
      <w:pPr>
        <w:tabs>
          <w:tab w:val="num" w:pos="5040"/>
        </w:tabs>
        <w:ind w:left="5040" w:hanging="720"/>
      </w:pPr>
      <w:rPr>
        <w:rFonts w:hint="default"/>
      </w:rPr>
    </w:lvl>
    <w:lvl w:ilvl="6">
      <w:start w:val="1"/>
      <w:numFmt w:val="bullet"/>
      <w:lvlText w:val=""/>
      <w:lvlJc w:val="left"/>
      <w:pPr>
        <w:tabs>
          <w:tab w:val="num" w:pos="5760"/>
        </w:tabs>
        <w:ind w:left="5760" w:hanging="720"/>
      </w:pPr>
      <w:rPr>
        <w:rFonts w:ascii="Symbol" w:hAnsi="Symbol" w:hint="default"/>
      </w:rPr>
    </w:lvl>
    <w:lvl w:ilvl="7">
      <w:start w:val="1"/>
      <w:numFmt w:val="bullet"/>
      <w:lvlText w:val=""/>
      <w:lvlJc w:val="left"/>
      <w:pPr>
        <w:tabs>
          <w:tab w:val="num" w:pos="6480"/>
        </w:tabs>
        <w:ind w:left="6480" w:hanging="720"/>
      </w:pPr>
      <w:rPr>
        <w:rFonts w:ascii="Symbol" w:hAnsi="Symbol" w:hint="default"/>
      </w:rPr>
    </w:lvl>
    <w:lvl w:ilvl="8">
      <w:start w:val="1"/>
      <w:numFmt w:val="bullet"/>
      <w:lvlText w:val=""/>
      <w:lvlJc w:val="left"/>
      <w:pPr>
        <w:tabs>
          <w:tab w:val="num" w:pos="7200"/>
        </w:tabs>
        <w:ind w:left="7200" w:hanging="720"/>
      </w:pPr>
      <w:rPr>
        <w:rFonts w:ascii="Symbol" w:hAnsi="Symbol" w:hint="default"/>
        <w:sz w:val="28"/>
      </w:rPr>
    </w:lvl>
  </w:abstractNum>
  <w:abstractNum w:abstractNumId="2" w15:restartNumberingAfterBreak="0">
    <w:nsid w:val="0BA44FA3"/>
    <w:multiLevelType w:val="hybridMultilevel"/>
    <w:tmpl w:val="9C088A8C"/>
    <w:lvl w:ilvl="0" w:tplc="83909BB4">
      <w:start w:val="1"/>
      <w:numFmt w:val="upperLetter"/>
      <w:lvlText w:val="%1."/>
      <w:lvlJc w:val="left"/>
      <w:pPr>
        <w:ind w:left="720" w:hanging="360"/>
      </w:pPr>
      <w:rPr>
        <w:rFonts w:hint="default"/>
        <w:b w:val="0"/>
        <w:bCs/>
        <w:i w:val="0"/>
        <w:color w:val="auto"/>
        <w:sz w:val="24"/>
        <w:szCs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DE41CEE"/>
    <w:multiLevelType w:val="multilevel"/>
    <w:tmpl w:val="4150EB68"/>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szCs w:val="22"/>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130A0978"/>
    <w:multiLevelType w:val="hybridMultilevel"/>
    <w:tmpl w:val="F818466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419380E"/>
    <w:multiLevelType w:val="hybridMultilevel"/>
    <w:tmpl w:val="3D2E8CE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45D717F"/>
    <w:multiLevelType w:val="hybridMultilevel"/>
    <w:tmpl w:val="A726CD88"/>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7" w15:restartNumberingAfterBreak="0">
    <w:nsid w:val="1A887BD3"/>
    <w:multiLevelType w:val="hybridMultilevel"/>
    <w:tmpl w:val="B120A2EE"/>
    <w:lvl w:ilvl="0" w:tplc="03FC396E">
      <w:start w:val="1"/>
      <w:numFmt w:val="decimal"/>
      <w:lvlText w:val="%1."/>
      <w:lvlJc w:val="left"/>
      <w:pPr>
        <w:ind w:left="720" w:hanging="360"/>
      </w:pPr>
      <w:rPr>
        <w:rFonts w:hint="default"/>
        <w:b w:val="0"/>
        <w:strike w:val="0"/>
        <w:szCs w:val="2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F81423D"/>
    <w:multiLevelType w:val="hybridMultilevel"/>
    <w:tmpl w:val="B120A2EE"/>
    <w:lvl w:ilvl="0" w:tplc="03FC396E">
      <w:start w:val="1"/>
      <w:numFmt w:val="decimal"/>
      <w:lvlText w:val="%1."/>
      <w:lvlJc w:val="left"/>
      <w:pPr>
        <w:ind w:left="720" w:hanging="360"/>
      </w:pPr>
      <w:rPr>
        <w:rFonts w:hint="default"/>
        <w:b w:val="0"/>
        <w:strike w:val="0"/>
        <w:szCs w:val="2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6B81FA4"/>
    <w:multiLevelType w:val="hybridMultilevel"/>
    <w:tmpl w:val="067AB9C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9A142DE"/>
    <w:multiLevelType w:val="hybridMultilevel"/>
    <w:tmpl w:val="E4BEFC66"/>
    <w:lvl w:ilvl="0" w:tplc="04090005">
      <w:start w:val="1"/>
      <w:numFmt w:val="bullet"/>
      <w:lvlText w:val=""/>
      <w:lvlJc w:val="left"/>
      <w:pPr>
        <w:ind w:left="360" w:hanging="360"/>
      </w:pPr>
      <w:rPr>
        <w:rFonts w:ascii="Wingdings" w:hAnsi="Wingdings"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15:restartNumberingAfterBreak="0">
    <w:nsid w:val="2E703214"/>
    <w:multiLevelType w:val="hybridMultilevel"/>
    <w:tmpl w:val="8B106E18"/>
    <w:lvl w:ilvl="0" w:tplc="2D487CFE">
      <w:start w:val="1"/>
      <w:numFmt w:val="lowerLetter"/>
      <w:lvlText w:val="%1."/>
      <w:lvlJc w:val="left"/>
      <w:pPr>
        <w:ind w:left="720" w:hanging="360"/>
      </w:pPr>
      <w:rPr>
        <w:rFonts w:cs="Times New Roman"/>
        <w:b w:val="0"/>
        <w:bCs/>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303C3155"/>
    <w:multiLevelType w:val="hybridMultilevel"/>
    <w:tmpl w:val="6A580808"/>
    <w:lvl w:ilvl="0" w:tplc="A096195E">
      <w:start w:val="1"/>
      <w:numFmt w:val="bullet"/>
      <w:lvlText w:val=""/>
      <w:lvlJc w:val="left"/>
      <w:pPr>
        <w:ind w:left="720" w:hanging="360"/>
      </w:pPr>
      <w:rPr>
        <w:rFonts w:ascii="Wingdings" w:hAnsi="Wingdings"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67F6C3E"/>
    <w:multiLevelType w:val="hybridMultilevel"/>
    <w:tmpl w:val="3D58A9A2"/>
    <w:lvl w:ilvl="0" w:tplc="0409000F">
      <w:start w:val="1"/>
      <w:numFmt w:val="decimal"/>
      <w:lvlText w:val="%1."/>
      <w:lvlJc w:val="left"/>
      <w:pPr>
        <w:ind w:left="2160" w:hanging="360"/>
      </w:pPr>
    </w:lvl>
    <w:lvl w:ilvl="1" w:tplc="04090019">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4" w15:restartNumberingAfterBreak="0">
    <w:nsid w:val="3B4D3CFE"/>
    <w:multiLevelType w:val="hybridMultilevel"/>
    <w:tmpl w:val="33AE0F4C"/>
    <w:lvl w:ilvl="0" w:tplc="02F0FF52">
      <w:start w:val="4"/>
      <w:numFmt w:val="lowerLetter"/>
      <w:lvlText w:val="%1."/>
      <w:lvlJc w:val="left"/>
      <w:pPr>
        <w:ind w:left="288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3C2B7F1B"/>
    <w:multiLevelType w:val="hybridMultilevel"/>
    <w:tmpl w:val="A726CD88"/>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6" w15:restartNumberingAfterBreak="0">
    <w:nsid w:val="402D45BF"/>
    <w:multiLevelType w:val="hybridMultilevel"/>
    <w:tmpl w:val="EF1EDAC6"/>
    <w:lvl w:ilvl="0" w:tplc="64E40192">
      <w:start w:val="1"/>
      <w:numFmt w:val="decimal"/>
      <w:lvlText w:val="%1."/>
      <w:lvlJc w:val="left"/>
      <w:pPr>
        <w:ind w:left="720" w:hanging="360"/>
      </w:pPr>
      <w:rPr>
        <w:rFonts w:hint="default"/>
        <w:b w:val="0"/>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40C3280C"/>
    <w:multiLevelType w:val="hybridMultilevel"/>
    <w:tmpl w:val="193EE53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40E0249A"/>
    <w:multiLevelType w:val="hybridMultilevel"/>
    <w:tmpl w:val="0CE0340C"/>
    <w:lvl w:ilvl="0" w:tplc="0409000F">
      <w:start w:val="1"/>
      <w:numFmt w:val="decimal"/>
      <w:lvlText w:val="%1."/>
      <w:lvlJc w:val="lef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9" w15:restartNumberingAfterBreak="0">
    <w:nsid w:val="447868C3"/>
    <w:multiLevelType w:val="multilevel"/>
    <w:tmpl w:val="915ABB16"/>
    <w:lvl w:ilvl="0">
      <w:start w:val="1"/>
      <w:numFmt w:val="decimal"/>
      <w:lvlText w:val="%1."/>
      <w:lvlJc w:val="left"/>
      <w:pPr>
        <w:ind w:left="720" w:hanging="720"/>
      </w:pPr>
      <w:rPr>
        <w:rFonts w:hint="default"/>
        <w:b w:val="0"/>
        <w:i w:val="0"/>
        <w:caps/>
        <w:strike w:val="0"/>
        <w:dstrike w:val="0"/>
        <w:vanish w:val="0"/>
        <w:color w:val="auto"/>
        <w:kern w:val="0"/>
        <w:sz w:val="26"/>
        <w:szCs w:val="26"/>
        <w:u w:val="none"/>
        <w:vertAlign w:val="baseline"/>
      </w:rPr>
    </w:lvl>
    <w:lvl w:ilvl="1">
      <w:start w:val="1"/>
      <w:numFmt w:val="upperLetter"/>
      <w:lvlRestart w:val="0"/>
      <w:lvlText w:val="%2."/>
      <w:lvlJc w:val="left"/>
      <w:pPr>
        <w:ind w:left="1440" w:hanging="720"/>
      </w:pPr>
      <w:rPr>
        <w:rFonts w:ascii="Times New Roman" w:hAnsi="Times New Roman" w:hint="default"/>
        <w:b w:val="0"/>
        <w:i w:val="0"/>
        <w:caps w:val="0"/>
        <w:strike w:val="0"/>
        <w:dstrike w:val="0"/>
        <w:vanish w:val="0"/>
        <w:color w:val="000000"/>
        <w:kern w:val="0"/>
        <w:sz w:val="26"/>
        <w:u w:val="none"/>
        <w:vertAlign w:val="baseline"/>
      </w:rPr>
    </w:lvl>
    <w:lvl w:ilvl="2">
      <w:start w:val="1"/>
      <w:numFmt w:val="decimal"/>
      <w:lvlText w:val="%3."/>
      <w:lvlJc w:val="left"/>
      <w:pPr>
        <w:tabs>
          <w:tab w:val="num" w:pos="1440"/>
        </w:tabs>
        <w:ind w:left="2160" w:hanging="720"/>
      </w:pPr>
      <w:rPr>
        <w:rFonts w:ascii="Times New Roman" w:hAnsi="Times New Roman"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ascii="Times New Roman" w:hAnsi="Times New Roman" w:hint="default"/>
        <w:b w:val="0"/>
        <w:i w:val="0"/>
        <w:caps w:val="0"/>
        <w:strike w:val="0"/>
        <w:dstrike w:val="0"/>
        <w:vanish w:val="0"/>
        <w:color w:val="000000"/>
        <w:kern w:val="0"/>
        <w:sz w:val="26"/>
        <w:u w:val="none"/>
        <w:vertAlign w:val="baseline"/>
      </w:rPr>
    </w:lvl>
    <w:lvl w:ilvl="4">
      <w:start w:val="1"/>
      <w:numFmt w:val="decimal"/>
      <w:lvlText w:val="(%5)"/>
      <w:lvlJc w:val="left"/>
      <w:pPr>
        <w:tabs>
          <w:tab w:val="num" w:pos="2880"/>
        </w:tabs>
        <w:ind w:left="3600" w:hanging="720"/>
      </w:pPr>
      <w:rPr>
        <w:rFonts w:ascii="Times New Roman" w:hAnsi="Times New Roman"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Times New Roman" w:hAnsi="Times New Roman"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Times New Roman" w:hAnsi="Times New Roman"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4533682E"/>
    <w:multiLevelType w:val="multilevel"/>
    <w:tmpl w:val="4D02B4D8"/>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szCs w:val="18"/>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4C2C026D"/>
    <w:multiLevelType w:val="multilevel"/>
    <w:tmpl w:val="42562C4C"/>
    <w:lvl w:ilvl="0">
      <w:start w:val="1"/>
      <w:numFmt w:val="upperRoman"/>
      <w:pStyle w:val="Heading1"/>
      <w:lvlText w:val="%1."/>
      <w:lvlJc w:val="left"/>
      <w:pPr>
        <w:ind w:left="720" w:hanging="720"/>
      </w:pPr>
      <w:rPr>
        <w:rFonts w:ascii="Calibri" w:hAnsi="Calibri" w:cs="Calibri" w:hint="default"/>
        <w:b/>
        <w:i w:val="0"/>
        <w:caps/>
        <w:strike w:val="0"/>
        <w:dstrike w:val="0"/>
        <w:vanish w:val="0"/>
        <w:color w:val="auto"/>
        <w:kern w:val="0"/>
        <w:sz w:val="24"/>
        <w:szCs w:val="24"/>
        <w:u w:val="none"/>
        <w:vertAlign w:val="baseline"/>
      </w:rPr>
    </w:lvl>
    <w:lvl w:ilvl="1">
      <w:start w:val="1"/>
      <w:numFmt w:val="upperLetter"/>
      <w:lvlRestart w:val="0"/>
      <w:pStyle w:val="Heading2"/>
      <w:lvlText w:val="%2."/>
      <w:lvlJc w:val="left"/>
      <w:pPr>
        <w:ind w:left="1440" w:hanging="720"/>
      </w:pPr>
      <w:rPr>
        <w:rFonts w:ascii="Calibri" w:hAnsi="Calibri" w:cs="Calibri" w:hint="default"/>
        <w:b w:val="0"/>
        <w:i w:val="0"/>
        <w:caps w:val="0"/>
        <w:strike w:val="0"/>
        <w:dstrike w:val="0"/>
        <w:vanish w:val="0"/>
        <w:color w:val="000000"/>
        <w:kern w:val="0"/>
        <w:sz w:val="24"/>
        <w:szCs w:val="24"/>
        <w:u w:val="none"/>
        <w:vertAlign w:val="baseline"/>
      </w:rPr>
    </w:lvl>
    <w:lvl w:ilvl="2">
      <w:start w:val="1"/>
      <w:numFmt w:val="decimal"/>
      <w:pStyle w:val="Item1"/>
      <w:lvlText w:val="%3."/>
      <w:lvlJc w:val="left"/>
      <w:pPr>
        <w:tabs>
          <w:tab w:val="num" w:pos="1440"/>
        </w:tabs>
        <w:ind w:left="2160" w:hanging="720"/>
      </w:pPr>
      <w:rPr>
        <w:rFonts w:ascii="Calibri" w:hAnsi="Calibri" w:cs="Calibri" w:hint="default"/>
        <w:b w:val="0"/>
        <w:i w:val="0"/>
        <w:caps w:val="0"/>
        <w:strike w:val="0"/>
        <w:dstrike w:val="0"/>
        <w:vanish w:val="0"/>
        <w:color w:val="auto"/>
        <w:kern w:val="0"/>
        <w:sz w:val="24"/>
        <w:vertAlign w:val="baseline"/>
      </w:rPr>
    </w:lvl>
    <w:lvl w:ilvl="3">
      <w:start w:val="1"/>
      <w:numFmt w:val="lowerLetter"/>
      <w:pStyle w:val="Itema"/>
      <w:lvlText w:val="%4."/>
      <w:lvlJc w:val="left"/>
      <w:pPr>
        <w:tabs>
          <w:tab w:val="num" w:pos="2160"/>
        </w:tabs>
        <w:ind w:left="2880" w:hanging="720"/>
      </w:pPr>
      <w:rPr>
        <w:rFonts w:ascii="Calibri" w:hAnsi="Calibri" w:hint="default"/>
        <w:b w:val="0"/>
        <w:i w:val="0"/>
        <w:caps w:val="0"/>
        <w:strike w:val="0"/>
        <w:dstrike w:val="0"/>
        <w:vanish w:val="0"/>
        <w:color w:val="000000"/>
        <w:kern w:val="0"/>
        <w:sz w:val="24"/>
        <w:szCs w:val="18"/>
        <w:u w:val="none"/>
        <w:vertAlign w:val="baseline"/>
      </w:rPr>
    </w:lvl>
    <w:lvl w:ilvl="4">
      <w:start w:val="1"/>
      <w:numFmt w:val="decimal"/>
      <w:pStyle w:val="Item10"/>
      <w:lvlText w:val="(%5)"/>
      <w:lvlJc w:val="left"/>
      <w:pPr>
        <w:tabs>
          <w:tab w:val="num" w:pos="2790"/>
        </w:tabs>
        <w:ind w:left="3510" w:hanging="720"/>
      </w:pPr>
      <w:rPr>
        <w:rFonts w:ascii="Calibri" w:hAnsi="Calibri" w:hint="default"/>
        <w:b w:val="0"/>
        <w:i w:val="0"/>
        <w:caps w:val="0"/>
        <w:strike w:val="0"/>
        <w:dstrike w:val="0"/>
        <w:vanish w:val="0"/>
        <w:color w:val="000000"/>
        <w:kern w:val="0"/>
        <w:sz w:val="24"/>
        <w:szCs w:val="18"/>
        <w:u w:val="none"/>
        <w:vertAlign w:val="baseline"/>
      </w:rPr>
    </w:lvl>
    <w:lvl w:ilvl="5">
      <w:start w:val="1"/>
      <w:numFmt w:val="lowerLetter"/>
      <w:pStyle w:val="Itema0"/>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pStyle w:val="Itemi"/>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552C305D"/>
    <w:multiLevelType w:val="hybridMultilevel"/>
    <w:tmpl w:val="2EBA119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58661151"/>
    <w:multiLevelType w:val="hybridMultilevel"/>
    <w:tmpl w:val="E300F54C"/>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9A43399"/>
    <w:multiLevelType w:val="hybridMultilevel"/>
    <w:tmpl w:val="0CC2EABE"/>
    <w:lvl w:ilvl="0" w:tplc="FFFFFFFF">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57EFFF6">
      <w:start w:val="1"/>
      <w:numFmt w:val="decimal"/>
      <w:lvlText w:val="(%3)"/>
      <w:lvlJc w:val="left"/>
      <w:pPr>
        <w:ind w:left="2160" w:hanging="360"/>
      </w:pPr>
      <w:rPr>
        <w:rFonts w:ascii="Calibri" w:hAnsi="Calibri" w:cs="Times New Roman" w:hint="default"/>
        <w:sz w:val="24"/>
        <w:szCs w:val="24"/>
      </w:rPr>
    </w:lvl>
    <w:lvl w:ilvl="3" w:tplc="FFFFFFFF">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5AE723EF"/>
    <w:multiLevelType w:val="multilevel"/>
    <w:tmpl w:val="F20665B6"/>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szCs w:val="18"/>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5D490FC4"/>
    <w:multiLevelType w:val="hybridMultilevel"/>
    <w:tmpl w:val="25B62200"/>
    <w:lvl w:ilvl="0" w:tplc="04090005">
      <w:start w:val="1"/>
      <w:numFmt w:val="bullet"/>
      <w:lvlText w:val=""/>
      <w:lvlJc w:val="left"/>
      <w:pPr>
        <w:tabs>
          <w:tab w:val="num" w:pos="2160"/>
        </w:tabs>
        <w:ind w:left="2160" w:hanging="360"/>
      </w:pPr>
      <w:rPr>
        <w:rFonts w:ascii="Wingdings" w:hAnsi="Wingdings" w:hint="default"/>
      </w:rPr>
    </w:lvl>
    <w:lvl w:ilvl="1" w:tplc="04090003">
      <w:start w:val="1"/>
      <w:numFmt w:val="bullet"/>
      <w:lvlText w:val="o"/>
      <w:lvlJc w:val="left"/>
      <w:pPr>
        <w:tabs>
          <w:tab w:val="num" w:pos="2880"/>
        </w:tabs>
        <w:ind w:left="2880" w:hanging="360"/>
      </w:pPr>
      <w:rPr>
        <w:rFonts w:ascii="Courier New" w:hAnsi="Courier New" w:cs="Courier New" w:hint="default"/>
      </w:rPr>
    </w:lvl>
    <w:lvl w:ilvl="2" w:tplc="04090005">
      <w:start w:val="1"/>
      <w:numFmt w:val="bullet"/>
      <w:lvlText w:val=""/>
      <w:lvlJc w:val="left"/>
      <w:pPr>
        <w:tabs>
          <w:tab w:val="num" w:pos="3600"/>
        </w:tabs>
        <w:ind w:left="3600" w:hanging="360"/>
      </w:pPr>
      <w:rPr>
        <w:rFonts w:ascii="Wingdings" w:hAnsi="Wingdings" w:hint="default"/>
      </w:rPr>
    </w:lvl>
    <w:lvl w:ilvl="3" w:tplc="04090001">
      <w:start w:val="1"/>
      <w:numFmt w:val="bullet"/>
      <w:lvlText w:val=""/>
      <w:lvlJc w:val="left"/>
      <w:pPr>
        <w:tabs>
          <w:tab w:val="num" w:pos="4320"/>
        </w:tabs>
        <w:ind w:left="4320" w:hanging="360"/>
      </w:pPr>
      <w:rPr>
        <w:rFonts w:ascii="Symbol" w:hAnsi="Symbol" w:hint="default"/>
      </w:rPr>
    </w:lvl>
    <w:lvl w:ilvl="4" w:tplc="04090003">
      <w:start w:val="1"/>
      <w:numFmt w:val="bullet"/>
      <w:lvlText w:val="o"/>
      <w:lvlJc w:val="left"/>
      <w:pPr>
        <w:tabs>
          <w:tab w:val="num" w:pos="5040"/>
        </w:tabs>
        <w:ind w:left="5040" w:hanging="360"/>
      </w:pPr>
      <w:rPr>
        <w:rFonts w:ascii="Courier New" w:hAnsi="Courier New" w:cs="Courier New" w:hint="default"/>
      </w:rPr>
    </w:lvl>
    <w:lvl w:ilvl="5" w:tplc="04090005">
      <w:start w:val="1"/>
      <w:numFmt w:val="bullet"/>
      <w:lvlText w:val=""/>
      <w:lvlJc w:val="left"/>
      <w:pPr>
        <w:tabs>
          <w:tab w:val="num" w:pos="5760"/>
        </w:tabs>
        <w:ind w:left="5760" w:hanging="360"/>
      </w:pPr>
      <w:rPr>
        <w:rFonts w:ascii="Wingdings" w:hAnsi="Wingdings" w:hint="default"/>
      </w:rPr>
    </w:lvl>
    <w:lvl w:ilvl="6" w:tplc="04090001">
      <w:start w:val="1"/>
      <w:numFmt w:val="bullet"/>
      <w:lvlText w:val=""/>
      <w:lvlJc w:val="left"/>
      <w:pPr>
        <w:tabs>
          <w:tab w:val="num" w:pos="6480"/>
        </w:tabs>
        <w:ind w:left="6480" w:hanging="360"/>
      </w:pPr>
      <w:rPr>
        <w:rFonts w:ascii="Symbol" w:hAnsi="Symbol" w:hint="default"/>
      </w:rPr>
    </w:lvl>
    <w:lvl w:ilvl="7" w:tplc="04090003">
      <w:start w:val="1"/>
      <w:numFmt w:val="bullet"/>
      <w:lvlText w:val="o"/>
      <w:lvlJc w:val="left"/>
      <w:pPr>
        <w:tabs>
          <w:tab w:val="num" w:pos="7200"/>
        </w:tabs>
        <w:ind w:left="7200" w:hanging="360"/>
      </w:pPr>
      <w:rPr>
        <w:rFonts w:ascii="Courier New" w:hAnsi="Courier New" w:cs="Courier New" w:hint="default"/>
      </w:rPr>
    </w:lvl>
    <w:lvl w:ilvl="8" w:tplc="04090005">
      <w:start w:val="1"/>
      <w:numFmt w:val="bullet"/>
      <w:lvlText w:val=""/>
      <w:lvlJc w:val="left"/>
      <w:pPr>
        <w:tabs>
          <w:tab w:val="num" w:pos="7920"/>
        </w:tabs>
        <w:ind w:left="7920" w:hanging="360"/>
      </w:pPr>
      <w:rPr>
        <w:rFonts w:ascii="Wingdings" w:hAnsi="Wingdings" w:hint="default"/>
      </w:rPr>
    </w:lvl>
  </w:abstractNum>
  <w:abstractNum w:abstractNumId="27" w15:restartNumberingAfterBreak="0">
    <w:nsid w:val="5E90153F"/>
    <w:multiLevelType w:val="hybridMultilevel"/>
    <w:tmpl w:val="B120A2EE"/>
    <w:lvl w:ilvl="0" w:tplc="03FC396E">
      <w:start w:val="1"/>
      <w:numFmt w:val="decimal"/>
      <w:lvlText w:val="%1."/>
      <w:lvlJc w:val="left"/>
      <w:pPr>
        <w:ind w:left="720" w:hanging="360"/>
      </w:pPr>
      <w:rPr>
        <w:rFonts w:hint="default"/>
        <w:b w:val="0"/>
        <w:strike w:val="0"/>
        <w:szCs w:val="2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65401071"/>
    <w:multiLevelType w:val="hybridMultilevel"/>
    <w:tmpl w:val="B120A2EE"/>
    <w:lvl w:ilvl="0" w:tplc="03FC396E">
      <w:start w:val="1"/>
      <w:numFmt w:val="decimal"/>
      <w:lvlText w:val="%1."/>
      <w:lvlJc w:val="left"/>
      <w:pPr>
        <w:ind w:left="720" w:hanging="360"/>
      </w:pPr>
      <w:rPr>
        <w:rFonts w:hint="default"/>
        <w:b w:val="0"/>
        <w:strike w:val="0"/>
        <w:szCs w:val="2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6E404A51"/>
    <w:multiLevelType w:val="hybridMultilevel"/>
    <w:tmpl w:val="B120A2EE"/>
    <w:lvl w:ilvl="0" w:tplc="FFFFFFFF">
      <w:start w:val="1"/>
      <w:numFmt w:val="decimal"/>
      <w:lvlText w:val="%1."/>
      <w:lvlJc w:val="left"/>
      <w:pPr>
        <w:ind w:left="720" w:hanging="360"/>
      </w:pPr>
      <w:rPr>
        <w:b w:val="0"/>
        <w:strike w:val="0"/>
        <w:dstrike w:val="0"/>
        <w:szCs w:val="26"/>
        <w:u w:val="none"/>
        <w:effect w:val="none"/>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0" w15:restartNumberingAfterBreak="0">
    <w:nsid w:val="74EB3943"/>
    <w:multiLevelType w:val="multilevel"/>
    <w:tmpl w:val="66A434F0"/>
    <w:lvl w:ilvl="0">
      <w:start w:val="1"/>
      <w:numFmt w:val="decimal"/>
      <w:lvlText w:val="%1."/>
      <w:lvlJc w:val="left"/>
      <w:pPr>
        <w:tabs>
          <w:tab w:val="num" w:pos="1080"/>
        </w:tabs>
        <w:ind w:left="1080" w:hanging="720"/>
      </w:pPr>
      <w:rPr>
        <w:rFonts w:hint="default"/>
        <w:sz w:val="24"/>
        <w:szCs w:val="24"/>
      </w:rPr>
    </w:lvl>
    <w:lvl w:ilvl="1">
      <w:start w:val="1"/>
      <w:numFmt w:val="bullet"/>
      <w:lvlText w:val=""/>
      <w:lvlJc w:val="left"/>
      <w:pPr>
        <w:tabs>
          <w:tab w:val="num" w:pos="1800"/>
        </w:tabs>
        <w:ind w:left="1800" w:hanging="720"/>
      </w:pPr>
      <w:rPr>
        <w:rFonts w:ascii="Wingdings" w:hAnsi="Wingdings" w:hint="default"/>
      </w:rPr>
    </w:lvl>
    <w:lvl w:ilvl="2">
      <w:start w:val="1"/>
      <w:numFmt w:val="decimal"/>
      <w:lvlText w:val="(%3)"/>
      <w:lvlJc w:val="left"/>
      <w:pPr>
        <w:tabs>
          <w:tab w:val="num" w:pos="2520"/>
        </w:tabs>
        <w:ind w:left="2520" w:hanging="720"/>
      </w:pPr>
      <w:rPr>
        <w:rFonts w:hint="default"/>
      </w:rPr>
    </w:lvl>
    <w:lvl w:ilvl="3">
      <w:start w:val="1"/>
      <w:numFmt w:val="decimal"/>
      <w:lvlText w:val="(%4)"/>
      <w:lvlJc w:val="left"/>
      <w:pPr>
        <w:tabs>
          <w:tab w:val="num" w:pos="1800"/>
        </w:tabs>
        <w:ind w:left="1800" w:hanging="360"/>
      </w:pPr>
      <w:rPr>
        <w:rFonts w:hint="default"/>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31" w15:restartNumberingAfterBreak="0">
    <w:nsid w:val="7755419A"/>
    <w:multiLevelType w:val="hybridMultilevel"/>
    <w:tmpl w:val="407ADF24"/>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0CCCC1E">
      <w:numFmt w:val="bullet"/>
      <w:lvlText w:val="·"/>
      <w:lvlJc w:val="left"/>
      <w:pPr>
        <w:ind w:left="2160" w:hanging="360"/>
      </w:pPr>
      <w:rPr>
        <w:rFonts w:ascii="Calibri" w:eastAsia="Times New Roman" w:hAnsi="Calibri" w:cs="Calibri"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77F53F68"/>
    <w:multiLevelType w:val="multilevel"/>
    <w:tmpl w:val="4F92FB02"/>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16cid:durableId="209651620">
    <w:abstractNumId w:val="0"/>
    <w:lvlOverride w:ilvl="0">
      <w:startOverride w:val="11"/>
      <w:lvl w:ilvl="0">
        <w:start w:val="11"/>
        <w:numFmt w:val="decimal"/>
        <w:pStyle w:val="Level1"/>
        <w:lvlText w:val="%1."/>
        <w:lvlJc w:val="left"/>
      </w:lvl>
    </w:lvlOverride>
    <w:lvlOverride w:ilvl="1">
      <w:startOverride w:val="1"/>
      <w:lvl w:ilvl="1">
        <w:start w:val="1"/>
        <w:numFmt w:val="decimal"/>
        <w:lvlText w:val="%2"/>
        <w:lvlJc w:val="left"/>
      </w:lvl>
    </w:lvlOverride>
    <w:lvlOverride w:ilvl="2">
      <w:startOverride w:val="1"/>
      <w:lvl w:ilvl="2">
        <w:start w:val="1"/>
        <w:numFmt w:val="decimal"/>
        <w:lvlText w:val="%3"/>
        <w:lvlJc w:val="left"/>
      </w:lvl>
    </w:lvlOverride>
    <w:lvlOverride w:ilvl="3">
      <w:startOverride w:val="1"/>
      <w:lvl w:ilvl="3">
        <w:start w:val="1"/>
        <w:numFmt w:val="decimal"/>
        <w:lvlText w:val="%4"/>
        <w:lvlJc w:val="left"/>
      </w:lvl>
    </w:lvlOverride>
    <w:lvlOverride w:ilvl="4">
      <w:startOverride w:val="1"/>
      <w:lvl w:ilvl="4">
        <w:start w:val="1"/>
        <w:numFmt w:val="decimal"/>
        <w:lvlText w:val="%5"/>
        <w:lvlJc w:val="left"/>
      </w:lvl>
    </w:lvlOverride>
    <w:lvlOverride w:ilvl="5">
      <w:startOverride w:val="1"/>
      <w:lvl w:ilvl="5">
        <w:start w:val="1"/>
        <w:numFmt w:val="decimal"/>
        <w:lvlText w:val="%6"/>
        <w:lvlJc w:val="left"/>
      </w:lvl>
    </w:lvlOverride>
    <w:lvlOverride w:ilvl="6">
      <w:startOverride w:val="1"/>
      <w:lvl w:ilvl="6">
        <w:start w:val="1"/>
        <w:numFmt w:val="decimal"/>
        <w:lvlText w:val="%7"/>
        <w:lvlJc w:val="left"/>
      </w:lvl>
    </w:lvlOverride>
    <w:lvlOverride w:ilvl="7">
      <w:startOverride w:val="1"/>
      <w:lvl w:ilvl="7">
        <w:start w:val="1"/>
        <w:numFmt w:val="decimal"/>
        <w:lvlText w:val="%8"/>
        <w:lvlJc w:val="left"/>
      </w:lvl>
    </w:lvlOverride>
  </w:num>
  <w:num w:numId="2" w16cid:durableId="317342443">
    <w:abstractNumId w:val="1"/>
  </w:num>
  <w:num w:numId="3" w16cid:durableId="35545284">
    <w:abstractNumId w:val="27"/>
  </w:num>
  <w:num w:numId="4" w16cid:durableId="832648111">
    <w:abstractNumId w:val="7"/>
  </w:num>
  <w:num w:numId="5" w16cid:durableId="1654985894">
    <w:abstractNumId w:val="8"/>
  </w:num>
  <w:num w:numId="6" w16cid:durableId="152643352">
    <w:abstractNumId w:val="28"/>
  </w:num>
  <w:num w:numId="7" w16cid:durableId="1769081838">
    <w:abstractNumId w:val="30"/>
  </w:num>
  <w:num w:numId="8" w16cid:durableId="1611863798">
    <w:abstractNumId w:val="19"/>
  </w:num>
  <w:num w:numId="9" w16cid:durableId="2075274754">
    <w:abstractNumId w:val="2"/>
  </w:num>
  <w:num w:numId="10" w16cid:durableId="681013670">
    <w:abstractNumId w:val="9"/>
  </w:num>
  <w:num w:numId="11" w16cid:durableId="1588228685">
    <w:abstractNumId w:val="6"/>
  </w:num>
  <w:num w:numId="12" w16cid:durableId="10761839">
    <w:abstractNumId w:val="15"/>
  </w:num>
  <w:num w:numId="13" w16cid:durableId="1528182346">
    <w:abstractNumId w:val="22"/>
  </w:num>
  <w:num w:numId="14" w16cid:durableId="365982542">
    <w:abstractNumId w:val="10"/>
  </w:num>
  <w:num w:numId="15" w16cid:durableId="239487024">
    <w:abstractNumId w:val="21"/>
  </w:num>
  <w:num w:numId="16" w16cid:durableId="1288391550">
    <w:abstractNumId w:val="5"/>
  </w:num>
  <w:num w:numId="17" w16cid:durableId="1921403471">
    <w:abstractNumId w:val="3"/>
  </w:num>
  <w:num w:numId="18" w16cid:durableId="1622571966">
    <w:abstractNumId w:val="32"/>
  </w:num>
  <w:num w:numId="19" w16cid:durableId="1822960183">
    <w:abstractNumId w:val="14"/>
  </w:num>
  <w:num w:numId="20" w16cid:durableId="2069723349">
    <w:abstractNumId w:val="25"/>
  </w:num>
  <w:num w:numId="21" w16cid:durableId="1522090500">
    <w:abstractNumId w:val="20"/>
  </w:num>
  <w:num w:numId="22" w16cid:durableId="2064256256">
    <w:abstractNumId w:val="4"/>
  </w:num>
  <w:num w:numId="23" w16cid:durableId="760643485">
    <w:abstractNumId w:val="23"/>
  </w:num>
  <w:num w:numId="24" w16cid:durableId="1835148325">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561474681">
    <w:abstractNumId w:val="17"/>
  </w:num>
  <w:num w:numId="26" w16cid:durableId="848786828">
    <w:abstractNumId w:val="18"/>
  </w:num>
  <w:num w:numId="27" w16cid:durableId="605573812">
    <w:abstractNumId w:val="13"/>
  </w:num>
  <w:num w:numId="28" w16cid:durableId="659310534">
    <w:abstractNumId w:val="11"/>
  </w:num>
  <w:num w:numId="29" w16cid:durableId="1157645184">
    <w:abstractNumId w:val="16"/>
  </w:num>
  <w:num w:numId="30" w16cid:durableId="1406340364">
    <w:abstractNumId w:val="24"/>
  </w:num>
  <w:num w:numId="31" w16cid:durableId="72091358">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218983360">
    <w:abstractNumId w:val="12"/>
  </w:num>
  <w:num w:numId="33" w16cid:durableId="2022387551">
    <w:abstractNumId w:val="31"/>
  </w:num>
  <w:num w:numId="34" w16cid:durableId="1703478814">
    <w:abstractNumId w:val="26"/>
  </w:num>
  <w:num w:numId="35" w16cid:durableId="50426332">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881137558">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251820655">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54810508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535732064">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sTQ3MzMxNjI2MbS0NDNS0lEKTi0uzszPAymwNK4FALbGApQtAAAA"/>
  </w:docVars>
  <w:rsids>
    <w:rsidRoot w:val="00A44F60"/>
    <w:rsid w:val="000014C8"/>
    <w:rsid w:val="00001D68"/>
    <w:rsid w:val="0000216C"/>
    <w:rsid w:val="000027EB"/>
    <w:rsid w:val="0000383D"/>
    <w:rsid w:val="00003AC5"/>
    <w:rsid w:val="00003B4D"/>
    <w:rsid w:val="00003D08"/>
    <w:rsid w:val="000040EE"/>
    <w:rsid w:val="0000474B"/>
    <w:rsid w:val="00004DD8"/>
    <w:rsid w:val="00005CB8"/>
    <w:rsid w:val="00006059"/>
    <w:rsid w:val="000060A5"/>
    <w:rsid w:val="00006C34"/>
    <w:rsid w:val="0000735A"/>
    <w:rsid w:val="00007399"/>
    <w:rsid w:val="0000793D"/>
    <w:rsid w:val="00010516"/>
    <w:rsid w:val="000112DD"/>
    <w:rsid w:val="00011821"/>
    <w:rsid w:val="00012594"/>
    <w:rsid w:val="00013C76"/>
    <w:rsid w:val="0001449B"/>
    <w:rsid w:val="000156FD"/>
    <w:rsid w:val="000158EF"/>
    <w:rsid w:val="00015E2D"/>
    <w:rsid w:val="00015E6F"/>
    <w:rsid w:val="00016735"/>
    <w:rsid w:val="00016E1C"/>
    <w:rsid w:val="00016FB6"/>
    <w:rsid w:val="00017184"/>
    <w:rsid w:val="00017EF9"/>
    <w:rsid w:val="00020FA7"/>
    <w:rsid w:val="00021232"/>
    <w:rsid w:val="00021376"/>
    <w:rsid w:val="000232E7"/>
    <w:rsid w:val="0002357B"/>
    <w:rsid w:val="00024521"/>
    <w:rsid w:val="00024DD7"/>
    <w:rsid w:val="00024EC1"/>
    <w:rsid w:val="00027007"/>
    <w:rsid w:val="000278E0"/>
    <w:rsid w:val="000279F4"/>
    <w:rsid w:val="00031AC5"/>
    <w:rsid w:val="0003357F"/>
    <w:rsid w:val="00033E5E"/>
    <w:rsid w:val="000352A4"/>
    <w:rsid w:val="00035F4D"/>
    <w:rsid w:val="000363F4"/>
    <w:rsid w:val="000375F1"/>
    <w:rsid w:val="00037DA9"/>
    <w:rsid w:val="000423EE"/>
    <w:rsid w:val="000431DB"/>
    <w:rsid w:val="000433E4"/>
    <w:rsid w:val="00044295"/>
    <w:rsid w:val="000442CA"/>
    <w:rsid w:val="00044D4A"/>
    <w:rsid w:val="0004564D"/>
    <w:rsid w:val="000458B8"/>
    <w:rsid w:val="000460D7"/>
    <w:rsid w:val="00046113"/>
    <w:rsid w:val="00046A22"/>
    <w:rsid w:val="000509F0"/>
    <w:rsid w:val="000510ED"/>
    <w:rsid w:val="000531EA"/>
    <w:rsid w:val="000531FC"/>
    <w:rsid w:val="00054020"/>
    <w:rsid w:val="000548D3"/>
    <w:rsid w:val="000569D7"/>
    <w:rsid w:val="00057842"/>
    <w:rsid w:val="00060E77"/>
    <w:rsid w:val="00061F48"/>
    <w:rsid w:val="00062811"/>
    <w:rsid w:val="00062A1E"/>
    <w:rsid w:val="00062A88"/>
    <w:rsid w:val="00062C02"/>
    <w:rsid w:val="00063231"/>
    <w:rsid w:val="00063D63"/>
    <w:rsid w:val="00063E8C"/>
    <w:rsid w:val="00065521"/>
    <w:rsid w:val="000658E4"/>
    <w:rsid w:val="000664F5"/>
    <w:rsid w:val="00067824"/>
    <w:rsid w:val="00070D99"/>
    <w:rsid w:val="0007148C"/>
    <w:rsid w:val="00071570"/>
    <w:rsid w:val="000723B0"/>
    <w:rsid w:val="00073322"/>
    <w:rsid w:val="00073990"/>
    <w:rsid w:val="00075E0D"/>
    <w:rsid w:val="0008060F"/>
    <w:rsid w:val="00080CA9"/>
    <w:rsid w:val="00080E65"/>
    <w:rsid w:val="0008232A"/>
    <w:rsid w:val="000834B2"/>
    <w:rsid w:val="00083504"/>
    <w:rsid w:val="000848F9"/>
    <w:rsid w:val="00085AAE"/>
    <w:rsid w:val="00086F7F"/>
    <w:rsid w:val="00090742"/>
    <w:rsid w:val="00090A58"/>
    <w:rsid w:val="00091A5B"/>
    <w:rsid w:val="00091C92"/>
    <w:rsid w:val="0009215F"/>
    <w:rsid w:val="00092399"/>
    <w:rsid w:val="00092FE2"/>
    <w:rsid w:val="0009327A"/>
    <w:rsid w:val="0009598D"/>
    <w:rsid w:val="00096053"/>
    <w:rsid w:val="0009674A"/>
    <w:rsid w:val="000969CB"/>
    <w:rsid w:val="00096AA3"/>
    <w:rsid w:val="00097BC8"/>
    <w:rsid w:val="00097D1C"/>
    <w:rsid w:val="000A03E2"/>
    <w:rsid w:val="000A0EB1"/>
    <w:rsid w:val="000A1012"/>
    <w:rsid w:val="000A2050"/>
    <w:rsid w:val="000A3BF6"/>
    <w:rsid w:val="000A3C82"/>
    <w:rsid w:val="000A5807"/>
    <w:rsid w:val="000A5854"/>
    <w:rsid w:val="000A5FD0"/>
    <w:rsid w:val="000A610C"/>
    <w:rsid w:val="000A67F7"/>
    <w:rsid w:val="000A799A"/>
    <w:rsid w:val="000A7DAF"/>
    <w:rsid w:val="000B14F4"/>
    <w:rsid w:val="000B2D73"/>
    <w:rsid w:val="000B3791"/>
    <w:rsid w:val="000B3F42"/>
    <w:rsid w:val="000B4A2E"/>
    <w:rsid w:val="000B5396"/>
    <w:rsid w:val="000B555F"/>
    <w:rsid w:val="000B5E5F"/>
    <w:rsid w:val="000B61A0"/>
    <w:rsid w:val="000B7206"/>
    <w:rsid w:val="000B7BD4"/>
    <w:rsid w:val="000C17C3"/>
    <w:rsid w:val="000C2584"/>
    <w:rsid w:val="000C3F3F"/>
    <w:rsid w:val="000C4399"/>
    <w:rsid w:val="000C5BBF"/>
    <w:rsid w:val="000D01A7"/>
    <w:rsid w:val="000D0D04"/>
    <w:rsid w:val="000D1258"/>
    <w:rsid w:val="000D308A"/>
    <w:rsid w:val="000D3ABA"/>
    <w:rsid w:val="000D3F31"/>
    <w:rsid w:val="000D4835"/>
    <w:rsid w:val="000D5618"/>
    <w:rsid w:val="000D7E71"/>
    <w:rsid w:val="000E16B4"/>
    <w:rsid w:val="000E25B1"/>
    <w:rsid w:val="000E2802"/>
    <w:rsid w:val="000E322E"/>
    <w:rsid w:val="000E326B"/>
    <w:rsid w:val="000E5B37"/>
    <w:rsid w:val="000E7B05"/>
    <w:rsid w:val="000F040F"/>
    <w:rsid w:val="000F0FC4"/>
    <w:rsid w:val="000F1379"/>
    <w:rsid w:val="000F1717"/>
    <w:rsid w:val="000F1AD1"/>
    <w:rsid w:val="000F2536"/>
    <w:rsid w:val="000F2958"/>
    <w:rsid w:val="000F3633"/>
    <w:rsid w:val="000F3FCD"/>
    <w:rsid w:val="000F4BF4"/>
    <w:rsid w:val="000F4FCA"/>
    <w:rsid w:val="000F5172"/>
    <w:rsid w:val="000F6ABB"/>
    <w:rsid w:val="000F6D90"/>
    <w:rsid w:val="000F7019"/>
    <w:rsid w:val="000F79FE"/>
    <w:rsid w:val="0010034E"/>
    <w:rsid w:val="00100546"/>
    <w:rsid w:val="00102800"/>
    <w:rsid w:val="00102E64"/>
    <w:rsid w:val="00104F5B"/>
    <w:rsid w:val="001053A0"/>
    <w:rsid w:val="00105F87"/>
    <w:rsid w:val="00107043"/>
    <w:rsid w:val="00110070"/>
    <w:rsid w:val="00110A05"/>
    <w:rsid w:val="00111AAE"/>
    <w:rsid w:val="00111D40"/>
    <w:rsid w:val="00111F96"/>
    <w:rsid w:val="00113947"/>
    <w:rsid w:val="0011421B"/>
    <w:rsid w:val="001149E5"/>
    <w:rsid w:val="00115496"/>
    <w:rsid w:val="001165A1"/>
    <w:rsid w:val="00117325"/>
    <w:rsid w:val="001174DC"/>
    <w:rsid w:val="001176F7"/>
    <w:rsid w:val="00117EA2"/>
    <w:rsid w:val="001209F7"/>
    <w:rsid w:val="001210FC"/>
    <w:rsid w:val="0012128F"/>
    <w:rsid w:val="00121E47"/>
    <w:rsid w:val="00122061"/>
    <w:rsid w:val="00122F05"/>
    <w:rsid w:val="00122F72"/>
    <w:rsid w:val="00124967"/>
    <w:rsid w:val="0012539B"/>
    <w:rsid w:val="00125498"/>
    <w:rsid w:val="00126913"/>
    <w:rsid w:val="00130E2C"/>
    <w:rsid w:val="00130F5F"/>
    <w:rsid w:val="00131558"/>
    <w:rsid w:val="0013176C"/>
    <w:rsid w:val="00131E13"/>
    <w:rsid w:val="00133FC5"/>
    <w:rsid w:val="00134D08"/>
    <w:rsid w:val="00134E07"/>
    <w:rsid w:val="001365AF"/>
    <w:rsid w:val="00140AF5"/>
    <w:rsid w:val="00140B30"/>
    <w:rsid w:val="00141E70"/>
    <w:rsid w:val="00142BC2"/>
    <w:rsid w:val="0014344E"/>
    <w:rsid w:val="00145AA6"/>
    <w:rsid w:val="00146586"/>
    <w:rsid w:val="00147B8C"/>
    <w:rsid w:val="00147EAE"/>
    <w:rsid w:val="00151949"/>
    <w:rsid w:val="00153328"/>
    <w:rsid w:val="00153732"/>
    <w:rsid w:val="00153764"/>
    <w:rsid w:val="00153CD2"/>
    <w:rsid w:val="0015469C"/>
    <w:rsid w:val="001553B4"/>
    <w:rsid w:val="00156239"/>
    <w:rsid w:val="00156FE5"/>
    <w:rsid w:val="00160C1B"/>
    <w:rsid w:val="00161783"/>
    <w:rsid w:val="00161F0A"/>
    <w:rsid w:val="0016487B"/>
    <w:rsid w:val="00165BD4"/>
    <w:rsid w:val="00165C83"/>
    <w:rsid w:val="001661B3"/>
    <w:rsid w:val="001674C4"/>
    <w:rsid w:val="00167512"/>
    <w:rsid w:val="00167539"/>
    <w:rsid w:val="0016799A"/>
    <w:rsid w:val="00171069"/>
    <w:rsid w:val="0017129D"/>
    <w:rsid w:val="00171A8D"/>
    <w:rsid w:val="001723CC"/>
    <w:rsid w:val="00172B64"/>
    <w:rsid w:val="00173161"/>
    <w:rsid w:val="00174358"/>
    <w:rsid w:val="00175282"/>
    <w:rsid w:val="001753F8"/>
    <w:rsid w:val="00175C5A"/>
    <w:rsid w:val="00176B0F"/>
    <w:rsid w:val="00176BD5"/>
    <w:rsid w:val="00180862"/>
    <w:rsid w:val="00180A20"/>
    <w:rsid w:val="001810AF"/>
    <w:rsid w:val="0018146C"/>
    <w:rsid w:val="00181867"/>
    <w:rsid w:val="00181F46"/>
    <w:rsid w:val="001821C6"/>
    <w:rsid w:val="0018302D"/>
    <w:rsid w:val="00183B36"/>
    <w:rsid w:val="00183CB7"/>
    <w:rsid w:val="00184021"/>
    <w:rsid w:val="00184923"/>
    <w:rsid w:val="00184BF9"/>
    <w:rsid w:val="00184D3E"/>
    <w:rsid w:val="00185D70"/>
    <w:rsid w:val="00185DF8"/>
    <w:rsid w:val="00187B38"/>
    <w:rsid w:val="00187FAC"/>
    <w:rsid w:val="00190795"/>
    <w:rsid w:val="001912C9"/>
    <w:rsid w:val="00191974"/>
    <w:rsid w:val="0019211B"/>
    <w:rsid w:val="0019262F"/>
    <w:rsid w:val="00192BEC"/>
    <w:rsid w:val="00193338"/>
    <w:rsid w:val="00193C60"/>
    <w:rsid w:val="00193F1D"/>
    <w:rsid w:val="00194847"/>
    <w:rsid w:val="0019506F"/>
    <w:rsid w:val="00195A65"/>
    <w:rsid w:val="0019697B"/>
    <w:rsid w:val="00196A90"/>
    <w:rsid w:val="00197301"/>
    <w:rsid w:val="001A1517"/>
    <w:rsid w:val="001A3D4E"/>
    <w:rsid w:val="001A41D6"/>
    <w:rsid w:val="001A4929"/>
    <w:rsid w:val="001A5516"/>
    <w:rsid w:val="001A58CA"/>
    <w:rsid w:val="001A768A"/>
    <w:rsid w:val="001A7C9C"/>
    <w:rsid w:val="001B040A"/>
    <w:rsid w:val="001B0704"/>
    <w:rsid w:val="001B0F82"/>
    <w:rsid w:val="001B1B49"/>
    <w:rsid w:val="001B1B4E"/>
    <w:rsid w:val="001B1D07"/>
    <w:rsid w:val="001B1ECE"/>
    <w:rsid w:val="001B2677"/>
    <w:rsid w:val="001B33D9"/>
    <w:rsid w:val="001B455E"/>
    <w:rsid w:val="001B4589"/>
    <w:rsid w:val="001B4706"/>
    <w:rsid w:val="001B55F1"/>
    <w:rsid w:val="001B7118"/>
    <w:rsid w:val="001B7488"/>
    <w:rsid w:val="001C0410"/>
    <w:rsid w:val="001C134E"/>
    <w:rsid w:val="001C20A8"/>
    <w:rsid w:val="001C3D29"/>
    <w:rsid w:val="001C3F6D"/>
    <w:rsid w:val="001C604C"/>
    <w:rsid w:val="001C6094"/>
    <w:rsid w:val="001C61C6"/>
    <w:rsid w:val="001C628F"/>
    <w:rsid w:val="001C724F"/>
    <w:rsid w:val="001C73AB"/>
    <w:rsid w:val="001C7755"/>
    <w:rsid w:val="001D04D6"/>
    <w:rsid w:val="001D0C48"/>
    <w:rsid w:val="001D1E72"/>
    <w:rsid w:val="001D2CBD"/>
    <w:rsid w:val="001D3CD5"/>
    <w:rsid w:val="001D40EF"/>
    <w:rsid w:val="001D5B04"/>
    <w:rsid w:val="001D60CE"/>
    <w:rsid w:val="001D6BC3"/>
    <w:rsid w:val="001D7C0F"/>
    <w:rsid w:val="001E0A61"/>
    <w:rsid w:val="001E0FB6"/>
    <w:rsid w:val="001E11B9"/>
    <w:rsid w:val="001E26F5"/>
    <w:rsid w:val="001E33B4"/>
    <w:rsid w:val="001E44AA"/>
    <w:rsid w:val="001E6594"/>
    <w:rsid w:val="001E6957"/>
    <w:rsid w:val="001E6A87"/>
    <w:rsid w:val="001E7711"/>
    <w:rsid w:val="001E77C3"/>
    <w:rsid w:val="001F093F"/>
    <w:rsid w:val="001F2EE1"/>
    <w:rsid w:val="001F3C14"/>
    <w:rsid w:val="001F4100"/>
    <w:rsid w:val="001F5EE0"/>
    <w:rsid w:val="001F60E7"/>
    <w:rsid w:val="001F6EFD"/>
    <w:rsid w:val="001F7476"/>
    <w:rsid w:val="001F78FE"/>
    <w:rsid w:val="001F7A78"/>
    <w:rsid w:val="001F7D41"/>
    <w:rsid w:val="001F7D6F"/>
    <w:rsid w:val="002007E0"/>
    <w:rsid w:val="00200ADC"/>
    <w:rsid w:val="0020216D"/>
    <w:rsid w:val="00202300"/>
    <w:rsid w:val="002032F7"/>
    <w:rsid w:val="002034CF"/>
    <w:rsid w:val="00203626"/>
    <w:rsid w:val="00203E57"/>
    <w:rsid w:val="00205EC2"/>
    <w:rsid w:val="002061F8"/>
    <w:rsid w:val="00206AF1"/>
    <w:rsid w:val="00206D35"/>
    <w:rsid w:val="00207BD4"/>
    <w:rsid w:val="0021082C"/>
    <w:rsid w:val="00210A64"/>
    <w:rsid w:val="002122D9"/>
    <w:rsid w:val="00212E24"/>
    <w:rsid w:val="002130CB"/>
    <w:rsid w:val="00213163"/>
    <w:rsid w:val="00213F0B"/>
    <w:rsid w:val="00215807"/>
    <w:rsid w:val="002168AC"/>
    <w:rsid w:val="00217FD8"/>
    <w:rsid w:val="00221753"/>
    <w:rsid w:val="00222715"/>
    <w:rsid w:val="00222E88"/>
    <w:rsid w:val="002255DA"/>
    <w:rsid w:val="00225610"/>
    <w:rsid w:val="0022652C"/>
    <w:rsid w:val="00226729"/>
    <w:rsid w:val="00226D2A"/>
    <w:rsid w:val="002270A9"/>
    <w:rsid w:val="00227243"/>
    <w:rsid w:val="0022789B"/>
    <w:rsid w:val="0023119D"/>
    <w:rsid w:val="0023127A"/>
    <w:rsid w:val="002325B5"/>
    <w:rsid w:val="00233518"/>
    <w:rsid w:val="002336B5"/>
    <w:rsid w:val="00234427"/>
    <w:rsid w:val="0023476D"/>
    <w:rsid w:val="002356EF"/>
    <w:rsid w:val="002375FF"/>
    <w:rsid w:val="002407F6"/>
    <w:rsid w:val="00241260"/>
    <w:rsid w:val="002435D4"/>
    <w:rsid w:val="00243B25"/>
    <w:rsid w:val="00244273"/>
    <w:rsid w:val="0024472B"/>
    <w:rsid w:val="00245DE1"/>
    <w:rsid w:val="00246AF3"/>
    <w:rsid w:val="00247471"/>
    <w:rsid w:val="00247B71"/>
    <w:rsid w:val="00247DAB"/>
    <w:rsid w:val="00250612"/>
    <w:rsid w:val="002515FB"/>
    <w:rsid w:val="00251E19"/>
    <w:rsid w:val="00252C2E"/>
    <w:rsid w:val="00252DB7"/>
    <w:rsid w:val="00254D4B"/>
    <w:rsid w:val="00255B8E"/>
    <w:rsid w:val="00255D3C"/>
    <w:rsid w:val="002560F8"/>
    <w:rsid w:val="0025693F"/>
    <w:rsid w:val="00260201"/>
    <w:rsid w:val="00262FF8"/>
    <w:rsid w:val="00263ED0"/>
    <w:rsid w:val="00264FDF"/>
    <w:rsid w:val="00266288"/>
    <w:rsid w:val="002669A4"/>
    <w:rsid w:val="00266DFB"/>
    <w:rsid w:val="00267E87"/>
    <w:rsid w:val="00271174"/>
    <w:rsid w:val="00272271"/>
    <w:rsid w:val="00272687"/>
    <w:rsid w:val="00272A5C"/>
    <w:rsid w:val="00274F3C"/>
    <w:rsid w:val="002756F6"/>
    <w:rsid w:val="002802E5"/>
    <w:rsid w:val="00281336"/>
    <w:rsid w:val="002832ED"/>
    <w:rsid w:val="002838EC"/>
    <w:rsid w:val="00283EB9"/>
    <w:rsid w:val="0028419F"/>
    <w:rsid w:val="0028503E"/>
    <w:rsid w:val="00285D98"/>
    <w:rsid w:val="00287BD3"/>
    <w:rsid w:val="002907CC"/>
    <w:rsid w:val="00292FA3"/>
    <w:rsid w:val="00292FDA"/>
    <w:rsid w:val="002939DA"/>
    <w:rsid w:val="00293A11"/>
    <w:rsid w:val="002941E8"/>
    <w:rsid w:val="00294416"/>
    <w:rsid w:val="002947DC"/>
    <w:rsid w:val="0029695F"/>
    <w:rsid w:val="00296B8A"/>
    <w:rsid w:val="002A1F24"/>
    <w:rsid w:val="002A23D2"/>
    <w:rsid w:val="002A26EB"/>
    <w:rsid w:val="002A2CD3"/>
    <w:rsid w:val="002A42B5"/>
    <w:rsid w:val="002A47DF"/>
    <w:rsid w:val="002A6851"/>
    <w:rsid w:val="002A79E5"/>
    <w:rsid w:val="002A7B46"/>
    <w:rsid w:val="002A7F97"/>
    <w:rsid w:val="002B0565"/>
    <w:rsid w:val="002B12D5"/>
    <w:rsid w:val="002B141F"/>
    <w:rsid w:val="002B1E6A"/>
    <w:rsid w:val="002B31A2"/>
    <w:rsid w:val="002B348A"/>
    <w:rsid w:val="002B469C"/>
    <w:rsid w:val="002B482F"/>
    <w:rsid w:val="002B5956"/>
    <w:rsid w:val="002B5A8C"/>
    <w:rsid w:val="002C03A2"/>
    <w:rsid w:val="002C069F"/>
    <w:rsid w:val="002C07C9"/>
    <w:rsid w:val="002C2B73"/>
    <w:rsid w:val="002C3232"/>
    <w:rsid w:val="002C348B"/>
    <w:rsid w:val="002C35B9"/>
    <w:rsid w:val="002C374C"/>
    <w:rsid w:val="002C41F9"/>
    <w:rsid w:val="002C44FB"/>
    <w:rsid w:val="002C4CA2"/>
    <w:rsid w:val="002C5DFD"/>
    <w:rsid w:val="002C7083"/>
    <w:rsid w:val="002D0ADF"/>
    <w:rsid w:val="002D21D1"/>
    <w:rsid w:val="002D2E9B"/>
    <w:rsid w:val="002D355A"/>
    <w:rsid w:val="002D36D0"/>
    <w:rsid w:val="002D593D"/>
    <w:rsid w:val="002D6331"/>
    <w:rsid w:val="002D6D1B"/>
    <w:rsid w:val="002D6F52"/>
    <w:rsid w:val="002D75F1"/>
    <w:rsid w:val="002E1103"/>
    <w:rsid w:val="002E1C46"/>
    <w:rsid w:val="002E2AA3"/>
    <w:rsid w:val="002E36C5"/>
    <w:rsid w:val="002E3946"/>
    <w:rsid w:val="002E4C33"/>
    <w:rsid w:val="002E5249"/>
    <w:rsid w:val="002E64E6"/>
    <w:rsid w:val="002E7239"/>
    <w:rsid w:val="002F03BD"/>
    <w:rsid w:val="002F0CB2"/>
    <w:rsid w:val="002F1647"/>
    <w:rsid w:val="002F19BC"/>
    <w:rsid w:val="002F1F4C"/>
    <w:rsid w:val="002F3E3A"/>
    <w:rsid w:val="002F4CB7"/>
    <w:rsid w:val="002F5EAC"/>
    <w:rsid w:val="002F6313"/>
    <w:rsid w:val="002F697D"/>
    <w:rsid w:val="002F74DA"/>
    <w:rsid w:val="003013B4"/>
    <w:rsid w:val="00301FB9"/>
    <w:rsid w:val="003021E8"/>
    <w:rsid w:val="00302EF4"/>
    <w:rsid w:val="00303AD6"/>
    <w:rsid w:val="00303E45"/>
    <w:rsid w:val="003049D2"/>
    <w:rsid w:val="00305020"/>
    <w:rsid w:val="00306487"/>
    <w:rsid w:val="00307C45"/>
    <w:rsid w:val="00310523"/>
    <w:rsid w:val="00310AE2"/>
    <w:rsid w:val="00311028"/>
    <w:rsid w:val="00312909"/>
    <w:rsid w:val="00312C59"/>
    <w:rsid w:val="00313A37"/>
    <w:rsid w:val="00314CAD"/>
    <w:rsid w:val="00316B1C"/>
    <w:rsid w:val="00317103"/>
    <w:rsid w:val="0031759C"/>
    <w:rsid w:val="00317654"/>
    <w:rsid w:val="00320378"/>
    <w:rsid w:val="003209B0"/>
    <w:rsid w:val="00321901"/>
    <w:rsid w:val="003245F0"/>
    <w:rsid w:val="00324F0B"/>
    <w:rsid w:val="003255AB"/>
    <w:rsid w:val="00326EF0"/>
    <w:rsid w:val="00327021"/>
    <w:rsid w:val="0033034B"/>
    <w:rsid w:val="0033079C"/>
    <w:rsid w:val="00331125"/>
    <w:rsid w:val="00331235"/>
    <w:rsid w:val="00331510"/>
    <w:rsid w:val="00331F6F"/>
    <w:rsid w:val="00332BA9"/>
    <w:rsid w:val="00332BC7"/>
    <w:rsid w:val="003339BE"/>
    <w:rsid w:val="00333A84"/>
    <w:rsid w:val="0033606A"/>
    <w:rsid w:val="00336FD1"/>
    <w:rsid w:val="003371A3"/>
    <w:rsid w:val="0034049B"/>
    <w:rsid w:val="00340D50"/>
    <w:rsid w:val="00343A7A"/>
    <w:rsid w:val="00344825"/>
    <w:rsid w:val="00344D69"/>
    <w:rsid w:val="00347A84"/>
    <w:rsid w:val="00347CCF"/>
    <w:rsid w:val="00347D7C"/>
    <w:rsid w:val="00347EF6"/>
    <w:rsid w:val="003512EB"/>
    <w:rsid w:val="0035143C"/>
    <w:rsid w:val="00351B4C"/>
    <w:rsid w:val="00351BB6"/>
    <w:rsid w:val="00351F4A"/>
    <w:rsid w:val="003533DB"/>
    <w:rsid w:val="0035352E"/>
    <w:rsid w:val="00353FF1"/>
    <w:rsid w:val="0035434A"/>
    <w:rsid w:val="0035453C"/>
    <w:rsid w:val="003546B9"/>
    <w:rsid w:val="00354706"/>
    <w:rsid w:val="003548D8"/>
    <w:rsid w:val="00356E69"/>
    <w:rsid w:val="003604EC"/>
    <w:rsid w:val="0036090B"/>
    <w:rsid w:val="003609BC"/>
    <w:rsid w:val="003609ED"/>
    <w:rsid w:val="0036135F"/>
    <w:rsid w:val="00362C0D"/>
    <w:rsid w:val="00362F54"/>
    <w:rsid w:val="00362FFD"/>
    <w:rsid w:val="0036312C"/>
    <w:rsid w:val="00363330"/>
    <w:rsid w:val="003636EF"/>
    <w:rsid w:val="00364407"/>
    <w:rsid w:val="00364720"/>
    <w:rsid w:val="0036536D"/>
    <w:rsid w:val="0036612C"/>
    <w:rsid w:val="003664FA"/>
    <w:rsid w:val="00366ABD"/>
    <w:rsid w:val="003701D0"/>
    <w:rsid w:val="00370BD9"/>
    <w:rsid w:val="00371B9A"/>
    <w:rsid w:val="00373AF2"/>
    <w:rsid w:val="00373C09"/>
    <w:rsid w:val="0037417C"/>
    <w:rsid w:val="00375A07"/>
    <w:rsid w:val="00380633"/>
    <w:rsid w:val="003814A8"/>
    <w:rsid w:val="00382F3D"/>
    <w:rsid w:val="00383B1A"/>
    <w:rsid w:val="00383E6F"/>
    <w:rsid w:val="00385969"/>
    <w:rsid w:val="00385F07"/>
    <w:rsid w:val="003865CC"/>
    <w:rsid w:val="003872E9"/>
    <w:rsid w:val="003876CF"/>
    <w:rsid w:val="00390D76"/>
    <w:rsid w:val="0039139E"/>
    <w:rsid w:val="0039141D"/>
    <w:rsid w:val="003924F0"/>
    <w:rsid w:val="003930ED"/>
    <w:rsid w:val="00393BA3"/>
    <w:rsid w:val="00393CFB"/>
    <w:rsid w:val="00394041"/>
    <w:rsid w:val="0039413C"/>
    <w:rsid w:val="00394393"/>
    <w:rsid w:val="00394940"/>
    <w:rsid w:val="0039703B"/>
    <w:rsid w:val="0039747E"/>
    <w:rsid w:val="0039766A"/>
    <w:rsid w:val="003A18A7"/>
    <w:rsid w:val="003A1E70"/>
    <w:rsid w:val="003A2715"/>
    <w:rsid w:val="003A2FCD"/>
    <w:rsid w:val="003A480B"/>
    <w:rsid w:val="003A483F"/>
    <w:rsid w:val="003A4DFF"/>
    <w:rsid w:val="003A50B3"/>
    <w:rsid w:val="003A59FF"/>
    <w:rsid w:val="003A6C66"/>
    <w:rsid w:val="003A7FD7"/>
    <w:rsid w:val="003B10BF"/>
    <w:rsid w:val="003B1CFC"/>
    <w:rsid w:val="003B209F"/>
    <w:rsid w:val="003B220F"/>
    <w:rsid w:val="003B25AE"/>
    <w:rsid w:val="003B2C65"/>
    <w:rsid w:val="003B3869"/>
    <w:rsid w:val="003B4E87"/>
    <w:rsid w:val="003B563B"/>
    <w:rsid w:val="003B6185"/>
    <w:rsid w:val="003B62F3"/>
    <w:rsid w:val="003B65BF"/>
    <w:rsid w:val="003B6A4B"/>
    <w:rsid w:val="003B7020"/>
    <w:rsid w:val="003B710D"/>
    <w:rsid w:val="003B7135"/>
    <w:rsid w:val="003B7A15"/>
    <w:rsid w:val="003C08B0"/>
    <w:rsid w:val="003C1685"/>
    <w:rsid w:val="003C1F4F"/>
    <w:rsid w:val="003C2D69"/>
    <w:rsid w:val="003C37EB"/>
    <w:rsid w:val="003C3FA7"/>
    <w:rsid w:val="003C4B84"/>
    <w:rsid w:val="003C50ED"/>
    <w:rsid w:val="003C69A2"/>
    <w:rsid w:val="003D0192"/>
    <w:rsid w:val="003D0825"/>
    <w:rsid w:val="003D15CC"/>
    <w:rsid w:val="003D29B8"/>
    <w:rsid w:val="003D3218"/>
    <w:rsid w:val="003D35D9"/>
    <w:rsid w:val="003D3717"/>
    <w:rsid w:val="003D3E5A"/>
    <w:rsid w:val="003D40BB"/>
    <w:rsid w:val="003D45A6"/>
    <w:rsid w:val="003D4B11"/>
    <w:rsid w:val="003D4E0B"/>
    <w:rsid w:val="003D55A4"/>
    <w:rsid w:val="003D57A5"/>
    <w:rsid w:val="003D5B6F"/>
    <w:rsid w:val="003D6005"/>
    <w:rsid w:val="003D6032"/>
    <w:rsid w:val="003D6186"/>
    <w:rsid w:val="003D68BD"/>
    <w:rsid w:val="003D797E"/>
    <w:rsid w:val="003D7C75"/>
    <w:rsid w:val="003E0761"/>
    <w:rsid w:val="003E2833"/>
    <w:rsid w:val="003E46D3"/>
    <w:rsid w:val="003E5D13"/>
    <w:rsid w:val="003E7112"/>
    <w:rsid w:val="003E78AC"/>
    <w:rsid w:val="003E7BD4"/>
    <w:rsid w:val="003F2D71"/>
    <w:rsid w:val="003F4A72"/>
    <w:rsid w:val="003F4B74"/>
    <w:rsid w:val="003F5966"/>
    <w:rsid w:val="003F61C4"/>
    <w:rsid w:val="003F7C72"/>
    <w:rsid w:val="00401F94"/>
    <w:rsid w:val="00402477"/>
    <w:rsid w:val="00403A40"/>
    <w:rsid w:val="0040582E"/>
    <w:rsid w:val="00406213"/>
    <w:rsid w:val="00406DAC"/>
    <w:rsid w:val="00406FD5"/>
    <w:rsid w:val="0040752C"/>
    <w:rsid w:val="00412086"/>
    <w:rsid w:val="00413D76"/>
    <w:rsid w:val="0041432E"/>
    <w:rsid w:val="00414351"/>
    <w:rsid w:val="004147E3"/>
    <w:rsid w:val="0041696F"/>
    <w:rsid w:val="004170F4"/>
    <w:rsid w:val="004204B6"/>
    <w:rsid w:val="004233BB"/>
    <w:rsid w:val="004233E6"/>
    <w:rsid w:val="0042347D"/>
    <w:rsid w:val="00423C0A"/>
    <w:rsid w:val="004245C2"/>
    <w:rsid w:val="00424EE9"/>
    <w:rsid w:val="00426566"/>
    <w:rsid w:val="00426D49"/>
    <w:rsid w:val="00426DA0"/>
    <w:rsid w:val="00427F96"/>
    <w:rsid w:val="004315A6"/>
    <w:rsid w:val="004326A4"/>
    <w:rsid w:val="00432849"/>
    <w:rsid w:val="00432928"/>
    <w:rsid w:val="00433B54"/>
    <w:rsid w:val="004344B3"/>
    <w:rsid w:val="004349DD"/>
    <w:rsid w:val="00434C4A"/>
    <w:rsid w:val="00435202"/>
    <w:rsid w:val="004353DC"/>
    <w:rsid w:val="00436489"/>
    <w:rsid w:val="00437457"/>
    <w:rsid w:val="004428BD"/>
    <w:rsid w:val="00442D70"/>
    <w:rsid w:val="00443514"/>
    <w:rsid w:val="0044367A"/>
    <w:rsid w:val="00443847"/>
    <w:rsid w:val="004448A7"/>
    <w:rsid w:val="004453AF"/>
    <w:rsid w:val="004458E3"/>
    <w:rsid w:val="00445BAB"/>
    <w:rsid w:val="00445C5D"/>
    <w:rsid w:val="0044624E"/>
    <w:rsid w:val="00450F71"/>
    <w:rsid w:val="0045129E"/>
    <w:rsid w:val="004515AC"/>
    <w:rsid w:val="004516E7"/>
    <w:rsid w:val="004517EB"/>
    <w:rsid w:val="004532E2"/>
    <w:rsid w:val="00455101"/>
    <w:rsid w:val="004555E5"/>
    <w:rsid w:val="00455827"/>
    <w:rsid w:val="00456C48"/>
    <w:rsid w:val="004574E4"/>
    <w:rsid w:val="00457C41"/>
    <w:rsid w:val="004602DD"/>
    <w:rsid w:val="004613A1"/>
    <w:rsid w:val="004617D7"/>
    <w:rsid w:val="00461B5E"/>
    <w:rsid w:val="00462574"/>
    <w:rsid w:val="004625F8"/>
    <w:rsid w:val="0046270F"/>
    <w:rsid w:val="00462F7D"/>
    <w:rsid w:val="00463730"/>
    <w:rsid w:val="00465851"/>
    <w:rsid w:val="00466C68"/>
    <w:rsid w:val="00467F10"/>
    <w:rsid w:val="0047027B"/>
    <w:rsid w:val="00471608"/>
    <w:rsid w:val="00471B19"/>
    <w:rsid w:val="00471DDF"/>
    <w:rsid w:val="00472219"/>
    <w:rsid w:val="00472F15"/>
    <w:rsid w:val="00472F4B"/>
    <w:rsid w:val="00473BB7"/>
    <w:rsid w:val="00474240"/>
    <w:rsid w:val="0047533C"/>
    <w:rsid w:val="0047799A"/>
    <w:rsid w:val="00477F8D"/>
    <w:rsid w:val="00480CFF"/>
    <w:rsid w:val="0048168D"/>
    <w:rsid w:val="00481EA4"/>
    <w:rsid w:val="00482612"/>
    <w:rsid w:val="00482E3A"/>
    <w:rsid w:val="00483CA4"/>
    <w:rsid w:val="0048404C"/>
    <w:rsid w:val="0048484E"/>
    <w:rsid w:val="00485451"/>
    <w:rsid w:val="00485ABD"/>
    <w:rsid w:val="004876B6"/>
    <w:rsid w:val="004903C4"/>
    <w:rsid w:val="004910E2"/>
    <w:rsid w:val="0049159B"/>
    <w:rsid w:val="004933CF"/>
    <w:rsid w:val="0049385C"/>
    <w:rsid w:val="004953D5"/>
    <w:rsid w:val="004960E9"/>
    <w:rsid w:val="00497113"/>
    <w:rsid w:val="00497823"/>
    <w:rsid w:val="004A01EE"/>
    <w:rsid w:val="004A17FF"/>
    <w:rsid w:val="004A19B4"/>
    <w:rsid w:val="004A2B3B"/>
    <w:rsid w:val="004A3DF7"/>
    <w:rsid w:val="004A4163"/>
    <w:rsid w:val="004A41C3"/>
    <w:rsid w:val="004A423B"/>
    <w:rsid w:val="004A6436"/>
    <w:rsid w:val="004A6F19"/>
    <w:rsid w:val="004A7968"/>
    <w:rsid w:val="004B0027"/>
    <w:rsid w:val="004B025A"/>
    <w:rsid w:val="004B0BAF"/>
    <w:rsid w:val="004B192E"/>
    <w:rsid w:val="004B3AA7"/>
    <w:rsid w:val="004B515F"/>
    <w:rsid w:val="004B59F4"/>
    <w:rsid w:val="004B5FD0"/>
    <w:rsid w:val="004B66A3"/>
    <w:rsid w:val="004B6784"/>
    <w:rsid w:val="004B6B39"/>
    <w:rsid w:val="004B735B"/>
    <w:rsid w:val="004B7849"/>
    <w:rsid w:val="004B7CD0"/>
    <w:rsid w:val="004B7D50"/>
    <w:rsid w:val="004C04C4"/>
    <w:rsid w:val="004C07AB"/>
    <w:rsid w:val="004C0A7C"/>
    <w:rsid w:val="004C25B5"/>
    <w:rsid w:val="004C264E"/>
    <w:rsid w:val="004C2A97"/>
    <w:rsid w:val="004C327C"/>
    <w:rsid w:val="004C486D"/>
    <w:rsid w:val="004C5169"/>
    <w:rsid w:val="004C5D6D"/>
    <w:rsid w:val="004C5E6F"/>
    <w:rsid w:val="004C60BC"/>
    <w:rsid w:val="004C670E"/>
    <w:rsid w:val="004D0023"/>
    <w:rsid w:val="004D05F2"/>
    <w:rsid w:val="004D0C22"/>
    <w:rsid w:val="004D1384"/>
    <w:rsid w:val="004D1707"/>
    <w:rsid w:val="004D1AFF"/>
    <w:rsid w:val="004D267E"/>
    <w:rsid w:val="004D2816"/>
    <w:rsid w:val="004D3618"/>
    <w:rsid w:val="004D397E"/>
    <w:rsid w:val="004D5740"/>
    <w:rsid w:val="004D58DE"/>
    <w:rsid w:val="004D6204"/>
    <w:rsid w:val="004D79FB"/>
    <w:rsid w:val="004E10D5"/>
    <w:rsid w:val="004E2F90"/>
    <w:rsid w:val="004E3721"/>
    <w:rsid w:val="004E396B"/>
    <w:rsid w:val="004E448F"/>
    <w:rsid w:val="004E4556"/>
    <w:rsid w:val="004E6261"/>
    <w:rsid w:val="004E6845"/>
    <w:rsid w:val="004F0890"/>
    <w:rsid w:val="004F0BDB"/>
    <w:rsid w:val="004F3A18"/>
    <w:rsid w:val="004F58AC"/>
    <w:rsid w:val="004F5941"/>
    <w:rsid w:val="004F6901"/>
    <w:rsid w:val="004F69EC"/>
    <w:rsid w:val="004F6C75"/>
    <w:rsid w:val="004F793F"/>
    <w:rsid w:val="00500006"/>
    <w:rsid w:val="00502F3B"/>
    <w:rsid w:val="00502F47"/>
    <w:rsid w:val="00504694"/>
    <w:rsid w:val="00504D4D"/>
    <w:rsid w:val="00505246"/>
    <w:rsid w:val="005057F1"/>
    <w:rsid w:val="00505B06"/>
    <w:rsid w:val="00505CDC"/>
    <w:rsid w:val="00505DF0"/>
    <w:rsid w:val="00505FCE"/>
    <w:rsid w:val="005067B5"/>
    <w:rsid w:val="00506C84"/>
    <w:rsid w:val="00507E38"/>
    <w:rsid w:val="005100C1"/>
    <w:rsid w:val="00510B75"/>
    <w:rsid w:val="00511A3B"/>
    <w:rsid w:val="005128EE"/>
    <w:rsid w:val="00513195"/>
    <w:rsid w:val="00513A65"/>
    <w:rsid w:val="00513D74"/>
    <w:rsid w:val="00514E87"/>
    <w:rsid w:val="00517613"/>
    <w:rsid w:val="00520D75"/>
    <w:rsid w:val="005218A7"/>
    <w:rsid w:val="00523061"/>
    <w:rsid w:val="00523B30"/>
    <w:rsid w:val="0052674E"/>
    <w:rsid w:val="00526B6A"/>
    <w:rsid w:val="005271F7"/>
    <w:rsid w:val="00530490"/>
    <w:rsid w:val="00530828"/>
    <w:rsid w:val="00530908"/>
    <w:rsid w:val="00531EB9"/>
    <w:rsid w:val="00532F04"/>
    <w:rsid w:val="00532FB2"/>
    <w:rsid w:val="0053417B"/>
    <w:rsid w:val="00534353"/>
    <w:rsid w:val="005344FB"/>
    <w:rsid w:val="0053493B"/>
    <w:rsid w:val="005362CD"/>
    <w:rsid w:val="005419F2"/>
    <w:rsid w:val="00542C64"/>
    <w:rsid w:val="00544A43"/>
    <w:rsid w:val="00544BE8"/>
    <w:rsid w:val="005455BD"/>
    <w:rsid w:val="00547637"/>
    <w:rsid w:val="00551CF3"/>
    <w:rsid w:val="00552953"/>
    <w:rsid w:val="00552B44"/>
    <w:rsid w:val="0055307C"/>
    <w:rsid w:val="00554195"/>
    <w:rsid w:val="00554303"/>
    <w:rsid w:val="0055430C"/>
    <w:rsid w:val="00554A30"/>
    <w:rsid w:val="00555669"/>
    <w:rsid w:val="00555781"/>
    <w:rsid w:val="00555FF4"/>
    <w:rsid w:val="00556054"/>
    <w:rsid w:val="00556C41"/>
    <w:rsid w:val="00557262"/>
    <w:rsid w:val="00557278"/>
    <w:rsid w:val="00557BA8"/>
    <w:rsid w:val="00557C91"/>
    <w:rsid w:val="00557D31"/>
    <w:rsid w:val="005607C8"/>
    <w:rsid w:val="00560FC6"/>
    <w:rsid w:val="00562607"/>
    <w:rsid w:val="005627A8"/>
    <w:rsid w:val="00562B34"/>
    <w:rsid w:val="00563A44"/>
    <w:rsid w:val="00563EB3"/>
    <w:rsid w:val="00563F02"/>
    <w:rsid w:val="0056400D"/>
    <w:rsid w:val="00565B32"/>
    <w:rsid w:val="00565BEC"/>
    <w:rsid w:val="00565FF2"/>
    <w:rsid w:val="00566609"/>
    <w:rsid w:val="0056767A"/>
    <w:rsid w:val="00567CAD"/>
    <w:rsid w:val="00570233"/>
    <w:rsid w:val="005706C4"/>
    <w:rsid w:val="005706D2"/>
    <w:rsid w:val="00570DE1"/>
    <w:rsid w:val="00570E95"/>
    <w:rsid w:val="00571173"/>
    <w:rsid w:val="005711F8"/>
    <w:rsid w:val="0057185F"/>
    <w:rsid w:val="00571BFC"/>
    <w:rsid w:val="00571CBF"/>
    <w:rsid w:val="00572CDF"/>
    <w:rsid w:val="00573ED3"/>
    <w:rsid w:val="00574844"/>
    <w:rsid w:val="00574A6F"/>
    <w:rsid w:val="00574F92"/>
    <w:rsid w:val="00575F74"/>
    <w:rsid w:val="005779E4"/>
    <w:rsid w:val="005779EB"/>
    <w:rsid w:val="00577BD5"/>
    <w:rsid w:val="00581BF8"/>
    <w:rsid w:val="00582083"/>
    <w:rsid w:val="00582386"/>
    <w:rsid w:val="005824F1"/>
    <w:rsid w:val="00582A6B"/>
    <w:rsid w:val="005839BB"/>
    <w:rsid w:val="00584D31"/>
    <w:rsid w:val="005865F7"/>
    <w:rsid w:val="00587303"/>
    <w:rsid w:val="0058733C"/>
    <w:rsid w:val="00587DCD"/>
    <w:rsid w:val="00590130"/>
    <w:rsid w:val="00590880"/>
    <w:rsid w:val="0059147F"/>
    <w:rsid w:val="005914DA"/>
    <w:rsid w:val="00591550"/>
    <w:rsid w:val="0059275E"/>
    <w:rsid w:val="00594810"/>
    <w:rsid w:val="00595055"/>
    <w:rsid w:val="005965BF"/>
    <w:rsid w:val="00596DB6"/>
    <w:rsid w:val="00596E42"/>
    <w:rsid w:val="005A046C"/>
    <w:rsid w:val="005A0AF0"/>
    <w:rsid w:val="005A1E81"/>
    <w:rsid w:val="005A33F2"/>
    <w:rsid w:val="005A41A8"/>
    <w:rsid w:val="005A4373"/>
    <w:rsid w:val="005A44ED"/>
    <w:rsid w:val="005A7BA8"/>
    <w:rsid w:val="005B2089"/>
    <w:rsid w:val="005B22A8"/>
    <w:rsid w:val="005B3C4F"/>
    <w:rsid w:val="005B3F88"/>
    <w:rsid w:val="005B41FE"/>
    <w:rsid w:val="005B4A0C"/>
    <w:rsid w:val="005B61A3"/>
    <w:rsid w:val="005B707A"/>
    <w:rsid w:val="005B7C6D"/>
    <w:rsid w:val="005B7E08"/>
    <w:rsid w:val="005C1970"/>
    <w:rsid w:val="005C1B97"/>
    <w:rsid w:val="005C3D88"/>
    <w:rsid w:val="005C3E20"/>
    <w:rsid w:val="005C3F1D"/>
    <w:rsid w:val="005C4191"/>
    <w:rsid w:val="005C54E8"/>
    <w:rsid w:val="005C64AE"/>
    <w:rsid w:val="005C795A"/>
    <w:rsid w:val="005C7EE5"/>
    <w:rsid w:val="005D10C4"/>
    <w:rsid w:val="005D117F"/>
    <w:rsid w:val="005D137F"/>
    <w:rsid w:val="005D19FA"/>
    <w:rsid w:val="005D1B10"/>
    <w:rsid w:val="005D1C09"/>
    <w:rsid w:val="005D1C15"/>
    <w:rsid w:val="005D2637"/>
    <w:rsid w:val="005D448B"/>
    <w:rsid w:val="005D4DD5"/>
    <w:rsid w:val="005D6571"/>
    <w:rsid w:val="005D6CA8"/>
    <w:rsid w:val="005E026C"/>
    <w:rsid w:val="005E1D6F"/>
    <w:rsid w:val="005E20FA"/>
    <w:rsid w:val="005E2267"/>
    <w:rsid w:val="005E2277"/>
    <w:rsid w:val="005E246B"/>
    <w:rsid w:val="005E31DE"/>
    <w:rsid w:val="005E351E"/>
    <w:rsid w:val="005E446A"/>
    <w:rsid w:val="005E4603"/>
    <w:rsid w:val="005E47D5"/>
    <w:rsid w:val="005E4A49"/>
    <w:rsid w:val="005E4D49"/>
    <w:rsid w:val="005E4E6A"/>
    <w:rsid w:val="005E60A7"/>
    <w:rsid w:val="005E662A"/>
    <w:rsid w:val="005F2541"/>
    <w:rsid w:val="005F2B0B"/>
    <w:rsid w:val="005F35B8"/>
    <w:rsid w:val="005F47C1"/>
    <w:rsid w:val="005F4C45"/>
    <w:rsid w:val="005F62EA"/>
    <w:rsid w:val="005F63F3"/>
    <w:rsid w:val="005F693B"/>
    <w:rsid w:val="0060074F"/>
    <w:rsid w:val="00600FA7"/>
    <w:rsid w:val="00602434"/>
    <w:rsid w:val="0060404A"/>
    <w:rsid w:val="00605C3D"/>
    <w:rsid w:val="00606FDA"/>
    <w:rsid w:val="00607174"/>
    <w:rsid w:val="00607590"/>
    <w:rsid w:val="00607972"/>
    <w:rsid w:val="00607A65"/>
    <w:rsid w:val="00607C0B"/>
    <w:rsid w:val="00607F38"/>
    <w:rsid w:val="00610243"/>
    <w:rsid w:val="00610541"/>
    <w:rsid w:val="0061170F"/>
    <w:rsid w:val="00611AF7"/>
    <w:rsid w:val="00611D66"/>
    <w:rsid w:val="006121E9"/>
    <w:rsid w:val="006128E1"/>
    <w:rsid w:val="00613ADD"/>
    <w:rsid w:val="0061537C"/>
    <w:rsid w:val="00615AFB"/>
    <w:rsid w:val="0061652E"/>
    <w:rsid w:val="00617190"/>
    <w:rsid w:val="006205A1"/>
    <w:rsid w:val="006205EE"/>
    <w:rsid w:val="00620E0F"/>
    <w:rsid w:val="00621232"/>
    <w:rsid w:val="00621526"/>
    <w:rsid w:val="00621FCD"/>
    <w:rsid w:val="00622030"/>
    <w:rsid w:val="006220D2"/>
    <w:rsid w:val="006228A6"/>
    <w:rsid w:val="00625689"/>
    <w:rsid w:val="006268D4"/>
    <w:rsid w:val="00626B24"/>
    <w:rsid w:val="00626C02"/>
    <w:rsid w:val="00626F0A"/>
    <w:rsid w:val="006279AE"/>
    <w:rsid w:val="00632D93"/>
    <w:rsid w:val="00634128"/>
    <w:rsid w:val="00634633"/>
    <w:rsid w:val="006371AA"/>
    <w:rsid w:val="00637F6A"/>
    <w:rsid w:val="00640941"/>
    <w:rsid w:val="00641EB0"/>
    <w:rsid w:val="00642023"/>
    <w:rsid w:val="00643EA8"/>
    <w:rsid w:val="00644E2B"/>
    <w:rsid w:val="00645BAC"/>
    <w:rsid w:val="0064701B"/>
    <w:rsid w:val="006477AD"/>
    <w:rsid w:val="0065058A"/>
    <w:rsid w:val="00650BD2"/>
    <w:rsid w:val="00651981"/>
    <w:rsid w:val="00651998"/>
    <w:rsid w:val="0065315D"/>
    <w:rsid w:val="00653C11"/>
    <w:rsid w:val="00655112"/>
    <w:rsid w:val="006600D0"/>
    <w:rsid w:val="0066104A"/>
    <w:rsid w:val="006612DB"/>
    <w:rsid w:val="00662F93"/>
    <w:rsid w:val="00663081"/>
    <w:rsid w:val="0066489F"/>
    <w:rsid w:val="0066536A"/>
    <w:rsid w:val="006658ED"/>
    <w:rsid w:val="00665CF7"/>
    <w:rsid w:val="0066612E"/>
    <w:rsid w:val="0066674B"/>
    <w:rsid w:val="00666F86"/>
    <w:rsid w:val="0066775E"/>
    <w:rsid w:val="00667926"/>
    <w:rsid w:val="00670440"/>
    <w:rsid w:val="006706EB"/>
    <w:rsid w:val="006739B0"/>
    <w:rsid w:val="0067417F"/>
    <w:rsid w:val="00674BF3"/>
    <w:rsid w:val="00674D06"/>
    <w:rsid w:val="00674E9D"/>
    <w:rsid w:val="00674EB5"/>
    <w:rsid w:val="006761AD"/>
    <w:rsid w:val="00676F98"/>
    <w:rsid w:val="00677677"/>
    <w:rsid w:val="00680B8D"/>
    <w:rsid w:val="0068113A"/>
    <w:rsid w:val="00681F87"/>
    <w:rsid w:val="00682044"/>
    <w:rsid w:val="006821A7"/>
    <w:rsid w:val="00682B77"/>
    <w:rsid w:val="00682C12"/>
    <w:rsid w:val="006866F1"/>
    <w:rsid w:val="006871A3"/>
    <w:rsid w:val="00690DF5"/>
    <w:rsid w:val="00692C00"/>
    <w:rsid w:val="006936B5"/>
    <w:rsid w:val="0069543A"/>
    <w:rsid w:val="00695709"/>
    <w:rsid w:val="006A0DAD"/>
    <w:rsid w:val="006A17A8"/>
    <w:rsid w:val="006A20B3"/>
    <w:rsid w:val="006A282B"/>
    <w:rsid w:val="006A2EB6"/>
    <w:rsid w:val="006A36E5"/>
    <w:rsid w:val="006A42D0"/>
    <w:rsid w:val="006A45AE"/>
    <w:rsid w:val="006A4689"/>
    <w:rsid w:val="006A5CA9"/>
    <w:rsid w:val="006A6571"/>
    <w:rsid w:val="006A658C"/>
    <w:rsid w:val="006A6BFF"/>
    <w:rsid w:val="006A7C32"/>
    <w:rsid w:val="006B13A0"/>
    <w:rsid w:val="006B16FB"/>
    <w:rsid w:val="006B1854"/>
    <w:rsid w:val="006B1BF6"/>
    <w:rsid w:val="006B28BC"/>
    <w:rsid w:val="006B3DCA"/>
    <w:rsid w:val="006B4B31"/>
    <w:rsid w:val="006B4DC6"/>
    <w:rsid w:val="006B75F3"/>
    <w:rsid w:val="006B7903"/>
    <w:rsid w:val="006C1295"/>
    <w:rsid w:val="006C133E"/>
    <w:rsid w:val="006C19B7"/>
    <w:rsid w:val="006C1BC1"/>
    <w:rsid w:val="006C33D6"/>
    <w:rsid w:val="006C3580"/>
    <w:rsid w:val="006C4D23"/>
    <w:rsid w:val="006C5015"/>
    <w:rsid w:val="006C5CE8"/>
    <w:rsid w:val="006C62B0"/>
    <w:rsid w:val="006C6B53"/>
    <w:rsid w:val="006C6E86"/>
    <w:rsid w:val="006C7080"/>
    <w:rsid w:val="006C73C5"/>
    <w:rsid w:val="006D04B4"/>
    <w:rsid w:val="006D104D"/>
    <w:rsid w:val="006D10CF"/>
    <w:rsid w:val="006D11CF"/>
    <w:rsid w:val="006D18E7"/>
    <w:rsid w:val="006D1B61"/>
    <w:rsid w:val="006D1ED3"/>
    <w:rsid w:val="006D23AD"/>
    <w:rsid w:val="006D281F"/>
    <w:rsid w:val="006D3A59"/>
    <w:rsid w:val="006D4DC0"/>
    <w:rsid w:val="006D4E18"/>
    <w:rsid w:val="006D4E8E"/>
    <w:rsid w:val="006D59DB"/>
    <w:rsid w:val="006E14C0"/>
    <w:rsid w:val="006E2B89"/>
    <w:rsid w:val="006E2C6A"/>
    <w:rsid w:val="006E2FB3"/>
    <w:rsid w:val="006E3B40"/>
    <w:rsid w:val="006E3EC0"/>
    <w:rsid w:val="006E4297"/>
    <w:rsid w:val="006E534E"/>
    <w:rsid w:val="006E5D7F"/>
    <w:rsid w:val="006E688E"/>
    <w:rsid w:val="006E6A2D"/>
    <w:rsid w:val="006E70C2"/>
    <w:rsid w:val="006F0608"/>
    <w:rsid w:val="006F1244"/>
    <w:rsid w:val="006F3448"/>
    <w:rsid w:val="006F35C3"/>
    <w:rsid w:val="006F414C"/>
    <w:rsid w:val="006F58D1"/>
    <w:rsid w:val="006F6344"/>
    <w:rsid w:val="006F6536"/>
    <w:rsid w:val="006F6BE1"/>
    <w:rsid w:val="006F6C64"/>
    <w:rsid w:val="006F7790"/>
    <w:rsid w:val="006F7A30"/>
    <w:rsid w:val="00701BC9"/>
    <w:rsid w:val="007021EC"/>
    <w:rsid w:val="007034ED"/>
    <w:rsid w:val="0070377D"/>
    <w:rsid w:val="00703A65"/>
    <w:rsid w:val="00703DBA"/>
    <w:rsid w:val="0070546F"/>
    <w:rsid w:val="00705709"/>
    <w:rsid w:val="007058D1"/>
    <w:rsid w:val="007102F8"/>
    <w:rsid w:val="007110E6"/>
    <w:rsid w:val="00711678"/>
    <w:rsid w:val="00711AA8"/>
    <w:rsid w:val="007137A1"/>
    <w:rsid w:val="007138DA"/>
    <w:rsid w:val="00713D10"/>
    <w:rsid w:val="00713EF1"/>
    <w:rsid w:val="0071561E"/>
    <w:rsid w:val="007174F3"/>
    <w:rsid w:val="00717A94"/>
    <w:rsid w:val="00720BE7"/>
    <w:rsid w:val="00721094"/>
    <w:rsid w:val="007211CF"/>
    <w:rsid w:val="0072173A"/>
    <w:rsid w:val="00722154"/>
    <w:rsid w:val="00725C00"/>
    <w:rsid w:val="007265B8"/>
    <w:rsid w:val="007276A7"/>
    <w:rsid w:val="00727A8E"/>
    <w:rsid w:val="007308A0"/>
    <w:rsid w:val="00730A91"/>
    <w:rsid w:val="00730AB9"/>
    <w:rsid w:val="00730BB1"/>
    <w:rsid w:val="00730D22"/>
    <w:rsid w:val="00732019"/>
    <w:rsid w:val="0073263B"/>
    <w:rsid w:val="00732F82"/>
    <w:rsid w:val="00734032"/>
    <w:rsid w:val="00734C6D"/>
    <w:rsid w:val="00735A44"/>
    <w:rsid w:val="0073631A"/>
    <w:rsid w:val="007402A0"/>
    <w:rsid w:val="00740306"/>
    <w:rsid w:val="00740394"/>
    <w:rsid w:val="00741938"/>
    <w:rsid w:val="00742579"/>
    <w:rsid w:val="00743870"/>
    <w:rsid w:val="00744A5E"/>
    <w:rsid w:val="00745C4A"/>
    <w:rsid w:val="007461DF"/>
    <w:rsid w:val="00747B65"/>
    <w:rsid w:val="00747D84"/>
    <w:rsid w:val="00747E02"/>
    <w:rsid w:val="007510F5"/>
    <w:rsid w:val="00751BC2"/>
    <w:rsid w:val="00752490"/>
    <w:rsid w:val="00752692"/>
    <w:rsid w:val="007550C0"/>
    <w:rsid w:val="00755271"/>
    <w:rsid w:val="0075546A"/>
    <w:rsid w:val="00756036"/>
    <w:rsid w:val="0075637B"/>
    <w:rsid w:val="00756A10"/>
    <w:rsid w:val="007600F8"/>
    <w:rsid w:val="00760564"/>
    <w:rsid w:val="00760A62"/>
    <w:rsid w:val="00761C65"/>
    <w:rsid w:val="00762939"/>
    <w:rsid w:val="0076393F"/>
    <w:rsid w:val="00763A4F"/>
    <w:rsid w:val="00763D9D"/>
    <w:rsid w:val="00764121"/>
    <w:rsid w:val="00764B5D"/>
    <w:rsid w:val="00765CF9"/>
    <w:rsid w:val="00766C87"/>
    <w:rsid w:val="00766F67"/>
    <w:rsid w:val="00770140"/>
    <w:rsid w:val="0077067C"/>
    <w:rsid w:val="00771AE1"/>
    <w:rsid w:val="00772274"/>
    <w:rsid w:val="00773D97"/>
    <w:rsid w:val="00774CDA"/>
    <w:rsid w:val="007776F9"/>
    <w:rsid w:val="00781E0A"/>
    <w:rsid w:val="0078208B"/>
    <w:rsid w:val="007828B4"/>
    <w:rsid w:val="0078385E"/>
    <w:rsid w:val="00784594"/>
    <w:rsid w:val="0078475B"/>
    <w:rsid w:val="007859E4"/>
    <w:rsid w:val="00787C20"/>
    <w:rsid w:val="00790442"/>
    <w:rsid w:val="007909AB"/>
    <w:rsid w:val="00790C5A"/>
    <w:rsid w:val="00791F22"/>
    <w:rsid w:val="00791FF9"/>
    <w:rsid w:val="00795DDD"/>
    <w:rsid w:val="00795EBD"/>
    <w:rsid w:val="007962DB"/>
    <w:rsid w:val="0079659E"/>
    <w:rsid w:val="007974FA"/>
    <w:rsid w:val="00797642"/>
    <w:rsid w:val="007977C5"/>
    <w:rsid w:val="007A006B"/>
    <w:rsid w:val="007A12F5"/>
    <w:rsid w:val="007A1447"/>
    <w:rsid w:val="007A16E4"/>
    <w:rsid w:val="007A1CF3"/>
    <w:rsid w:val="007A20D8"/>
    <w:rsid w:val="007A294B"/>
    <w:rsid w:val="007A3589"/>
    <w:rsid w:val="007A3B9E"/>
    <w:rsid w:val="007A3F29"/>
    <w:rsid w:val="007A4216"/>
    <w:rsid w:val="007A5836"/>
    <w:rsid w:val="007A6979"/>
    <w:rsid w:val="007A7277"/>
    <w:rsid w:val="007B1301"/>
    <w:rsid w:val="007B1C55"/>
    <w:rsid w:val="007B2A93"/>
    <w:rsid w:val="007B2B2C"/>
    <w:rsid w:val="007B2DD4"/>
    <w:rsid w:val="007B2FCB"/>
    <w:rsid w:val="007B3311"/>
    <w:rsid w:val="007B4974"/>
    <w:rsid w:val="007B65DF"/>
    <w:rsid w:val="007B76DD"/>
    <w:rsid w:val="007B7766"/>
    <w:rsid w:val="007C0E59"/>
    <w:rsid w:val="007C1F39"/>
    <w:rsid w:val="007C1F92"/>
    <w:rsid w:val="007C222E"/>
    <w:rsid w:val="007C2DBA"/>
    <w:rsid w:val="007C312A"/>
    <w:rsid w:val="007C32F9"/>
    <w:rsid w:val="007C3E7D"/>
    <w:rsid w:val="007C53A9"/>
    <w:rsid w:val="007C56F1"/>
    <w:rsid w:val="007C5738"/>
    <w:rsid w:val="007C5A17"/>
    <w:rsid w:val="007C5D75"/>
    <w:rsid w:val="007C7420"/>
    <w:rsid w:val="007D110E"/>
    <w:rsid w:val="007D23EC"/>
    <w:rsid w:val="007D3891"/>
    <w:rsid w:val="007D3C87"/>
    <w:rsid w:val="007D67A0"/>
    <w:rsid w:val="007D77E8"/>
    <w:rsid w:val="007D7A94"/>
    <w:rsid w:val="007E01FC"/>
    <w:rsid w:val="007E0BDC"/>
    <w:rsid w:val="007E1F0A"/>
    <w:rsid w:val="007E2492"/>
    <w:rsid w:val="007E2C61"/>
    <w:rsid w:val="007E423A"/>
    <w:rsid w:val="007E5FAC"/>
    <w:rsid w:val="007E6DDA"/>
    <w:rsid w:val="007E773B"/>
    <w:rsid w:val="007F0322"/>
    <w:rsid w:val="007F0688"/>
    <w:rsid w:val="007F0768"/>
    <w:rsid w:val="007F0A82"/>
    <w:rsid w:val="007F0E00"/>
    <w:rsid w:val="007F25CA"/>
    <w:rsid w:val="007F25E0"/>
    <w:rsid w:val="007F2671"/>
    <w:rsid w:val="007F38DA"/>
    <w:rsid w:val="007F48EC"/>
    <w:rsid w:val="007F56FD"/>
    <w:rsid w:val="007F70E7"/>
    <w:rsid w:val="007F7157"/>
    <w:rsid w:val="007F7ADE"/>
    <w:rsid w:val="007F7DA8"/>
    <w:rsid w:val="008005AF"/>
    <w:rsid w:val="00800B48"/>
    <w:rsid w:val="00801731"/>
    <w:rsid w:val="00801756"/>
    <w:rsid w:val="00801EDF"/>
    <w:rsid w:val="0080200A"/>
    <w:rsid w:val="0080468F"/>
    <w:rsid w:val="008053BE"/>
    <w:rsid w:val="00805B79"/>
    <w:rsid w:val="00805BD7"/>
    <w:rsid w:val="00806EAE"/>
    <w:rsid w:val="008107F9"/>
    <w:rsid w:val="00811463"/>
    <w:rsid w:val="008114B5"/>
    <w:rsid w:val="008117CC"/>
    <w:rsid w:val="008136DB"/>
    <w:rsid w:val="008150CD"/>
    <w:rsid w:val="008155CC"/>
    <w:rsid w:val="00815B6E"/>
    <w:rsid w:val="00816D08"/>
    <w:rsid w:val="0082056E"/>
    <w:rsid w:val="008206E3"/>
    <w:rsid w:val="0082070F"/>
    <w:rsid w:val="008211BF"/>
    <w:rsid w:val="00823F00"/>
    <w:rsid w:val="00824AF6"/>
    <w:rsid w:val="00824F17"/>
    <w:rsid w:val="008253FE"/>
    <w:rsid w:val="0082590B"/>
    <w:rsid w:val="00826272"/>
    <w:rsid w:val="0082674A"/>
    <w:rsid w:val="008275CC"/>
    <w:rsid w:val="00830E53"/>
    <w:rsid w:val="0083288B"/>
    <w:rsid w:val="00832AF8"/>
    <w:rsid w:val="00834297"/>
    <w:rsid w:val="00834C0E"/>
    <w:rsid w:val="00835155"/>
    <w:rsid w:val="00835E9C"/>
    <w:rsid w:val="008370A0"/>
    <w:rsid w:val="0083727A"/>
    <w:rsid w:val="00837FDC"/>
    <w:rsid w:val="00840AE3"/>
    <w:rsid w:val="0084189D"/>
    <w:rsid w:val="00841A12"/>
    <w:rsid w:val="00841A68"/>
    <w:rsid w:val="0084251E"/>
    <w:rsid w:val="00842647"/>
    <w:rsid w:val="00844A34"/>
    <w:rsid w:val="00844BF3"/>
    <w:rsid w:val="00844E27"/>
    <w:rsid w:val="00844E91"/>
    <w:rsid w:val="00846597"/>
    <w:rsid w:val="00846B60"/>
    <w:rsid w:val="00847450"/>
    <w:rsid w:val="0084786D"/>
    <w:rsid w:val="00850953"/>
    <w:rsid w:val="00850AC1"/>
    <w:rsid w:val="008517C7"/>
    <w:rsid w:val="00851FA8"/>
    <w:rsid w:val="00853E48"/>
    <w:rsid w:val="00856934"/>
    <w:rsid w:val="00857758"/>
    <w:rsid w:val="0085789A"/>
    <w:rsid w:val="00857A08"/>
    <w:rsid w:val="00857A27"/>
    <w:rsid w:val="00861153"/>
    <w:rsid w:val="00862281"/>
    <w:rsid w:val="00862D86"/>
    <w:rsid w:val="00862D9D"/>
    <w:rsid w:val="008637AC"/>
    <w:rsid w:val="00863B24"/>
    <w:rsid w:val="00863C47"/>
    <w:rsid w:val="00866BE3"/>
    <w:rsid w:val="008679EF"/>
    <w:rsid w:val="0087161B"/>
    <w:rsid w:val="0087201E"/>
    <w:rsid w:val="008747FE"/>
    <w:rsid w:val="00874DC8"/>
    <w:rsid w:val="00874F19"/>
    <w:rsid w:val="00875513"/>
    <w:rsid w:val="00876678"/>
    <w:rsid w:val="00876B49"/>
    <w:rsid w:val="00876BDC"/>
    <w:rsid w:val="00876DB6"/>
    <w:rsid w:val="00877637"/>
    <w:rsid w:val="00880A42"/>
    <w:rsid w:val="0088139A"/>
    <w:rsid w:val="00881948"/>
    <w:rsid w:val="00881BAD"/>
    <w:rsid w:val="008820F7"/>
    <w:rsid w:val="00883772"/>
    <w:rsid w:val="008840F5"/>
    <w:rsid w:val="008845F4"/>
    <w:rsid w:val="00884637"/>
    <w:rsid w:val="00884A11"/>
    <w:rsid w:val="008855A0"/>
    <w:rsid w:val="008858E6"/>
    <w:rsid w:val="00885A6D"/>
    <w:rsid w:val="00885DFE"/>
    <w:rsid w:val="008868F4"/>
    <w:rsid w:val="00887BAD"/>
    <w:rsid w:val="00890FCB"/>
    <w:rsid w:val="00891289"/>
    <w:rsid w:val="00891F4C"/>
    <w:rsid w:val="00893F70"/>
    <w:rsid w:val="008943D1"/>
    <w:rsid w:val="00895FF6"/>
    <w:rsid w:val="008976E1"/>
    <w:rsid w:val="00897A98"/>
    <w:rsid w:val="008A04DE"/>
    <w:rsid w:val="008A2B96"/>
    <w:rsid w:val="008A2BDA"/>
    <w:rsid w:val="008A3D4B"/>
    <w:rsid w:val="008A425D"/>
    <w:rsid w:val="008A4C8D"/>
    <w:rsid w:val="008A5CFA"/>
    <w:rsid w:val="008A606E"/>
    <w:rsid w:val="008A6390"/>
    <w:rsid w:val="008A67E1"/>
    <w:rsid w:val="008A7779"/>
    <w:rsid w:val="008B0898"/>
    <w:rsid w:val="008B08A3"/>
    <w:rsid w:val="008B23E7"/>
    <w:rsid w:val="008B2819"/>
    <w:rsid w:val="008B2C19"/>
    <w:rsid w:val="008B4D42"/>
    <w:rsid w:val="008B594F"/>
    <w:rsid w:val="008B657F"/>
    <w:rsid w:val="008B6B52"/>
    <w:rsid w:val="008B6E8C"/>
    <w:rsid w:val="008B7AE3"/>
    <w:rsid w:val="008B7FD1"/>
    <w:rsid w:val="008C0CB5"/>
    <w:rsid w:val="008C1E1E"/>
    <w:rsid w:val="008C1EDE"/>
    <w:rsid w:val="008C34F3"/>
    <w:rsid w:val="008C4085"/>
    <w:rsid w:val="008C44B1"/>
    <w:rsid w:val="008C51BF"/>
    <w:rsid w:val="008C5F9A"/>
    <w:rsid w:val="008C62D8"/>
    <w:rsid w:val="008C6D3F"/>
    <w:rsid w:val="008C71A1"/>
    <w:rsid w:val="008C7723"/>
    <w:rsid w:val="008C7E72"/>
    <w:rsid w:val="008D01B3"/>
    <w:rsid w:val="008D0790"/>
    <w:rsid w:val="008D4D4B"/>
    <w:rsid w:val="008D735D"/>
    <w:rsid w:val="008E3324"/>
    <w:rsid w:val="008E4699"/>
    <w:rsid w:val="008E619F"/>
    <w:rsid w:val="008E6AE3"/>
    <w:rsid w:val="008E6D33"/>
    <w:rsid w:val="008E7C14"/>
    <w:rsid w:val="008F1BF8"/>
    <w:rsid w:val="008F3666"/>
    <w:rsid w:val="008F4476"/>
    <w:rsid w:val="008F4677"/>
    <w:rsid w:val="008F4922"/>
    <w:rsid w:val="008F5163"/>
    <w:rsid w:val="008F5237"/>
    <w:rsid w:val="008F5BEB"/>
    <w:rsid w:val="008F5FCE"/>
    <w:rsid w:val="008F7F02"/>
    <w:rsid w:val="0090008A"/>
    <w:rsid w:val="009000A4"/>
    <w:rsid w:val="0090160C"/>
    <w:rsid w:val="00901DC5"/>
    <w:rsid w:val="00902881"/>
    <w:rsid w:val="0090377C"/>
    <w:rsid w:val="009040E4"/>
    <w:rsid w:val="00904A9E"/>
    <w:rsid w:val="00906366"/>
    <w:rsid w:val="00907F3A"/>
    <w:rsid w:val="00910175"/>
    <w:rsid w:val="00910AD1"/>
    <w:rsid w:val="00910B98"/>
    <w:rsid w:val="00912BC8"/>
    <w:rsid w:val="00913E11"/>
    <w:rsid w:val="00913ED7"/>
    <w:rsid w:val="00915C49"/>
    <w:rsid w:val="00916EA1"/>
    <w:rsid w:val="00921674"/>
    <w:rsid w:val="009242A5"/>
    <w:rsid w:val="00924781"/>
    <w:rsid w:val="00924C92"/>
    <w:rsid w:val="00924FAD"/>
    <w:rsid w:val="00925B3D"/>
    <w:rsid w:val="00925FED"/>
    <w:rsid w:val="00927391"/>
    <w:rsid w:val="0092774A"/>
    <w:rsid w:val="009277C9"/>
    <w:rsid w:val="00930159"/>
    <w:rsid w:val="0093082F"/>
    <w:rsid w:val="00932C79"/>
    <w:rsid w:val="009341FC"/>
    <w:rsid w:val="0093455F"/>
    <w:rsid w:val="009348D4"/>
    <w:rsid w:val="00934C10"/>
    <w:rsid w:val="009359D5"/>
    <w:rsid w:val="00935EC9"/>
    <w:rsid w:val="0093612F"/>
    <w:rsid w:val="00936B2C"/>
    <w:rsid w:val="00936D86"/>
    <w:rsid w:val="009378F7"/>
    <w:rsid w:val="00937926"/>
    <w:rsid w:val="00937B65"/>
    <w:rsid w:val="009406FE"/>
    <w:rsid w:val="009410E3"/>
    <w:rsid w:val="009439B0"/>
    <w:rsid w:val="00943DE6"/>
    <w:rsid w:val="009447C0"/>
    <w:rsid w:val="00947654"/>
    <w:rsid w:val="00950B17"/>
    <w:rsid w:val="0095102D"/>
    <w:rsid w:val="0095131E"/>
    <w:rsid w:val="0095186A"/>
    <w:rsid w:val="00951CCF"/>
    <w:rsid w:val="00952466"/>
    <w:rsid w:val="009524C0"/>
    <w:rsid w:val="00952803"/>
    <w:rsid w:val="009530EE"/>
    <w:rsid w:val="00953606"/>
    <w:rsid w:val="009553F9"/>
    <w:rsid w:val="00957F35"/>
    <w:rsid w:val="009604DC"/>
    <w:rsid w:val="0096052D"/>
    <w:rsid w:val="00960FB8"/>
    <w:rsid w:val="00961438"/>
    <w:rsid w:val="009614BD"/>
    <w:rsid w:val="00961CBF"/>
    <w:rsid w:val="0096379E"/>
    <w:rsid w:val="00963D43"/>
    <w:rsid w:val="00964582"/>
    <w:rsid w:val="00964B57"/>
    <w:rsid w:val="009659C0"/>
    <w:rsid w:val="0096693F"/>
    <w:rsid w:val="0097002D"/>
    <w:rsid w:val="009702DB"/>
    <w:rsid w:val="00970498"/>
    <w:rsid w:val="009725F2"/>
    <w:rsid w:val="00972E0A"/>
    <w:rsid w:val="00973325"/>
    <w:rsid w:val="00973353"/>
    <w:rsid w:val="009734FA"/>
    <w:rsid w:val="00973F08"/>
    <w:rsid w:val="00973FF1"/>
    <w:rsid w:val="00974ECD"/>
    <w:rsid w:val="009759E4"/>
    <w:rsid w:val="00976D9B"/>
    <w:rsid w:val="0097718A"/>
    <w:rsid w:val="009800F2"/>
    <w:rsid w:val="00981016"/>
    <w:rsid w:val="0098121F"/>
    <w:rsid w:val="00981A9D"/>
    <w:rsid w:val="00981C27"/>
    <w:rsid w:val="009824BE"/>
    <w:rsid w:val="009827D4"/>
    <w:rsid w:val="00982F33"/>
    <w:rsid w:val="00982F6A"/>
    <w:rsid w:val="00983B40"/>
    <w:rsid w:val="0098475B"/>
    <w:rsid w:val="00984B23"/>
    <w:rsid w:val="00984B9A"/>
    <w:rsid w:val="00984FC5"/>
    <w:rsid w:val="00986334"/>
    <w:rsid w:val="0099139D"/>
    <w:rsid w:val="00991A59"/>
    <w:rsid w:val="00991BA2"/>
    <w:rsid w:val="00991E62"/>
    <w:rsid w:val="0099379F"/>
    <w:rsid w:val="009937D0"/>
    <w:rsid w:val="00994B27"/>
    <w:rsid w:val="00994B70"/>
    <w:rsid w:val="009959EA"/>
    <w:rsid w:val="00996ABB"/>
    <w:rsid w:val="00996FED"/>
    <w:rsid w:val="009A24B0"/>
    <w:rsid w:val="009A2511"/>
    <w:rsid w:val="009A2801"/>
    <w:rsid w:val="009A2E53"/>
    <w:rsid w:val="009A3204"/>
    <w:rsid w:val="009A32FE"/>
    <w:rsid w:val="009A3628"/>
    <w:rsid w:val="009A538A"/>
    <w:rsid w:val="009A60E4"/>
    <w:rsid w:val="009A6FDB"/>
    <w:rsid w:val="009A7194"/>
    <w:rsid w:val="009B0676"/>
    <w:rsid w:val="009B39D0"/>
    <w:rsid w:val="009B4144"/>
    <w:rsid w:val="009B4A33"/>
    <w:rsid w:val="009B4BE5"/>
    <w:rsid w:val="009B5715"/>
    <w:rsid w:val="009B60B1"/>
    <w:rsid w:val="009C0BDA"/>
    <w:rsid w:val="009C0E93"/>
    <w:rsid w:val="009C137F"/>
    <w:rsid w:val="009C1B2B"/>
    <w:rsid w:val="009C1B55"/>
    <w:rsid w:val="009C1C81"/>
    <w:rsid w:val="009C2491"/>
    <w:rsid w:val="009C36AE"/>
    <w:rsid w:val="009C46D3"/>
    <w:rsid w:val="009C4794"/>
    <w:rsid w:val="009C5759"/>
    <w:rsid w:val="009C628D"/>
    <w:rsid w:val="009C6638"/>
    <w:rsid w:val="009C6985"/>
    <w:rsid w:val="009C6F90"/>
    <w:rsid w:val="009C7347"/>
    <w:rsid w:val="009D091C"/>
    <w:rsid w:val="009D1BAA"/>
    <w:rsid w:val="009D23E1"/>
    <w:rsid w:val="009D2BD3"/>
    <w:rsid w:val="009D3607"/>
    <w:rsid w:val="009D45FA"/>
    <w:rsid w:val="009D460F"/>
    <w:rsid w:val="009D5707"/>
    <w:rsid w:val="009D5E97"/>
    <w:rsid w:val="009D64EA"/>
    <w:rsid w:val="009E0613"/>
    <w:rsid w:val="009E1B69"/>
    <w:rsid w:val="009E28BF"/>
    <w:rsid w:val="009E2A18"/>
    <w:rsid w:val="009E2E8D"/>
    <w:rsid w:val="009E3C19"/>
    <w:rsid w:val="009E41A0"/>
    <w:rsid w:val="009E440D"/>
    <w:rsid w:val="009E53DB"/>
    <w:rsid w:val="009E630D"/>
    <w:rsid w:val="009E6D3F"/>
    <w:rsid w:val="009E7583"/>
    <w:rsid w:val="009F0939"/>
    <w:rsid w:val="009F0B2C"/>
    <w:rsid w:val="009F0C98"/>
    <w:rsid w:val="009F117E"/>
    <w:rsid w:val="009F11B2"/>
    <w:rsid w:val="009F2AC9"/>
    <w:rsid w:val="009F5212"/>
    <w:rsid w:val="009F53E2"/>
    <w:rsid w:val="009F6211"/>
    <w:rsid w:val="009F76A6"/>
    <w:rsid w:val="009F79B0"/>
    <w:rsid w:val="00A013C9"/>
    <w:rsid w:val="00A021BC"/>
    <w:rsid w:val="00A0260B"/>
    <w:rsid w:val="00A02767"/>
    <w:rsid w:val="00A04487"/>
    <w:rsid w:val="00A0546D"/>
    <w:rsid w:val="00A1016C"/>
    <w:rsid w:val="00A114C4"/>
    <w:rsid w:val="00A122A5"/>
    <w:rsid w:val="00A12E1C"/>
    <w:rsid w:val="00A13AA4"/>
    <w:rsid w:val="00A14C25"/>
    <w:rsid w:val="00A16987"/>
    <w:rsid w:val="00A16E7E"/>
    <w:rsid w:val="00A20B00"/>
    <w:rsid w:val="00A2299A"/>
    <w:rsid w:val="00A238F8"/>
    <w:rsid w:val="00A259D3"/>
    <w:rsid w:val="00A26A61"/>
    <w:rsid w:val="00A278FA"/>
    <w:rsid w:val="00A27A15"/>
    <w:rsid w:val="00A27FB7"/>
    <w:rsid w:val="00A316C5"/>
    <w:rsid w:val="00A31C3E"/>
    <w:rsid w:val="00A32C43"/>
    <w:rsid w:val="00A330F3"/>
    <w:rsid w:val="00A34EA8"/>
    <w:rsid w:val="00A35C98"/>
    <w:rsid w:val="00A36FF6"/>
    <w:rsid w:val="00A379A4"/>
    <w:rsid w:val="00A37B81"/>
    <w:rsid w:val="00A41AC5"/>
    <w:rsid w:val="00A42A8C"/>
    <w:rsid w:val="00A4309B"/>
    <w:rsid w:val="00A4383C"/>
    <w:rsid w:val="00A43D44"/>
    <w:rsid w:val="00A44046"/>
    <w:rsid w:val="00A44D51"/>
    <w:rsid w:val="00A44F60"/>
    <w:rsid w:val="00A45190"/>
    <w:rsid w:val="00A4581E"/>
    <w:rsid w:val="00A45987"/>
    <w:rsid w:val="00A46CE1"/>
    <w:rsid w:val="00A46E55"/>
    <w:rsid w:val="00A5051C"/>
    <w:rsid w:val="00A513E7"/>
    <w:rsid w:val="00A51D91"/>
    <w:rsid w:val="00A52AD5"/>
    <w:rsid w:val="00A5355D"/>
    <w:rsid w:val="00A53609"/>
    <w:rsid w:val="00A53691"/>
    <w:rsid w:val="00A552D0"/>
    <w:rsid w:val="00A56C5A"/>
    <w:rsid w:val="00A571B1"/>
    <w:rsid w:val="00A57D42"/>
    <w:rsid w:val="00A57D96"/>
    <w:rsid w:val="00A6046E"/>
    <w:rsid w:val="00A6071F"/>
    <w:rsid w:val="00A60AE6"/>
    <w:rsid w:val="00A62B05"/>
    <w:rsid w:val="00A63DF7"/>
    <w:rsid w:val="00A654D6"/>
    <w:rsid w:val="00A66B43"/>
    <w:rsid w:val="00A671BA"/>
    <w:rsid w:val="00A70658"/>
    <w:rsid w:val="00A709DD"/>
    <w:rsid w:val="00A70CEF"/>
    <w:rsid w:val="00A70D2C"/>
    <w:rsid w:val="00A721B0"/>
    <w:rsid w:val="00A7358A"/>
    <w:rsid w:val="00A73602"/>
    <w:rsid w:val="00A73807"/>
    <w:rsid w:val="00A73EE8"/>
    <w:rsid w:val="00A7404C"/>
    <w:rsid w:val="00A7412B"/>
    <w:rsid w:val="00A74A73"/>
    <w:rsid w:val="00A7548D"/>
    <w:rsid w:val="00A75E39"/>
    <w:rsid w:val="00A76144"/>
    <w:rsid w:val="00A76B0E"/>
    <w:rsid w:val="00A76B92"/>
    <w:rsid w:val="00A7759F"/>
    <w:rsid w:val="00A77A25"/>
    <w:rsid w:val="00A77B4E"/>
    <w:rsid w:val="00A80B1D"/>
    <w:rsid w:val="00A80B9D"/>
    <w:rsid w:val="00A80BAB"/>
    <w:rsid w:val="00A82705"/>
    <w:rsid w:val="00A82AF7"/>
    <w:rsid w:val="00A8344A"/>
    <w:rsid w:val="00A83B5B"/>
    <w:rsid w:val="00A83D96"/>
    <w:rsid w:val="00A84164"/>
    <w:rsid w:val="00A84BA1"/>
    <w:rsid w:val="00A84FB9"/>
    <w:rsid w:val="00A8521C"/>
    <w:rsid w:val="00A852C7"/>
    <w:rsid w:val="00A85450"/>
    <w:rsid w:val="00A855E9"/>
    <w:rsid w:val="00A86407"/>
    <w:rsid w:val="00A86982"/>
    <w:rsid w:val="00A87482"/>
    <w:rsid w:val="00A8756C"/>
    <w:rsid w:val="00A9063F"/>
    <w:rsid w:val="00A906FE"/>
    <w:rsid w:val="00A907D7"/>
    <w:rsid w:val="00A90870"/>
    <w:rsid w:val="00A908C2"/>
    <w:rsid w:val="00A90A2D"/>
    <w:rsid w:val="00A91271"/>
    <w:rsid w:val="00A914E9"/>
    <w:rsid w:val="00A92254"/>
    <w:rsid w:val="00A92FB0"/>
    <w:rsid w:val="00A93D22"/>
    <w:rsid w:val="00A95711"/>
    <w:rsid w:val="00AA02FB"/>
    <w:rsid w:val="00AA0AFF"/>
    <w:rsid w:val="00AA109F"/>
    <w:rsid w:val="00AA2B31"/>
    <w:rsid w:val="00AA3771"/>
    <w:rsid w:val="00AA3B52"/>
    <w:rsid w:val="00AA6EE3"/>
    <w:rsid w:val="00AA7798"/>
    <w:rsid w:val="00AA7995"/>
    <w:rsid w:val="00AA79F9"/>
    <w:rsid w:val="00AB0746"/>
    <w:rsid w:val="00AB16FC"/>
    <w:rsid w:val="00AB3BCF"/>
    <w:rsid w:val="00AB4CAC"/>
    <w:rsid w:val="00AB5012"/>
    <w:rsid w:val="00AB529A"/>
    <w:rsid w:val="00AB6E6B"/>
    <w:rsid w:val="00AB7D7F"/>
    <w:rsid w:val="00AC0CFB"/>
    <w:rsid w:val="00AC16EC"/>
    <w:rsid w:val="00AC1B6F"/>
    <w:rsid w:val="00AC1D22"/>
    <w:rsid w:val="00AC2832"/>
    <w:rsid w:val="00AC3988"/>
    <w:rsid w:val="00AC3F3F"/>
    <w:rsid w:val="00AC3FB9"/>
    <w:rsid w:val="00AC4A2E"/>
    <w:rsid w:val="00AC76CB"/>
    <w:rsid w:val="00AD05B9"/>
    <w:rsid w:val="00AD1013"/>
    <w:rsid w:val="00AD2785"/>
    <w:rsid w:val="00AD3466"/>
    <w:rsid w:val="00AD3D0B"/>
    <w:rsid w:val="00AD629F"/>
    <w:rsid w:val="00AD632D"/>
    <w:rsid w:val="00AD634A"/>
    <w:rsid w:val="00AD6BCB"/>
    <w:rsid w:val="00AD79C6"/>
    <w:rsid w:val="00AE0E11"/>
    <w:rsid w:val="00AE12A1"/>
    <w:rsid w:val="00AE1565"/>
    <w:rsid w:val="00AE18CC"/>
    <w:rsid w:val="00AE4871"/>
    <w:rsid w:val="00AF091E"/>
    <w:rsid w:val="00AF533D"/>
    <w:rsid w:val="00AF55F8"/>
    <w:rsid w:val="00AF5831"/>
    <w:rsid w:val="00AF705D"/>
    <w:rsid w:val="00AF76C3"/>
    <w:rsid w:val="00AF7A83"/>
    <w:rsid w:val="00AF7EF9"/>
    <w:rsid w:val="00B00B83"/>
    <w:rsid w:val="00B010A4"/>
    <w:rsid w:val="00B01574"/>
    <w:rsid w:val="00B02CD5"/>
    <w:rsid w:val="00B031D9"/>
    <w:rsid w:val="00B032A4"/>
    <w:rsid w:val="00B03FA2"/>
    <w:rsid w:val="00B04D64"/>
    <w:rsid w:val="00B04F00"/>
    <w:rsid w:val="00B05BD9"/>
    <w:rsid w:val="00B062F7"/>
    <w:rsid w:val="00B06F92"/>
    <w:rsid w:val="00B10267"/>
    <w:rsid w:val="00B10A28"/>
    <w:rsid w:val="00B10D85"/>
    <w:rsid w:val="00B11A86"/>
    <w:rsid w:val="00B13700"/>
    <w:rsid w:val="00B139CC"/>
    <w:rsid w:val="00B151EA"/>
    <w:rsid w:val="00B20A0A"/>
    <w:rsid w:val="00B20B97"/>
    <w:rsid w:val="00B22457"/>
    <w:rsid w:val="00B22959"/>
    <w:rsid w:val="00B236C5"/>
    <w:rsid w:val="00B24914"/>
    <w:rsid w:val="00B24C78"/>
    <w:rsid w:val="00B24E37"/>
    <w:rsid w:val="00B24ED2"/>
    <w:rsid w:val="00B25341"/>
    <w:rsid w:val="00B265ED"/>
    <w:rsid w:val="00B319F3"/>
    <w:rsid w:val="00B31EFF"/>
    <w:rsid w:val="00B32B0C"/>
    <w:rsid w:val="00B33190"/>
    <w:rsid w:val="00B331BA"/>
    <w:rsid w:val="00B33D94"/>
    <w:rsid w:val="00B34689"/>
    <w:rsid w:val="00B35574"/>
    <w:rsid w:val="00B36430"/>
    <w:rsid w:val="00B36C59"/>
    <w:rsid w:val="00B425A1"/>
    <w:rsid w:val="00B42A05"/>
    <w:rsid w:val="00B43DF6"/>
    <w:rsid w:val="00B44013"/>
    <w:rsid w:val="00B444EE"/>
    <w:rsid w:val="00B454EA"/>
    <w:rsid w:val="00B468DB"/>
    <w:rsid w:val="00B47584"/>
    <w:rsid w:val="00B5079C"/>
    <w:rsid w:val="00B540B5"/>
    <w:rsid w:val="00B54560"/>
    <w:rsid w:val="00B54BE8"/>
    <w:rsid w:val="00B55BD1"/>
    <w:rsid w:val="00B56B1F"/>
    <w:rsid w:val="00B570AE"/>
    <w:rsid w:val="00B6115B"/>
    <w:rsid w:val="00B6171F"/>
    <w:rsid w:val="00B61FD2"/>
    <w:rsid w:val="00B629F4"/>
    <w:rsid w:val="00B62DE4"/>
    <w:rsid w:val="00B6346A"/>
    <w:rsid w:val="00B63E65"/>
    <w:rsid w:val="00B640E6"/>
    <w:rsid w:val="00B65421"/>
    <w:rsid w:val="00B6602E"/>
    <w:rsid w:val="00B66F4B"/>
    <w:rsid w:val="00B66FE4"/>
    <w:rsid w:val="00B67334"/>
    <w:rsid w:val="00B67A60"/>
    <w:rsid w:val="00B67D98"/>
    <w:rsid w:val="00B7013A"/>
    <w:rsid w:val="00B704F8"/>
    <w:rsid w:val="00B70AD7"/>
    <w:rsid w:val="00B714D9"/>
    <w:rsid w:val="00B71BA4"/>
    <w:rsid w:val="00B7260F"/>
    <w:rsid w:val="00B740B3"/>
    <w:rsid w:val="00B74BF4"/>
    <w:rsid w:val="00B7526E"/>
    <w:rsid w:val="00B75458"/>
    <w:rsid w:val="00B75D3C"/>
    <w:rsid w:val="00B806B4"/>
    <w:rsid w:val="00B82A84"/>
    <w:rsid w:val="00B83241"/>
    <w:rsid w:val="00B8519C"/>
    <w:rsid w:val="00B862F4"/>
    <w:rsid w:val="00B8671B"/>
    <w:rsid w:val="00B902DD"/>
    <w:rsid w:val="00B905CA"/>
    <w:rsid w:val="00B91481"/>
    <w:rsid w:val="00B9255C"/>
    <w:rsid w:val="00B92A0E"/>
    <w:rsid w:val="00B9446F"/>
    <w:rsid w:val="00B959A3"/>
    <w:rsid w:val="00B961AB"/>
    <w:rsid w:val="00B96370"/>
    <w:rsid w:val="00B9651D"/>
    <w:rsid w:val="00B9765E"/>
    <w:rsid w:val="00BA002A"/>
    <w:rsid w:val="00BA1475"/>
    <w:rsid w:val="00BA411E"/>
    <w:rsid w:val="00BA505B"/>
    <w:rsid w:val="00BA55CF"/>
    <w:rsid w:val="00BA5D0A"/>
    <w:rsid w:val="00BA6C38"/>
    <w:rsid w:val="00BA701E"/>
    <w:rsid w:val="00BB04AD"/>
    <w:rsid w:val="00BB1242"/>
    <w:rsid w:val="00BB1F9A"/>
    <w:rsid w:val="00BB2004"/>
    <w:rsid w:val="00BB26E0"/>
    <w:rsid w:val="00BB53B8"/>
    <w:rsid w:val="00BB5653"/>
    <w:rsid w:val="00BB5972"/>
    <w:rsid w:val="00BB6712"/>
    <w:rsid w:val="00BB792E"/>
    <w:rsid w:val="00BB7EDE"/>
    <w:rsid w:val="00BC1F04"/>
    <w:rsid w:val="00BC2689"/>
    <w:rsid w:val="00BC2C24"/>
    <w:rsid w:val="00BC309B"/>
    <w:rsid w:val="00BC3592"/>
    <w:rsid w:val="00BC3C25"/>
    <w:rsid w:val="00BC4245"/>
    <w:rsid w:val="00BC4354"/>
    <w:rsid w:val="00BC45D4"/>
    <w:rsid w:val="00BC4F28"/>
    <w:rsid w:val="00BC61F6"/>
    <w:rsid w:val="00BC6E67"/>
    <w:rsid w:val="00BC6ECE"/>
    <w:rsid w:val="00BC6FA8"/>
    <w:rsid w:val="00BC703C"/>
    <w:rsid w:val="00BC71C6"/>
    <w:rsid w:val="00BC7914"/>
    <w:rsid w:val="00BC7EB6"/>
    <w:rsid w:val="00BD0428"/>
    <w:rsid w:val="00BD0945"/>
    <w:rsid w:val="00BD1165"/>
    <w:rsid w:val="00BD2DC1"/>
    <w:rsid w:val="00BD4123"/>
    <w:rsid w:val="00BD4D4D"/>
    <w:rsid w:val="00BD4F80"/>
    <w:rsid w:val="00BD6231"/>
    <w:rsid w:val="00BD7756"/>
    <w:rsid w:val="00BE05AB"/>
    <w:rsid w:val="00BE0A1F"/>
    <w:rsid w:val="00BE0EE1"/>
    <w:rsid w:val="00BE1367"/>
    <w:rsid w:val="00BE24B5"/>
    <w:rsid w:val="00BE2FD2"/>
    <w:rsid w:val="00BE383C"/>
    <w:rsid w:val="00BE3A5F"/>
    <w:rsid w:val="00BE3E97"/>
    <w:rsid w:val="00BE437E"/>
    <w:rsid w:val="00BE4416"/>
    <w:rsid w:val="00BE54C5"/>
    <w:rsid w:val="00BE60B0"/>
    <w:rsid w:val="00BE6948"/>
    <w:rsid w:val="00BE6C82"/>
    <w:rsid w:val="00BE6D1C"/>
    <w:rsid w:val="00BF086E"/>
    <w:rsid w:val="00BF0A1F"/>
    <w:rsid w:val="00BF0F5C"/>
    <w:rsid w:val="00BF109A"/>
    <w:rsid w:val="00BF18D8"/>
    <w:rsid w:val="00BF190F"/>
    <w:rsid w:val="00BF1FE6"/>
    <w:rsid w:val="00BF2320"/>
    <w:rsid w:val="00BF2422"/>
    <w:rsid w:val="00BF2B61"/>
    <w:rsid w:val="00BF2F89"/>
    <w:rsid w:val="00BF3055"/>
    <w:rsid w:val="00BF39E0"/>
    <w:rsid w:val="00BF3E61"/>
    <w:rsid w:val="00BF447E"/>
    <w:rsid w:val="00BF58CD"/>
    <w:rsid w:val="00BF7029"/>
    <w:rsid w:val="00BF7FA5"/>
    <w:rsid w:val="00C0034C"/>
    <w:rsid w:val="00C004E8"/>
    <w:rsid w:val="00C00FD7"/>
    <w:rsid w:val="00C01150"/>
    <w:rsid w:val="00C01835"/>
    <w:rsid w:val="00C01BD7"/>
    <w:rsid w:val="00C03AC1"/>
    <w:rsid w:val="00C03BD3"/>
    <w:rsid w:val="00C03C04"/>
    <w:rsid w:val="00C110C9"/>
    <w:rsid w:val="00C12BF5"/>
    <w:rsid w:val="00C13F67"/>
    <w:rsid w:val="00C15A68"/>
    <w:rsid w:val="00C17396"/>
    <w:rsid w:val="00C23C73"/>
    <w:rsid w:val="00C23DCA"/>
    <w:rsid w:val="00C247FC"/>
    <w:rsid w:val="00C268C5"/>
    <w:rsid w:val="00C26C8E"/>
    <w:rsid w:val="00C31BA2"/>
    <w:rsid w:val="00C335DB"/>
    <w:rsid w:val="00C340BC"/>
    <w:rsid w:val="00C34702"/>
    <w:rsid w:val="00C34767"/>
    <w:rsid w:val="00C347F2"/>
    <w:rsid w:val="00C34DDD"/>
    <w:rsid w:val="00C3799C"/>
    <w:rsid w:val="00C37A8E"/>
    <w:rsid w:val="00C409B7"/>
    <w:rsid w:val="00C40A71"/>
    <w:rsid w:val="00C4266B"/>
    <w:rsid w:val="00C4389B"/>
    <w:rsid w:val="00C4453B"/>
    <w:rsid w:val="00C452EB"/>
    <w:rsid w:val="00C469AB"/>
    <w:rsid w:val="00C46C5F"/>
    <w:rsid w:val="00C47385"/>
    <w:rsid w:val="00C51687"/>
    <w:rsid w:val="00C5213A"/>
    <w:rsid w:val="00C531B2"/>
    <w:rsid w:val="00C55343"/>
    <w:rsid w:val="00C5596A"/>
    <w:rsid w:val="00C56611"/>
    <w:rsid w:val="00C57504"/>
    <w:rsid w:val="00C57C6B"/>
    <w:rsid w:val="00C57EA9"/>
    <w:rsid w:val="00C60B6A"/>
    <w:rsid w:val="00C60EDB"/>
    <w:rsid w:val="00C61129"/>
    <w:rsid w:val="00C611F9"/>
    <w:rsid w:val="00C61CE5"/>
    <w:rsid w:val="00C62B88"/>
    <w:rsid w:val="00C63094"/>
    <w:rsid w:val="00C64568"/>
    <w:rsid w:val="00C6465F"/>
    <w:rsid w:val="00C64DD7"/>
    <w:rsid w:val="00C6558F"/>
    <w:rsid w:val="00C6691D"/>
    <w:rsid w:val="00C71516"/>
    <w:rsid w:val="00C7295A"/>
    <w:rsid w:val="00C73046"/>
    <w:rsid w:val="00C75719"/>
    <w:rsid w:val="00C76DE2"/>
    <w:rsid w:val="00C76FAA"/>
    <w:rsid w:val="00C8021D"/>
    <w:rsid w:val="00C81381"/>
    <w:rsid w:val="00C81A60"/>
    <w:rsid w:val="00C823D2"/>
    <w:rsid w:val="00C82633"/>
    <w:rsid w:val="00C82BFB"/>
    <w:rsid w:val="00C836EC"/>
    <w:rsid w:val="00C839D7"/>
    <w:rsid w:val="00C83A8E"/>
    <w:rsid w:val="00C87D76"/>
    <w:rsid w:val="00C9033A"/>
    <w:rsid w:val="00C9143E"/>
    <w:rsid w:val="00C92953"/>
    <w:rsid w:val="00C92EFB"/>
    <w:rsid w:val="00C95652"/>
    <w:rsid w:val="00C960E4"/>
    <w:rsid w:val="00C96DA3"/>
    <w:rsid w:val="00C973BB"/>
    <w:rsid w:val="00C976C6"/>
    <w:rsid w:val="00CA01B1"/>
    <w:rsid w:val="00CA130C"/>
    <w:rsid w:val="00CA145F"/>
    <w:rsid w:val="00CA2548"/>
    <w:rsid w:val="00CA3A25"/>
    <w:rsid w:val="00CA3F80"/>
    <w:rsid w:val="00CA3FDB"/>
    <w:rsid w:val="00CA6075"/>
    <w:rsid w:val="00CA6381"/>
    <w:rsid w:val="00CA69BD"/>
    <w:rsid w:val="00CA7917"/>
    <w:rsid w:val="00CA7CF5"/>
    <w:rsid w:val="00CB2166"/>
    <w:rsid w:val="00CB225D"/>
    <w:rsid w:val="00CB253A"/>
    <w:rsid w:val="00CB5254"/>
    <w:rsid w:val="00CB58AB"/>
    <w:rsid w:val="00CB6B03"/>
    <w:rsid w:val="00CB6E1B"/>
    <w:rsid w:val="00CB7279"/>
    <w:rsid w:val="00CC017A"/>
    <w:rsid w:val="00CC1CD0"/>
    <w:rsid w:val="00CC278B"/>
    <w:rsid w:val="00CC278E"/>
    <w:rsid w:val="00CC2F23"/>
    <w:rsid w:val="00CC3284"/>
    <w:rsid w:val="00CC359A"/>
    <w:rsid w:val="00CC3BFE"/>
    <w:rsid w:val="00CC4F55"/>
    <w:rsid w:val="00CC52AF"/>
    <w:rsid w:val="00CC63E5"/>
    <w:rsid w:val="00CC765F"/>
    <w:rsid w:val="00CC789F"/>
    <w:rsid w:val="00CC7D8A"/>
    <w:rsid w:val="00CD2593"/>
    <w:rsid w:val="00CD272F"/>
    <w:rsid w:val="00CD2FA6"/>
    <w:rsid w:val="00CD40F1"/>
    <w:rsid w:val="00CD4FBC"/>
    <w:rsid w:val="00CD5D32"/>
    <w:rsid w:val="00CE1BC8"/>
    <w:rsid w:val="00CE2B60"/>
    <w:rsid w:val="00CE3C38"/>
    <w:rsid w:val="00CE3CAF"/>
    <w:rsid w:val="00CE574F"/>
    <w:rsid w:val="00CE661A"/>
    <w:rsid w:val="00CE663F"/>
    <w:rsid w:val="00CE6B5A"/>
    <w:rsid w:val="00CE6BE4"/>
    <w:rsid w:val="00CE78FD"/>
    <w:rsid w:val="00CF02D0"/>
    <w:rsid w:val="00CF2BFE"/>
    <w:rsid w:val="00CF3E1C"/>
    <w:rsid w:val="00CF5A65"/>
    <w:rsid w:val="00D0114C"/>
    <w:rsid w:val="00D016B8"/>
    <w:rsid w:val="00D0212C"/>
    <w:rsid w:val="00D02290"/>
    <w:rsid w:val="00D0350B"/>
    <w:rsid w:val="00D04306"/>
    <w:rsid w:val="00D054B7"/>
    <w:rsid w:val="00D0571E"/>
    <w:rsid w:val="00D0628C"/>
    <w:rsid w:val="00D0628D"/>
    <w:rsid w:val="00D062C6"/>
    <w:rsid w:val="00D1027D"/>
    <w:rsid w:val="00D10F14"/>
    <w:rsid w:val="00D11011"/>
    <w:rsid w:val="00D1212F"/>
    <w:rsid w:val="00D1336C"/>
    <w:rsid w:val="00D14456"/>
    <w:rsid w:val="00D14568"/>
    <w:rsid w:val="00D15EEB"/>
    <w:rsid w:val="00D16433"/>
    <w:rsid w:val="00D16E12"/>
    <w:rsid w:val="00D207D9"/>
    <w:rsid w:val="00D20A36"/>
    <w:rsid w:val="00D20EF2"/>
    <w:rsid w:val="00D218EC"/>
    <w:rsid w:val="00D22FD9"/>
    <w:rsid w:val="00D23711"/>
    <w:rsid w:val="00D238E7"/>
    <w:rsid w:val="00D23E9C"/>
    <w:rsid w:val="00D23EAD"/>
    <w:rsid w:val="00D24AC2"/>
    <w:rsid w:val="00D24B19"/>
    <w:rsid w:val="00D24CA9"/>
    <w:rsid w:val="00D26CF6"/>
    <w:rsid w:val="00D270F4"/>
    <w:rsid w:val="00D27787"/>
    <w:rsid w:val="00D279BD"/>
    <w:rsid w:val="00D302EA"/>
    <w:rsid w:val="00D30488"/>
    <w:rsid w:val="00D31344"/>
    <w:rsid w:val="00D336F0"/>
    <w:rsid w:val="00D33EA4"/>
    <w:rsid w:val="00D34841"/>
    <w:rsid w:val="00D37482"/>
    <w:rsid w:val="00D40C37"/>
    <w:rsid w:val="00D41B03"/>
    <w:rsid w:val="00D41C36"/>
    <w:rsid w:val="00D4278B"/>
    <w:rsid w:val="00D447B9"/>
    <w:rsid w:val="00D44C38"/>
    <w:rsid w:val="00D45F40"/>
    <w:rsid w:val="00D46B81"/>
    <w:rsid w:val="00D46C1C"/>
    <w:rsid w:val="00D5040D"/>
    <w:rsid w:val="00D5186E"/>
    <w:rsid w:val="00D51F65"/>
    <w:rsid w:val="00D525C8"/>
    <w:rsid w:val="00D5410F"/>
    <w:rsid w:val="00D545B9"/>
    <w:rsid w:val="00D54F41"/>
    <w:rsid w:val="00D551D4"/>
    <w:rsid w:val="00D554EF"/>
    <w:rsid w:val="00D5561F"/>
    <w:rsid w:val="00D55B85"/>
    <w:rsid w:val="00D55BF8"/>
    <w:rsid w:val="00D56C8D"/>
    <w:rsid w:val="00D5763A"/>
    <w:rsid w:val="00D6055E"/>
    <w:rsid w:val="00D606EF"/>
    <w:rsid w:val="00D64275"/>
    <w:rsid w:val="00D64641"/>
    <w:rsid w:val="00D64F45"/>
    <w:rsid w:val="00D65843"/>
    <w:rsid w:val="00D6715E"/>
    <w:rsid w:val="00D70AB4"/>
    <w:rsid w:val="00D7102F"/>
    <w:rsid w:val="00D7114C"/>
    <w:rsid w:val="00D720D6"/>
    <w:rsid w:val="00D72639"/>
    <w:rsid w:val="00D7347A"/>
    <w:rsid w:val="00D73A7F"/>
    <w:rsid w:val="00D73AB6"/>
    <w:rsid w:val="00D7456B"/>
    <w:rsid w:val="00D7489E"/>
    <w:rsid w:val="00D750BA"/>
    <w:rsid w:val="00D757E3"/>
    <w:rsid w:val="00D77929"/>
    <w:rsid w:val="00D8116C"/>
    <w:rsid w:val="00D8124D"/>
    <w:rsid w:val="00D81770"/>
    <w:rsid w:val="00D8182A"/>
    <w:rsid w:val="00D81BF8"/>
    <w:rsid w:val="00D81CE2"/>
    <w:rsid w:val="00D8328B"/>
    <w:rsid w:val="00D8402E"/>
    <w:rsid w:val="00D842F0"/>
    <w:rsid w:val="00D844C5"/>
    <w:rsid w:val="00D847E3"/>
    <w:rsid w:val="00D85039"/>
    <w:rsid w:val="00D8583B"/>
    <w:rsid w:val="00D86331"/>
    <w:rsid w:val="00D8648E"/>
    <w:rsid w:val="00D9058B"/>
    <w:rsid w:val="00D91CF0"/>
    <w:rsid w:val="00D924D7"/>
    <w:rsid w:val="00D9371E"/>
    <w:rsid w:val="00D95C0E"/>
    <w:rsid w:val="00D96BEB"/>
    <w:rsid w:val="00D96C17"/>
    <w:rsid w:val="00D975B5"/>
    <w:rsid w:val="00DA0124"/>
    <w:rsid w:val="00DA08AE"/>
    <w:rsid w:val="00DA1182"/>
    <w:rsid w:val="00DA11B7"/>
    <w:rsid w:val="00DA1C97"/>
    <w:rsid w:val="00DA2AF7"/>
    <w:rsid w:val="00DA3700"/>
    <w:rsid w:val="00DA38E1"/>
    <w:rsid w:val="00DA43F7"/>
    <w:rsid w:val="00DA4A6E"/>
    <w:rsid w:val="00DA55F0"/>
    <w:rsid w:val="00DA5CE2"/>
    <w:rsid w:val="00DA677B"/>
    <w:rsid w:val="00DA67DC"/>
    <w:rsid w:val="00DA7026"/>
    <w:rsid w:val="00DA79B2"/>
    <w:rsid w:val="00DB0CF6"/>
    <w:rsid w:val="00DB15EA"/>
    <w:rsid w:val="00DB31BD"/>
    <w:rsid w:val="00DB3AD3"/>
    <w:rsid w:val="00DB4B8C"/>
    <w:rsid w:val="00DB4DCC"/>
    <w:rsid w:val="00DB6244"/>
    <w:rsid w:val="00DB7070"/>
    <w:rsid w:val="00DB7B74"/>
    <w:rsid w:val="00DB7F5C"/>
    <w:rsid w:val="00DC00DA"/>
    <w:rsid w:val="00DC018F"/>
    <w:rsid w:val="00DC1848"/>
    <w:rsid w:val="00DC25A9"/>
    <w:rsid w:val="00DC3577"/>
    <w:rsid w:val="00DC4D8A"/>
    <w:rsid w:val="00DC505F"/>
    <w:rsid w:val="00DC5A9F"/>
    <w:rsid w:val="00DC5B16"/>
    <w:rsid w:val="00DC60B8"/>
    <w:rsid w:val="00DC62D2"/>
    <w:rsid w:val="00DC67B8"/>
    <w:rsid w:val="00DC6B97"/>
    <w:rsid w:val="00DD0575"/>
    <w:rsid w:val="00DD0DB7"/>
    <w:rsid w:val="00DD12C8"/>
    <w:rsid w:val="00DD1742"/>
    <w:rsid w:val="00DD1B14"/>
    <w:rsid w:val="00DD2352"/>
    <w:rsid w:val="00DD3707"/>
    <w:rsid w:val="00DD3E98"/>
    <w:rsid w:val="00DD4F94"/>
    <w:rsid w:val="00DD5AA2"/>
    <w:rsid w:val="00DD5AEB"/>
    <w:rsid w:val="00DD63A0"/>
    <w:rsid w:val="00DD6D68"/>
    <w:rsid w:val="00DD7650"/>
    <w:rsid w:val="00DE15FB"/>
    <w:rsid w:val="00DE2192"/>
    <w:rsid w:val="00DE3F4D"/>
    <w:rsid w:val="00DE4123"/>
    <w:rsid w:val="00DE6D93"/>
    <w:rsid w:val="00DF0B3D"/>
    <w:rsid w:val="00DF0BE3"/>
    <w:rsid w:val="00DF0D80"/>
    <w:rsid w:val="00DF0F84"/>
    <w:rsid w:val="00DF1249"/>
    <w:rsid w:val="00DF19E5"/>
    <w:rsid w:val="00DF2798"/>
    <w:rsid w:val="00DF3782"/>
    <w:rsid w:val="00DF5932"/>
    <w:rsid w:val="00DF6422"/>
    <w:rsid w:val="00E00A41"/>
    <w:rsid w:val="00E017B9"/>
    <w:rsid w:val="00E036F8"/>
    <w:rsid w:val="00E03B5C"/>
    <w:rsid w:val="00E04511"/>
    <w:rsid w:val="00E0484E"/>
    <w:rsid w:val="00E04863"/>
    <w:rsid w:val="00E04A4E"/>
    <w:rsid w:val="00E05084"/>
    <w:rsid w:val="00E06A99"/>
    <w:rsid w:val="00E10028"/>
    <w:rsid w:val="00E1200E"/>
    <w:rsid w:val="00E12EB2"/>
    <w:rsid w:val="00E12F8E"/>
    <w:rsid w:val="00E149D6"/>
    <w:rsid w:val="00E15B46"/>
    <w:rsid w:val="00E169E0"/>
    <w:rsid w:val="00E16ABA"/>
    <w:rsid w:val="00E16CEA"/>
    <w:rsid w:val="00E16ED9"/>
    <w:rsid w:val="00E17428"/>
    <w:rsid w:val="00E176B7"/>
    <w:rsid w:val="00E20272"/>
    <w:rsid w:val="00E20959"/>
    <w:rsid w:val="00E21C86"/>
    <w:rsid w:val="00E226A8"/>
    <w:rsid w:val="00E22986"/>
    <w:rsid w:val="00E23A64"/>
    <w:rsid w:val="00E23AEE"/>
    <w:rsid w:val="00E243A0"/>
    <w:rsid w:val="00E245F0"/>
    <w:rsid w:val="00E2481A"/>
    <w:rsid w:val="00E24A31"/>
    <w:rsid w:val="00E27296"/>
    <w:rsid w:val="00E27389"/>
    <w:rsid w:val="00E302F3"/>
    <w:rsid w:val="00E30727"/>
    <w:rsid w:val="00E3208D"/>
    <w:rsid w:val="00E328B4"/>
    <w:rsid w:val="00E32952"/>
    <w:rsid w:val="00E34C87"/>
    <w:rsid w:val="00E3571C"/>
    <w:rsid w:val="00E35AB3"/>
    <w:rsid w:val="00E36C1A"/>
    <w:rsid w:val="00E41A46"/>
    <w:rsid w:val="00E429FA"/>
    <w:rsid w:val="00E43A7B"/>
    <w:rsid w:val="00E45E3B"/>
    <w:rsid w:val="00E460DC"/>
    <w:rsid w:val="00E46299"/>
    <w:rsid w:val="00E47536"/>
    <w:rsid w:val="00E47577"/>
    <w:rsid w:val="00E508B6"/>
    <w:rsid w:val="00E51462"/>
    <w:rsid w:val="00E519F3"/>
    <w:rsid w:val="00E52C01"/>
    <w:rsid w:val="00E52FAC"/>
    <w:rsid w:val="00E53978"/>
    <w:rsid w:val="00E54DA0"/>
    <w:rsid w:val="00E56071"/>
    <w:rsid w:val="00E56732"/>
    <w:rsid w:val="00E56928"/>
    <w:rsid w:val="00E603AC"/>
    <w:rsid w:val="00E60ACE"/>
    <w:rsid w:val="00E6100E"/>
    <w:rsid w:val="00E610C0"/>
    <w:rsid w:val="00E61799"/>
    <w:rsid w:val="00E627AC"/>
    <w:rsid w:val="00E6370C"/>
    <w:rsid w:val="00E63DBE"/>
    <w:rsid w:val="00E63FCF"/>
    <w:rsid w:val="00E64D0A"/>
    <w:rsid w:val="00E655D9"/>
    <w:rsid w:val="00E66510"/>
    <w:rsid w:val="00E6662F"/>
    <w:rsid w:val="00E66C70"/>
    <w:rsid w:val="00E6734E"/>
    <w:rsid w:val="00E673CA"/>
    <w:rsid w:val="00E675D3"/>
    <w:rsid w:val="00E67969"/>
    <w:rsid w:val="00E67B14"/>
    <w:rsid w:val="00E67B45"/>
    <w:rsid w:val="00E7015F"/>
    <w:rsid w:val="00E701D5"/>
    <w:rsid w:val="00E720DB"/>
    <w:rsid w:val="00E725A9"/>
    <w:rsid w:val="00E72A26"/>
    <w:rsid w:val="00E72BC1"/>
    <w:rsid w:val="00E734FD"/>
    <w:rsid w:val="00E73C35"/>
    <w:rsid w:val="00E7584B"/>
    <w:rsid w:val="00E76C41"/>
    <w:rsid w:val="00E76F97"/>
    <w:rsid w:val="00E817AE"/>
    <w:rsid w:val="00E81C63"/>
    <w:rsid w:val="00E845AB"/>
    <w:rsid w:val="00E851A1"/>
    <w:rsid w:val="00E86308"/>
    <w:rsid w:val="00E86E2A"/>
    <w:rsid w:val="00E86E48"/>
    <w:rsid w:val="00E9008B"/>
    <w:rsid w:val="00E9192F"/>
    <w:rsid w:val="00E92391"/>
    <w:rsid w:val="00E927C4"/>
    <w:rsid w:val="00E92B80"/>
    <w:rsid w:val="00E9474B"/>
    <w:rsid w:val="00E948FD"/>
    <w:rsid w:val="00E96917"/>
    <w:rsid w:val="00EA0912"/>
    <w:rsid w:val="00EA10DE"/>
    <w:rsid w:val="00EA13DA"/>
    <w:rsid w:val="00EA2097"/>
    <w:rsid w:val="00EA3268"/>
    <w:rsid w:val="00EA3BFB"/>
    <w:rsid w:val="00EA4123"/>
    <w:rsid w:val="00EA45B2"/>
    <w:rsid w:val="00EA4E60"/>
    <w:rsid w:val="00EA7C6F"/>
    <w:rsid w:val="00EB1FFD"/>
    <w:rsid w:val="00EB2051"/>
    <w:rsid w:val="00EB2096"/>
    <w:rsid w:val="00EB22BC"/>
    <w:rsid w:val="00EB258A"/>
    <w:rsid w:val="00EB61CB"/>
    <w:rsid w:val="00EB6779"/>
    <w:rsid w:val="00EB6BCB"/>
    <w:rsid w:val="00EB712E"/>
    <w:rsid w:val="00EB71E0"/>
    <w:rsid w:val="00EB7BFA"/>
    <w:rsid w:val="00EC0BFB"/>
    <w:rsid w:val="00EC21BD"/>
    <w:rsid w:val="00EC2CC6"/>
    <w:rsid w:val="00EC55CD"/>
    <w:rsid w:val="00EC5CF9"/>
    <w:rsid w:val="00EC693D"/>
    <w:rsid w:val="00EC7E50"/>
    <w:rsid w:val="00ED022B"/>
    <w:rsid w:val="00ED0B03"/>
    <w:rsid w:val="00ED1940"/>
    <w:rsid w:val="00ED34F9"/>
    <w:rsid w:val="00ED4209"/>
    <w:rsid w:val="00ED4C11"/>
    <w:rsid w:val="00ED54FE"/>
    <w:rsid w:val="00ED56B0"/>
    <w:rsid w:val="00ED575F"/>
    <w:rsid w:val="00ED65F1"/>
    <w:rsid w:val="00ED7593"/>
    <w:rsid w:val="00ED7A1A"/>
    <w:rsid w:val="00EE077D"/>
    <w:rsid w:val="00EE0F80"/>
    <w:rsid w:val="00EE347B"/>
    <w:rsid w:val="00EE49D8"/>
    <w:rsid w:val="00EE6A43"/>
    <w:rsid w:val="00EF0300"/>
    <w:rsid w:val="00EF183C"/>
    <w:rsid w:val="00EF19E6"/>
    <w:rsid w:val="00EF2C71"/>
    <w:rsid w:val="00EF4375"/>
    <w:rsid w:val="00EF6414"/>
    <w:rsid w:val="00EF66CF"/>
    <w:rsid w:val="00EF6B32"/>
    <w:rsid w:val="00F003B6"/>
    <w:rsid w:val="00F00CCD"/>
    <w:rsid w:val="00F01820"/>
    <w:rsid w:val="00F02C86"/>
    <w:rsid w:val="00F02D8D"/>
    <w:rsid w:val="00F0363C"/>
    <w:rsid w:val="00F04468"/>
    <w:rsid w:val="00F0470F"/>
    <w:rsid w:val="00F0488D"/>
    <w:rsid w:val="00F07EE4"/>
    <w:rsid w:val="00F1042B"/>
    <w:rsid w:val="00F1096E"/>
    <w:rsid w:val="00F1170C"/>
    <w:rsid w:val="00F11999"/>
    <w:rsid w:val="00F12692"/>
    <w:rsid w:val="00F13897"/>
    <w:rsid w:val="00F1459B"/>
    <w:rsid w:val="00F151A5"/>
    <w:rsid w:val="00F153DC"/>
    <w:rsid w:val="00F15C8A"/>
    <w:rsid w:val="00F15D89"/>
    <w:rsid w:val="00F16DBC"/>
    <w:rsid w:val="00F16DF2"/>
    <w:rsid w:val="00F17E9A"/>
    <w:rsid w:val="00F204BB"/>
    <w:rsid w:val="00F21048"/>
    <w:rsid w:val="00F21C36"/>
    <w:rsid w:val="00F22DC0"/>
    <w:rsid w:val="00F23008"/>
    <w:rsid w:val="00F2403D"/>
    <w:rsid w:val="00F24E60"/>
    <w:rsid w:val="00F258ED"/>
    <w:rsid w:val="00F26F59"/>
    <w:rsid w:val="00F27781"/>
    <w:rsid w:val="00F27B62"/>
    <w:rsid w:val="00F30309"/>
    <w:rsid w:val="00F31381"/>
    <w:rsid w:val="00F320C9"/>
    <w:rsid w:val="00F3343D"/>
    <w:rsid w:val="00F33CD1"/>
    <w:rsid w:val="00F34CE0"/>
    <w:rsid w:val="00F34CEF"/>
    <w:rsid w:val="00F34EE3"/>
    <w:rsid w:val="00F35E0D"/>
    <w:rsid w:val="00F37375"/>
    <w:rsid w:val="00F37D41"/>
    <w:rsid w:val="00F41285"/>
    <w:rsid w:val="00F41784"/>
    <w:rsid w:val="00F41C92"/>
    <w:rsid w:val="00F43D65"/>
    <w:rsid w:val="00F43DE5"/>
    <w:rsid w:val="00F43EF7"/>
    <w:rsid w:val="00F43F6A"/>
    <w:rsid w:val="00F447C6"/>
    <w:rsid w:val="00F458E5"/>
    <w:rsid w:val="00F46208"/>
    <w:rsid w:val="00F463CD"/>
    <w:rsid w:val="00F4698B"/>
    <w:rsid w:val="00F4709D"/>
    <w:rsid w:val="00F471EF"/>
    <w:rsid w:val="00F47941"/>
    <w:rsid w:val="00F50111"/>
    <w:rsid w:val="00F50A35"/>
    <w:rsid w:val="00F50CB3"/>
    <w:rsid w:val="00F50DD1"/>
    <w:rsid w:val="00F51741"/>
    <w:rsid w:val="00F51D82"/>
    <w:rsid w:val="00F52C4D"/>
    <w:rsid w:val="00F53150"/>
    <w:rsid w:val="00F571A2"/>
    <w:rsid w:val="00F620D3"/>
    <w:rsid w:val="00F622BB"/>
    <w:rsid w:val="00F6417F"/>
    <w:rsid w:val="00F645DB"/>
    <w:rsid w:val="00F64608"/>
    <w:rsid w:val="00F6568E"/>
    <w:rsid w:val="00F66420"/>
    <w:rsid w:val="00F66FF8"/>
    <w:rsid w:val="00F67C87"/>
    <w:rsid w:val="00F704F7"/>
    <w:rsid w:val="00F709B3"/>
    <w:rsid w:val="00F70A9C"/>
    <w:rsid w:val="00F71061"/>
    <w:rsid w:val="00F72C0B"/>
    <w:rsid w:val="00F72CC7"/>
    <w:rsid w:val="00F73EC4"/>
    <w:rsid w:val="00F73F0E"/>
    <w:rsid w:val="00F7495B"/>
    <w:rsid w:val="00F76FD7"/>
    <w:rsid w:val="00F77425"/>
    <w:rsid w:val="00F80CF2"/>
    <w:rsid w:val="00F81EF9"/>
    <w:rsid w:val="00F8220B"/>
    <w:rsid w:val="00F828BE"/>
    <w:rsid w:val="00F83D58"/>
    <w:rsid w:val="00F83D76"/>
    <w:rsid w:val="00F83F98"/>
    <w:rsid w:val="00F8541A"/>
    <w:rsid w:val="00F85D6C"/>
    <w:rsid w:val="00F87175"/>
    <w:rsid w:val="00F9006C"/>
    <w:rsid w:val="00F90823"/>
    <w:rsid w:val="00F90A7C"/>
    <w:rsid w:val="00F90F71"/>
    <w:rsid w:val="00F912E4"/>
    <w:rsid w:val="00F91FAF"/>
    <w:rsid w:val="00F921B5"/>
    <w:rsid w:val="00F92AF5"/>
    <w:rsid w:val="00F93542"/>
    <w:rsid w:val="00F959CF"/>
    <w:rsid w:val="00F9773A"/>
    <w:rsid w:val="00F97A71"/>
    <w:rsid w:val="00F97AD2"/>
    <w:rsid w:val="00F97DCB"/>
    <w:rsid w:val="00F97E8D"/>
    <w:rsid w:val="00FA0A0C"/>
    <w:rsid w:val="00FA1C44"/>
    <w:rsid w:val="00FA2AE6"/>
    <w:rsid w:val="00FA2B33"/>
    <w:rsid w:val="00FA37C7"/>
    <w:rsid w:val="00FA3A1B"/>
    <w:rsid w:val="00FA3B4D"/>
    <w:rsid w:val="00FA5226"/>
    <w:rsid w:val="00FA5743"/>
    <w:rsid w:val="00FA7113"/>
    <w:rsid w:val="00FA7BCE"/>
    <w:rsid w:val="00FB17BF"/>
    <w:rsid w:val="00FB1961"/>
    <w:rsid w:val="00FB3578"/>
    <w:rsid w:val="00FB3738"/>
    <w:rsid w:val="00FB6B44"/>
    <w:rsid w:val="00FB6CDE"/>
    <w:rsid w:val="00FC0025"/>
    <w:rsid w:val="00FC032D"/>
    <w:rsid w:val="00FC0356"/>
    <w:rsid w:val="00FC0616"/>
    <w:rsid w:val="00FC09FD"/>
    <w:rsid w:val="00FC0DB9"/>
    <w:rsid w:val="00FC110E"/>
    <w:rsid w:val="00FC1782"/>
    <w:rsid w:val="00FC1EE7"/>
    <w:rsid w:val="00FC3A46"/>
    <w:rsid w:val="00FC3A4F"/>
    <w:rsid w:val="00FC3F99"/>
    <w:rsid w:val="00FC4144"/>
    <w:rsid w:val="00FC5298"/>
    <w:rsid w:val="00FC58EA"/>
    <w:rsid w:val="00FC6684"/>
    <w:rsid w:val="00FC77A0"/>
    <w:rsid w:val="00FC7FF8"/>
    <w:rsid w:val="00FD0E49"/>
    <w:rsid w:val="00FD1524"/>
    <w:rsid w:val="00FD21B6"/>
    <w:rsid w:val="00FD2FDB"/>
    <w:rsid w:val="00FD4A2D"/>
    <w:rsid w:val="00FD4FCF"/>
    <w:rsid w:val="00FD58DF"/>
    <w:rsid w:val="00FD5DA7"/>
    <w:rsid w:val="00FD6877"/>
    <w:rsid w:val="00FD6ECC"/>
    <w:rsid w:val="00FD7B48"/>
    <w:rsid w:val="00FE04B0"/>
    <w:rsid w:val="00FE0631"/>
    <w:rsid w:val="00FE0AA3"/>
    <w:rsid w:val="00FE1471"/>
    <w:rsid w:val="00FE1D6A"/>
    <w:rsid w:val="00FE220B"/>
    <w:rsid w:val="00FE3880"/>
    <w:rsid w:val="00FE3C61"/>
    <w:rsid w:val="00FE3CDF"/>
    <w:rsid w:val="00FE4201"/>
    <w:rsid w:val="00FE4BB3"/>
    <w:rsid w:val="00FE4D2F"/>
    <w:rsid w:val="00FF15EA"/>
    <w:rsid w:val="00FF275E"/>
    <w:rsid w:val="00FF2D5B"/>
    <w:rsid w:val="00FF370C"/>
    <w:rsid w:val="00FF4834"/>
    <w:rsid w:val="00FF4CFF"/>
    <w:rsid w:val="00FF6D96"/>
    <w:rsid w:val="00FF715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A87D66C"/>
  <w15:docId w15:val="{6D49451A-1395-42AA-ADE5-994A3CD80B3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325B5"/>
    <w:rPr>
      <w:sz w:val="26"/>
    </w:rPr>
  </w:style>
  <w:style w:type="paragraph" w:styleId="Heading1">
    <w:name w:val="heading 1"/>
    <w:basedOn w:val="Normal"/>
    <w:next w:val="Normal"/>
    <w:uiPriority w:val="9"/>
    <w:qFormat/>
    <w:rsid w:val="00A8344A"/>
    <w:pPr>
      <w:keepNext/>
      <w:numPr>
        <w:numId w:val="15"/>
      </w:numPr>
      <w:outlineLvl w:val="0"/>
    </w:pPr>
    <w:rPr>
      <w:rFonts w:ascii="Calibri" w:hAnsi="Calibri" w:cs="Calibri"/>
      <w:b/>
      <w:sz w:val="30"/>
      <w:u w:val="single"/>
    </w:rPr>
  </w:style>
  <w:style w:type="paragraph" w:styleId="Heading2">
    <w:name w:val="heading 2"/>
    <w:basedOn w:val="Normal"/>
    <w:next w:val="Normal"/>
    <w:link w:val="Heading2Char"/>
    <w:uiPriority w:val="9"/>
    <w:qFormat/>
    <w:rsid w:val="00A8344A"/>
    <w:pPr>
      <w:keepNext/>
      <w:numPr>
        <w:ilvl w:val="1"/>
        <w:numId w:val="15"/>
      </w:numPr>
      <w:spacing w:after="240"/>
      <w:outlineLvl w:val="1"/>
    </w:pPr>
    <w:rPr>
      <w:rFonts w:ascii="Calibri" w:hAnsi="Calibri" w:cs="Calibri"/>
      <w:sz w:val="28"/>
      <w:u w:val="single"/>
    </w:rPr>
  </w:style>
  <w:style w:type="paragraph" w:styleId="Heading3">
    <w:name w:val="heading 3"/>
    <w:basedOn w:val="Normal"/>
    <w:next w:val="Normal"/>
    <w:rsid w:val="00AD632D"/>
    <w:pPr>
      <w:keepNext/>
      <w:jc w:val="center"/>
      <w:outlineLvl w:val="2"/>
    </w:pPr>
    <w:rPr>
      <w:rFonts w:ascii="Calibri" w:hAnsi="Calibri"/>
      <w:b/>
      <w:caps/>
      <w:sz w:val="44"/>
    </w:rPr>
  </w:style>
  <w:style w:type="paragraph" w:styleId="Heading4">
    <w:name w:val="heading 4"/>
    <w:basedOn w:val="PlainText"/>
    <w:next w:val="Normal"/>
    <w:qFormat/>
    <w:rsid w:val="00AD632D"/>
    <w:pPr>
      <w:tabs>
        <w:tab w:val="right" w:pos="10620"/>
      </w:tabs>
      <w:jc w:val="center"/>
      <w:outlineLvl w:val="3"/>
    </w:pPr>
    <w:rPr>
      <w:rFonts w:ascii="Calibri" w:hAnsi="Calibri" w:cs="Calibri"/>
      <w:b/>
      <w:sz w:val="28"/>
      <w:szCs w:val="28"/>
    </w:rPr>
  </w:style>
  <w:style w:type="paragraph" w:styleId="Heading5">
    <w:name w:val="heading 5"/>
    <w:basedOn w:val="Normal"/>
    <w:next w:val="Normal"/>
    <w:qFormat/>
    <w:rsid w:val="002325B5"/>
    <w:pPr>
      <w:keepNext/>
      <w:outlineLvl w:val="4"/>
    </w:pPr>
    <w:rPr>
      <w:b/>
      <w:u w:val="single"/>
    </w:rPr>
  </w:style>
  <w:style w:type="paragraph" w:styleId="Heading6">
    <w:name w:val="heading 6"/>
    <w:basedOn w:val="Normal"/>
    <w:next w:val="Normal"/>
    <w:qFormat/>
    <w:rsid w:val="002325B5"/>
    <w:pPr>
      <w:keepNext/>
      <w:pBdr>
        <w:left w:val="single" w:sz="4" w:space="0" w:color="auto"/>
      </w:pBdr>
      <w:outlineLvl w:val="5"/>
    </w:pPr>
    <w:rPr>
      <w:b/>
      <w:sz w:val="20"/>
    </w:rPr>
  </w:style>
  <w:style w:type="paragraph" w:styleId="Heading7">
    <w:name w:val="heading 7"/>
    <w:basedOn w:val="Normal"/>
    <w:next w:val="Normal"/>
    <w:qFormat/>
    <w:rsid w:val="002325B5"/>
    <w:pPr>
      <w:keepNext/>
      <w:tabs>
        <w:tab w:val="center" w:pos="5220"/>
      </w:tabs>
      <w:jc w:val="center"/>
      <w:outlineLvl w:val="6"/>
    </w:pPr>
    <w:rPr>
      <w:b/>
      <w:spacing w:val="-3"/>
    </w:rPr>
  </w:style>
  <w:style w:type="paragraph" w:styleId="Heading8">
    <w:name w:val="heading 8"/>
    <w:basedOn w:val="Normal"/>
    <w:next w:val="Normal"/>
    <w:qFormat/>
    <w:rsid w:val="002325B5"/>
    <w:pPr>
      <w:keepNext/>
      <w:tabs>
        <w:tab w:val="left" w:pos="-720"/>
      </w:tabs>
      <w:jc w:val="center"/>
      <w:outlineLvl w:val="7"/>
    </w:pPr>
    <w:rPr>
      <w:b/>
      <w:spacing w:val="-3"/>
      <w:sz w:val="28"/>
    </w:rPr>
  </w:style>
  <w:style w:type="paragraph" w:styleId="Heading9">
    <w:name w:val="heading 9"/>
    <w:basedOn w:val="Normal"/>
    <w:next w:val="Normal"/>
    <w:qFormat/>
    <w:rsid w:val="002325B5"/>
    <w:pPr>
      <w:keepNext/>
      <w:tabs>
        <w:tab w:val="left" w:leader="dot" w:pos="-1440"/>
        <w:tab w:val="left" w:pos="-720"/>
        <w:tab w:val="left" w:pos="0"/>
        <w:tab w:val="left" w:pos="720"/>
        <w:tab w:val="left" w:pos="1440"/>
        <w:tab w:val="right" w:leader="dot" w:pos="9360"/>
      </w:tabs>
      <w:ind w:left="720"/>
      <w:outlineLvl w:val="8"/>
    </w:pPr>
    <w:rPr>
      <w:b/>
      <w:color w:val="0000F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2325B5"/>
    <w:pPr>
      <w:tabs>
        <w:tab w:val="center" w:pos="4320"/>
        <w:tab w:val="right" w:pos="8640"/>
      </w:tabs>
    </w:pPr>
  </w:style>
  <w:style w:type="paragraph" w:styleId="Footer">
    <w:name w:val="footer"/>
    <w:basedOn w:val="Normal"/>
    <w:link w:val="FooterChar"/>
    <w:rsid w:val="002325B5"/>
    <w:pPr>
      <w:tabs>
        <w:tab w:val="center" w:pos="4320"/>
        <w:tab w:val="right" w:pos="8640"/>
      </w:tabs>
    </w:pPr>
  </w:style>
  <w:style w:type="paragraph" w:customStyle="1" w:styleId="MemoHeading">
    <w:name w:val="MemoHeading"/>
    <w:basedOn w:val="Normal"/>
    <w:rsid w:val="002325B5"/>
    <w:pPr>
      <w:spacing w:line="480" w:lineRule="auto"/>
    </w:pPr>
  </w:style>
  <w:style w:type="character" w:styleId="PageNumber">
    <w:name w:val="page number"/>
    <w:basedOn w:val="DefaultParagraphFont"/>
    <w:rsid w:val="002325B5"/>
  </w:style>
  <w:style w:type="paragraph" w:styleId="TOC3">
    <w:name w:val="toc 3"/>
    <w:basedOn w:val="Normal"/>
    <w:next w:val="Normal"/>
    <w:uiPriority w:val="39"/>
    <w:qFormat/>
    <w:rsid w:val="002325B5"/>
    <w:pPr>
      <w:tabs>
        <w:tab w:val="left" w:leader="dot" w:pos="9000"/>
        <w:tab w:val="right" w:pos="9360"/>
      </w:tabs>
      <w:suppressAutoHyphens/>
      <w:ind w:left="2160" w:right="720" w:hanging="720"/>
    </w:pPr>
  </w:style>
  <w:style w:type="paragraph" w:styleId="BodyTextIndent2">
    <w:name w:val="Body Text Indent 2"/>
    <w:basedOn w:val="Normal"/>
    <w:rsid w:val="002325B5"/>
    <w:pPr>
      <w:ind w:left="360"/>
    </w:pPr>
    <w:rPr>
      <w:sz w:val="20"/>
    </w:rPr>
  </w:style>
  <w:style w:type="paragraph" w:styleId="BodyText2">
    <w:name w:val="Body Text 2"/>
    <w:basedOn w:val="Normal"/>
    <w:rsid w:val="002325B5"/>
    <w:pPr>
      <w:ind w:left="720" w:hanging="360"/>
    </w:pPr>
    <w:rPr>
      <w:sz w:val="20"/>
    </w:rPr>
  </w:style>
  <w:style w:type="paragraph" w:styleId="BodyTextIndent">
    <w:name w:val="Body Text Indent"/>
    <w:basedOn w:val="Normal"/>
    <w:link w:val="BodyTextIndentChar"/>
    <w:rsid w:val="002325B5"/>
    <w:pPr>
      <w:ind w:left="1440"/>
    </w:pPr>
  </w:style>
  <w:style w:type="paragraph" w:styleId="BodyTextIndent3">
    <w:name w:val="Body Text Indent 3"/>
    <w:basedOn w:val="Normal"/>
    <w:rsid w:val="002325B5"/>
    <w:pPr>
      <w:tabs>
        <w:tab w:val="left" w:pos="-720"/>
      </w:tabs>
      <w:ind w:left="1440" w:hanging="1440"/>
    </w:pPr>
    <w:rPr>
      <w:spacing w:val="-3"/>
    </w:rPr>
  </w:style>
  <w:style w:type="character" w:styleId="CommentReference">
    <w:name w:val="annotation reference"/>
    <w:rsid w:val="002325B5"/>
    <w:rPr>
      <w:sz w:val="16"/>
    </w:rPr>
  </w:style>
  <w:style w:type="paragraph" w:styleId="CommentText">
    <w:name w:val="annotation text"/>
    <w:basedOn w:val="Normal"/>
    <w:link w:val="CommentTextChar"/>
    <w:semiHidden/>
    <w:rsid w:val="004A6F19"/>
    <w:rPr>
      <w:rFonts w:ascii="Arial" w:hAnsi="Arial" w:cs="Arial"/>
      <w:sz w:val="20"/>
    </w:rPr>
  </w:style>
  <w:style w:type="paragraph" w:styleId="FootnoteText">
    <w:name w:val="footnote text"/>
    <w:basedOn w:val="Normal"/>
    <w:link w:val="FootnoteTextChar"/>
    <w:semiHidden/>
    <w:rsid w:val="002325B5"/>
    <w:rPr>
      <w:sz w:val="20"/>
    </w:rPr>
  </w:style>
  <w:style w:type="paragraph" w:customStyle="1" w:styleId="Level1">
    <w:name w:val="Level 1"/>
    <w:basedOn w:val="Normal"/>
    <w:rsid w:val="002325B5"/>
    <w:pPr>
      <w:widowControl w:val="0"/>
      <w:numPr>
        <w:numId w:val="1"/>
      </w:numPr>
      <w:outlineLvl w:val="0"/>
    </w:pPr>
    <w:rPr>
      <w:snapToGrid w:val="0"/>
      <w:sz w:val="24"/>
    </w:rPr>
  </w:style>
  <w:style w:type="paragraph" w:customStyle="1" w:styleId="Level4">
    <w:name w:val="Level 4"/>
    <w:basedOn w:val="Normal"/>
    <w:rsid w:val="002325B5"/>
    <w:pPr>
      <w:widowControl w:val="0"/>
      <w:tabs>
        <w:tab w:val="num" w:pos="1440"/>
      </w:tabs>
      <w:ind w:left="2880" w:hanging="720"/>
      <w:outlineLvl w:val="3"/>
    </w:pPr>
    <w:rPr>
      <w:snapToGrid w:val="0"/>
      <w:sz w:val="24"/>
    </w:rPr>
  </w:style>
  <w:style w:type="paragraph" w:styleId="PlainText">
    <w:name w:val="Plain Text"/>
    <w:basedOn w:val="Normal"/>
    <w:link w:val="PlainTextChar"/>
    <w:rsid w:val="002325B5"/>
    <w:rPr>
      <w:rFonts w:ascii="Courier New" w:hAnsi="Courier New"/>
      <w:sz w:val="20"/>
    </w:rPr>
  </w:style>
  <w:style w:type="paragraph" w:styleId="BodyText">
    <w:name w:val="Body Text"/>
    <w:basedOn w:val="Normal"/>
    <w:rsid w:val="002325B5"/>
  </w:style>
  <w:style w:type="character" w:styleId="Hyperlink">
    <w:name w:val="Hyperlink"/>
    <w:uiPriority w:val="99"/>
    <w:rsid w:val="002325B5"/>
    <w:rPr>
      <w:color w:val="0000FF"/>
      <w:u w:val="single"/>
    </w:rPr>
  </w:style>
  <w:style w:type="paragraph" w:styleId="BodyText3">
    <w:name w:val="Body Text 3"/>
    <w:basedOn w:val="Normal"/>
    <w:link w:val="BodyText3Char"/>
    <w:rsid w:val="002325B5"/>
    <w:pPr>
      <w:tabs>
        <w:tab w:val="left" w:pos="-1080"/>
        <w:tab w:val="left" w:pos="-720"/>
        <w:tab w:val="left" w:pos="0"/>
        <w:tab w:val="left" w:pos="1080"/>
        <w:tab w:val="left" w:pos="1440"/>
        <w:tab w:val="left" w:pos="3600"/>
        <w:tab w:val="left" w:pos="4320"/>
        <w:tab w:val="left" w:pos="5040"/>
        <w:tab w:val="left" w:pos="5760"/>
        <w:tab w:val="left" w:pos="6480"/>
        <w:tab w:val="left" w:pos="7200"/>
        <w:tab w:val="left" w:pos="7920"/>
        <w:tab w:val="left" w:pos="8640"/>
        <w:tab w:val="left" w:pos="9360"/>
      </w:tabs>
      <w:jc w:val="both"/>
    </w:pPr>
    <w:rPr>
      <w:sz w:val="22"/>
    </w:rPr>
  </w:style>
  <w:style w:type="character" w:styleId="FollowedHyperlink">
    <w:name w:val="FollowedHyperlink"/>
    <w:rsid w:val="002325B5"/>
    <w:rPr>
      <w:color w:val="800080"/>
      <w:u w:val="single"/>
    </w:rPr>
  </w:style>
  <w:style w:type="paragraph" w:styleId="Caption">
    <w:name w:val="caption"/>
    <w:basedOn w:val="Normal"/>
    <w:next w:val="Normal"/>
    <w:qFormat/>
    <w:rsid w:val="002325B5"/>
    <w:rPr>
      <w:b/>
      <w:sz w:val="18"/>
    </w:rPr>
  </w:style>
  <w:style w:type="paragraph" w:styleId="Title">
    <w:name w:val="Title"/>
    <w:basedOn w:val="Normal"/>
    <w:qFormat/>
    <w:rsid w:val="002325B5"/>
    <w:pPr>
      <w:jc w:val="center"/>
    </w:pPr>
    <w:rPr>
      <w:rFonts w:ascii="Arial" w:hAnsi="Arial"/>
      <w:b/>
      <w:sz w:val="24"/>
    </w:rPr>
  </w:style>
  <w:style w:type="paragraph" w:customStyle="1" w:styleId="AERTitle">
    <w:name w:val="AER Title"/>
    <w:basedOn w:val="Normal"/>
    <w:rsid w:val="002325B5"/>
    <w:pPr>
      <w:widowControl w:val="0"/>
      <w:tabs>
        <w:tab w:val="left" w:pos="204"/>
      </w:tabs>
      <w:spacing w:before="240" w:line="25" w:lineRule="atLeast"/>
      <w:jc w:val="center"/>
    </w:pPr>
    <w:rPr>
      <w:rFonts w:ascii="Arial" w:hAnsi="Arial"/>
      <w:b/>
      <w:bCs/>
      <w:snapToGrid w:val="0"/>
      <w:sz w:val="36"/>
    </w:rPr>
  </w:style>
  <w:style w:type="character" w:customStyle="1" w:styleId="pagetitle1">
    <w:name w:val="pagetitle1"/>
    <w:rsid w:val="002325B5"/>
    <w:rPr>
      <w:rFonts w:ascii="Arial" w:hAnsi="Arial" w:cs="Arial" w:hint="default"/>
      <w:b/>
      <w:bCs/>
      <w:color w:val="333366"/>
      <w:sz w:val="36"/>
      <w:szCs w:val="36"/>
      <w:shd w:val="clear" w:color="auto" w:fill="FFFFFF"/>
    </w:rPr>
  </w:style>
  <w:style w:type="character" w:customStyle="1" w:styleId="links1">
    <w:name w:val="links1"/>
    <w:rsid w:val="002325B5"/>
    <w:rPr>
      <w:rFonts w:ascii="Arial" w:hAnsi="Arial" w:cs="Arial" w:hint="default"/>
      <w:sz w:val="17"/>
      <w:szCs w:val="17"/>
    </w:rPr>
  </w:style>
  <w:style w:type="character" w:customStyle="1" w:styleId="title1">
    <w:name w:val="title1"/>
    <w:rsid w:val="002325B5"/>
    <w:rPr>
      <w:rFonts w:ascii="Arial" w:hAnsi="Arial" w:cs="Arial" w:hint="default"/>
      <w:b/>
      <w:bCs/>
      <w:color w:val="3366CC"/>
      <w:sz w:val="19"/>
      <w:szCs w:val="19"/>
      <w:shd w:val="clear" w:color="auto" w:fill="FFFFFF"/>
    </w:rPr>
  </w:style>
  <w:style w:type="paragraph" w:styleId="BalloonText">
    <w:name w:val="Balloon Text"/>
    <w:basedOn w:val="Normal"/>
    <w:semiHidden/>
    <w:rsid w:val="002325B5"/>
    <w:rPr>
      <w:rFonts w:ascii="Tahoma" w:hAnsi="Tahoma" w:cs="Tahoma"/>
      <w:sz w:val="16"/>
      <w:szCs w:val="16"/>
    </w:rPr>
  </w:style>
  <w:style w:type="paragraph" w:customStyle="1" w:styleId="ContractsTeam">
    <w:name w:val="ContractsTeam"/>
    <w:basedOn w:val="Normal"/>
    <w:rsid w:val="002325B5"/>
    <w:pPr>
      <w:numPr>
        <w:ilvl w:val="1"/>
        <w:numId w:val="2"/>
      </w:numPr>
    </w:pPr>
  </w:style>
  <w:style w:type="paragraph" w:customStyle="1" w:styleId="1AutoList1">
    <w:name w:val="1AutoList1"/>
    <w:rsid w:val="002325B5"/>
    <w:pPr>
      <w:widowControl w:val="0"/>
      <w:tabs>
        <w:tab w:val="left" w:pos="720"/>
      </w:tabs>
      <w:autoSpaceDE w:val="0"/>
      <w:autoSpaceDN w:val="0"/>
      <w:adjustRightInd w:val="0"/>
      <w:ind w:left="720" w:hanging="720"/>
      <w:jc w:val="both"/>
    </w:pPr>
    <w:rPr>
      <w:sz w:val="24"/>
      <w:szCs w:val="24"/>
    </w:rPr>
  </w:style>
  <w:style w:type="table" w:styleId="TableGrid">
    <w:name w:val="Table Grid"/>
    <w:basedOn w:val="TableNormal"/>
    <w:rsid w:val="002325B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qFormat/>
    <w:rsid w:val="002325B5"/>
    <w:rPr>
      <w:b/>
      <w:bCs/>
    </w:rPr>
  </w:style>
  <w:style w:type="character" w:styleId="FootnoteReference">
    <w:name w:val="footnote reference"/>
    <w:semiHidden/>
    <w:rsid w:val="002325B5"/>
    <w:rPr>
      <w:vertAlign w:val="superscript"/>
    </w:rPr>
  </w:style>
  <w:style w:type="paragraph" w:customStyle="1" w:styleId="memoheading0">
    <w:name w:val="memoheading"/>
    <w:basedOn w:val="Normal"/>
    <w:rsid w:val="00991BA2"/>
    <w:pPr>
      <w:spacing w:line="480" w:lineRule="auto"/>
    </w:pPr>
    <w:rPr>
      <w:szCs w:val="26"/>
    </w:rPr>
  </w:style>
  <w:style w:type="paragraph" w:styleId="ListParagraph">
    <w:name w:val="List Paragraph"/>
    <w:basedOn w:val="Normal"/>
    <w:link w:val="ListParagraphChar"/>
    <w:uiPriority w:val="34"/>
    <w:qFormat/>
    <w:rsid w:val="002C5DFD"/>
    <w:pPr>
      <w:ind w:left="720"/>
    </w:pPr>
  </w:style>
  <w:style w:type="character" w:customStyle="1" w:styleId="HeaderChar">
    <w:name w:val="Header Char"/>
    <w:link w:val="Header"/>
    <w:rsid w:val="00457C41"/>
    <w:rPr>
      <w:sz w:val="26"/>
    </w:rPr>
  </w:style>
  <w:style w:type="character" w:customStyle="1" w:styleId="BodyTextIndentChar">
    <w:name w:val="Body Text Indent Char"/>
    <w:link w:val="BodyTextIndent"/>
    <w:rsid w:val="00457C41"/>
    <w:rPr>
      <w:sz w:val="26"/>
    </w:rPr>
  </w:style>
  <w:style w:type="character" w:customStyle="1" w:styleId="FooterChar">
    <w:name w:val="Footer Char"/>
    <w:link w:val="Footer"/>
    <w:rsid w:val="00457C41"/>
    <w:rPr>
      <w:sz w:val="26"/>
    </w:rPr>
  </w:style>
  <w:style w:type="character" w:customStyle="1" w:styleId="PlainTextChar">
    <w:name w:val="Plain Text Char"/>
    <w:link w:val="PlainText"/>
    <w:rsid w:val="006D3A59"/>
    <w:rPr>
      <w:rFonts w:ascii="Courier New" w:hAnsi="Courier New"/>
    </w:rPr>
  </w:style>
  <w:style w:type="paragraph" w:customStyle="1" w:styleId="RFP-QHeader1">
    <w:name w:val="RFP-Q Header 1"/>
    <w:basedOn w:val="Normal"/>
    <w:qFormat/>
    <w:rsid w:val="00875513"/>
    <w:pPr>
      <w:jc w:val="center"/>
    </w:pPr>
    <w:rPr>
      <w:b/>
      <w:caps/>
      <w:sz w:val="40"/>
      <w:szCs w:val="40"/>
    </w:rPr>
  </w:style>
  <w:style w:type="paragraph" w:customStyle="1" w:styleId="RFP-QHeader2">
    <w:name w:val="RFP-Q Header 2"/>
    <w:basedOn w:val="Normal"/>
    <w:qFormat/>
    <w:rsid w:val="0058733C"/>
    <w:pPr>
      <w:jc w:val="center"/>
    </w:pPr>
    <w:rPr>
      <w:b/>
    </w:rPr>
  </w:style>
  <w:style w:type="paragraph" w:customStyle="1" w:styleId="HeaderExhibit">
    <w:name w:val="Header Exhibit"/>
    <w:basedOn w:val="PlainText"/>
    <w:autoRedefine/>
    <w:qFormat/>
    <w:rsid w:val="00A41AC5"/>
    <w:pPr>
      <w:tabs>
        <w:tab w:val="right" w:pos="7200"/>
        <w:tab w:val="left" w:pos="7380"/>
        <w:tab w:val="right" w:pos="10800"/>
      </w:tabs>
      <w:jc w:val="center"/>
    </w:pPr>
    <w:rPr>
      <w:rFonts w:ascii="Calibri" w:hAnsi="Calibri"/>
      <w:b/>
      <w:caps/>
      <w:noProof/>
      <w:sz w:val="28"/>
      <w:szCs w:val="28"/>
    </w:rPr>
  </w:style>
  <w:style w:type="paragraph" w:styleId="CommentSubject">
    <w:name w:val="annotation subject"/>
    <w:basedOn w:val="CommentText"/>
    <w:next w:val="CommentText"/>
    <w:link w:val="CommentSubjectChar"/>
    <w:rsid w:val="009C6985"/>
    <w:rPr>
      <w:rFonts w:ascii="Times New Roman" w:hAnsi="Times New Roman"/>
      <w:b/>
      <w:bCs/>
    </w:rPr>
  </w:style>
  <w:style w:type="character" w:customStyle="1" w:styleId="CommentTextChar">
    <w:name w:val="Comment Text Char"/>
    <w:link w:val="CommentText"/>
    <w:semiHidden/>
    <w:rsid w:val="004A6F19"/>
    <w:rPr>
      <w:rFonts w:ascii="Arial" w:hAnsi="Arial" w:cs="Arial"/>
    </w:rPr>
  </w:style>
  <w:style w:type="character" w:customStyle="1" w:styleId="CommentSubjectChar">
    <w:name w:val="Comment Subject Char"/>
    <w:link w:val="CommentSubject"/>
    <w:rsid w:val="009C6985"/>
    <w:rPr>
      <w:rFonts w:ascii="Arial" w:hAnsi="Arial" w:cs="Arial"/>
    </w:rPr>
  </w:style>
  <w:style w:type="paragraph" w:customStyle="1" w:styleId="Comments">
    <w:name w:val="Comments"/>
    <w:basedOn w:val="CommentText"/>
    <w:link w:val="CommentsChar"/>
    <w:qFormat/>
    <w:rsid w:val="004A6F19"/>
  </w:style>
  <w:style w:type="paragraph" w:styleId="NoSpacing">
    <w:name w:val="No Spacing"/>
    <w:uiPriority w:val="1"/>
    <w:qFormat/>
    <w:rsid w:val="007A3F29"/>
    <w:rPr>
      <w:rFonts w:ascii="Calibri" w:eastAsia="Calibri" w:hAnsi="Calibri"/>
      <w:sz w:val="22"/>
      <w:szCs w:val="22"/>
    </w:rPr>
  </w:style>
  <w:style w:type="character" w:customStyle="1" w:styleId="CommentsChar">
    <w:name w:val="Comments Char"/>
    <w:link w:val="Comments"/>
    <w:rsid w:val="004A6F19"/>
    <w:rPr>
      <w:rFonts w:ascii="Arial" w:hAnsi="Arial" w:cs="Arial"/>
    </w:rPr>
  </w:style>
  <w:style w:type="character" w:customStyle="1" w:styleId="FootnoteTextChar">
    <w:name w:val="Footnote Text Char"/>
    <w:basedOn w:val="DefaultParagraphFont"/>
    <w:link w:val="FootnoteText"/>
    <w:semiHidden/>
    <w:rsid w:val="00D04306"/>
  </w:style>
  <w:style w:type="character" w:customStyle="1" w:styleId="BodyText3Char">
    <w:name w:val="Body Text 3 Char"/>
    <w:link w:val="BodyText3"/>
    <w:rsid w:val="00373C09"/>
    <w:rPr>
      <w:sz w:val="22"/>
    </w:rPr>
  </w:style>
  <w:style w:type="paragraph" w:customStyle="1" w:styleId="ExhibitHeader">
    <w:name w:val="Exhibit Header"/>
    <w:basedOn w:val="Normal"/>
    <w:autoRedefine/>
    <w:qFormat/>
    <w:rsid w:val="00130F5F"/>
    <w:pPr>
      <w:tabs>
        <w:tab w:val="center" w:pos="5220"/>
      </w:tabs>
      <w:jc w:val="center"/>
    </w:pPr>
    <w:rPr>
      <w:b/>
      <w:caps/>
      <w:spacing w:val="-3"/>
      <w:sz w:val="32"/>
    </w:rPr>
  </w:style>
  <w:style w:type="character" w:styleId="PlaceholderText">
    <w:name w:val="Placeholder Text"/>
    <w:uiPriority w:val="99"/>
    <w:semiHidden/>
    <w:rsid w:val="009C1B55"/>
    <w:rPr>
      <w:color w:val="808080"/>
    </w:rPr>
  </w:style>
  <w:style w:type="paragraph" w:styleId="TOC1">
    <w:name w:val="toc 1"/>
    <w:aliases w:val="TOC 1 (RFP-Q)"/>
    <w:basedOn w:val="Normal"/>
    <w:next w:val="Normal"/>
    <w:link w:val="TOC1Char"/>
    <w:autoRedefine/>
    <w:uiPriority w:val="39"/>
    <w:qFormat/>
    <w:rsid w:val="00F43EF7"/>
    <w:pPr>
      <w:tabs>
        <w:tab w:val="left" w:pos="720"/>
        <w:tab w:val="right" w:leader="dot" w:pos="10080"/>
      </w:tabs>
    </w:pPr>
    <w:rPr>
      <w:rFonts w:ascii="Calibri" w:hAnsi="Calibri"/>
      <w:b/>
      <w:caps/>
      <w:noProof/>
      <w:szCs w:val="26"/>
    </w:rPr>
  </w:style>
  <w:style w:type="paragraph" w:styleId="TOC2">
    <w:name w:val="toc 2"/>
    <w:aliases w:val="TOC 2 (RFP-Q)"/>
    <w:basedOn w:val="Normal"/>
    <w:next w:val="Normal"/>
    <w:autoRedefine/>
    <w:uiPriority w:val="39"/>
    <w:qFormat/>
    <w:rsid w:val="00F43EF7"/>
    <w:pPr>
      <w:tabs>
        <w:tab w:val="left" w:pos="1440"/>
        <w:tab w:val="right" w:leader="dot" w:pos="10080"/>
      </w:tabs>
      <w:ind w:left="720"/>
    </w:pPr>
    <w:rPr>
      <w:rFonts w:ascii="Calibri" w:hAnsi="Calibri"/>
      <w:noProof/>
      <w:szCs w:val="26"/>
    </w:rPr>
  </w:style>
  <w:style w:type="paragraph" w:styleId="TOCHeading">
    <w:name w:val="TOC Heading"/>
    <w:basedOn w:val="Heading1"/>
    <w:next w:val="Normal"/>
    <w:uiPriority w:val="39"/>
    <w:unhideWhenUsed/>
    <w:qFormat/>
    <w:rsid w:val="00606FDA"/>
    <w:pPr>
      <w:keepLines/>
      <w:numPr>
        <w:numId w:val="0"/>
      </w:numPr>
      <w:spacing w:before="480" w:line="276" w:lineRule="auto"/>
      <w:outlineLvl w:val="9"/>
    </w:pPr>
    <w:rPr>
      <w:rFonts w:ascii="Cambria" w:eastAsia="PMingLiU" w:hAnsi="Cambria" w:cs="Times New Roman"/>
      <w:bCs/>
      <w:color w:val="365F91"/>
      <w:sz w:val="28"/>
      <w:szCs w:val="28"/>
      <w:u w:val="none"/>
      <w:lang w:eastAsia="ja-JP"/>
    </w:rPr>
  </w:style>
  <w:style w:type="character" w:customStyle="1" w:styleId="TOC1Char">
    <w:name w:val="TOC 1 Char"/>
    <w:aliases w:val="TOC 1 (RFP-Q) Char"/>
    <w:link w:val="TOC1"/>
    <w:uiPriority w:val="39"/>
    <w:rsid w:val="00F43EF7"/>
    <w:rPr>
      <w:rFonts w:ascii="Calibri" w:hAnsi="Calibri"/>
      <w:b/>
      <w:caps/>
      <w:noProof/>
      <w:sz w:val="26"/>
      <w:szCs w:val="26"/>
    </w:rPr>
  </w:style>
  <w:style w:type="paragraph" w:customStyle="1" w:styleId="Instructionstoberemoved">
    <w:name w:val="Instructions to be removed"/>
    <w:basedOn w:val="Heading2"/>
    <w:link w:val="InstructionstoberemovedChar"/>
    <w:qFormat/>
    <w:rsid w:val="003D3E5A"/>
    <w:pPr>
      <w:numPr>
        <w:ilvl w:val="0"/>
        <w:numId w:val="0"/>
      </w:numPr>
      <w:ind w:left="1440"/>
    </w:pPr>
    <w:rPr>
      <w:color w:val="FFFFFF"/>
      <w:sz w:val="26"/>
      <w:u w:val="none"/>
    </w:rPr>
  </w:style>
  <w:style w:type="character" w:customStyle="1" w:styleId="Heading2Char">
    <w:name w:val="Heading 2 Char"/>
    <w:link w:val="Heading2"/>
    <w:uiPriority w:val="9"/>
    <w:rsid w:val="00A8344A"/>
    <w:rPr>
      <w:rFonts w:ascii="Calibri" w:hAnsi="Calibri" w:cs="Calibri"/>
      <w:sz w:val="28"/>
      <w:u w:val="single"/>
    </w:rPr>
  </w:style>
  <w:style w:type="character" w:customStyle="1" w:styleId="InstructionstoberemovedChar">
    <w:name w:val="Instructions to be removed Char"/>
    <w:link w:val="Instructionstoberemoved"/>
    <w:rsid w:val="003D3E5A"/>
    <w:rPr>
      <w:rFonts w:ascii="Calibri" w:hAnsi="Calibri" w:cs="Calibri"/>
      <w:color w:val="FFFFFF"/>
      <w:sz w:val="26"/>
      <w:u w:val="single"/>
    </w:rPr>
  </w:style>
  <w:style w:type="paragraph" w:customStyle="1" w:styleId="Item1">
    <w:name w:val="Item 1"/>
    <w:basedOn w:val="Normal"/>
    <w:link w:val="Item1Char"/>
    <w:qFormat/>
    <w:rsid w:val="00A86407"/>
    <w:pPr>
      <w:numPr>
        <w:ilvl w:val="2"/>
        <w:numId w:val="15"/>
      </w:numPr>
      <w:spacing w:after="240"/>
    </w:pPr>
    <w:rPr>
      <w:rFonts w:ascii="Calibri" w:hAnsi="Calibri" w:cs="Calibri"/>
    </w:rPr>
  </w:style>
  <w:style w:type="paragraph" w:customStyle="1" w:styleId="Itema">
    <w:name w:val="Item a."/>
    <w:basedOn w:val="Normal"/>
    <w:link w:val="ItemaChar"/>
    <w:qFormat/>
    <w:rsid w:val="00A86407"/>
    <w:pPr>
      <w:numPr>
        <w:ilvl w:val="3"/>
        <w:numId w:val="15"/>
      </w:numPr>
      <w:spacing w:after="240"/>
    </w:pPr>
    <w:rPr>
      <w:rFonts w:ascii="Calibri" w:hAnsi="Calibri" w:cs="Calibri"/>
    </w:rPr>
  </w:style>
  <w:style w:type="character" w:customStyle="1" w:styleId="Item1Char">
    <w:name w:val="Item 1 Char"/>
    <w:link w:val="Item1"/>
    <w:rsid w:val="00A86407"/>
    <w:rPr>
      <w:rFonts w:ascii="Calibri" w:hAnsi="Calibri" w:cs="Calibri"/>
      <w:sz w:val="26"/>
    </w:rPr>
  </w:style>
  <w:style w:type="paragraph" w:customStyle="1" w:styleId="Item10">
    <w:name w:val="Item (1)"/>
    <w:basedOn w:val="Itema"/>
    <w:link w:val="Item1Char0"/>
    <w:qFormat/>
    <w:rsid w:val="00A86407"/>
    <w:pPr>
      <w:numPr>
        <w:ilvl w:val="4"/>
      </w:numPr>
    </w:pPr>
  </w:style>
  <w:style w:type="character" w:customStyle="1" w:styleId="ItemaChar">
    <w:name w:val="Item a. Char"/>
    <w:link w:val="Itema"/>
    <w:rsid w:val="00A86407"/>
    <w:rPr>
      <w:rFonts w:ascii="Calibri" w:hAnsi="Calibri" w:cs="Calibri"/>
      <w:sz w:val="26"/>
    </w:rPr>
  </w:style>
  <w:style w:type="paragraph" w:customStyle="1" w:styleId="Itema0">
    <w:name w:val="Item (a)"/>
    <w:basedOn w:val="Item10"/>
    <w:link w:val="ItemaChar0"/>
    <w:qFormat/>
    <w:rsid w:val="00A86407"/>
    <w:pPr>
      <w:numPr>
        <w:ilvl w:val="5"/>
      </w:numPr>
    </w:pPr>
  </w:style>
  <w:style w:type="character" w:customStyle="1" w:styleId="Item1Char0">
    <w:name w:val="Item (1) Char"/>
    <w:link w:val="Item10"/>
    <w:rsid w:val="00A86407"/>
    <w:rPr>
      <w:rFonts w:ascii="Calibri" w:hAnsi="Calibri" w:cs="Calibri"/>
      <w:sz w:val="26"/>
    </w:rPr>
  </w:style>
  <w:style w:type="paragraph" w:customStyle="1" w:styleId="Itemi">
    <w:name w:val="Item i."/>
    <w:basedOn w:val="Itema0"/>
    <w:link w:val="ItemiChar"/>
    <w:qFormat/>
    <w:rsid w:val="00A86407"/>
    <w:pPr>
      <w:numPr>
        <w:ilvl w:val="6"/>
      </w:numPr>
    </w:pPr>
  </w:style>
  <w:style w:type="character" w:customStyle="1" w:styleId="ItemaChar0">
    <w:name w:val="Item (a) Char"/>
    <w:link w:val="Itema0"/>
    <w:rsid w:val="00A86407"/>
    <w:rPr>
      <w:rFonts w:ascii="Calibri" w:hAnsi="Calibri" w:cs="Calibri"/>
      <w:sz w:val="26"/>
    </w:rPr>
  </w:style>
  <w:style w:type="character" w:customStyle="1" w:styleId="ItemiChar">
    <w:name w:val="Item i. Char"/>
    <w:link w:val="Itemi"/>
    <w:rsid w:val="00A86407"/>
    <w:rPr>
      <w:rFonts w:ascii="Calibri" w:hAnsi="Calibri" w:cs="Calibri"/>
      <w:sz w:val="26"/>
    </w:rPr>
  </w:style>
  <w:style w:type="character" w:customStyle="1" w:styleId="CharAttribute245">
    <w:name w:val="CharAttribute245"/>
    <w:uiPriority w:val="99"/>
    <w:rsid w:val="00F43F6A"/>
    <w:rPr>
      <w:rFonts w:ascii="Courier New" w:eastAsia="Times New Roman"/>
    </w:rPr>
  </w:style>
  <w:style w:type="character" w:styleId="UnresolvedMention">
    <w:name w:val="Unresolved Mention"/>
    <w:uiPriority w:val="99"/>
    <w:semiHidden/>
    <w:unhideWhenUsed/>
    <w:rsid w:val="00F43F6A"/>
    <w:rPr>
      <w:color w:val="605E5C"/>
      <w:shd w:val="clear" w:color="auto" w:fill="E1DFDD"/>
    </w:rPr>
  </w:style>
  <w:style w:type="paragraph" w:styleId="Revision">
    <w:name w:val="Revision"/>
    <w:hidden/>
    <w:uiPriority w:val="99"/>
    <w:semiHidden/>
    <w:rsid w:val="00AF533D"/>
    <w:rPr>
      <w:sz w:val="26"/>
    </w:rPr>
  </w:style>
  <w:style w:type="paragraph" w:styleId="NormalWeb">
    <w:name w:val="Normal (Web)"/>
    <w:basedOn w:val="Normal"/>
    <w:uiPriority w:val="99"/>
    <w:unhideWhenUsed/>
    <w:rsid w:val="00B63E65"/>
    <w:pPr>
      <w:spacing w:before="100" w:beforeAutospacing="1" w:after="100" w:afterAutospacing="1"/>
    </w:pPr>
    <w:rPr>
      <w:rFonts w:eastAsia="Calibri"/>
      <w:sz w:val="24"/>
      <w:szCs w:val="24"/>
    </w:rPr>
  </w:style>
  <w:style w:type="paragraph" w:customStyle="1" w:styleId="Default">
    <w:name w:val="Default"/>
    <w:rsid w:val="00996FED"/>
    <w:pPr>
      <w:autoSpaceDE w:val="0"/>
      <w:autoSpaceDN w:val="0"/>
      <w:adjustRightInd w:val="0"/>
    </w:pPr>
    <w:rPr>
      <w:rFonts w:ascii="Calibri" w:hAnsi="Calibri" w:cs="Calibri"/>
      <w:color w:val="000000"/>
      <w:sz w:val="24"/>
      <w:szCs w:val="24"/>
    </w:rPr>
  </w:style>
  <w:style w:type="character" w:customStyle="1" w:styleId="ListParagraphChar">
    <w:name w:val="List Paragraph Char"/>
    <w:link w:val="ListParagraph"/>
    <w:uiPriority w:val="34"/>
    <w:locked/>
    <w:rsid w:val="00996FED"/>
    <w:rPr>
      <w:sz w:val="2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3282913">
      <w:bodyDiv w:val="1"/>
      <w:marLeft w:val="0"/>
      <w:marRight w:val="0"/>
      <w:marTop w:val="0"/>
      <w:marBottom w:val="0"/>
      <w:divBdr>
        <w:top w:val="none" w:sz="0" w:space="0" w:color="auto"/>
        <w:left w:val="none" w:sz="0" w:space="0" w:color="auto"/>
        <w:bottom w:val="none" w:sz="0" w:space="0" w:color="auto"/>
        <w:right w:val="none" w:sz="0" w:space="0" w:color="auto"/>
      </w:divBdr>
    </w:div>
    <w:div w:id="62411703">
      <w:bodyDiv w:val="1"/>
      <w:marLeft w:val="0"/>
      <w:marRight w:val="0"/>
      <w:marTop w:val="0"/>
      <w:marBottom w:val="0"/>
      <w:divBdr>
        <w:top w:val="none" w:sz="0" w:space="0" w:color="auto"/>
        <w:left w:val="none" w:sz="0" w:space="0" w:color="auto"/>
        <w:bottom w:val="none" w:sz="0" w:space="0" w:color="auto"/>
        <w:right w:val="none" w:sz="0" w:space="0" w:color="auto"/>
      </w:divBdr>
    </w:div>
    <w:div w:id="78790661">
      <w:bodyDiv w:val="1"/>
      <w:marLeft w:val="0"/>
      <w:marRight w:val="0"/>
      <w:marTop w:val="0"/>
      <w:marBottom w:val="0"/>
      <w:divBdr>
        <w:top w:val="none" w:sz="0" w:space="0" w:color="auto"/>
        <w:left w:val="none" w:sz="0" w:space="0" w:color="auto"/>
        <w:bottom w:val="none" w:sz="0" w:space="0" w:color="auto"/>
        <w:right w:val="none" w:sz="0" w:space="0" w:color="auto"/>
      </w:divBdr>
    </w:div>
    <w:div w:id="157622693">
      <w:bodyDiv w:val="1"/>
      <w:marLeft w:val="0"/>
      <w:marRight w:val="0"/>
      <w:marTop w:val="0"/>
      <w:marBottom w:val="0"/>
      <w:divBdr>
        <w:top w:val="none" w:sz="0" w:space="0" w:color="auto"/>
        <w:left w:val="none" w:sz="0" w:space="0" w:color="auto"/>
        <w:bottom w:val="none" w:sz="0" w:space="0" w:color="auto"/>
        <w:right w:val="none" w:sz="0" w:space="0" w:color="auto"/>
      </w:divBdr>
      <w:divsChild>
        <w:div w:id="133109401">
          <w:marLeft w:val="0"/>
          <w:marRight w:val="0"/>
          <w:marTop w:val="0"/>
          <w:marBottom w:val="0"/>
          <w:divBdr>
            <w:top w:val="none" w:sz="0" w:space="0" w:color="auto"/>
            <w:left w:val="none" w:sz="0" w:space="0" w:color="auto"/>
            <w:bottom w:val="none" w:sz="0" w:space="0" w:color="auto"/>
            <w:right w:val="none" w:sz="0" w:space="0" w:color="auto"/>
          </w:divBdr>
        </w:div>
      </w:divsChild>
    </w:div>
    <w:div w:id="162403926">
      <w:bodyDiv w:val="1"/>
      <w:marLeft w:val="0"/>
      <w:marRight w:val="0"/>
      <w:marTop w:val="0"/>
      <w:marBottom w:val="0"/>
      <w:divBdr>
        <w:top w:val="none" w:sz="0" w:space="0" w:color="auto"/>
        <w:left w:val="none" w:sz="0" w:space="0" w:color="auto"/>
        <w:bottom w:val="none" w:sz="0" w:space="0" w:color="auto"/>
        <w:right w:val="none" w:sz="0" w:space="0" w:color="auto"/>
      </w:divBdr>
    </w:div>
    <w:div w:id="167716930">
      <w:bodyDiv w:val="1"/>
      <w:marLeft w:val="0"/>
      <w:marRight w:val="0"/>
      <w:marTop w:val="0"/>
      <w:marBottom w:val="0"/>
      <w:divBdr>
        <w:top w:val="none" w:sz="0" w:space="0" w:color="auto"/>
        <w:left w:val="none" w:sz="0" w:space="0" w:color="auto"/>
        <w:bottom w:val="none" w:sz="0" w:space="0" w:color="auto"/>
        <w:right w:val="none" w:sz="0" w:space="0" w:color="auto"/>
      </w:divBdr>
    </w:div>
    <w:div w:id="185415197">
      <w:bodyDiv w:val="1"/>
      <w:marLeft w:val="0"/>
      <w:marRight w:val="0"/>
      <w:marTop w:val="0"/>
      <w:marBottom w:val="0"/>
      <w:divBdr>
        <w:top w:val="none" w:sz="0" w:space="0" w:color="auto"/>
        <w:left w:val="none" w:sz="0" w:space="0" w:color="auto"/>
        <w:bottom w:val="none" w:sz="0" w:space="0" w:color="auto"/>
        <w:right w:val="none" w:sz="0" w:space="0" w:color="auto"/>
      </w:divBdr>
    </w:div>
    <w:div w:id="193157734">
      <w:bodyDiv w:val="1"/>
      <w:marLeft w:val="0"/>
      <w:marRight w:val="0"/>
      <w:marTop w:val="0"/>
      <w:marBottom w:val="0"/>
      <w:divBdr>
        <w:top w:val="none" w:sz="0" w:space="0" w:color="auto"/>
        <w:left w:val="none" w:sz="0" w:space="0" w:color="auto"/>
        <w:bottom w:val="none" w:sz="0" w:space="0" w:color="auto"/>
        <w:right w:val="none" w:sz="0" w:space="0" w:color="auto"/>
      </w:divBdr>
    </w:div>
    <w:div w:id="302783357">
      <w:bodyDiv w:val="1"/>
      <w:marLeft w:val="0"/>
      <w:marRight w:val="0"/>
      <w:marTop w:val="0"/>
      <w:marBottom w:val="0"/>
      <w:divBdr>
        <w:top w:val="none" w:sz="0" w:space="0" w:color="auto"/>
        <w:left w:val="none" w:sz="0" w:space="0" w:color="auto"/>
        <w:bottom w:val="none" w:sz="0" w:space="0" w:color="auto"/>
        <w:right w:val="none" w:sz="0" w:space="0" w:color="auto"/>
      </w:divBdr>
    </w:div>
    <w:div w:id="321004834">
      <w:bodyDiv w:val="1"/>
      <w:marLeft w:val="0"/>
      <w:marRight w:val="0"/>
      <w:marTop w:val="0"/>
      <w:marBottom w:val="0"/>
      <w:divBdr>
        <w:top w:val="none" w:sz="0" w:space="0" w:color="auto"/>
        <w:left w:val="none" w:sz="0" w:space="0" w:color="auto"/>
        <w:bottom w:val="none" w:sz="0" w:space="0" w:color="auto"/>
        <w:right w:val="none" w:sz="0" w:space="0" w:color="auto"/>
      </w:divBdr>
    </w:div>
    <w:div w:id="331883703">
      <w:bodyDiv w:val="1"/>
      <w:marLeft w:val="0"/>
      <w:marRight w:val="0"/>
      <w:marTop w:val="0"/>
      <w:marBottom w:val="0"/>
      <w:divBdr>
        <w:top w:val="none" w:sz="0" w:space="0" w:color="auto"/>
        <w:left w:val="none" w:sz="0" w:space="0" w:color="auto"/>
        <w:bottom w:val="none" w:sz="0" w:space="0" w:color="auto"/>
        <w:right w:val="none" w:sz="0" w:space="0" w:color="auto"/>
      </w:divBdr>
    </w:div>
    <w:div w:id="388456640">
      <w:bodyDiv w:val="1"/>
      <w:marLeft w:val="0"/>
      <w:marRight w:val="0"/>
      <w:marTop w:val="0"/>
      <w:marBottom w:val="0"/>
      <w:divBdr>
        <w:top w:val="none" w:sz="0" w:space="0" w:color="auto"/>
        <w:left w:val="none" w:sz="0" w:space="0" w:color="auto"/>
        <w:bottom w:val="none" w:sz="0" w:space="0" w:color="auto"/>
        <w:right w:val="none" w:sz="0" w:space="0" w:color="auto"/>
      </w:divBdr>
    </w:div>
    <w:div w:id="433792001">
      <w:bodyDiv w:val="1"/>
      <w:marLeft w:val="0"/>
      <w:marRight w:val="0"/>
      <w:marTop w:val="0"/>
      <w:marBottom w:val="0"/>
      <w:divBdr>
        <w:top w:val="none" w:sz="0" w:space="0" w:color="auto"/>
        <w:left w:val="none" w:sz="0" w:space="0" w:color="auto"/>
        <w:bottom w:val="none" w:sz="0" w:space="0" w:color="auto"/>
        <w:right w:val="none" w:sz="0" w:space="0" w:color="auto"/>
      </w:divBdr>
    </w:div>
    <w:div w:id="441073466">
      <w:bodyDiv w:val="1"/>
      <w:marLeft w:val="0"/>
      <w:marRight w:val="0"/>
      <w:marTop w:val="0"/>
      <w:marBottom w:val="0"/>
      <w:divBdr>
        <w:top w:val="none" w:sz="0" w:space="0" w:color="auto"/>
        <w:left w:val="none" w:sz="0" w:space="0" w:color="auto"/>
        <w:bottom w:val="none" w:sz="0" w:space="0" w:color="auto"/>
        <w:right w:val="none" w:sz="0" w:space="0" w:color="auto"/>
      </w:divBdr>
      <w:divsChild>
        <w:div w:id="723723791">
          <w:marLeft w:val="150"/>
          <w:marRight w:val="150"/>
          <w:marTop w:val="150"/>
          <w:marBottom w:val="150"/>
          <w:divBdr>
            <w:top w:val="none" w:sz="0" w:space="0" w:color="auto"/>
            <w:left w:val="none" w:sz="0" w:space="0" w:color="auto"/>
            <w:bottom w:val="none" w:sz="0" w:space="0" w:color="auto"/>
            <w:right w:val="none" w:sz="0" w:space="0" w:color="auto"/>
          </w:divBdr>
        </w:div>
      </w:divsChild>
    </w:div>
    <w:div w:id="463082462">
      <w:bodyDiv w:val="1"/>
      <w:marLeft w:val="0"/>
      <w:marRight w:val="0"/>
      <w:marTop w:val="0"/>
      <w:marBottom w:val="0"/>
      <w:divBdr>
        <w:top w:val="none" w:sz="0" w:space="0" w:color="auto"/>
        <w:left w:val="none" w:sz="0" w:space="0" w:color="auto"/>
        <w:bottom w:val="none" w:sz="0" w:space="0" w:color="auto"/>
        <w:right w:val="none" w:sz="0" w:space="0" w:color="auto"/>
      </w:divBdr>
    </w:div>
    <w:div w:id="536819126">
      <w:bodyDiv w:val="1"/>
      <w:marLeft w:val="0"/>
      <w:marRight w:val="0"/>
      <w:marTop w:val="0"/>
      <w:marBottom w:val="0"/>
      <w:divBdr>
        <w:top w:val="none" w:sz="0" w:space="0" w:color="auto"/>
        <w:left w:val="none" w:sz="0" w:space="0" w:color="auto"/>
        <w:bottom w:val="none" w:sz="0" w:space="0" w:color="auto"/>
        <w:right w:val="none" w:sz="0" w:space="0" w:color="auto"/>
      </w:divBdr>
      <w:divsChild>
        <w:div w:id="1702240374">
          <w:marLeft w:val="0"/>
          <w:marRight w:val="0"/>
          <w:marTop w:val="0"/>
          <w:marBottom w:val="0"/>
          <w:divBdr>
            <w:top w:val="none" w:sz="0" w:space="0" w:color="auto"/>
            <w:left w:val="none" w:sz="0" w:space="0" w:color="auto"/>
            <w:bottom w:val="none" w:sz="0" w:space="0" w:color="auto"/>
            <w:right w:val="none" w:sz="0" w:space="0" w:color="auto"/>
          </w:divBdr>
          <w:divsChild>
            <w:div w:id="801386248">
              <w:marLeft w:val="0"/>
              <w:marRight w:val="0"/>
              <w:marTop w:val="0"/>
              <w:marBottom w:val="0"/>
              <w:divBdr>
                <w:top w:val="none" w:sz="0" w:space="0" w:color="auto"/>
                <w:left w:val="none" w:sz="0" w:space="0" w:color="auto"/>
                <w:bottom w:val="none" w:sz="0" w:space="0" w:color="auto"/>
                <w:right w:val="none" w:sz="0" w:space="0" w:color="auto"/>
              </w:divBdr>
              <w:divsChild>
                <w:div w:id="657076012">
                  <w:marLeft w:val="0"/>
                  <w:marRight w:val="0"/>
                  <w:marTop w:val="0"/>
                  <w:marBottom w:val="0"/>
                  <w:divBdr>
                    <w:top w:val="none" w:sz="0" w:space="0" w:color="auto"/>
                    <w:left w:val="none" w:sz="0" w:space="0" w:color="auto"/>
                    <w:bottom w:val="none" w:sz="0" w:space="0" w:color="auto"/>
                    <w:right w:val="none" w:sz="0" w:space="0" w:color="auto"/>
                  </w:divBdr>
                  <w:divsChild>
                    <w:div w:id="798033691">
                      <w:marLeft w:val="0"/>
                      <w:marRight w:val="0"/>
                      <w:marTop w:val="0"/>
                      <w:marBottom w:val="0"/>
                      <w:divBdr>
                        <w:top w:val="none" w:sz="0" w:space="0" w:color="auto"/>
                        <w:left w:val="none" w:sz="0" w:space="0" w:color="auto"/>
                        <w:bottom w:val="none" w:sz="0" w:space="0" w:color="auto"/>
                        <w:right w:val="none" w:sz="0" w:space="0" w:color="auto"/>
                      </w:divBdr>
                      <w:divsChild>
                        <w:div w:id="13646004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52932594">
      <w:bodyDiv w:val="1"/>
      <w:marLeft w:val="0"/>
      <w:marRight w:val="0"/>
      <w:marTop w:val="0"/>
      <w:marBottom w:val="0"/>
      <w:divBdr>
        <w:top w:val="none" w:sz="0" w:space="0" w:color="auto"/>
        <w:left w:val="none" w:sz="0" w:space="0" w:color="auto"/>
        <w:bottom w:val="none" w:sz="0" w:space="0" w:color="auto"/>
        <w:right w:val="none" w:sz="0" w:space="0" w:color="auto"/>
      </w:divBdr>
    </w:div>
    <w:div w:id="584923756">
      <w:bodyDiv w:val="1"/>
      <w:marLeft w:val="0"/>
      <w:marRight w:val="0"/>
      <w:marTop w:val="0"/>
      <w:marBottom w:val="0"/>
      <w:divBdr>
        <w:top w:val="none" w:sz="0" w:space="0" w:color="auto"/>
        <w:left w:val="none" w:sz="0" w:space="0" w:color="auto"/>
        <w:bottom w:val="none" w:sz="0" w:space="0" w:color="auto"/>
        <w:right w:val="none" w:sz="0" w:space="0" w:color="auto"/>
      </w:divBdr>
    </w:div>
    <w:div w:id="605624132">
      <w:bodyDiv w:val="1"/>
      <w:marLeft w:val="0"/>
      <w:marRight w:val="0"/>
      <w:marTop w:val="0"/>
      <w:marBottom w:val="0"/>
      <w:divBdr>
        <w:top w:val="none" w:sz="0" w:space="0" w:color="auto"/>
        <w:left w:val="none" w:sz="0" w:space="0" w:color="auto"/>
        <w:bottom w:val="none" w:sz="0" w:space="0" w:color="auto"/>
        <w:right w:val="none" w:sz="0" w:space="0" w:color="auto"/>
      </w:divBdr>
    </w:div>
    <w:div w:id="615872255">
      <w:bodyDiv w:val="1"/>
      <w:marLeft w:val="0"/>
      <w:marRight w:val="0"/>
      <w:marTop w:val="0"/>
      <w:marBottom w:val="0"/>
      <w:divBdr>
        <w:top w:val="none" w:sz="0" w:space="0" w:color="auto"/>
        <w:left w:val="none" w:sz="0" w:space="0" w:color="auto"/>
        <w:bottom w:val="none" w:sz="0" w:space="0" w:color="auto"/>
        <w:right w:val="none" w:sz="0" w:space="0" w:color="auto"/>
      </w:divBdr>
    </w:div>
    <w:div w:id="619339868">
      <w:bodyDiv w:val="1"/>
      <w:marLeft w:val="0"/>
      <w:marRight w:val="0"/>
      <w:marTop w:val="0"/>
      <w:marBottom w:val="0"/>
      <w:divBdr>
        <w:top w:val="none" w:sz="0" w:space="0" w:color="auto"/>
        <w:left w:val="none" w:sz="0" w:space="0" w:color="auto"/>
        <w:bottom w:val="none" w:sz="0" w:space="0" w:color="auto"/>
        <w:right w:val="none" w:sz="0" w:space="0" w:color="auto"/>
      </w:divBdr>
    </w:div>
    <w:div w:id="673997989">
      <w:bodyDiv w:val="1"/>
      <w:marLeft w:val="0"/>
      <w:marRight w:val="0"/>
      <w:marTop w:val="0"/>
      <w:marBottom w:val="0"/>
      <w:divBdr>
        <w:top w:val="none" w:sz="0" w:space="0" w:color="auto"/>
        <w:left w:val="none" w:sz="0" w:space="0" w:color="auto"/>
        <w:bottom w:val="none" w:sz="0" w:space="0" w:color="auto"/>
        <w:right w:val="none" w:sz="0" w:space="0" w:color="auto"/>
      </w:divBdr>
    </w:div>
    <w:div w:id="711228542">
      <w:bodyDiv w:val="1"/>
      <w:marLeft w:val="0"/>
      <w:marRight w:val="0"/>
      <w:marTop w:val="0"/>
      <w:marBottom w:val="0"/>
      <w:divBdr>
        <w:top w:val="none" w:sz="0" w:space="0" w:color="auto"/>
        <w:left w:val="none" w:sz="0" w:space="0" w:color="auto"/>
        <w:bottom w:val="none" w:sz="0" w:space="0" w:color="auto"/>
        <w:right w:val="none" w:sz="0" w:space="0" w:color="auto"/>
      </w:divBdr>
    </w:div>
    <w:div w:id="731394521">
      <w:bodyDiv w:val="1"/>
      <w:marLeft w:val="0"/>
      <w:marRight w:val="0"/>
      <w:marTop w:val="0"/>
      <w:marBottom w:val="0"/>
      <w:divBdr>
        <w:top w:val="none" w:sz="0" w:space="0" w:color="auto"/>
        <w:left w:val="none" w:sz="0" w:space="0" w:color="auto"/>
        <w:bottom w:val="none" w:sz="0" w:space="0" w:color="auto"/>
        <w:right w:val="none" w:sz="0" w:space="0" w:color="auto"/>
      </w:divBdr>
    </w:div>
    <w:div w:id="742725053">
      <w:bodyDiv w:val="1"/>
      <w:marLeft w:val="0"/>
      <w:marRight w:val="0"/>
      <w:marTop w:val="0"/>
      <w:marBottom w:val="0"/>
      <w:divBdr>
        <w:top w:val="none" w:sz="0" w:space="0" w:color="auto"/>
        <w:left w:val="none" w:sz="0" w:space="0" w:color="auto"/>
        <w:bottom w:val="none" w:sz="0" w:space="0" w:color="auto"/>
        <w:right w:val="none" w:sz="0" w:space="0" w:color="auto"/>
      </w:divBdr>
    </w:div>
    <w:div w:id="743339655">
      <w:bodyDiv w:val="1"/>
      <w:marLeft w:val="0"/>
      <w:marRight w:val="0"/>
      <w:marTop w:val="0"/>
      <w:marBottom w:val="0"/>
      <w:divBdr>
        <w:top w:val="none" w:sz="0" w:space="0" w:color="auto"/>
        <w:left w:val="none" w:sz="0" w:space="0" w:color="auto"/>
        <w:bottom w:val="none" w:sz="0" w:space="0" w:color="auto"/>
        <w:right w:val="none" w:sz="0" w:space="0" w:color="auto"/>
      </w:divBdr>
    </w:div>
    <w:div w:id="827206824">
      <w:bodyDiv w:val="1"/>
      <w:marLeft w:val="0"/>
      <w:marRight w:val="0"/>
      <w:marTop w:val="0"/>
      <w:marBottom w:val="0"/>
      <w:divBdr>
        <w:top w:val="none" w:sz="0" w:space="0" w:color="auto"/>
        <w:left w:val="none" w:sz="0" w:space="0" w:color="auto"/>
        <w:bottom w:val="none" w:sz="0" w:space="0" w:color="auto"/>
        <w:right w:val="none" w:sz="0" w:space="0" w:color="auto"/>
      </w:divBdr>
    </w:div>
    <w:div w:id="829562778">
      <w:bodyDiv w:val="1"/>
      <w:marLeft w:val="0"/>
      <w:marRight w:val="0"/>
      <w:marTop w:val="0"/>
      <w:marBottom w:val="0"/>
      <w:divBdr>
        <w:top w:val="none" w:sz="0" w:space="0" w:color="auto"/>
        <w:left w:val="none" w:sz="0" w:space="0" w:color="auto"/>
        <w:bottom w:val="none" w:sz="0" w:space="0" w:color="auto"/>
        <w:right w:val="none" w:sz="0" w:space="0" w:color="auto"/>
      </w:divBdr>
    </w:div>
    <w:div w:id="853492214">
      <w:bodyDiv w:val="1"/>
      <w:marLeft w:val="0"/>
      <w:marRight w:val="0"/>
      <w:marTop w:val="0"/>
      <w:marBottom w:val="0"/>
      <w:divBdr>
        <w:top w:val="none" w:sz="0" w:space="0" w:color="auto"/>
        <w:left w:val="none" w:sz="0" w:space="0" w:color="auto"/>
        <w:bottom w:val="none" w:sz="0" w:space="0" w:color="auto"/>
        <w:right w:val="none" w:sz="0" w:space="0" w:color="auto"/>
      </w:divBdr>
    </w:div>
    <w:div w:id="859784069">
      <w:bodyDiv w:val="1"/>
      <w:marLeft w:val="0"/>
      <w:marRight w:val="0"/>
      <w:marTop w:val="0"/>
      <w:marBottom w:val="0"/>
      <w:divBdr>
        <w:top w:val="none" w:sz="0" w:space="0" w:color="auto"/>
        <w:left w:val="none" w:sz="0" w:space="0" w:color="auto"/>
        <w:bottom w:val="none" w:sz="0" w:space="0" w:color="auto"/>
        <w:right w:val="none" w:sz="0" w:space="0" w:color="auto"/>
      </w:divBdr>
    </w:div>
    <w:div w:id="883641240">
      <w:bodyDiv w:val="1"/>
      <w:marLeft w:val="0"/>
      <w:marRight w:val="0"/>
      <w:marTop w:val="0"/>
      <w:marBottom w:val="0"/>
      <w:divBdr>
        <w:top w:val="none" w:sz="0" w:space="0" w:color="auto"/>
        <w:left w:val="none" w:sz="0" w:space="0" w:color="auto"/>
        <w:bottom w:val="none" w:sz="0" w:space="0" w:color="auto"/>
        <w:right w:val="none" w:sz="0" w:space="0" w:color="auto"/>
      </w:divBdr>
    </w:div>
    <w:div w:id="911550510">
      <w:bodyDiv w:val="1"/>
      <w:marLeft w:val="0"/>
      <w:marRight w:val="0"/>
      <w:marTop w:val="0"/>
      <w:marBottom w:val="0"/>
      <w:divBdr>
        <w:top w:val="none" w:sz="0" w:space="0" w:color="auto"/>
        <w:left w:val="none" w:sz="0" w:space="0" w:color="auto"/>
        <w:bottom w:val="none" w:sz="0" w:space="0" w:color="auto"/>
        <w:right w:val="none" w:sz="0" w:space="0" w:color="auto"/>
      </w:divBdr>
    </w:div>
    <w:div w:id="1036275348">
      <w:bodyDiv w:val="1"/>
      <w:marLeft w:val="0"/>
      <w:marRight w:val="0"/>
      <w:marTop w:val="0"/>
      <w:marBottom w:val="0"/>
      <w:divBdr>
        <w:top w:val="none" w:sz="0" w:space="0" w:color="auto"/>
        <w:left w:val="none" w:sz="0" w:space="0" w:color="auto"/>
        <w:bottom w:val="none" w:sz="0" w:space="0" w:color="auto"/>
        <w:right w:val="none" w:sz="0" w:space="0" w:color="auto"/>
      </w:divBdr>
    </w:div>
    <w:div w:id="1058826278">
      <w:bodyDiv w:val="1"/>
      <w:marLeft w:val="0"/>
      <w:marRight w:val="0"/>
      <w:marTop w:val="0"/>
      <w:marBottom w:val="0"/>
      <w:divBdr>
        <w:top w:val="none" w:sz="0" w:space="0" w:color="auto"/>
        <w:left w:val="none" w:sz="0" w:space="0" w:color="auto"/>
        <w:bottom w:val="none" w:sz="0" w:space="0" w:color="auto"/>
        <w:right w:val="none" w:sz="0" w:space="0" w:color="auto"/>
      </w:divBdr>
    </w:div>
    <w:div w:id="1060441358">
      <w:bodyDiv w:val="1"/>
      <w:marLeft w:val="0"/>
      <w:marRight w:val="0"/>
      <w:marTop w:val="0"/>
      <w:marBottom w:val="0"/>
      <w:divBdr>
        <w:top w:val="none" w:sz="0" w:space="0" w:color="auto"/>
        <w:left w:val="none" w:sz="0" w:space="0" w:color="auto"/>
        <w:bottom w:val="none" w:sz="0" w:space="0" w:color="auto"/>
        <w:right w:val="none" w:sz="0" w:space="0" w:color="auto"/>
      </w:divBdr>
    </w:div>
    <w:div w:id="1067459618">
      <w:bodyDiv w:val="1"/>
      <w:marLeft w:val="0"/>
      <w:marRight w:val="0"/>
      <w:marTop w:val="0"/>
      <w:marBottom w:val="0"/>
      <w:divBdr>
        <w:top w:val="none" w:sz="0" w:space="0" w:color="auto"/>
        <w:left w:val="none" w:sz="0" w:space="0" w:color="auto"/>
        <w:bottom w:val="none" w:sz="0" w:space="0" w:color="auto"/>
        <w:right w:val="none" w:sz="0" w:space="0" w:color="auto"/>
      </w:divBdr>
      <w:divsChild>
        <w:div w:id="1271863563">
          <w:marLeft w:val="0"/>
          <w:marRight w:val="0"/>
          <w:marTop w:val="0"/>
          <w:marBottom w:val="0"/>
          <w:divBdr>
            <w:top w:val="none" w:sz="0" w:space="0" w:color="auto"/>
            <w:left w:val="none" w:sz="0" w:space="0" w:color="auto"/>
            <w:bottom w:val="none" w:sz="0" w:space="0" w:color="auto"/>
            <w:right w:val="none" w:sz="0" w:space="0" w:color="auto"/>
          </w:divBdr>
        </w:div>
      </w:divsChild>
    </w:div>
    <w:div w:id="1081835459">
      <w:bodyDiv w:val="1"/>
      <w:marLeft w:val="0"/>
      <w:marRight w:val="0"/>
      <w:marTop w:val="0"/>
      <w:marBottom w:val="0"/>
      <w:divBdr>
        <w:top w:val="none" w:sz="0" w:space="0" w:color="auto"/>
        <w:left w:val="none" w:sz="0" w:space="0" w:color="auto"/>
        <w:bottom w:val="none" w:sz="0" w:space="0" w:color="auto"/>
        <w:right w:val="none" w:sz="0" w:space="0" w:color="auto"/>
      </w:divBdr>
    </w:div>
    <w:div w:id="1101336898">
      <w:bodyDiv w:val="1"/>
      <w:marLeft w:val="0"/>
      <w:marRight w:val="0"/>
      <w:marTop w:val="0"/>
      <w:marBottom w:val="0"/>
      <w:divBdr>
        <w:top w:val="none" w:sz="0" w:space="0" w:color="auto"/>
        <w:left w:val="none" w:sz="0" w:space="0" w:color="auto"/>
        <w:bottom w:val="none" w:sz="0" w:space="0" w:color="auto"/>
        <w:right w:val="none" w:sz="0" w:space="0" w:color="auto"/>
      </w:divBdr>
    </w:div>
    <w:div w:id="1125124068">
      <w:bodyDiv w:val="1"/>
      <w:marLeft w:val="0"/>
      <w:marRight w:val="0"/>
      <w:marTop w:val="0"/>
      <w:marBottom w:val="0"/>
      <w:divBdr>
        <w:top w:val="none" w:sz="0" w:space="0" w:color="auto"/>
        <w:left w:val="none" w:sz="0" w:space="0" w:color="auto"/>
        <w:bottom w:val="none" w:sz="0" w:space="0" w:color="auto"/>
        <w:right w:val="none" w:sz="0" w:space="0" w:color="auto"/>
      </w:divBdr>
      <w:divsChild>
        <w:div w:id="811557166">
          <w:marLeft w:val="0"/>
          <w:marRight w:val="0"/>
          <w:marTop w:val="0"/>
          <w:marBottom w:val="0"/>
          <w:divBdr>
            <w:top w:val="none" w:sz="0" w:space="0" w:color="auto"/>
            <w:left w:val="none" w:sz="0" w:space="0" w:color="auto"/>
            <w:bottom w:val="none" w:sz="0" w:space="0" w:color="auto"/>
            <w:right w:val="none" w:sz="0" w:space="0" w:color="auto"/>
          </w:divBdr>
          <w:divsChild>
            <w:div w:id="1565993955">
              <w:marLeft w:val="3360"/>
              <w:marRight w:val="360"/>
              <w:marTop w:val="0"/>
              <w:marBottom w:val="0"/>
              <w:divBdr>
                <w:top w:val="none" w:sz="0" w:space="0" w:color="auto"/>
                <w:left w:val="none" w:sz="0" w:space="0" w:color="auto"/>
                <w:bottom w:val="none" w:sz="0" w:space="0" w:color="auto"/>
                <w:right w:val="none" w:sz="0" w:space="0" w:color="auto"/>
              </w:divBdr>
            </w:div>
          </w:divsChild>
        </w:div>
      </w:divsChild>
    </w:div>
    <w:div w:id="1136685578">
      <w:bodyDiv w:val="1"/>
      <w:marLeft w:val="0"/>
      <w:marRight w:val="0"/>
      <w:marTop w:val="0"/>
      <w:marBottom w:val="0"/>
      <w:divBdr>
        <w:top w:val="none" w:sz="0" w:space="0" w:color="auto"/>
        <w:left w:val="none" w:sz="0" w:space="0" w:color="auto"/>
        <w:bottom w:val="none" w:sz="0" w:space="0" w:color="auto"/>
        <w:right w:val="none" w:sz="0" w:space="0" w:color="auto"/>
      </w:divBdr>
    </w:div>
    <w:div w:id="1199466690">
      <w:bodyDiv w:val="1"/>
      <w:marLeft w:val="0"/>
      <w:marRight w:val="0"/>
      <w:marTop w:val="0"/>
      <w:marBottom w:val="0"/>
      <w:divBdr>
        <w:top w:val="none" w:sz="0" w:space="0" w:color="auto"/>
        <w:left w:val="none" w:sz="0" w:space="0" w:color="auto"/>
        <w:bottom w:val="none" w:sz="0" w:space="0" w:color="auto"/>
        <w:right w:val="none" w:sz="0" w:space="0" w:color="auto"/>
      </w:divBdr>
    </w:div>
    <w:div w:id="1221207838">
      <w:bodyDiv w:val="1"/>
      <w:marLeft w:val="0"/>
      <w:marRight w:val="0"/>
      <w:marTop w:val="0"/>
      <w:marBottom w:val="0"/>
      <w:divBdr>
        <w:top w:val="none" w:sz="0" w:space="0" w:color="auto"/>
        <w:left w:val="none" w:sz="0" w:space="0" w:color="auto"/>
        <w:bottom w:val="none" w:sz="0" w:space="0" w:color="auto"/>
        <w:right w:val="none" w:sz="0" w:space="0" w:color="auto"/>
      </w:divBdr>
    </w:div>
    <w:div w:id="1237475499">
      <w:bodyDiv w:val="1"/>
      <w:marLeft w:val="0"/>
      <w:marRight w:val="0"/>
      <w:marTop w:val="0"/>
      <w:marBottom w:val="0"/>
      <w:divBdr>
        <w:top w:val="none" w:sz="0" w:space="0" w:color="auto"/>
        <w:left w:val="none" w:sz="0" w:space="0" w:color="auto"/>
        <w:bottom w:val="none" w:sz="0" w:space="0" w:color="auto"/>
        <w:right w:val="none" w:sz="0" w:space="0" w:color="auto"/>
      </w:divBdr>
    </w:div>
    <w:div w:id="1260404734">
      <w:bodyDiv w:val="1"/>
      <w:marLeft w:val="0"/>
      <w:marRight w:val="0"/>
      <w:marTop w:val="0"/>
      <w:marBottom w:val="0"/>
      <w:divBdr>
        <w:top w:val="none" w:sz="0" w:space="0" w:color="auto"/>
        <w:left w:val="none" w:sz="0" w:space="0" w:color="auto"/>
        <w:bottom w:val="none" w:sz="0" w:space="0" w:color="auto"/>
        <w:right w:val="none" w:sz="0" w:space="0" w:color="auto"/>
      </w:divBdr>
    </w:div>
    <w:div w:id="1260408878">
      <w:bodyDiv w:val="1"/>
      <w:marLeft w:val="0"/>
      <w:marRight w:val="0"/>
      <w:marTop w:val="0"/>
      <w:marBottom w:val="0"/>
      <w:divBdr>
        <w:top w:val="none" w:sz="0" w:space="0" w:color="auto"/>
        <w:left w:val="none" w:sz="0" w:space="0" w:color="auto"/>
        <w:bottom w:val="none" w:sz="0" w:space="0" w:color="auto"/>
        <w:right w:val="none" w:sz="0" w:space="0" w:color="auto"/>
      </w:divBdr>
    </w:div>
    <w:div w:id="1263682662">
      <w:bodyDiv w:val="1"/>
      <w:marLeft w:val="0"/>
      <w:marRight w:val="0"/>
      <w:marTop w:val="0"/>
      <w:marBottom w:val="0"/>
      <w:divBdr>
        <w:top w:val="none" w:sz="0" w:space="0" w:color="auto"/>
        <w:left w:val="none" w:sz="0" w:space="0" w:color="auto"/>
        <w:bottom w:val="none" w:sz="0" w:space="0" w:color="auto"/>
        <w:right w:val="none" w:sz="0" w:space="0" w:color="auto"/>
      </w:divBdr>
    </w:div>
    <w:div w:id="1326132240">
      <w:bodyDiv w:val="1"/>
      <w:marLeft w:val="0"/>
      <w:marRight w:val="0"/>
      <w:marTop w:val="0"/>
      <w:marBottom w:val="0"/>
      <w:divBdr>
        <w:top w:val="none" w:sz="0" w:space="0" w:color="auto"/>
        <w:left w:val="none" w:sz="0" w:space="0" w:color="auto"/>
        <w:bottom w:val="none" w:sz="0" w:space="0" w:color="auto"/>
        <w:right w:val="none" w:sz="0" w:space="0" w:color="auto"/>
      </w:divBdr>
    </w:div>
    <w:div w:id="1368797482">
      <w:bodyDiv w:val="1"/>
      <w:marLeft w:val="0"/>
      <w:marRight w:val="0"/>
      <w:marTop w:val="0"/>
      <w:marBottom w:val="0"/>
      <w:divBdr>
        <w:top w:val="none" w:sz="0" w:space="0" w:color="auto"/>
        <w:left w:val="none" w:sz="0" w:space="0" w:color="auto"/>
        <w:bottom w:val="none" w:sz="0" w:space="0" w:color="auto"/>
        <w:right w:val="none" w:sz="0" w:space="0" w:color="auto"/>
      </w:divBdr>
    </w:div>
    <w:div w:id="1372224740">
      <w:bodyDiv w:val="1"/>
      <w:marLeft w:val="0"/>
      <w:marRight w:val="0"/>
      <w:marTop w:val="0"/>
      <w:marBottom w:val="0"/>
      <w:divBdr>
        <w:top w:val="none" w:sz="0" w:space="0" w:color="auto"/>
        <w:left w:val="none" w:sz="0" w:space="0" w:color="auto"/>
        <w:bottom w:val="none" w:sz="0" w:space="0" w:color="auto"/>
        <w:right w:val="none" w:sz="0" w:space="0" w:color="auto"/>
      </w:divBdr>
    </w:div>
    <w:div w:id="1503012090">
      <w:bodyDiv w:val="1"/>
      <w:marLeft w:val="0"/>
      <w:marRight w:val="0"/>
      <w:marTop w:val="0"/>
      <w:marBottom w:val="0"/>
      <w:divBdr>
        <w:top w:val="none" w:sz="0" w:space="0" w:color="auto"/>
        <w:left w:val="none" w:sz="0" w:space="0" w:color="auto"/>
        <w:bottom w:val="none" w:sz="0" w:space="0" w:color="auto"/>
        <w:right w:val="none" w:sz="0" w:space="0" w:color="auto"/>
      </w:divBdr>
    </w:div>
    <w:div w:id="1517768869">
      <w:bodyDiv w:val="1"/>
      <w:marLeft w:val="0"/>
      <w:marRight w:val="0"/>
      <w:marTop w:val="0"/>
      <w:marBottom w:val="0"/>
      <w:divBdr>
        <w:top w:val="none" w:sz="0" w:space="0" w:color="auto"/>
        <w:left w:val="none" w:sz="0" w:space="0" w:color="auto"/>
        <w:bottom w:val="none" w:sz="0" w:space="0" w:color="auto"/>
        <w:right w:val="none" w:sz="0" w:space="0" w:color="auto"/>
      </w:divBdr>
    </w:div>
    <w:div w:id="1527524738">
      <w:bodyDiv w:val="1"/>
      <w:marLeft w:val="0"/>
      <w:marRight w:val="0"/>
      <w:marTop w:val="0"/>
      <w:marBottom w:val="0"/>
      <w:divBdr>
        <w:top w:val="none" w:sz="0" w:space="0" w:color="auto"/>
        <w:left w:val="none" w:sz="0" w:space="0" w:color="auto"/>
        <w:bottom w:val="none" w:sz="0" w:space="0" w:color="auto"/>
        <w:right w:val="none" w:sz="0" w:space="0" w:color="auto"/>
      </w:divBdr>
    </w:div>
    <w:div w:id="1546524123">
      <w:bodyDiv w:val="1"/>
      <w:marLeft w:val="0"/>
      <w:marRight w:val="0"/>
      <w:marTop w:val="0"/>
      <w:marBottom w:val="0"/>
      <w:divBdr>
        <w:top w:val="none" w:sz="0" w:space="0" w:color="auto"/>
        <w:left w:val="none" w:sz="0" w:space="0" w:color="auto"/>
        <w:bottom w:val="none" w:sz="0" w:space="0" w:color="auto"/>
        <w:right w:val="none" w:sz="0" w:space="0" w:color="auto"/>
      </w:divBdr>
    </w:div>
    <w:div w:id="1631784744">
      <w:bodyDiv w:val="1"/>
      <w:marLeft w:val="0"/>
      <w:marRight w:val="0"/>
      <w:marTop w:val="0"/>
      <w:marBottom w:val="0"/>
      <w:divBdr>
        <w:top w:val="none" w:sz="0" w:space="0" w:color="auto"/>
        <w:left w:val="none" w:sz="0" w:space="0" w:color="auto"/>
        <w:bottom w:val="none" w:sz="0" w:space="0" w:color="auto"/>
        <w:right w:val="none" w:sz="0" w:space="0" w:color="auto"/>
      </w:divBdr>
    </w:div>
    <w:div w:id="1690133775">
      <w:bodyDiv w:val="1"/>
      <w:marLeft w:val="0"/>
      <w:marRight w:val="0"/>
      <w:marTop w:val="0"/>
      <w:marBottom w:val="0"/>
      <w:divBdr>
        <w:top w:val="none" w:sz="0" w:space="0" w:color="auto"/>
        <w:left w:val="none" w:sz="0" w:space="0" w:color="auto"/>
        <w:bottom w:val="none" w:sz="0" w:space="0" w:color="auto"/>
        <w:right w:val="none" w:sz="0" w:space="0" w:color="auto"/>
      </w:divBdr>
    </w:div>
    <w:div w:id="1738094723">
      <w:bodyDiv w:val="1"/>
      <w:marLeft w:val="0"/>
      <w:marRight w:val="0"/>
      <w:marTop w:val="0"/>
      <w:marBottom w:val="0"/>
      <w:divBdr>
        <w:top w:val="none" w:sz="0" w:space="0" w:color="auto"/>
        <w:left w:val="none" w:sz="0" w:space="0" w:color="auto"/>
        <w:bottom w:val="none" w:sz="0" w:space="0" w:color="auto"/>
        <w:right w:val="none" w:sz="0" w:space="0" w:color="auto"/>
      </w:divBdr>
    </w:div>
    <w:div w:id="1753041249">
      <w:bodyDiv w:val="1"/>
      <w:marLeft w:val="0"/>
      <w:marRight w:val="0"/>
      <w:marTop w:val="0"/>
      <w:marBottom w:val="0"/>
      <w:divBdr>
        <w:top w:val="none" w:sz="0" w:space="0" w:color="auto"/>
        <w:left w:val="none" w:sz="0" w:space="0" w:color="auto"/>
        <w:bottom w:val="none" w:sz="0" w:space="0" w:color="auto"/>
        <w:right w:val="none" w:sz="0" w:space="0" w:color="auto"/>
      </w:divBdr>
    </w:div>
    <w:div w:id="1792748297">
      <w:bodyDiv w:val="1"/>
      <w:marLeft w:val="0"/>
      <w:marRight w:val="0"/>
      <w:marTop w:val="0"/>
      <w:marBottom w:val="0"/>
      <w:divBdr>
        <w:top w:val="none" w:sz="0" w:space="0" w:color="auto"/>
        <w:left w:val="none" w:sz="0" w:space="0" w:color="auto"/>
        <w:bottom w:val="none" w:sz="0" w:space="0" w:color="auto"/>
        <w:right w:val="none" w:sz="0" w:space="0" w:color="auto"/>
      </w:divBdr>
    </w:div>
    <w:div w:id="1794447697">
      <w:bodyDiv w:val="1"/>
      <w:marLeft w:val="0"/>
      <w:marRight w:val="0"/>
      <w:marTop w:val="0"/>
      <w:marBottom w:val="0"/>
      <w:divBdr>
        <w:top w:val="none" w:sz="0" w:space="0" w:color="auto"/>
        <w:left w:val="none" w:sz="0" w:space="0" w:color="auto"/>
        <w:bottom w:val="none" w:sz="0" w:space="0" w:color="auto"/>
        <w:right w:val="none" w:sz="0" w:space="0" w:color="auto"/>
      </w:divBdr>
    </w:div>
    <w:div w:id="1827281983">
      <w:bodyDiv w:val="1"/>
      <w:marLeft w:val="0"/>
      <w:marRight w:val="0"/>
      <w:marTop w:val="0"/>
      <w:marBottom w:val="0"/>
      <w:divBdr>
        <w:top w:val="none" w:sz="0" w:space="0" w:color="auto"/>
        <w:left w:val="none" w:sz="0" w:space="0" w:color="auto"/>
        <w:bottom w:val="none" w:sz="0" w:space="0" w:color="auto"/>
        <w:right w:val="none" w:sz="0" w:space="0" w:color="auto"/>
      </w:divBdr>
    </w:div>
    <w:div w:id="1895962331">
      <w:bodyDiv w:val="1"/>
      <w:marLeft w:val="0"/>
      <w:marRight w:val="0"/>
      <w:marTop w:val="0"/>
      <w:marBottom w:val="0"/>
      <w:divBdr>
        <w:top w:val="none" w:sz="0" w:space="0" w:color="auto"/>
        <w:left w:val="none" w:sz="0" w:space="0" w:color="auto"/>
        <w:bottom w:val="none" w:sz="0" w:space="0" w:color="auto"/>
        <w:right w:val="none" w:sz="0" w:space="0" w:color="auto"/>
      </w:divBdr>
    </w:div>
    <w:div w:id="1922594266">
      <w:bodyDiv w:val="1"/>
      <w:marLeft w:val="0"/>
      <w:marRight w:val="0"/>
      <w:marTop w:val="0"/>
      <w:marBottom w:val="0"/>
      <w:divBdr>
        <w:top w:val="none" w:sz="0" w:space="0" w:color="auto"/>
        <w:left w:val="none" w:sz="0" w:space="0" w:color="auto"/>
        <w:bottom w:val="none" w:sz="0" w:space="0" w:color="auto"/>
        <w:right w:val="none" w:sz="0" w:space="0" w:color="auto"/>
      </w:divBdr>
    </w:div>
    <w:div w:id="1943878681">
      <w:bodyDiv w:val="1"/>
      <w:marLeft w:val="0"/>
      <w:marRight w:val="0"/>
      <w:marTop w:val="0"/>
      <w:marBottom w:val="0"/>
      <w:divBdr>
        <w:top w:val="none" w:sz="0" w:space="0" w:color="auto"/>
        <w:left w:val="none" w:sz="0" w:space="0" w:color="auto"/>
        <w:bottom w:val="none" w:sz="0" w:space="0" w:color="auto"/>
        <w:right w:val="none" w:sz="0" w:space="0" w:color="auto"/>
      </w:divBdr>
    </w:div>
    <w:div w:id="1961379788">
      <w:bodyDiv w:val="1"/>
      <w:marLeft w:val="0"/>
      <w:marRight w:val="0"/>
      <w:marTop w:val="0"/>
      <w:marBottom w:val="0"/>
      <w:divBdr>
        <w:top w:val="none" w:sz="0" w:space="0" w:color="auto"/>
        <w:left w:val="none" w:sz="0" w:space="0" w:color="auto"/>
        <w:bottom w:val="none" w:sz="0" w:space="0" w:color="auto"/>
        <w:right w:val="none" w:sz="0" w:space="0" w:color="auto"/>
      </w:divBdr>
    </w:div>
    <w:div w:id="1991278284">
      <w:bodyDiv w:val="1"/>
      <w:marLeft w:val="0"/>
      <w:marRight w:val="0"/>
      <w:marTop w:val="0"/>
      <w:marBottom w:val="0"/>
      <w:divBdr>
        <w:top w:val="none" w:sz="0" w:space="0" w:color="auto"/>
        <w:left w:val="none" w:sz="0" w:space="0" w:color="auto"/>
        <w:bottom w:val="none" w:sz="0" w:space="0" w:color="auto"/>
        <w:right w:val="none" w:sz="0" w:space="0" w:color="auto"/>
      </w:divBdr>
    </w:div>
    <w:div w:id="2032876990">
      <w:bodyDiv w:val="1"/>
      <w:marLeft w:val="0"/>
      <w:marRight w:val="0"/>
      <w:marTop w:val="0"/>
      <w:marBottom w:val="0"/>
      <w:divBdr>
        <w:top w:val="none" w:sz="0" w:space="0" w:color="auto"/>
        <w:left w:val="none" w:sz="0" w:space="0" w:color="auto"/>
        <w:bottom w:val="none" w:sz="0" w:space="0" w:color="auto"/>
        <w:right w:val="none" w:sz="0" w:space="0" w:color="auto"/>
      </w:divBdr>
    </w:div>
    <w:div w:id="2048486238">
      <w:bodyDiv w:val="1"/>
      <w:marLeft w:val="0"/>
      <w:marRight w:val="0"/>
      <w:marTop w:val="0"/>
      <w:marBottom w:val="0"/>
      <w:divBdr>
        <w:top w:val="none" w:sz="0" w:space="0" w:color="auto"/>
        <w:left w:val="none" w:sz="0" w:space="0" w:color="auto"/>
        <w:bottom w:val="none" w:sz="0" w:space="0" w:color="auto"/>
        <w:right w:val="none" w:sz="0" w:space="0" w:color="auto"/>
      </w:divBdr>
    </w:div>
    <w:div w:id="2070877128">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hyperlink" Target="https://gsa.acgov.org/do-business-with-us/contracting-opportunities/" TargetMode="External"/><Relationship Id="rId18" Type="http://schemas.openxmlformats.org/officeDocument/2006/relationships/hyperlink" Target="https://ezsourcing.acgov.org/" TargetMode="External"/><Relationship Id="rId26" Type="http://schemas.openxmlformats.org/officeDocument/2006/relationships/hyperlink" Target="http://www.sam.gov/SAM" TargetMode="External"/><Relationship Id="rId39" Type="http://schemas.openxmlformats.org/officeDocument/2006/relationships/hyperlink" Target="https://gsa.acgov.org/do-business-with-us/contracting-opportunities/policies-procedures/proprietary-confidential-information/" TargetMode="External"/><Relationship Id="rId21" Type="http://schemas.openxmlformats.org/officeDocument/2006/relationships/hyperlink" Target="https://gsa.acgov.org/do-business-with-us/upcoming-contracting-events/" TargetMode="External"/><Relationship Id="rId34" Type="http://schemas.openxmlformats.org/officeDocument/2006/relationships/hyperlink" Target="mailto:kevin.bailey@acgov.org" TargetMode="External"/><Relationship Id="rId42" Type="http://schemas.openxmlformats.org/officeDocument/2006/relationships/header" Target="header2.xml"/><Relationship Id="rId47" Type="http://schemas.openxmlformats.org/officeDocument/2006/relationships/hyperlink" Target="https://ezsourcing.acgov.org" TargetMode="External"/><Relationship Id="rId50" Type="http://schemas.openxmlformats.org/officeDocument/2006/relationships/footer" Target="footer3.xml"/><Relationship Id="rId55" Type="http://schemas.openxmlformats.org/officeDocument/2006/relationships/hyperlink" Target="https://gsa.acgov.org/do-business-with-us/contracting-opportunities/policies-procedures/general-requirements/" TargetMode="External"/><Relationship Id="rId63" Type="http://schemas.openxmlformats.org/officeDocument/2006/relationships/hyperlink" Target="http://acgov.org/auditor/sleb/overview.htm" TargetMode="External"/><Relationship Id="rId68" Type="http://schemas.openxmlformats.org/officeDocument/2006/relationships/hyperlink" Target="http://acgov.org/auditor/sleb/elation.htm" TargetMode="External"/><Relationship Id="rId76" Type="http://schemas.openxmlformats.org/officeDocument/2006/relationships/hyperlink" Target="https://ezsourcing.acgov.org" TargetMode="External"/><Relationship Id="rId84" Type="http://schemas.openxmlformats.org/officeDocument/2006/relationships/image" Target="media/image6.png"/><Relationship Id="rId89" Type="http://schemas.openxmlformats.org/officeDocument/2006/relationships/footer" Target="footer7.xml"/><Relationship Id="rId7" Type="http://schemas.openxmlformats.org/officeDocument/2006/relationships/styles" Target="styles.xml"/><Relationship Id="rId71" Type="http://schemas.openxmlformats.org/officeDocument/2006/relationships/hyperlink" Target="mailto:OCCR@acgov.org" TargetMode="External"/><Relationship Id="rId92"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ezsourcing.acgov.org/" TargetMode="External"/><Relationship Id="rId29" Type="http://schemas.openxmlformats.org/officeDocument/2006/relationships/hyperlink" Target="http://acgov.org/auditor/sleb/overview.htm" TargetMode="External"/><Relationship Id="rId11" Type="http://schemas.openxmlformats.org/officeDocument/2006/relationships/endnotes" Target="endnotes.xml"/><Relationship Id="rId24" Type="http://schemas.openxmlformats.org/officeDocument/2006/relationships/hyperlink" Target="https://gsa.acgov.org/do-business-with-us/upcoming-contracting-events/" TargetMode="External"/><Relationship Id="rId32" Type="http://schemas.openxmlformats.org/officeDocument/2006/relationships/hyperlink" Target="https://acgovt.sharepoint.com/:w:/s/GSADigitalLibrary/EeGBnUyJSMFBoXqtvbj7ly0BqycT5J83NKyIV19tLO6-yA?e=YwGjFP" TargetMode="External"/><Relationship Id="rId37" Type="http://schemas.openxmlformats.org/officeDocument/2006/relationships/hyperlink" Target="https://ezsourcing.acgov.org" TargetMode="External"/><Relationship Id="rId40" Type="http://schemas.openxmlformats.org/officeDocument/2006/relationships/hyperlink" Target="https://gsa.acgov.org/do-business-with-us/contracting-opportunities/policies-procedures/proprietary-confidential-information/" TargetMode="External"/><Relationship Id="rId45" Type="http://schemas.openxmlformats.org/officeDocument/2006/relationships/footer" Target="footer2.xml"/><Relationship Id="rId53" Type="http://schemas.openxmlformats.org/officeDocument/2006/relationships/image" Target="media/image4.png"/><Relationship Id="rId58" Type="http://schemas.openxmlformats.org/officeDocument/2006/relationships/hyperlink" Target="https://gsa.acgov.org/do-business-with-us/contracting-opportunities/policies-procedures/iran-contracting-act-of-2010-ica/" TargetMode="External"/><Relationship Id="rId66" Type="http://schemas.openxmlformats.org/officeDocument/2006/relationships/hyperlink" Target="http://acgov.org/auditor/sleb/sourceprogram.htm" TargetMode="External"/><Relationship Id="rId74" Type="http://schemas.openxmlformats.org/officeDocument/2006/relationships/hyperlink" Target="http://www.elationsys.com/elationsys/" TargetMode="External"/><Relationship Id="rId79" Type="http://schemas.openxmlformats.org/officeDocument/2006/relationships/hyperlink" Target="file:///I:\PURCHASING\PurchContract\Word\K.Bailey\Completed%20or%20Transferred%20Projects\902474%20IRFP%20Elevator%20Condition%20Assessment%20Enterprise%20Bldg\2-IRFPQ\Final\2904_IRFP%23902474.docx" TargetMode="External"/><Relationship Id="rId87" Type="http://schemas.openxmlformats.org/officeDocument/2006/relationships/image" Target="media/image9.emf"/><Relationship Id="rId5" Type="http://schemas.openxmlformats.org/officeDocument/2006/relationships/customXml" Target="../customXml/item5.xml"/><Relationship Id="rId61" Type="http://schemas.openxmlformats.org/officeDocument/2006/relationships/hyperlink" Target="https://gsa.acgov.org/do-business-with-us/contracting-opportunities/policies-procedures/general-environmental-requirements/" TargetMode="External"/><Relationship Id="rId82" Type="http://schemas.openxmlformats.org/officeDocument/2006/relationships/header" Target="header7.xml"/><Relationship Id="rId90" Type="http://schemas.openxmlformats.org/officeDocument/2006/relationships/header" Target="header8.xml"/><Relationship Id="rId19" Type="http://schemas.openxmlformats.org/officeDocument/2006/relationships/hyperlink" Target="https://teams.microsoft.com/l/meetup-join/19%3ameeting_ZTcwODZiMDctYzdmNi00ZTgxLWJhOTUtMjAyZTRkMWQxMTg4%40thread.v2/0?context=%7b%22Tid%22%3a%2232fdff2c-f86e-4ba3-a47d-6a44a7f45a64%22%2c%22Oid%22%3a%22338906a1-74a0-4066-b6d5-051f1847307a%22%7d" TargetMode="External"/><Relationship Id="rId14" Type="http://schemas.openxmlformats.org/officeDocument/2006/relationships/hyperlink" Target="mailto:kevin.bailey@acgov.org" TargetMode="External"/><Relationship Id="rId22" Type="http://schemas.openxmlformats.org/officeDocument/2006/relationships/hyperlink" Target="file:///I:\PURCHASING\PurchContract\Word\K.Bailey\Completed%20or%20Transferred%20Projects\902474%20IRFP%20Elevator%20Condition%20Assessment%20Enterprise%20Bldg\2-IRFPQ\Final\2904_IRFP%23902474.docx" TargetMode="External"/><Relationship Id="rId27" Type="http://schemas.openxmlformats.org/officeDocument/2006/relationships/hyperlink" Target="http://www.dir.ca.gov" TargetMode="External"/><Relationship Id="rId30" Type="http://schemas.openxmlformats.org/officeDocument/2006/relationships/hyperlink" Target="https://gsa.acgov.org/do-business-with-us/vendor-support/small-local-and-emerging-businesses/" TargetMode="External"/><Relationship Id="rId35" Type="http://schemas.openxmlformats.org/officeDocument/2006/relationships/hyperlink" Target="https://gsa.acgov.org/do-business-with-us/contracting-opportunities/" TargetMode="External"/><Relationship Id="rId43" Type="http://schemas.openxmlformats.org/officeDocument/2006/relationships/footer" Target="footer1.xml"/><Relationship Id="rId48" Type="http://schemas.openxmlformats.org/officeDocument/2006/relationships/hyperlink" Target="https://ezsourcing.acgov.org" TargetMode="External"/><Relationship Id="rId56" Type="http://schemas.openxmlformats.org/officeDocument/2006/relationships/hyperlink" Target="https://gsa.acgov.org/do-business-with-us/contracting-opportunities/debarment-suspension-policy/" TargetMode="External"/><Relationship Id="rId64" Type="http://schemas.openxmlformats.org/officeDocument/2006/relationships/hyperlink" Target="https://gsa.acgov.org/do-business-with-us/vendor-support/small-local-and-emerging-businesses/" TargetMode="External"/><Relationship Id="rId69" Type="http://schemas.openxmlformats.org/officeDocument/2006/relationships/hyperlink" Target="http://acgov.org/auditor/sleb/elation.htm" TargetMode="External"/><Relationship Id="rId77" Type="http://schemas.openxmlformats.org/officeDocument/2006/relationships/hyperlink" Target="https://ezsourcing.acgov.org" TargetMode="External"/><Relationship Id="rId8" Type="http://schemas.openxmlformats.org/officeDocument/2006/relationships/settings" Target="settings.xml"/><Relationship Id="rId51" Type="http://schemas.openxmlformats.org/officeDocument/2006/relationships/header" Target="header5.xml"/><Relationship Id="rId72" Type="http://schemas.openxmlformats.org/officeDocument/2006/relationships/hyperlink" Target="http://acgov.org/auditor/sleb/overview.htm" TargetMode="External"/><Relationship Id="rId80" Type="http://schemas.openxmlformats.org/officeDocument/2006/relationships/header" Target="header6.xml"/><Relationship Id="rId85" Type="http://schemas.openxmlformats.org/officeDocument/2006/relationships/image" Target="media/image7.png"/><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hyperlink" Target="https://gsa.acgov.org/do-business-with-us/contracting-opportunities/" TargetMode="External"/><Relationship Id="rId17" Type="http://schemas.openxmlformats.org/officeDocument/2006/relationships/image" Target="media/image1.jpeg"/><Relationship Id="rId25" Type="http://schemas.openxmlformats.org/officeDocument/2006/relationships/hyperlink" Target="https://gsa.acgov.org/do-business-with-us/upcoming-contracting-events/" TargetMode="External"/><Relationship Id="rId33" Type="http://schemas.openxmlformats.org/officeDocument/2006/relationships/hyperlink" Target="https://acgovt.sharepoint.com/:w:/s/GSADigitalLibrary/EeGBnUyJSMFBoXqtvbj7ly0BqycT5J83NKyIV19tLO6-yA?e=YwGjFP" TargetMode="External"/><Relationship Id="rId38" Type="http://schemas.openxmlformats.org/officeDocument/2006/relationships/hyperlink" Target="https://ezsourcing.acgov.org" TargetMode="External"/><Relationship Id="rId46" Type="http://schemas.openxmlformats.org/officeDocument/2006/relationships/hyperlink" Target="https://ezsourcing.acgov.org" TargetMode="External"/><Relationship Id="rId59" Type="http://schemas.openxmlformats.org/officeDocument/2006/relationships/hyperlink" Target="https://gsa.acgov.org/do-business-with-us/contracting-opportunities/policies-procedures/iran-contracting-act-of-2010-ica/" TargetMode="External"/><Relationship Id="rId67" Type="http://schemas.openxmlformats.org/officeDocument/2006/relationships/hyperlink" Target="http://acgov.org/auditor/sleb/sourceprogram.htm" TargetMode="External"/><Relationship Id="rId20" Type="http://schemas.openxmlformats.org/officeDocument/2006/relationships/hyperlink" Target="https://gsa.acgov.org/do-business-with-us/upcoming-contracting-events/" TargetMode="External"/><Relationship Id="rId41" Type="http://schemas.openxmlformats.org/officeDocument/2006/relationships/header" Target="header1.xml"/><Relationship Id="rId54" Type="http://schemas.openxmlformats.org/officeDocument/2006/relationships/hyperlink" Target="https://gsa.acgov.org/do-business-with-us/contracting-opportunities/policies-procedures/general-requirements/" TargetMode="External"/><Relationship Id="rId62" Type="http://schemas.openxmlformats.org/officeDocument/2006/relationships/hyperlink" Target="http://acgov.org/auditor/sleb/overview.htm" TargetMode="External"/><Relationship Id="rId70" Type="http://schemas.openxmlformats.org/officeDocument/2006/relationships/hyperlink" Target="mailto:GSA.OAP@acgov.org" TargetMode="External"/><Relationship Id="rId75" Type="http://schemas.openxmlformats.org/officeDocument/2006/relationships/hyperlink" Target="http://www.elationsys.com/elationsys/" TargetMode="External"/><Relationship Id="rId83" Type="http://schemas.openxmlformats.org/officeDocument/2006/relationships/footer" Target="footer6.xml"/><Relationship Id="rId88" Type="http://schemas.openxmlformats.org/officeDocument/2006/relationships/image" Target="media/image10.emf"/><Relationship Id="rId91"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ezsourcing.acgov.org/" TargetMode="External"/><Relationship Id="rId23" Type="http://schemas.openxmlformats.org/officeDocument/2006/relationships/hyperlink" Target="https://teams.microsoft.com/l/meetup-join/19%3ameeting_ZTcwODZiMDctYzdmNi00ZTgxLWJhOTUtMjAyZTRkMWQxMTg4%40thread.v2/0?context=%7b%22Tid%22%3a%2232fdff2c-f86e-4ba3-a47d-6a44a7f45a64%22%2c%22Oid%22%3a%22338906a1-74a0-4066-b6d5-051f1847307a%22%7d" TargetMode="External"/><Relationship Id="rId28" Type="http://schemas.openxmlformats.org/officeDocument/2006/relationships/hyperlink" Target="http://acgov.org/auditor/sleb/overview.htm" TargetMode="External"/><Relationship Id="rId36" Type="http://schemas.openxmlformats.org/officeDocument/2006/relationships/hyperlink" Target="https://gsa.acgov.org/do-business-with-us/contracting-opportunities/" TargetMode="External"/><Relationship Id="rId49" Type="http://schemas.openxmlformats.org/officeDocument/2006/relationships/header" Target="header4.xml"/><Relationship Id="rId57" Type="http://schemas.openxmlformats.org/officeDocument/2006/relationships/hyperlink" Target="https://gsa.acgov.org/do-business-with-us/contracting-opportunities/debarment-suspension-policy/" TargetMode="External"/><Relationship Id="rId10" Type="http://schemas.openxmlformats.org/officeDocument/2006/relationships/footnotes" Target="footnotes.xml"/><Relationship Id="rId31" Type="http://schemas.openxmlformats.org/officeDocument/2006/relationships/hyperlink" Target="https://gsa.acgov.org/do-business-with-us/vendor-support/small-local-and-emerging-businesses/" TargetMode="External"/><Relationship Id="rId44" Type="http://schemas.openxmlformats.org/officeDocument/2006/relationships/header" Target="header3.xml"/><Relationship Id="rId52" Type="http://schemas.openxmlformats.org/officeDocument/2006/relationships/footer" Target="footer4.xml"/><Relationship Id="rId60" Type="http://schemas.openxmlformats.org/officeDocument/2006/relationships/hyperlink" Target="https://gsa.acgov.org/do-business-with-us/contracting-opportunities/policies-procedures/general-environmental-requirements/" TargetMode="External"/><Relationship Id="rId65" Type="http://schemas.openxmlformats.org/officeDocument/2006/relationships/hyperlink" Target="https://gsa.acgov.org/do-business-with-us/vendor-support/small-local-and-emerging-businesses/" TargetMode="External"/><Relationship Id="rId73" Type="http://schemas.openxmlformats.org/officeDocument/2006/relationships/hyperlink" Target="http://acgov.org/auditor/sleb/overview.htm" TargetMode="External"/><Relationship Id="rId78" Type="http://schemas.openxmlformats.org/officeDocument/2006/relationships/hyperlink" Target="https://ezsourcing.acgov.org" TargetMode="External"/><Relationship Id="rId81" Type="http://schemas.openxmlformats.org/officeDocument/2006/relationships/footer" Target="footer5.xml"/><Relationship Id="rId86" Type="http://schemas.openxmlformats.org/officeDocument/2006/relationships/image" Target="media/image8.emf"/><Relationship Id="rId4" Type="http://schemas.openxmlformats.org/officeDocument/2006/relationships/customXml" Target="../customXml/item4.xml"/><Relationship Id="rId9" Type="http://schemas.openxmlformats.org/officeDocument/2006/relationships/webSettings" Target="webSettings.xm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word/_rels/header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word/_rels/header7.xml.rels><?xml version="1.0" encoding="UTF-8" standalone="yes"?>
<Relationships xmlns="http://schemas.openxmlformats.org/package/2006/relationships"><Relationship Id="rId1" Type="http://schemas.openxmlformats.org/officeDocument/2006/relationships/image" Target="media/image5.png"/></Relationships>
</file>

<file path=word/_rels/header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3.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358B52F1396BD48A7ADE4CF418743F8" ma:contentTypeVersion="6" ma:contentTypeDescription="Create a new document." ma:contentTypeScope="" ma:versionID="0c306b5236844de07c3aa1d78d93353b">
  <xsd:schema xmlns:xsd="http://www.w3.org/2001/XMLSchema" xmlns:xs="http://www.w3.org/2001/XMLSchema" xmlns:p="http://schemas.microsoft.com/office/2006/metadata/properties" xmlns:ns2="0dd1d976-1ef8-49a5-9075-f88d304702cd" xmlns:ns3="ef22eea8-2c10-4a2f-8167-165b96e92744" targetNamespace="http://schemas.microsoft.com/office/2006/metadata/properties" ma:root="true" ma:fieldsID="6d17829182dab8cebcd51f2c69e8fb85" ns2:_="" ns3:_="">
    <xsd:import namespace="0dd1d976-1ef8-49a5-9075-f88d304702cd"/>
    <xsd:import namespace="ef22eea8-2c10-4a2f-8167-165b96e92744"/>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d1d976-1ef8-49a5-9075-f88d304702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f22eea8-2c10-4a2f-8167-165b96e927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A80D558-7DA0-4243-903C-4C36E6BD74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d1d976-1ef8-49a5-9075-f88d304702cd"/>
    <ds:schemaRef ds:uri="ef22eea8-2c10-4a2f-8167-165b96e927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2D9263-3934-47E0-9936-FDAEDA6AAFED}">
  <ds:schemaRefs>
    <ds:schemaRef ds:uri="http://schemas.microsoft.com/office/2006/metadata/longProperties"/>
  </ds:schemaRefs>
</ds:datastoreItem>
</file>

<file path=customXml/itemProps3.xml><?xml version="1.0" encoding="utf-8"?>
<ds:datastoreItem xmlns:ds="http://schemas.openxmlformats.org/officeDocument/2006/customXml" ds:itemID="{FB1B568E-3FF3-42B7-B4F7-1C5498690EC9}">
  <ds:schemaRefs>
    <ds:schemaRef ds:uri="http://schemas.microsoft.com/sharepoint/v3/contenttype/forms"/>
  </ds:schemaRefs>
</ds:datastoreItem>
</file>

<file path=customXml/itemProps4.xml><?xml version="1.0" encoding="utf-8"?>
<ds:datastoreItem xmlns:ds="http://schemas.openxmlformats.org/officeDocument/2006/customXml" ds:itemID="{1B6A34BE-E0A9-447D-8359-57093120B66E}">
  <ds:schemaRefs>
    <ds:schemaRef ds:uri="http://schemas.openxmlformats.org/officeDocument/2006/bibliography"/>
  </ds:schemaRefs>
</ds:datastoreItem>
</file>

<file path=customXml/itemProps5.xml><?xml version="1.0" encoding="utf-8"?>
<ds:datastoreItem xmlns:ds="http://schemas.openxmlformats.org/officeDocument/2006/customXml" ds:itemID="{3D1851DD-3E1A-45B8-B2CE-B45B409AC695}">
  <ds:schemaRefs>
    <ds:schemaRef ds:uri="0dd1d976-1ef8-49a5-9075-f88d304702cd"/>
    <ds:schemaRef ds:uri="http://purl.org/dc/elements/1.1/"/>
    <ds:schemaRef ds:uri="http://schemas.microsoft.com/office/2006/metadata/properties"/>
    <ds:schemaRef ds:uri="ef22eea8-2c10-4a2f-8167-165b96e92744"/>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46</Pages>
  <Words>10831</Words>
  <Characters>61742</Characters>
  <Application>Microsoft Office Word</Application>
  <DocSecurity>0</DocSecurity>
  <Lines>514</Lines>
  <Paragraphs>144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72429</CharactersWithSpaces>
  <SharedDoc>false</SharedDoc>
  <HLinks>
    <vt:vector size="534" baseType="variant">
      <vt:variant>
        <vt:i4>8192030</vt:i4>
      </vt:variant>
      <vt:variant>
        <vt:i4>393</vt:i4>
      </vt:variant>
      <vt:variant>
        <vt:i4>0</vt:i4>
      </vt:variant>
      <vt:variant>
        <vt:i4>5</vt:i4>
      </vt:variant>
      <vt:variant>
        <vt:lpwstr>\\us01nea012.user.root.acgov.org\GSA_Shares\GSAData\PURCHASING\PurchContract\Word\K.Bailey\Completed or Transferred Projects\902474 IRFP Elevator Condition Assessment Enterprise Bldg\2-IRFPQ\Final\2904_IRFP#902474.docx</vt:lpwstr>
      </vt:variant>
      <vt:variant>
        <vt:lpwstr>ExceptionClarifications</vt:lpwstr>
      </vt:variant>
      <vt:variant>
        <vt:i4>80</vt:i4>
      </vt:variant>
      <vt:variant>
        <vt:i4>390</vt:i4>
      </vt:variant>
      <vt:variant>
        <vt:i4>0</vt:i4>
      </vt:variant>
      <vt:variant>
        <vt:i4>5</vt:i4>
      </vt:variant>
      <vt:variant>
        <vt:lpwstr>https://ezsourcing.acgov.org/</vt:lpwstr>
      </vt:variant>
      <vt:variant>
        <vt:lpwstr/>
      </vt:variant>
      <vt:variant>
        <vt:i4>80</vt:i4>
      </vt:variant>
      <vt:variant>
        <vt:i4>387</vt:i4>
      </vt:variant>
      <vt:variant>
        <vt:i4>0</vt:i4>
      </vt:variant>
      <vt:variant>
        <vt:i4>5</vt:i4>
      </vt:variant>
      <vt:variant>
        <vt:lpwstr>https://ezsourcing.acgov.org/</vt:lpwstr>
      </vt:variant>
      <vt:variant>
        <vt:lpwstr/>
      </vt:variant>
      <vt:variant>
        <vt:i4>80</vt:i4>
      </vt:variant>
      <vt:variant>
        <vt:i4>384</vt:i4>
      </vt:variant>
      <vt:variant>
        <vt:i4>0</vt:i4>
      </vt:variant>
      <vt:variant>
        <vt:i4>5</vt:i4>
      </vt:variant>
      <vt:variant>
        <vt:lpwstr>https://ezsourcing.acgov.org/</vt:lpwstr>
      </vt:variant>
      <vt:variant>
        <vt:lpwstr/>
      </vt:variant>
      <vt:variant>
        <vt:i4>4718675</vt:i4>
      </vt:variant>
      <vt:variant>
        <vt:i4>324</vt:i4>
      </vt:variant>
      <vt:variant>
        <vt:i4>0</vt:i4>
      </vt:variant>
      <vt:variant>
        <vt:i4>5</vt:i4>
      </vt:variant>
      <vt:variant>
        <vt:lpwstr>http://www.elationsys.com/elationsys/</vt:lpwstr>
      </vt:variant>
      <vt:variant>
        <vt:lpwstr/>
      </vt:variant>
      <vt:variant>
        <vt:i4>4718675</vt:i4>
      </vt:variant>
      <vt:variant>
        <vt:i4>321</vt:i4>
      </vt:variant>
      <vt:variant>
        <vt:i4>0</vt:i4>
      </vt:variant>
      <vt:variant>
        <vt:i4>5</vt:i4>
      </vt:variant>
      <vt:variant>
        <vt:lpwstr>http://www.elationsys.com/elationsys/</vt:lpwstr>
      </vt:variant>
      <vt:variant>
        <vt:lpwstr/>
      </vt:variant>
      <vt:variant>
        <vt:i4>7733351</vt:i4>
      </vt:variant>
      <vt:variant>
        <vt:i4>318</vt:i4>
      </vt:variant>
      <vt:variant>
        <vt:i4>0</vt:i4>
      </vt:variant>
      <vt:variant>
        <vt:i4>5</vt:i4>
      </vt:variant>
      <vt:variant>
        <vt:lpwstr>http://acgov.org/auditor/sleb/overview.htm</vt:lpwstr>
      </vt:variant>
      <vt:variant>
        <vt:lpwstr/>
      </vt:variant>
      <vt:variant>
        <vt:i4>7733351</vt:i4>
      </vt:variant>
      <vt:variant>
        <vt:i4>315</vt:i4>
      </vt:variant>
      <vt:variant>
        <vt:i4>0</vt:i4>
      </vt:variant>
      <vt:variant>
        <vt:i4>5</vt:i4>
      </vt:variant>
      <vt:variant>
        <vt:lpwstr>http://acgov.org/auditor/sleb/overview.htm</vt:lpwstr>
      </vt:variant>
      <vt:variant>
        <vt:lpwstr/>
      </vt:variant>
      <vt:variant>
        <vt:i4>6422641</vt:i4>
      </vt:variant>
      <vt:variant>
        <vt:i4>312</vt:i4>
      </vt:variant>
      <vt:variant>
        <vt:i4>0</vt:i4>
      </vt:variant>
      <vt:variant>
        <vt:i4>5</vt:i4>
      </vt:variant>
      <vt:variant>
        <vt:lpwstr/>
      </vt:variant>
      <vt:variant>
        <vt:lpwstr>ExceptionClarifications</vt:lpwstr>
      </vt:variant>
      <vt:variant>
        <vt:i4>8257604</vt:i4>
      </vt:variant>
      <vt:variant>
        <vt:i4>309</vt:i4>
      </vt:variant>
      <vt:variant>
        <vt:i4>0</vt:i4>
      </vt:variant>
      <vt:variant>
        <vt:i4>5</vt:i4>
      </vt:variant>
      <vt:variant>
        <vt:lpwstr>mailto:OCCR@acgov.org</vt:lpwstr>
      </vt:variant>
      <vt:variant>
        <vt:lpwstr/>
      </vt:variant>
      <vt:variant>
        <vt:i4>196710</vt:i4>
      </vt:variant>
      <vt:variant>
        <vt:i4>306</vt:i4>
      </vt:variant>
      <vt:variant>
        <vt:i4>0</vt:i4>
      </vt:variant>
      <vt:variant>
        <vt:i4>5</vt:i4>
      </vt:variant>
      <vt:variant>
        <vt:lpwstr>mailto:GSA.OAP@acgov.org</vt:lpwstr>
      </vt:variant>
      <vt:variant>
        <vt:lpwstr/>
      </vt:variant>
      <vt:variant>
        <vt:i4>6422641</vt:i4>
      </vt:variant>
      <vt:variant>
        <vt:i4>303</vt:i4>
      </vt:variant>
      <vt:variant>
        <vt:i4>0</vt:i4>
      </vt:variant>
      <vt:variant>
        <vt:i4>5</vt:i4>
      </vt:variant>
      <vt:variant>
        <vt:lpwstr/>
      </vt:variant>
      <vt:variant>
        <vt:lpwstr>ExceptionClarifications</vt:lpwstr>
      </vt:variant>
      <vt:variant>
        <vt:i4>917526</vt:i4>
      </vt:variant>
      <vt:variant>
        <vt:i4>300</vt:i4>
      </vt:variant>
      <vt:variant>
        <vt:i4>0</vt:i4>
      </vt:variant>
      <vt:variant>
        <vt:i4>5</vt:i4>
      </vt:variant>
      <vt:variant>
        <vt:lpwstr/>
      </vt:variant>
      <vt:variant>
        <vt:lpwstr>SLEB</vt:lpwstr>
      </vt:variant>
      <vt:variant>
        <vt:i4>4456527</vt:i4>
      </vt:variant>
      <vt:variant>
        <vt:i4>297</vt:i4>
      </vt:variant>
      <vt:variant>
        <vt:i4>0</vt:i4>
      </vt:variant>
      <vt:variant>
        <vt:i4>5</vt:i4>
      </vt:variant>
      <vt:variant>
        <vt:lpwstr>http://acgov.org/auditor/sleb/elation.htm</vt:lpwstr>
      </vt:variant>
      <vt:variant>
        <vt:lpwstr/>
      </vt:variant>
      <vt:variant>
        <vt:i4>4456527</vt:i4>
      </vt:variant>
      <vt:variant>
        <vt:i4>294</vt:i4>
      </vt:variant>
      <vt:variant>
        <vt:i4>0</vt:i4>
      </vt:variant>
      <vt:variant>
        <vt:i4>5</vt:i4>
      </vt:variant>
      <vt:variant>
        <vt:lpwstr>http://acgov.org/auditor/sleb/elation.htm</vt:lpwstr>
      </vt:variant>
      <vt:variant>
        <vt:lpwstr/>
      </vt:variant>
      <vt:variant>
        <vt:i4>4128809</vt:i4>
      </vt:variant>
      <vt:variant>
        <vt:i4>291</vt:i4>
      </vt:variant>
      <vt:variant>
        <vt:i4>0</vt:i4>
      </vt:variant>
      <vt:variant>
        <vt:i4>5</vt:i4>
      </vt:variant>
      <vt:variant>
        <vt:lpwstr>http://acgov.org/auditor/sleb/sourceprogram.htm</vt:lpwstr>
      </vt:variant>
      <vt:variant>
        <vt:lpwstr/>
      </vt:variant>
      <vt:variant>
        <vt:i4>4128809</vt:i4>
      </vt:variant>
      <vt:variant>
        <vt:i4>288</vt:i4>
      </vt:variant>
      <vt:variant>
        <vt:i4>0</vt:i4>
      </vt:variant>
      <vt:variant>
        <vt:i4>5</vt:i4>
      </vt:variant>
      <vt:variant>
        <vt:lpwstr>http://acgov.org/auditor/sleb/sourceprogram.htm</vt:lpwstr>
      </vt:variant>
      <vt:variant>
        <vt:lpwstr/>
      </vt:variant>
      <vt:variant>
        <vt:i4>524310</vt:i4>
      </vt:variant>
      <vt:variant>
        <vt:i4>285</vt:i4>
      </vt:variant>
      <vt:variant>
        <vt:i4>0</vt:i4>
      </vt:variant>
      <vt:variant>
        <vt:i4>5</vt:i4>
      </vt:variant>
      <vt:variant>
        <vt:lpwstr>https://gsa.acgov.org/do-business-with-us/vendor-support/small-local-and-emerging-businesses/</vt:lpwstr>
      </vt:variant>
      <vt:variant>
        <vt:lpwstr/>
      </vt:variant>
      <vt:variant>
        <vt:i4>524310</vt:i4>
      </vt:variant>
      <vt:variant>
        <vt:i4>282</vt:i4>
      </vt:variant>
      <vt:variant>
        <vt:i4>0</vt:i4>
      </vt:variant>
      <vt:variant>
        <vt:i4>5</vt:i4>
      </vt:variant>
      <vt:variant>
        <vt:lpwstr>https://gsa.acgov.org/do-business-with-us/vendor-support/small-local-and-emerging-businesses/</vt:lpwstr>
      </vt:variant>
      <vt:variant>
        <vt:lpwstr/>
      </vt:variant>
      <vt:variant>
        <vt:i4>7733351</vt:i4>
      </vt:variant>
      <vt:variant>
        <vt:i4>279</vt:i4>
      </vt:variant>
      <vt:variant>
        <vt:i4>0</vt:i4>
      </vt:variant>
      <vt:variant>
        <vt:i4>5</vt:i4>
      </vt:variant>
      <vt:variant>
        <vt:lpwstr>http://acgov.org/auditor/sleb/overview.htm</vt:lpwstr>
      </vt:variant>
      <vt:variant>
        <vt:lpwstr/>
      </vt:variant>
      <vt:variant>
        <vt:i4>7733351</vt:i4>
      </vt:variant>
      <vt:variant>
        <vt:i4>276</vt:i4>
      </vt:variant>
      <vt:variant>
        <vt:i4>0</vt:i4>
      </vt:variant>
      <vt:variant>
        <vt:i4>5</vt:i4>
      </vt:variant>
      <vt:variant>
        <vt:lpwstr>http://acgov.org/auditor/sleb/overview.htm</vt:lpwstr>
      </vt:variant>
      <vt:variant>
        <vt:lpwstr/>
      </vt:variant>
      <vt:variant>
        <vt:i4>7340129</vt:i4>
      </vt:variant>
      <vt:variant>
        <vt:i4>273</vt:i4>
      </vt:variant>
      <vt:variant>
        <vt:i4>0</vt:i4>
      </vt:variant>
      <vt:variant>
        <vt:i4>5</vt:i4>
      </vt:variant>
      <vt:variant>
        <vt:lpwstr>https://gsa.acgov.org/do-business-with-us/contracting-opportunities/policies-procedures/general-environmental-requirements/</vt:lpwstr>
      </vt:variant>
      <vt:variant>
        <vt:lpwstr/>
      </vt:variant>
      <vt:variant>
        <vt:i4>7340129</vt:i4>
      </vt:variant>
      <vt:variant>
        <vt:i4>270</vt:i4>
      </vt:variant>
      <vt:variant>
        <vt:i4>0</vt:i4>
      </vt:variant>
      <vt:variant>
        <vt:i4>5</vt:i4>
      </vt:variant>
      <vt:variant>
        <vt:lpwstr>https://gsa.acgov.org/do-business-with-us/contracting-opportunities/policies-procedures/general-environmental-requirements/</vt:lpwstr>
      </vt:variant>
      <vt:variant>
        <vt:lpwstr/>
      </vt:variant>
      <vt:variant>
        <vt:i4>5767191</vt:i4>
      </vt:variant>
      <vt:variant>
        <vt:i4>267</vt:i4>
      </vt:variant>
      <vt:variant>
        <vt:i4>0</vt:i4>
      </vt:variant>
      <vt:variant>
        <vt:i4>5</vt:i4>
      </vt:variant>
      <vt:variant>
        <vt:lpwstr>https://gsa.acgov.org/do-business-with-us/contracting-opportunities/policies-procedures/iran-contracting-act-of-2010-ica/</vt:lpwstr>
      </vt:variant>
      <vt:variant>
        <vt:lpwstr/>
      </vt:variant>
      <vt:variant>
        <vt:i4>5767191</vt:i4>
      </vt:variant>
      <vt:variant>
        <vt:i4>264</vt:i4>
      </vt:variant>
      <vt:variant>
        <vt:i4>0</vt:i4>
      </vt:variant>
      <vt:variant>
        <vt:i4>5</vt:i4>
      </vt:variant>
      <vt:variant>
        <vt:lpwstr>https://gsa.acgov.org/do-business-with-us/contracting-opportunities/policies-procedures/iran-contracting-act-of-2010-ica/</vt:lpwstr>
      </vt:variant>
      <vt:variant>
        <vt:lpwstr/>
      </vt:variant>
      <vt:variant>
        <vt:i4>4587543</vt:i4>
      </vt:variant>
      <vt:variant>
        <vt:i4>261</vt:i4>
      </vt:variant>
      <vt:variant>
        <vt:i4>0</vt:i4>
      </vt:variant>
      <vt:variant>
        <vt:i4>5</vt:i4>
      </vt:variant>
      <vt:variant>
        <vt:lpwstr>https://gsa.acgov.org/do-business-with-us/contracting-opportunities/debarment-suspension-policy/</vt:lpwstr>
      </vt:variant>
      <vt:variant>
        <vt:lpwstr/>
      </vt:variant>
      <vt:variant>
        <vt:i4>4587543</vt:i4>
      </vt:variant>
      <vt:variant>
        <vt:i4>258</vt:i4>
      </vt:variant>
      <vt:variant>
        <vt:i4>0</vt:i4>
      </vt:variant>
      <vt:variant>
        <vt:i4>5</vt:i4>
      </vt:variant>
      <vt:variant>
        <vt:lpwstr>https://gsa.acgov.org/do-business-with-us/contracting-opportunities/debarment-suspension-policy/</vt:lpwstr>
      </vt:variant>
      <vt:variant>
        <vt:lpwstr/>
      </vt:variant>
      <vt:variant>
        <vt:i4>5701651</vt:i4>
      </vt:variant>
      <vt:variant>
        <vt:i4>255</vt:i4>
      </vt:variant>
      <vt:variant>
        <vt:i4>0</vt:i4>
      </vt:variant>
      <vt:variant>
        <vt:i4>5</vt:i4>
      </vt:variant>
      <vt:variant>
        <vt:lpwstr>https://gsa.acgov.org/do-business-with-us/contracting-opportunities/policies-procedures/general-requirements/</vt:lpwstr>
      </vt:variant>
      <vt:variant>
        <vt:lpwstr/>
      </vt:variant>
      <vt:variant>
        <vt:i4>5701651</vt:i4>
      </vt:variant>
      <vt:variant>
        <vt:i4>252</vt:i4>
      </vt:variant>
      <vt:variant>
        <vt:i4>0</vt:i4>
      </vt:variant>
      <vt:variant>
        <vt:i4>5</vt:i4>
      </vt:variant>
      <vt:variant>
        <vt:lpwstr>https://gsa.acgov.org/do-business-with-us/contracting-opportunities/policies-procedures/general-requirements/</vt:lpwstr>
      </vt:variant>
      <vt:variant>
        <vt:lpwstr/>
      </vt:variant>
      <vt:variant>
        <vt:i4>80</vt:i4>
      </vt:variant>
      <vt:variant>
        <vt:i4>249</vt:i4>
      </vt:variant>
      <vt:variant>
        <vt:i4>0</vt:i4>
      </vt:variant>
      <vt:variant>
        <vt:i4>5</vt:i4>
      </vt:variant>
      <vt:variant>
        <vt:lpwstr>https://ezsourcing.acgov.org/</vt:lpwstr>
      </vt:variant>
      <vt:variant>
        <vt:lpwstr/>
      </vt:variant>
      <vt:variant>
        <vt:i4>6422641</vt:i4>
      </vt:variant>
      <vt:variant>
        <vt:i4>246</vt:i4>
      </vt:variant>
      <vt:variant>
        <vt:i4>0</vt:i4>
      </vt:variant>
      <vt:variant>
        <vt:i4>5</vt:i4>
      </vt:variant>
      <vt:variant>
        <vt:lpwstr/>
      </vt:variant>
      <vt:variant>
        <vt:lpwstr>ExceptionClarifications</vt:lpwstr>
      </vt:variant>
      <vt:variant>
        <vt:i4>80</vt:i4>
      </vt:variant>
      <vt:variant>
        <vt:i4>243</vt:i4>
      </vt:variant>
      <vt:variant>
        <vt:i4>0</vt:i4>
      </vt:variant>
      <vt:variant>
        <vt:i4>5</vt:i4>
      </vt:variant>
      <vt:variant>
        <vt:lpwstr>https://ezsourcing.acgov.org/</vt:lpwstr>
      </vt:variant>
      <vt:variant>
        <vt:lpwstr/>
      </vt:variant>
      <vt:variant>
        <vt:i4>80</vt:i4>
      </vt:variant>
      <vt:variant>
        <vt:i4>240</vt:i4>
      </vt:variant>
      <vt:variant>
        <vt:i4>0</vt:i4>
      </vt:variant>
      <vt:variant>
        <vt:i4>5</vt:i4>
      </vt:variant>
      <vt:variant>
        <vt:lpwstr>https://ezsourcing.acgov.org/</vt:lpwstr>
      </vt:variant>
      <vt:variant>
        <vt:lpwstr/>
      </vt:variant>
      <vt:variant>
        <vt:i4>1966086</vt:i4>
      </vt:variant>
      <vt:variant>
        <vt:i4>237</vt:i4>
      </vt:variant>
      <vt:variant>
        <vt:i4>0</vt:i4>
      </vt:variant>
      <vt:variant>
        <vt:i4>5</vt:i4>
      </vt:variant>
      <vt:variant>
        <vt:lpwstr/>
      </vt:variant>
      <vt:variant>
        <vt:lpwstr>SLEBSubSignature</vt:lpwstr>
      </vt:variant>
      <vt:variant>
        <vt:i4>5898305</vt:i4>
      </vt:variant>
      <vt:variant>
        <vt:i4>234</vt:i4>
      </vt:variant>
      <vt:variant>
        <vt:i4>0</vt:i4>
      </vt:variant>
      <vt:variant>
        <vt:i4>5</vt:i4>
      </vt:variant>
      <vt:variant>
        <vt:lpwstr/>
      </vt:variant>
      <vt:variant>
        <vt:lpwstr>Prime_Bidder_Signature</vt:lpwstr>
      </vt:variant>
      <vt:variant>
        <vt:i4>7077980</vt:i4>
      </vt:variant>
      <vt:variant>
        <vt:i4>231</vt:i4>
      </vt:variant>
      <vt:variant>
        <vt:i4>0</vt:i4>
      </vt:variant>
      <vt:variant>
        <vt:i4>5</vt:i4>
      </vt:variant>
      <vt:variant>
        <vt:lpwstr/>
      </vt:variant>
      <vt:variant>
        <vt:lpwstr>_SLEB_INFORMATION_SHEET</vt:lpwstr>
      </vt:variant>
      <vt:variant>
        <vt:i4>1638452</vt:i4>
      </vt:variant>
      <vt:variant>
        <vt:i4>228</vt:i4>
      </vt:variant>
      <vt:variant>
        <vt:i4>0</vt:i4>
      </vt:variant>
      <vt:variant>
        <vt:i4>5</vt:i4>
      </vt:variant>
      <vt:variant>
        <vt:lpwstr/>
      </vt:variant>
      <vt:variant>
        <vt:lpwstr>_DEBARMENT_AND_SUSPENSION</vt:lpwstr>
      </vt:variant>
      <vt:variant>
        <vt:i4>7602191</vt:i4>
      </vt:variant>
      <vt:variant>
        <vt:i4>225</vt:i4>
      </vt:variant>
      <vt:variant>
        <vt:i4>0</vt:i4>
      </vt:variant>
      <vt:variant>
        <vt:i4>5</vt:i4>
      </vt:variant>
      <vt:variant>
        <vt:lpwstr/>
      </vt:variant>
      <vt:variant>
        <vt:lpwstr>_BIDDER_ACCEPTANCE_1</vt:lpwstr>
      </vt:variant>
      <vt:variant>
        <vt:i4>5505092</vt:i4>
      </vt:variant>
      <vt:variant>
        <vt:i4>222</vt:i4>
      </vt:variant>
      <vt:variant>
        <vt:i4>0</vt:i4>
      </vt:variant>
      <vt:variant>
        <vt:i4>5</vt:i4>
      </vt:variant>
      <vt:variant>
        <vt:lpwstr>https://gsa.acgov.org/do-business-with-us/contracting-opportunities/policies-procedures/proprietary-confidential-information/</vt:lpwstr>
      </vt:variant>
      <vt:variant>
        <vt:lpwstr/>
      </vt:variant>
      <vt:variant>
        <vt:i4>5505092</vt:i4>
      </vt:variant>
      <vt:variant>
        <vt:i4>219</vt:i4>
      </vt:variant>
      <vt:variant>
        <vt:i4>0</vt:i4>
      </vt:variant>
      <vt:variant>
        <vt:i4>5</vt:i4>
      </vt:variant>
      <vt:variant>
        <vt:lpwstr>https://gsa.acgov.org/do-business-with-us/contracting-opportunities/policies-procedures/proprietary-confidential-information/</vt:lpwstr>
      </vt:variant>
      <vt:variant>
        <vt:lpwstr/>
      </vt:variant>
      <vt:variant>
        <vt:i4>80</vt:i4>
      </vt:variant>
      <vt:variant>
        <vt:i4>216</vt:i4>
      </vt:variant>
      <vt:variant>
        <vt:i4>0</vt:i4>
      </vt:variant>
      <vt:variant>
        <vt:i4>5</vt:i4>
      </vt:variant>
      <vt:variant>
        <vt:lpwstr>https://ezsourcing.acgov.org/</vt:lpwstr>
      </vt:variant>
      <vt:variant>
        <vt:lpwstr/>
      </vt:variant>
      <vt:variant>
        <vt:i4>80</vt:i4>
      </vt:variant>
      <vt:variant>
        <vt:i4>213</vt:i4>
      </vt:variant>
      <vt:variant>
        <vt:i4>0</vt:i4>
      </vt:variant>
      <vt:variant>
        <vt:i4>5</vt:i4>
      </vt:variant>
      <vt:variant>
        <vt:lpwstr>https://ezsourcing.acgov.org/</vt:lpwstr>
      </vt:variant>
      <vt:variant>
        <vt:lpwstr/>
      </vt:variant>
      <vt:variant>
        <vt:i4>5242969</vt:i4>
      </vt:variant>
      <vt:variant>
        <vt:i4>210</vt:i4>
      </vt:variant>
      <vt:variant>
        <vt:i4>0</vt:i4>
      </vt:variant>
      <vt:variant>
        <vt:i4>5</vt:i4>
      </vt:variant>
      <vt:variant>
        <vt:lpwstr>https://gsa.acgov.org/do-business-with-us/contracting-opportunities/</vt:lpwstr>
      </vt:variant>
      <vt:variant>
        <vt:lpwstr/>
      </vt:variant>
      <vt:variant>
        <vt:i4>5242969</vt:i4>
      </vt:variant>
      <vt:variant>
        <vt:i4>207</vt:i4>
      </vt:variant>
      <vt:variant>
        <vt:i4>0</vt:i4>
      </vt:variant>
      <vt:variant>
        <vt:i4>5</vt:i4>
      </vt:variant>
      <vt:variant>
        <vt:lpwstr>https://gsa.acgov.org/do-business-with-us/contracting-opportunities/</vt:lpwstr>
      </vt:variant>
      <vt:variant>
        <vt:lpwstr/>
      </vt:variant>
      <vt:variant>
        <vt:i4>7274499</vt:i4>
      </vt:variant>
      <vt:variant>
        <vt:i4>204</vt:i4>
      </vt:variant>
      <vt:variant>
        <vt:i4>0</vt:i4>
      </vt:variant>
      <vt:variant>
        <vt:i4>5</vt:i4>
      </vt:variant>
      <vt:variant>
        <vt:lpwstr>mailto:kevin.bailey@acgov.org</vt:lpwstr>
      </vt:variant>
      <vt:variant>
        <vt:lpwstr/>
      </vt:variant>
      <vt:variant>
        <vt:i4>5242944</vt:i4>
      </vt:variant>
      <vt:variant>
        <vt:i4>201</vt:i4>
      </vt:variant>
      <vt:variant>
        <vt:i4>0</vt:i4>
      </vt:variant>
      <vt:variant>
        <vt:i4>5</vt:i4>
      </vt:variant>
      <vt:variant>
        <vt:lpwstr>https://acgovt.sharepoint.com/:w:/s/GSADigitalLibrary/EeGBnUyJSMFBoXqtvbj7ly0BqycT5J83NKyIV19tLO6-yA?e=YwGjFP</vt:lpwstr>
      </vt:variant>
      <vt:variant>
        <vt:lpwstr/>
      </vt:variant>
      <vt:variant>
        <vt:i4>5242944</vt:i4>
      </vt:variant>
      <vt:variant>
        <vt:i4>198</vt:i4>
      </vt:variant>
      <vt:variant>
        <vt:i4>0</vt:i4>
      </vt:variant>
      <vt:variant>
        <vt:i4>5</vt:i4>
      </vt:variant>
      <vt:variant>
        <vt:lpwstr>https://acgovt.sharepoint.com/:w:/s/GSADigitalLibrary/EeGBnUyJSMFBoXqtvbj7ly0BqycT5J83NKyIV19tLO6-yA?e=YwGjFP</vt:lpwstr>
      </vt:variant>
      <vt:variant>
        <vt:lpwstr/>
      </vt:variant>
      <vt:variant>
        <vt:i4>6422641</vt:i4>
      </vt:variant>
      <vt:variant>
        <vt:i4>195</vt:i4>
      </vt:variant>
      <vt:variant>
        <vt:i4>0</vt:i4>
      </vt:variant>
      <vt:variant>
        <vt:i4>5</vt:i4>
      </vt:variant>
      <vt:variant>
        <vt:lpwstr/>
      </vt:variant>
      <vt:variant>
        <vt:lpwstr>ExceptionClarifications</vt:lpwstr>
      </vt:variant>
      <vt:variant>
        <vt:i4>524310</vt:i4>
      </vt:variant>
      <vt:variant>
        <vt:i4>192</vt:i4>
      </vt:variant>
      <vt:variant>
        <vt:i4>0</vt:i4>
      </vt:variant>
      <vt:variant>
        <vt:i4>5</vt:i4>
      </vt:variant>
      <vt:variant>
        <vt:lpwstr>https://gsa.acgov.org/do-business-with-us/vendor-support/small-local-and-emerging-businesses/</vt:lpwstr>
      </vt:variant>
      <vt:variant>
        <vt:lpwstr/>
      </vt:variant>
      <vt:variant>
        <vt:i4>524310</vt:i4>
      </vt:variant>
      <vt:variant>
        <vt:i4>189</vt:i4>
      </vt:variant>
      <vt:variant>
        <vt:i4>0</vt:i4>
      </vt:variant>
      <vt:variant>
        <vt:i4>5</vt:i4>
      </vt:variant>
      <vt:variant>
        <vt:lpwstr>https://gsa.acgov.org/do-business-with-us/vendor-support/small-local-and-emerging-businesses/</vt:lpwstr>
      </vt:variant>
      <vt:variant>
        <vt:lpwstr/>
      </vt:variant>
      <vt:variant>
        <vt:i4>7733351</vt:i4>
      </vt:variant>
      <vt:variant>
        <vt:i4>186</vt:i4>
      </vt:variant>
      <vt:variant>
        <vt:i4>0</vt:i4>
      </vt:variant>
      <vt:variant>
        <vt:i4>5</vt:i4>
      </vt:variant>
      <vt:variant>
        <vt:lpwstr>http://acgov.org/auditor/sleb/overview.htm</vt:lpwstr>
      </vt:variant>
      <vt:variant>
        <vt:lpwstr/>
      </vt:variant>
      <vt:variant>
        <vt:i4>7733351</vt:i4>
      </vt:variant>
      <vt:variant>
        <vt:i4>183</vt:i4>
      </vt:variant>
      <vt:variant>
        <vt:i4>0</vt:i4>
      </vt:variant>
      <vt:variant>
        <vt:i4>5</vt:i4>
      </vt:variant>
      <vt:variant>
        <vt:lpwstr>http://acgov.org/auditor/sleb/overview.htm</vt:lpwstr>
      </vt:variant>
      <vt:variant>
        <vt:lpwstr/>
      </vt:variant>
      <vt:variant>
        <vt:i4>3145831</vt:i4>
      </vt:variant>
      <vt:variant>
        <vt:i4>180</vt:i4>
      </vt:variant>
      <vt:variant>
        <vt:i4>0</vt:i4>
      </vt:variant>
      <vt:variant>
        <vt:i4>5</vt:i4>
      </vt:variant>
      <vt:variant>
        <vt:lpwstr>http://www.dir.ca.gov/</vt:lpwstr>
      </vt:variant>
      <vt:variant>
        <vt:lpwstr/>
      </vt:variant>
      <vt:variant>
        <vt:i4>3801150</vt:i4>
      </vt:variant>
      <vt:variant>
        <vt:i4>177</vt:i4>
      </vt:variant>
      <vt:variant>
        <vt:i4>0</vt:i4>
      </vt:variant>
      <vt:variant>
        <vt:i4>5</vt:i4>
      </vt:variant>
      <vt:variant>
        <vt:lpwstr>http://www.sam.gov/SAM</vt:lpwstr>
      </vt:variant>
      <vt:variant>
        <vt:lpwstr/>
      </vt:variant>
      <vt:variant>
        <vt:i4>8257598</vt:i4>
      </vt:variant>
      <vt:variant>
        <vt:i4>174</vt:i4>
      </vt:variant>
      <vt:variant>
        <vt:i4>0</vt:i4>
      </vt:variant>
      <vt:variant>
        <vt:i4>5</vt:i4>
      </vt:variant>
      <vt:variant>
        <vt:lpwstr>https://gsa.acgov.org/do-business-with-us/upcoming-contracting-events/</vt:lpwstr>
      </vt:variant>
      <vt:variant>
        <vt:lpwstr/>
      </vt:variant>
      <vt:variant>
        <vt:i4>8257598</vt:i4>
      </vt:variant>
      <vt:variant>
        <vt:i4>171</vt:i4>
      </vt:variant>
      <vt:variant>
        <vt:i4>0</vt:i4>
      </vt:variant>
      <vt:variant>
        <vt:i4>5</vt:i4>
      </vt:variant>
      <vt:variant>
        <vt:lpwstr>https://gsa.acgov.org/do-business-with-us/upcoming-contracting-events/</vt:lpwstr>
      </vt:variant>
      <vt:variant>
        <vt:lpwstr/>
      </vt:variant>
      <vt:variant>
        <vt:i4>2359310</vt:i4>
      </vt:variant>
      <vt:variant>
        <vt:i4>168</vt:i4>
      </vt:variant>
      <vt:variant>
        <vt:i4>0</vt:i4>
      </vt:variant>
      <vt:variant>
        <vt:i4>5</vt:i4>
      </vt:variant>
      <vt:variant>
        <vt:lpwstr>https://teams.microsoft.com/l/meetup-join/19%3ameeting_ZTcwODZiMDctYzdmNi00ZTgxLWJhOTUtMjAyZTRkMWQxMTg4%40thread.v2/0?context=%7b%22Tid%22%3a%2232fdff2c-f86e-4ba3-a47d-6a44a7f45a64%22%2c%22Oid%22%3a%22338906a1-74a0-4066-b6d5-051f1847307a%22%7d</vt:lpwstr>
      </vt:variant>
      <vt:variant>
        <vt:lpwstr/>
      </vt:variant>
      <vt:variant>
        <vt:i4>327796</vt:i4>
      </vt:variant>
      <vt:variant>
        <vt:i4>165</vt:i4>
      </vt:variant>
      <vt:variant>
        <vt:i4>0</vt:i4>
      </vt:variant>
      <vt:variant>
        <vt:i4>5</vt:i4>
      </vt:variant>
      <vt:variant>
        <vt:lpwstr>\\us01nea012.user.root.acgov.org\GSA_Shares\GSAData\PURCHASING\PurchContract\Word\K.Bailey\Completed or Transferred Projects\902474 IRFP Elevator Condition Assessment Enterprise Bldg\2-IRFPQ\Final\2904_IRFP#902474.docx</vt:lpwstr>
      </vt:variant>
      <vt:variant>
        <vt:lpwstr>ExhibitB</vt:lpwstr>
      </vt:variant>
      <vt:variant>
        <vt:i4>1638453</vt:i4>
      </vt:variant>
      <vt:variant>
        <vt:i4>155</vt:i4>
      </vt:variant>
      <vt:variant>
        <vt:i4>0</vt:i4>
      </vt:variant>
      <vt:variant>
        <vt:i4>5</vt:i4>
      </vt:variant>
      <vt:variant>
        <vt:lpwstr/>
      </vt:variant>
      <vt:variant>
        <vt:lpwstr>_Toc192778185</vt:lpwstr>
      </vt:variant>
      <vt:variant>
        <vt:i4>1638453</vt:i4>
      </vt:variant>
      <vt:variant>
        <vt:i4>149</vt:i4>
      </vt:variant>
      <vt:variant>
        <vt:i4>0</vt:i4>
      </vt:variant>
      <vt:variant>
        <vt:i4>5</vt:i4>
      </vt:variant>
      <vt:variant>
        <vt:lpwstr/>
      </vt:variant>
      <vt:variant>
        <vt:lpwstr>_Toc192778184</vt:lpwstr>
      </vt:variant>
      <vt:variant>
        <vt:i4>1638453</vt:i4>
      </vt:variant>
      <vt:variant>
        <vt:i4>143</vt:i4>
      </vt:variant>
      <vt:variant>
        <vt:i4>0</vt:i4>
      </vt:variant>
      <vt:variant>
        <vt:i4>5</vt:i4>
      </vt:variant>
      <vt:variant>
        <vt:lpwstr/>
      </vt:variant>
      <vt:variant>
        <vt:lpwstr>_Toc192778183</vt:lpwstr>
      </vt:variant>
      <vt:variant>
        <vt:i4>1638453</vt:i4>
      </vt:variant>
      <vt:variant>
        <vt:i4>137</vt:i4>
      </vt:variant>
      <vt:variant>
        <vt:i4>0</vt:i4>
      </vt:variant>
      <vt:variant>
        <vt:i4>5</vt:i4>
      </vt:variant>
      <vt:variant>
        <vt:lpwstr/>
      </vt:variant>
      <vt:variant>
        <vt:lpwstr>_Toc192778182</vt:lpwstr>
      </vt:variant>
      <vt:variant>
        <vt:i4>1638453</vt:i4>
      </vt:variant>
      <vt:variant>
        <vt:i4>131</vt:i4>
      </vt:variant>
      <vt:variant>
        <vt:i4>0</vt:i4>
      </vt:variant>
      <vt:variant>
        <vt:i4>5</vt:i4>
      </vt:variant>
      <vt:variant>
        <vt:lpwstr/>
      </vt:variant>
      <vt:variant>
        <vt:lpwstr>_Toc192778181</vt:lpwstr>
      </vt:variant>
      <vt:variant>
        <vt:i4>1638453</vt:i4>
      </vt:variant>
      <vt:variant>
        <vt:i4>125</vt:i4>
      </vt:variant>
      <vt:variant>
        <vt:i4>0</vt:i4>
      </vt:variant>
      <vt:variant>
        <vt:i4>5</vt:i4>
      </vt:variant>
      <vt:variant>
        <vt:lpwstr/>
      </vt:variant>
      <vt:variant>
        <vt:lpwstr>_Toc192778180</vt:lpwstr>
      </vt:variant>
      <vt:variant>
        <vt:i4>1441845</vt:i4>
      </vt:variant>
      <vt:variant>
        <vt:i4>119</vt:i4>
      </vt:variant>
      <vt:variant>
        <vt:i4>0</vt:i4>
      </vt:variant>
      <vt:variant>
        <vt:i4>5</vt:i4>
      </vt:variant>
      <vt:variant>
        <vt:lpwstr/>
      </vt:variant>
      <vt:variant>
        <vt:lpwstr>_Toc192778179</vt:lpwstr>
      </vt:variant>
      <vt:variant>
        <vt:i4>1441845</vt:i4>
      </vt:variant>
      <vt:variant>
        <vt:i4>113</vt:i4>
      </vt:variant>
      <vt:variant>
        <vt:i4>0</vt:i4>
      </vt:variant>
      <vt:variant>
        <vt:i4>5</vt:i4>
      </vt:variant>
      <vt:variant>
        <vt:lpwstr/>
      </vt:variant>
      <vt:variant>
        <vt:lpwstr>_Toc192778178</vt:lpwstr>
      </vt:variant>
      <vt:variant>
        <vt:i4>1441845</vt:i4>
      </vt:variant>
      <vt:variant>
        <vt:i4>107</vt:i4>
      </vt:variant>
      <vt:variant>
        <vt:i4>0</vt:i4>
      </vt:variant>
      <vt:variant>
        <vt:i4>5</vt:i4>
      </vt:variant>
      <vt:variant>
        <vt:lpwstr/>
      </vt:variant>
      <vt:variant>
        <vt:lpwstr>_Toc192778177</vt:lpwstr>
      </vt:variant>
      <vt:variant>
        <vt:i4>1441845</vt:i4>
      </vt:variant>
      <vt:variant>
        <vt:i4>101</vt:i4>
      </vt:variant>
      <vt:variant>
        <vt:i4>0</vt:i4>
      </vt:variant>
      <vt:variant>
        <vt:i4>5</vt:i4>
      </vt:variant>
      <vt:variant>
        <vt:lpwstr/>
      </vt:variant>
      <vt:variant>
        <vt:lpwstr>_Toc192778176</vt:lpwstr>
      </vt:variant>
      <vt:variant>
        <vt:i4>1441845</vt:i4>
      </vt:variant>
      <vt:variant>
        <vt:i4>95</vt:i4>
      </vt:variant>
      <vt:variant>
        <vt:i4>0</vt:i4>
      </vt:variant>
      <vt:variant>
        <vt:i4>5</vt:i4>
      </vt:variant>
      <vt:variant>
        <vt:lpwstr/>
      </vt:variant>
      <vt:variant>
        <vt:lpwstr>_Toc192778175</vt:lpwstr>
      </vt:variant>
      <vt:variant>
        <vt:i4>1441845</vt:i4>
      </vt:variant>
      <vt:variant>
        <vt:i4>89</vt:i4>
      </vt:variant>
      <vt:variant>
        <vt:i4>0</vt:i4>
      </vt:variant>
      <vt:variant>
        <vt:i4>5</vt:i4>
      </vt:variant>
      <vt:variant>
        <vt:lpwstr/>
      </vt:variant>
      <vt:variant>
        <vt:lpwstr>_Toc192778174</vt:lpwstr>
      </vt:variant>
      <vt:variant>
        <vt:i4>1441845</vt:i4>
      </vt:variant>
      <vt:variant>
        <vt:i4>83</vt:i4>
      </vt:variant>
      <vt:variant>
        <vt:i4>0</vt:i4>
      </vt:variant>
      <vt:variant>
        <vt:i4>5</vt:i4>
      </vt:variant>
      <vt:variant>
        <vt:lpwstr/>
      </vt:variant>
      <vt:variant>
        <vt:lpwstr>_Toc192778173</vt:lpwstr>
      </vt:variant>
      <vt:variant>
        <vt:i4>1441845</vt:i4>
      </vt:variant>
      <vt:variant>
        <vt:i4>77</vt:i4>
      </vt:variant>
      <vt:variant>
        <vt:i4>0</vt:i4>
      </vt:variant>
      <vt:variant>
        <vt:i4>5</vt:i4>
      </vt:variant>
      <vt:variant>
        <vt:lpwstr/>
      </vt:variant>
      <vt:variant>
        <vt:lpwstr>_Toc192778172</vt:lpwstr>
      </vt:variant>
      <vt:variant>
        <vt:i4>1441845</vt:i4>
      </vt:variant>
      <vt:variant>
        <vt:i4>71</vt:i4>
      </vt:variant>
      <vt:variant>
        <vt:i4>0</vt:i4>
      </vt:variant>
      <vt:variant>
        <vt:i4>5</vt:i4>
      </vt:variant>
      <vt:variant>
        <vt:lpwstr/>
      </vt:variant>
      <vt:variant>
        <vt:lpwstr>_Toc192778171</vt:lpwstr>
      </vt:variant>
      <vt:variant>
        <vt:i4>1441845</vt:i4>
      </vt:variant>
      <vt:variant>
        <vt:i4>65</vt:i4>
      </vt:variant>
      <vt:variant>
        <vt:i4>0</vt:i4>
      </vt:variant>
      <vt:variant>
        <vt:i4>5</vt:i4>
      </vt:variant>
      <vt:variant>
        <vt:lpwstr/>
      </vt:variant>
      <vt:variant>
        <vt:lpwstr>_Toc192778170</vt:lpwstr>
      </vt:variant>
      <vt:variant>
        <vt:i4>1507381</vt:i4>
      </vt:variant>
      <vt:variant>
        <vt:i4>59</vt:i4>
      </vt:variant>
      <vt:variant>
        <vt:i4>0</vt:i4>
      </vt:variant>
      <vt:variant>
        <vt:i4>5</vt:i4>
      </vt:variant>
      <vt:variant>
        <vt:lpwstr/>
      </vt:variant>
      <vt:variant>
        <vt:lpwstr>_Toc192778169</vt:lpwstr>
      </vt:variant>
      <vt:variant>
        <vt:i4>1507381</vt:i4>
      </vt:variant>
      <vt:variant>
        <vt:i4>53</vt:i4>
      </vt:variant>
      <vt:variant>
        <vt:i4>0</vt:i4>
      </vt:variant>
      <vt:variant>
        <vt:i4>5</vt:i4>
      </vt:variant>
      <vt:variant>
        <vt:lpwstr/>
      </vt:variant>
      <vt:variant>
        <vt:lpwstr>_Toc192778168</vt:lpwstr>
      </vt:variant>
      <vt:variant>
        <vt:i4>1507381</vt:i4>
      </vt:variant>
      <vt:variant>
        <vt:i4>47</vt:i4>
      </vt:variant>
      <vt:variant>
        <vt:i4>0</vt:i4>
      </vt:variant>
      <vt:variant>
        <vt:i4>5</vt:i4>
      </vt:variant>
      <vt:variant>
        <vt:lpwstr/>
      </vt:variant>
      <vt:variant>
        <vt:lpwstr>_Toc192778167</vt:lpwstr>
      </vt:variant>
      <vt:variant>
        <vt:i4>1507381</vt:i4>
      </vt:variant>
      <vt:variant>
        <vt:i4>41</vt:i4>
      </vt:variant>
      <vt:variant>
        <vt:i4>0</vt:i4>
      </vt:variant>
      <vt:variant>
        <vt:i4>5</vt:i4>
      </vt:variant>
      <vt:variant>
        <vt:lpwstr/>
      </vt:variant>
      <vt:variant>
        <vt:lpwstr>_Toc192778166</vt:lpwstr>
      </vt:variant>
      <vt:variant>
        <vt:i4>1507381</vt:i4>
      </vt:variant>
      <vt:variant>
        <vt:i4>35</vt:i4>
      </vt:variant>
      <vt:variant>
        <vt:i4>0</vt:i4>
      </vt:variant>
      <vt:variant>
        <vt:i4>5</vt:i4>
      </vt:variant>
      <vt:variant>
        <vt:lpwstr/>
      </vt:variant>
      <vt:variant>
        <vt:lpwstr>_Toc192778165</vt:lpwstr>
      </vt:variant>
      <vt:variant>
        <vt:i4>1507381</vt:i4>
      </vt:variant>
      <vt:variant>
        <vt:i4>29</vt:i4>
      </vt:variant>
      <vt:variant>
        <vt:i4>0</vt:i4>
      </vt:variant>
      <vt:variant>
        <vt:i4>5</vt:i4>
      </vt:variant>
      <vt:variant>
        <vt:lpwstr/>
      </vt:variant>
      <vt:variant>
        <vt:lpwstr>_Toc192778164</vt:lpwstr>
      </vt:variant>
      <vt:variant>
        <vt:i4>8257598</vt:i4>
      </vt:variant>
      <vt:variant>
        <vt:i4>24</vt:i4>
      </vt:variant>
      <vt:variant>
        <vt:i4>0</vt:i4>
      </vt:variant>
      <vt:variant>
        <vt:i4>5</vt:i4>
      </vt:variant>
      <vt:variant>
        <vt:lpwstr>https://gsa.acgov.org/do-business-with-us/upcoming-contracting-events/</vt:lpwstr>
      </vt:variant>
      <vt:variant>
        <vt:lpwstr/>
      </vt:variant>
      <vt:variant>
        <vt:i4>8257598</vt:i4>
      </vt:variant>
      <vt:variant>
        <vt:i4>21</vt:i4>
      </vt:variant>
      <vt:variant>
        <vt:i4>0</vt:i4>
      </vt:variant>
      <vt:variant>
        <vt:i4>5</vt:i4>
      </vt:variant>
      <vt:variant>
        <vt:lpwstr>https://gsa.acgov.org/do-business-with-us/upcoming-contracting-events/</vt:lpwstr>
      </vt:variant>
      <vt:variant>
        <vt:lpwstr/>
      </vt:variant>
      <vt:variant>
        <vt:i4>2359310</vt:i4>
      </vt:variant>
      <vt:variant>
        <vt:i4>18</vt:i4>
      </vt:variant>
      <vt:variant>
        <vt:i4>0</vt:i4>
      </vt:variant>
      <vt:variant>
        <vt:i4>5</vt:i4>
      </vt:variant>
      <vt:variant>
        <vt:lpwstr>https://teams.microsoft.com/l/meetup-join/19%3ameeting_ZTcwODZiMDctYzdmNi00ZTgxLWJhOTUtMjAyZTRkMWQxMTg4%40thread.v2/0?context=%7b%22Tid%22%3a%2232fdff2c-f86e-4ba3-a47d-6a44a7f45a64%22%2c%22Oid%22%3a%22338906a1-74a0-4066-b6d5-051f1847307a%22%7d</vt:lpwstr>
      </vt:variant>
      <vt:variant>
        <vt:lpwstr/>
      </vt:variant>
      <vt:variant>
        <vt:i4>80</vt:i4>
      </vt:variant>
      <vt:variant>
        <vt:i4>15</vt:i4>
      </vt:variant>
      <vt:variant>
        <vt:i4>0</vt:i4>
      </vt:variant>
      <vt:variant>
        <vt:i4>5</vt:i4>
      </vt:variant>
      <vt:variant>
        <vt:lpwstr>https://ezsourcing.acgov.org/</vt:lpwstr>
      </vt:variant>
      <vt:variant>
        <vt:lpwstr/>
      </vt:variant>
      <vt:variant>
        <vt:i4>80</vt:i4>
      </vt:variant>
      <vt:variant>
        <vt:i4>12</vt:i4>
      </vt:variant>
      <vt:variant>
        <vt:i4>0</vt:i4>
      </vt:variant>
      <vt:variant>
        <vt:i4>5</vt:i4>
      </vt:variant>
      <vt:variant>
        <vt:lpwstr>https://ezsourcing.acgov.org/</vt:lpwstr>
      </vt:variant>
      <vt:variant>
        <vt:lpwstr/>
      </vt:variant>
      <vt:variant>
        <vt:i4>80</vt:i4>
      </vt:variant>
      <vt:variant>
        <vt:i4>9</vt:i4>
      </vt:variant>
      <vt:variant>
        <vt:i4>0</vt:i4>
      </vt:variant>
      <vt:variant>
        <vt:i4>5</vt:i4>
      </vt:variant>
      <vt:variant>
        <vt:lpwstr>https://ezsourcing.acgov.org/</vt:lpwstr>
      </vt:variant>
      <vt:variant>
        <vt:lpwstr/>
      </vt:variant>
      <vt:variant>
        <vt:i4>7274499</vt:i4>
      </vt:variant>
      <vt:variant>
        <vt:i4>6</vt:i4>
      </vt:variant>
      <vt:variant>
        <vt:i4>0</vt:i4>
      </vt:variant>
      <vt:variant>
        <vt:i4>5</vt:i4>
      </vt:variant>
      <vt:variant>
        <vt:lpwstr>mailto:kevin.bailey@acgov.org</vt:lpwstr>
      </vt:variant>
      <vt:variant>
        <vt:lpwstr/>
      </vt:variant>
      <vt:variant>
        <vt:i4>5242969</vt:i4>
      </vt:variant>
      <vt:variant>
        <vt:i4>3</vt:i4>
      </vt:variant>
      <vt:variant>
        <vt:i4>0</vt:i4>
      </vt:variant>
      <vt:variant>
        <vt:i4>5</vt:i4>
      </vt:variant>
      <vt:variant>
        <vt:lpwstr>https://gsa.acgov.org/do-business-with-us/contracting-opportunities/</vt:lpwstr>
      </vt:variant>
      <vt:variant>
        <vt:lpwstr/>
      </vt:variant>
      <vt:variant>
        <vt:i4>5242969</vt:i4>
      </vt:variant>
      <vt:variant>
        <vt:i4>0</vt:i4>
      </vt:variant>
      <vt:variant>
        <vt:i4>0</vt:i4>
      </vt:variant>
      <vt:variant>
        <vt:i4>5</vt:i4>
      </vt:variant>
      <vt:variant>
        <vt:lpwstr>https://gsa.acgov.org/do-business-with-us/contracting-opportunities/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Bailey, Kevin  GSA - Procurement Department</dc:creator>
  <cp:keywords/>
  <dc:description/>
  <cp:lastModifiedBy>Bailey, Kevin  GSA - Procurement Department</cp:lastModifiedBy>
  <cp:revision>2</cp:revision>
  <dcterms:created xsi:type="dcterms:W3CDTF">2025-04-02T16:29:00Z</dcterms:created>
  <dcterms:modified xsi:type="dcterms:W3CDTF">2025-04-02T16:29:00Z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009347c6a16077717e0c4b7c99ac19345526c20f0e6fd3d1075e60de67f6b357</vt:lpwstr>
  </property>
  <property fmtid="{D5CDD505-2E9C-101B-9397-08002B2CF9AE}" pid="3" name="ContentTypeId">
    <vt:lpwstr>0x0101002358B52F1396BD48A7ADE4CF418743F8</vt:lpwstr>
  </property>
  <property fmtid="{D5CDD505-2E9C-101B-9397-08002B2CF9AE}" pid="4" name="_dlc_DocIdItemGuid">
    <vt:lpwstr>7a713c4e-d21e-45ce-a984-c15b528865b8</vt:lpwstr>
  </property>
</Properties>
</file>