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8" r:id="rId3"/>
    <p:sldId id="310" r:id="rId4"/>
    <p:sldId id="311" r:id="rId5"/>
    <p:sldId id="312" r:id="rId6"/>
    <p:sldId id="303" r:id="rId7"/>
    <p:sldId id="290" r:id="rId8"/>
    <p:sldId id="313" r:id="rId9"/>
    <p:sldId id="305" r:id="rId10"/>
    <p:sldId id="314" r:id="rId11"/>
    <p:sldId id="283" r:id="rId12"/>
    <p:sldId id="292" r:id="rId13"/>
    <p:sldId id="298" r:id="rId14"/>
    <p:sldId id="302" r:id="rId15"/>
    <p:sldId id="266" r:id="rId16"/>
    <p:sldId id="31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5" orient="horz" pos="864" userDrawn="1">
          <p15:clr>
            <a:srgbClr val="A4A3A4"/>
          </p15:clr>
        </p15:guide>
        <p15:guide id="6" orient="horz" pos="4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5C01"/>
    <a:srgbClr val="FFDE75"/>
    <a:srgbClr val="FFC000"/>
    <a:srgbClr val="181717"/>
    <a:srgbClr val="C5C5C5"/>
    <a:srgbClr val="808080"/>
    <a:srgbClr val="5D5C5C"/>
    <a:srgbClr val="595959"/>
    <a:srgbClr val="A3A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4242" autoAdjust="0"/>
  </p:normalViewPr>
  <p:slideViewPr>
    <p:cSldViewPr snapToGrid="0" showGuides="1">
      <p:cViewPr varScale="1">
        <p:scale>
          <a:sx n="103" d="100"/>
          <a:sy n="103" d="100"/>
        </p:scale>
        <p:origin x="114" y="204"/>
      </p:cViewPr>
      <p:guideLst>
        <p:guide pos="3840"/>
        <p:guide orient="horz" pos="864"/>
        <p:guide orient="horz" pos="403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35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925AE6-CD04-4C7E-91F5-B8F37F2D151A}" type="datetimeFigureOut">
              <a:rPr lang="en-US" smtClean="0"/>
              <a:t>4/25/2019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A265B9-C8E3-4D2D-B52C-54B264F93CB4}" type="slidenum">
              <a:rPr lang="en-US" smtClean="0"/>
              <a:t>‹#›</a:t>
            </a:fld>
            <a:endParaRPr lang="en-US"/>
          </a:p>
        </p:txBody>
      </p:sp>
    </p:spTree>
    <p:extLst>
      <p:ext uri="{BB962C8B-B14F-4D97-AF65-F5344CB8AC3E}">
        <p14:creationId xmlns:p14="http://schemas.microsoft.com/office/powerpoint/2010/main" val="3099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a:p>
            <a:r>
              <a:rPr lang="en-US" dirty="0"/>
              <a:t>Apologize if any of this information is repetitive</a:t>
            </a:r>
          </a:p>
        </p:txBody>
      </p:sp>
      <p:sp>
        <p:nvSpPr>
          <p:cNvPr id="4" name="Slide Number Placeholder 3"/>
          <p:cNvSpPr>
            <a:spLocks noGrp="1"/>
          </p:cNvSpPr>
          <p:nvPr>
            <p:ph type="sldNum" sz="quarter" idx="5"/>
          </p:nvPr>
        </p:nvSpPr>
        <p:spPr/>
        <p:txBody>
          <a:bodyPr/>
          <a:lstStyle/>
          <a:p>
            <a:fld id="{DEA265B9-C8E3-4D2D-B52C-54B264F93CB4}" type="slidenum">
              <a:rPr lang="en-US" smtClean="0"/>
              <a:t>1</a:t>
            </a:fld>
            <a:endParaRPr lang="en-US"/>
          </a:p>
        </p:txBody>
      </p:sp>
    </p:spTree>
    <p:extLst>
      <p:ext uri="{BB962C8B-B14F-4D97-AF65-F5344CB8AC3E}">
        <p14:creationId xmlns:p14="http://schemas.microsoft.com/office/powerpoint/2010/main" val="337711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965383"/>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10</a:t>
            </a:fld>
            <a:endParaRPr lang="en-US"/>
          </a:p>
        </p:txBody>
      </p:sp>
    </p:spTree>
    <p:extLst>
      <p:ext uri="{BB962C8B-B14F-4D97-AF65-F5344CB8AC3E}">
        <p14:creationId xmlns:p14="http://schemas.microsoft.com/office/powerpoint/2010/main" val="11994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Not only do we know that employers are disinclined to hire individuals with a criminal record, but in fact there are myriad state laws that explicitly bar such individuals from specific professions and job categories.</a:t>
            </a:r>
          </a:p>
          <a:p>
            <a:pPr lvl="0"/>
            <a:endParaRPr lang="en-US" dirty="0"/>
          </a:p>
          <a:p>
            <a:pPr lvl="0"/>
            <a:r>
              <a:rPr lang="en-US" dirty="0"/>
              <a:t>EMPLOYMENT DISCRIMINATION AND RACE</a:t>
            </a:r>
          </a:p>
          <a:p>
            <a:endParaRPr lang="en-US" dirty="0"/>
          </a:p>
          <a:p>
            <a:r>
              <a:rPr lang="en-US" dirty="0"/>
              <a:t>There is ample research that shows that American employers are reluctant to </a:t>
            </a:r>
            <a:r>
              <a:rPr lang="en-US" sz="1200" dirty="0"/>
              <a:t>hire African Americans and/or pay them comparable wages to whites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Since 1990 white applicants received, on average, 36% more callbacks than black applicants and 24% more callbacks than Latino applicants with identical résumés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see little indication of progress over time [chart]</a:t>
            </a:r>
            <a:endParaRPr lang="en-US" sz="1200" dirty="0"/>
          </a:p>
          <a:p>
            <a:pPr marL="171450" indent="-171450">
              <a:buFont typeface="Arial" panose="020B0604020202020204" pitchFamily="34" charset="0"/>
              <a:buChar char="•"/>
            </a:pPr>
            <a:r>
              <a:rPr lang="en-US" sz="900" dirty="0"/>
              <a:t>This disparity is reflected in unemployment rates -- According to the Bureau of Labor Statistics, in 2016, black men 16 to 24 had approximately double the unemployment rate as white men of the same age range (29.4% unemployment rate; 15.6% for white men 16-19. black men 20 to 24, 15.3% ; 7.9% for white men 20-24)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t>This racial employment discrimination is compounded for people of color with criminal records: </a:t>
            </a:r>
          </a:p>
          <a:p>
            <a:pPr marL="0" lvl="0" indent="0">
              <a:buFont typeface="Arial" panose="020B0604020202020204" pitchFamily="34" charset="0"/>
              <a:buNone/>
            </a:pPr>
            <a:r>
              <a:rPr lang="en-US" sz="900" dirty="0">
                <a:highlight>
                  <a:srgbClr val="FFFF00"/>
                </a:highlight>
              </a:rPr>
              <a:t>In one 2003 study, black offenders received two-thirds fewer offers than white offenders—5% v 14%. As the chart above shows, this has not changed much in 25 years.</a:t>
            </a:r>
            <a:endParaRPr lang="en-US" sz="900" dirty="0"/>
          </a:p>
          <a:p>
            <a:pPr marL="171450" indent="-171450">
              <a:buFont typeface="Arial" panose="020B0604020202020204" pitchFamily="34" charset="0"/>
              <a:buChar char="•"/>
            </a:pPr>
            <a:endParaRPr lang="en-US" dirty="0"/>
          </a:p>
          <a:p>
            <a:r>
              <a:rPr lang="en-US" sz="1200" b="0" i="0" u="none" strike="noStrike" kern="1200" baseline="0" dirty="0">
                <a:solidFill>
                  <a:schemeClr val="tx1"/>
                </a:solidFill>
                <a:latin typeface="+mn-lt"/>
                <a:ea typeface="+mn-ea"/>
                <a:cs typeface="+mn-cs"/>
              </a:rPr>
              <a:t>People of color make up 67% of the prison population. </a:t>
            </a:r>
            <a:r>
              <a:rPr lang="en-US" sz="900" dirty="0"/>
              <a:t>Due to the racial characteristics of mass incarceration, racial employment discrimination is an issue that affects the majority of the formerly incarcerated individual population in the US, and therefore, employment discrimination against formerly incarcerated individuals can be considered a form of racial discrimination that effectively blocks people of color from the labor market. </a:t>
            </a:r>
          </a:p>
          <a:p>
            <a:pPr marL="457200" lvl="1" indent="0">
              <a:buFont typeface="Arial" panose="020B0604020202020204" pitchFamily="34" charset="0"/>
              <a:buNone/>
            </a:pPr>
            <a:endParaRPr lang="en-US" sz="700" dirty="0"/>
          </a:p>
          <a:p>
            <a:pPr marL="628650" lvl="1" indent="-171450">
              <a:buFont typeface="Arial" panose="020B0604020202020204" pitchFamily="34" charset="0"/>
              <a:buChar char="•"/>
            </a:pPr>
            <a:endParaRPr lang="en-US"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11</a:t>
            </a:fld>
            <a:endParaRPr lang="en-US"/>
          </a:p>
        </p:txBody>
      </p:sp>
    </p:spTree>
    <p:extLst>
      <p:ext uri="{BB962C8B-B14F-4D97-AF65-F5344CB8AC3E}">
        <p14:creationId xmlns:p14="http://schemas.microsoft.com/office/powerpoint/2010/main" val="179407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486493"/>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t>It is in the context of such a system that reentry employment programs must operate: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barriers presented by the labor market are beyond their ability to impact in a 6-12 month timeframe.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a</a:t>
            </a:r>
            <a:r>
              <a:rPr lang="en-US" sz="900" dirty="0"/>
              <a:t> single job placement or retention does not eliminate the tenuous position in which reentry citizens find themselves in relation to the labor market. </a:t>
            </a:r>
          </a:p>
          <a:p>
            <a:pPr lvl="0"/>
            <a:endParaRPr lang="en-US" sz="900" dirty="0"/>
          </a:p>
          <a:p>
            <a:pPr lvl="0"/>
            <a:r>
              <a:rPr lang="en-US" sz="900" u="sng" dirty="0"/>
              <a:t>The relationship between a job and criminal activity</a:t>
            </a:r>
          </a:p>
          <a:p>
            <a:pPr lvl="0"/>
            <a:r>
              <a:rPr lang="en-US" sz="900" dirty="0"/>
              <a:t>Underpinning all reentry employment programs is the belief that finding employment will make a formerly incarcerated individual less likely to engage in criminal activity. </a:t>
            </a:r>
          </a:p>
          <a:p>
            <a:pPr lvl="0"/>
            <a:endParaRPr lang="en-US" sz="900" dirty="0"/>
          </a:p>
          <a:p>
            <a:pPr marL="183394" indent="-174708">
              <a:buFont typeface="Arial" panose="020B0604020202020204" pitchFamily="34" charset="0"/>
              <a:buChar char="•"/>
            </a:pPr>
            <a:r>
              <a:rPr lang="en-US" sz="900" dirty="0"/>
              <a:t>The thinking is that a formerly incarcerated individual will build social ties and professional networks through employment, which will deter them from criminal activities.</a:t>
            </a:r>
          </a:p>
          <a:p>
            <a:endParaRPr lang="en-US" sz="900" dirty="0"/>
          </a:p>
          <a:p>
            <a:pPr marL="171450" indent="-171450">
              <a:buFont typeface="Arial" panose="020B0604020202020204" pitchFamily="34" charset="0"/>
              <a:buChar char="•"/>
            </a:pPr>
            <a:r>
              <a:rPr lang="en-US" sz="900" dirty="0"/>
              <a:t>Although such arguments make intuitive sense, there is limited empirical evidence to support the claim that employment reduces recidivism. </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In fact, the relationship between employment and recidivism is not at all clear.</a:t>
            </a:r>
          </a:p>
          <a:p>
            <a:pPr lvl="0"/>
            <a:endParaRPr lang="en-US" sz="900" dirty="0"/>
          </a:p>
          <a:p>
            <a:pPr marL="628650" lvl="1" indent="-171450">
              <a:buFont typeface="Arial" panose="020B0604020202020204" pitchFamily="34" charset="0"/>
              <a:buChar char="•"/>
            </a:pPr>
            <a:r>
              <a:rPr lang="en-US" sz="900" dirty="0"/>
              <a:t>First of all, many prisoners have a full-time job at the time of arrest – job/income [tables]</a:t>
            </a:r>
          </a:p>
          <a:p>
            <a:pPr marL="8686"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r>
              <a:rPr lang="en-US" sz="900" i="1" dirty="0"/>
              <a:t>Perhaps we think of reentry employment programs as failing because we are looking at them exclusively through the lens of recidivism and job placement. It is possible that we have been measuring the wrong things</a:t>
            </a:r>
          </a:p>
          <a:p>
            <a:endParaRPr lang="en-US" sz="900" dirty="0"/>
          </a:p>
          <a:p>
            <a:pPr marL="1801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The problems with recidivism as a measure of impact are well known -- it not a measure of individual behavior, but rather a measure of how individuals are perceived and treated when they come into contact with legal authorities. </a:t>
            </a:r>
          </a:p>
          <a:p>
            <a:pPr marL="685800" lvl="1"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low-income minority communities, low-income people of color are statistically more likely to be subject to arrest and conviction.</a:t>
            </a:r>
          </a:p>
          <a:p>
            <a:pPr marL="685800" lvl="1"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Also, crime concepts evolve over time -- states downgrade some crimes from felonies to misdemeanors</a:t>
            </a:r>
          </a:p>
          <a:p>
            <a:pPr marL="685800" lvl="1" indent="-22860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Focusing solely on job placement may prevent us from addressing and seeing the processes that need to happen for a person to be successful in finding and keeping work that is meaningful and rewarding to them and can help lift them out of the cycle of poverty and criminality. </a:t>
            </a:r>
          </a:p>
          <a:p>
            <a:endParaRPr lang="en-US" sz="900" dirty="0"/>
          </a:p>
          <a:p>
            <a:r>
              <a:rPr lang="en-US" sz="900" dirty="0"/>
              <a:t>But if we look beyond recidivism and job placemen to re-examine how we define ‘success’ and the performance measures we use to determine an employment program’s outcomes, we may find that some elements of reentry programs are having impact along a number of important axes.</a:t>
            </a:r>
          </a:p>
          <a:p>
            <a:pPr marL="174708" indent="-174708">
              <a:buFont typeface="Arial" panose="020B0604020202020204" pitchFamily="34" charset="0"/>
              <a:buChar char="•"/>
            </a:pPr>
            <a:r>
              <a:rPr lang="en-US" sz="900" dirty="0"/>
              <a:t>Reentry programs may be educating formerly incarcerated individuals about the job market, helping them define career goals, and position themselves with employers. </a:t>
            </a:r>
          </a:p>
          <a:p>
            <a:pPr marL="174708" indent="-174708">
              <a:buFont typeface="Arial" panose="020B0604020202020204" pitchFamily="34" charset="0"/>
              <a:buChar char="•"/>
            </a:pPr>
            <a:r>
              <a:rPr lang="en-US" sz="900" dirty="0"/>
              <a:t>They may be helping formerly incarcerated individuals develop technology skills and build a professional network.</a:t>
            </a:r>
          </a:p>
          <a:p>
            <a:pPr marL="174708" indent="-174708">
              <a:buFont typeface="Arial" panose="020B0604020202020204" pitchFamily="34" charset="0"/>
              <a:buChar char="•"/>
            </a:pPr>
            <a:r>
              <a:rPr lang="en-US" sz="900" dirty="0"/>
              <a:t>More importantly, reentry programs may be helping them increase prosocial thinking and support changes in negative behavior patterns. </a:t>
            </a:r>
          </a:p>
          <a:p>
            <a:endParaRPr lang="en-US" sz="900" dirty="0"/>
          </a:p>
          <a:p>
            <a:r>
              <a:rPr lang="en-US" sz="900" dirty="0"/>
              <a:t>The results may not be immediately measurable in terms of a long-term unsubsidized job, and may not deter a relapse into criminal offenses in the short-term for someone who is caught in the cycle of incarceration but these changes serve as the building blocks for a long road in changing patterns of criminal behavior.</a:t>
            </a:r>
          </a:p>
          <a:p>
            <a:pPr marL="8686"/>
            <a:endParaRPr lang="en-US" sz="900" dirty="0"/>
          </a:p>
        </p:txBody>
      </p:sp>
      <p:sp>
        <p:nvSpPr>
          <p:cNvPr id="4" name="Slide Number Placeholder 3"/>
          <p:cNvSpPr>
            <a:spLocks noGrp="1"/>
          </p:cNvSpPr>
          <p:nvPr>
            <p:ph type="sldNum" sz="quarter" idx="5"/>
          </p:nvPr>
        </p:nvSpPr>
        <p:spPr/>
        <p:txBody>
          <a:bodyPr/>
          <a:lstStyle/>
          <a:p>
            <a:fld id="{DEA265B9-C8E3-4D2D-B52C-54B264F93CB4}" type="slidenum">
              <a:rPr lang="en-US" smtClean="0"/>
              <a:t>12</a:t>
            </a:fld>
            <a:endParaRPr lang="en-US"/>
          </a:p>
        </p:txBody>
      </p:sp>
    </p:spTree>
    <p:extLst>
      <p:ext uri="{BB962C8B-B14F-4D97-AF65-F5344CB8AC3E}">
        <p14:creationId xmlns:p14="http://schemas.microsoft.com/office/powerpoint/2010/main" val="115755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50479"/>
          </a:xfrm>
        </p:spPr>
        <p:txBody>
          <a:bodyPr/>
          <a:lstStyle/>
          <a:p>
            <a:r>
              <a:rPr lang="en-US" sz="900" u="sng" dirty="0"/>
              <a:t>Define desistance –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Marked decrease or sustained absence from criminal and/or problem behavior</a:t>
            </a:r>
          </a:p>
          <a:p>
            <a:pPr marL="171450" indent="-171450">
              <a:buFont typeface="Arial" panose="020B0604020202020204" pitchFamily="34" charset="0"/>
              <a:buChar char="•"/>
            </a:pPr>
            <a:r>
              <a:rPr lang="en-US" sz="900" dirty="0"/>
              <a:t>Unlike the binary event of recidivism (success/failure), in a desistance framework, crime reduction is viewed as an ongoing change process involving an interweaving of individual, family, social, and environmental factors, whereby individuals learn to be law abiding over time.</a:t>
            </a:r>
            <a:endParaRPr lang="en-US" sz="900" kern="1200" dirty="0">
              <a:solidFill>
                <a:schemeClr val="tx1"/>
              </a:solidFill>
              <a:effectLst/>
              <a:latin typeface="+mn-lt"/>
              <a:ea typeface="+mn-ea"/>
              <a:cs typeface="+mn-cs"/>
            </a:endParaRP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dirty="0"/>
              <a:t>many of these issues cannot be addressed in an isolated manner</a:t>
            </a:r>
          </a:p>
          <a:p>
            <a:pPr marL="171450" indent="-171450">
              <a:buFont typeface="Arial" panose="020B0604020202020204" pitchFamily="34" charset="0"/>
              <a:buChar char="•"/>
            </a:pPr>
            <a:r>
              <a:rPr lang="en-US" sz="900" dirty="0"/>
              <a:t>a complex set of defining experiences –trauma, poverty, incarceration</a:t>
            </a:r>
          </a:p>
          <a:p>
            <a:pPr marL="171450" indent="-171450">
              <a:buFont typeface="Arial" panose="020B0604020202020204" pitchFamily="34" charset="0"/>
              <a:buChar char="•"/>
            </a:pPr>
            <a:r>
              <a:rPr lang="en-US" sz="900" dirty="0"/>
              <a:t>ultimately is about rebuilding a life, including an individual identity and sense of personhood, family and social relationships, and a community.</a:t>
            </a:r>
          </a:p>
          <a:p>
            <a:endParaRPr lang="en-US" sz="900" u="sng" dirty="0"/>
          </a:p>
          <a:p>
            <a:r>
              <a:rPr lang="en-US" sz="900" u="sng" dirty="0"/>
              <a:t>How can we impact these areas? </a:t>
            </a:r>
          </a:p>
          <a:p>
            <a:pPr marL="171450" indent="-171450">
              <a:buFont typeface="Arial" panose="020B0604020202020204" pitchFamily="34" charset="0"/>
              <a:buChar char="•"/>
            </a:pPr>
            <a:r>
              <a:rPr lang="en-US" sz="900" dirty="0"/>
              <a:t>One area that we know works is CBI, which has started to be used in reentry employment training.</a:t>
            </a:r>
          </a:p>
          <a:p>
            <a:pPr marL="628650" lvl="1" indent="-171450">
              <a:buFont typeface="Arial" panose="020B0604020202020204" pitchFamily="34" charset="0"/>
              <a:buChar char="•"/>
            </a:pPr>
            <a:r>
              <a:rPr lang="en-US" sz="900" dirty="0"/>
              <a:t>Psychologically based interventions aimed to reshape thinking and reduce problem areas (i.e. antisocial thoughts) </a:t>
            </a:r>
          </a:p>
          <a:p>
            <a:pPr marL="628650" lvl="1" indent="-171450">
              <a:buFont typeface="Arial" panose="020B0604020202020204" pitchFamily="34" charset="0"/>
              <a:buChar char="•"/>
            </a:pPr>
            <a:r>
              <a:rPr lang="en-US" sz="900" dirty="0"/>
              <a:t>Can be infused in employment programs to focus on thought-process behind getting a job, keeping a job, and the meaning behind a job</a:t>
            </a:r>
          </a:p>
          <a:p>
            <a:endParaRPr lang="en-US" sz="900" dirty="0"/>
          </a:p>
        </p:txBody>
      </p:sp>
      <p:sp>
        <p:nvSpPr>
          <p:cNvPr id="4" name="Slide Number Placeholder 3"/>
          <p:cNvSpPr>
            <a:spLocks noGrp="1"/>
          </p:cNvSpPr>
          <p:nvPr>
            <p:ph type="sldNum" sz="quarter" idx="5"/>
          </p:nvPr>
        </p:nvSpPr>
        <p:spPr/>
        <p:txBody>
          <a:bodyPr/>
          <a:lstStyle/>
          <a:p>
            <a:fld id="{DEA265B9-C8E3-4D2D-B52C-54B264F93CB4}" type="slidenum">
              <a:rPr lang="en-US" smtClean="0"/>
              <a:t>13</a:t>
            </a:fld>
            <a:endParaRPr lang="en-US" dirty="0"/>
          </a:p>
        </p:txBody>
      </p:sp>
    </p:spTree>
    <p:extLst>
      <p:ext uri="{BB962C8B-B14F-4D97-AF65-F5344CB8AC3E}">
        <p14:creationId xmlns:p14="http://schemas.microsoft.com/office/powerpoint/2010/main" val="34627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57491"/>
          </a:xfrm>
        </p:spPr>
        <p:txBody>
          <a:bodyPr/>
          <a:lstStyle/>
          <a:p>
            <a:pPr marL="0" indent="0">
              <a:buNone/>
            </a:pPr>
            <a:r>
              <a:rPr lang="en-US" sz="1000" dirty="0"/>
              <a:t>Thinking in terms of desistance has implications for programming and performance measurement. </a:t>
            </a:r>
          </a:p>
          <a:p>
            <a:pPr marL="0" indent="0">
              <a:buNone/>
            </a:pPr>
            <a:endParaRPr lang="en-US" sz="1000" dirty="0"/>
          </a:p>
          <a:p>
            <a:pPr marL="0" indent="0">
              <a:buNone/>
            </a:pPr>
            <a:r>
              <a:rPr lang="en-US" sz="1000" u="sng" dirty="0"/>
              <a:t>What might this look like as specific programming elements? </a:t>
            </a:r>
          </a:p>
          <a:p>
            <a:pPr marL="228600" indent="-228600">
              <a:buAutoNum type="arabicParenR"/>
            </a:pPr>
            <a:endParaRPr lang="en-US" sz="1000" dirty="0"/>
          </a:p>
          <a:p>
            <a:pPr marL="228600" indent="-228600">
              <a:buAutoNum type="arabicParenR"/>
            </a:pPr>
            <a:r>
              <a:rPr lang="en-US" sz="1000" dirty="0"/>
              <a:t>Helping change someone’s attitudes about work, employers, and the workplace. About their own abilities and about the future. </a:t>
            </a:r>
          </a:p>
          <a:p>
            <a:pPr marL="228600" indent="-228600">
              <a:buAutoNum type="arabicParenR"/>
            </a:pPr>
            <a:endParaRPr lang="en-US" sz="1000" dirty="0"/>
          </a:p>
          <a:p>
            <a:pPr marL="228600" indent="-228600">
              <a:buAutoNum type="arabicParenR"/>
            </a:pPr>
            <a:r>
              <a:rPr lang="en-US" sz="1000" dirty="0"/>
              <a:t>Focusing on long-term career goals rather then a job in the short term – </a:t>
            </a:r>
          </a:p>
          <a:p>
            <a:pPr marL="685800" lvl="1" indent="-228600">
              <a:buFont typeface="Arial" panose="020B0604020202020204" pitchFamily="34" charset="0"/>
              <a:buChar char="•"/>
            </a:pPr>
            <a:r>
              <a:rPr lang="en-US" sz="1000" dirty="0"/>
              <a:t>helping clients define a path and steps to get there (whether that is acquiring skills, training, mentorship, contacts, </a:t>
            </a:r>
            <a:r>
              <a:rPr lang="en-US" sz="1000" dirty="0" err="1"/>
              <a:t>etc</a:t>
            </a:r>
            <a:r>
              <a:rPr lang="en-US" sz="1000" dirty="0"/>
              <a:t>; or improving their health and relationship with their family)</a:t>
            </a:r>
          </a:p>
          <a:p>
            <a:pPr marL="685800" lvl="1" indent="-228600">
              <a:buFont typeface="Arial" panose="020B0604020202020204" pitchFamily="34" charset="0"/>
              <a:buChar char="•"/>
            </a:pPr>
            <a:endParaRPr lang="en-US" sz="1000" dirty="0"/>
          </a:p>
          <a:p>
            <a:pPr marL="228600" indent="-228600">
              <a:buAutoNum type="arabicParenR"/>
            </a:pPr>
            <a:r>
              <a:rPr lang="en-US" sz="1000" dirty="0"/>
              <a:t>Holistic approach to job readiness – you can place someone in a job, but if their family life is in disarray, if they are struggling in other areas of their life, the job won’t stick – it won’t be sustainable.</a:t>
            </a:r>
          </a:p>
          <a:p>
            <a:pPr marL="228600" indent="-228600">
              <a:buAutoNum type="arabicParenR"/>
            </a:pPr>
            <a:endParaRPr lang="en-US" sz="100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000" dirty="0"/>
              <a:t>It means viewing work as central to how someone sees themselves. Helping someone see themselves as a working person, and taking pride in their work.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Here the importance of building relationships with the local business community are key, because it takes time to change how someone sees themselves, and their abilities, as well as how they see employers and feel about work.</a:t>
            </a:r>
          </a:p>
          <a:p>
            <a:pPr marL="0" indent="0">
              <a:buNone/>
            </a:pPr>
            <a:endParaRPr lang="en-US" sz="1000" dirty="0"/>
          </a:p>
          <a:p>
            <a:pPr marL="0" indent="0">
              <a:buNone/>
            </a:pPr>
            <a:r>
              <a:rPr lang="en-US" sz="1000" u="sng" dirty="0"/>
              <a:t>What would you measure? You could….</a:t>
            </a:r>
          </a:p>
          <a:p>
            <a:pPr marL="0" indent="0">
              <a:buNone/>
            </a:pPr>
            <a:endParaRPr lang="en-US" sz="1000" u="none" dirty="0"/>
          </a:p>
          <a:p>
            <a:pPr marL="228600" indent="-228600">
              <a:buAutoNum type="arabicParenR"/>
            </a:pPr>
            <a:r>
              <a:rPr lang="en-US" sz="1000" u="none" dirty="0"/>
              <a:t>Career goals, plan to achieve them</a:t>
            </a:r>
          </a:p>
          <a:p>
            <a:pPr marL="228600" indent="-228600">
              <a:buAutoNum type="arabicParenR"/>
            </a:pPr>
            <a:r>
              <a:rPr lang="en-US" sz="1000" u="none" dirty="0"/>
              <a:t>Self-assessment of abilities, capabilities</a:t>
            </a:r>
          </a:p>
          <a:p>
            <a:pPr marL="228600" indent="-228600">
              <a:buAutoNum type="arabicParenR"/>
            </a:pPr>
            <a:r>
              <a:rPr lang="en-US" sz="1000" u="none" dirty="0"/>
              <a:t>Identify sources of mentorship, support, guidance</a:t>
            </a:r>
          </a:p>
          <a:p>
            <a:pPr marL="228600" indent="-228600">
              <a:buAutoNum type="arabicParenR"/>
            </a:pPr>
            <a:r>
              <a:rPr lang="en-US" sz="1000" u="none" dirty="0"/>
              <a:t>Family, community improvements, improvements in life stability</a:t>
            </a:r>
          </a:p>
          <a:p>
            <a:pPr marL="228600" indent="-228600">
              <a:buAutoNum type="arabicParenR"/>
            </a:pPr>
            <a:r>
              <a:rPr lang="en-US" sz="1000" u="none" dirty="0"/>
              <a:t>How someone feels about work</a:t>
            </a:r>
          </a:p>
          <a:p>
            <a:pPr marL="0" indent="0">
              <a:buNone/>
            </a:pPr>
            <a:endParaRPr lang="en-US" sz="1000" u="none" dirty="0"/>
          </a:p>
          <a:p>
            <a:pPr marL="0" indent="0">
              <a:buNone/>
            </a:pPr>
            <a:r>
              <a:rPr lang="en-US" sz="1000" u="sng" dirty="0"/>
              <a:t>IN BOX</a:t>
            </a:r>
          </a:p>
          <a:p>
            <a:pPr marL="174708" indent="-174708">
              <a:buFont typeface="Arial" panose="020B0604020202020204" pitchFamily="34" charset="0"/>
              <a:buChar char="•"/>
            </a:pPr>
            <a:r>
              <a:rPr lang="en-US" sz="1000" dirty="0"/>
              <a:t>Rather than lowering our expectations, we need to raise the bar in which these programs seek to achieve, and in doing so expand our expectations for what is possible for our clients. </a:t>
            </a:r>
          </a:p>
          <a:p>
            <a:pPr marL="174708" indent="-174708">
              <a:buFont typeface="Arial" panose="020B0604020202020204" pitchFamily="34" charset="0"/>
              <a:buChar char="•"/>
            </a:pPr>
            <a:r>
              <a:rPr lang="en-US" sz="1000" dirty="0"/>
              <a:t>To be able to combat the barriers confronting individuals with criminal records, reentry programs must train and prepare ex-offenders not just for jobs, but good jobs. </a:t>
            </a:r>
          </a:p>
          <a:p>
            <a:pPr marL="174708" indent="-174708">
              <a:buFont typeface="Arial" panose="020B0604020202020204" pitchFamily="34" charset="0"/>
              <a:buChar char="•"/>
            </a:pPr>
            <a:r>
              <a:rPr lang="en-US" sz="1000" dirty="0"/>
              <a:t>They must think in terms of career paths, not short-term employment. </a:t>
            </a:r>
          </a:p>
          <a:p>
            <a:pPr marL="174708" indent="-174708">
              <a:buFont typeface="Arial" panose="020B0604020202020204" pitchFamily="34" charset="0"/>
              <a:buChar char="•"/>
            </a:pPr>
            <a:r>
              <a:rPr lang="en-US" sz="1000" dirty="0"/>
              <a:t>They must offer wages above minimum wage in jobs that align with a client’s career goals and set them on a path that matches with their objectives. </a:t>
            </a:r>
          </a:p>
          <a:p>
            <a:pPr marL="174708" indent="-174708">
              <a:buFont typeface="Arial" panose="020B0604020202020204" pitchFamily="34" charset="0"/>
              <a:buChar char="•"/>
            </a:pPr>
            <a:r>
              <a:rPr lang="en-US" sz="1000" dirty="0"/>
              <a:t>They need to identify viable and promising career tracks that match local labor market offers in order to help individuals transition into a new reality and begin to be able to see themselves in a new future. </a:t>
            </a:r>
          </a:p>
          <a:p>
            <a:pPr marL="174708" indent="-174708">
              <a:buFont typeface="Arial" panose="020B0604020202020204" pitchFamily="34" charset="0"/>
              <a:buChar char="•"/>
            </a:pPr>
            <a:r>
              <a:rPr lang="en-US" sz="1000" dirty="0"/>
              <a:t>They should provide ongoing services beyond the scope of most reentry programs, because six months is not enough to overcome the negative behavior patterns acquired in prison, or to remove the massive barriers that stand in the way of second chances. </a:t>
            </a:r>
          </a:p>
          <a:p>
            <a:pPr marL="174708" indent="-174708">
              <a:buFont typeface="Arial" panose="020B0604020202020204" pitchFamily="34" charset="0"/>
              <a:buChar char="•"/>
            </a:pPr>
            <a:r>
              <a:rPr lang="en-US" sz="1000" dirty="0"/>
              <a:t>They have to offer high-quality professional services tailored to individuals, which take into consideration their individual characteristics and histories, their families, and their communities, in order to help individuals realize their maximum potential.</a:t>
            </a:r>
          </a:p>
          <a:p>
            <a:pPr marL="228600" indent="-228600">
              <a:buAutoNum type="arabicParenR"/>
            </a:pPr>
            <a:endParaRPr lang="en-US" sz="1000" u="none" dirty="0"/>
          </a:p>
          <a:p>
            <a:pPr marL="228600" indent="-228600">
              <a:buAutoNum type="arabicParenR"/>
            </a:pPr>
            <a:endParaRPr lang="en-US" sz="1000" dirty="0"/>
          </a:p>
        </p:txBody>
      </p:sp>
      <p:sp>
        <p:nvSpPr>
          <p:cNvPr id="4" name="Slide Number Placeholder 3"/>
          <p:cNvSpPr>
            <a:spLocks noGrp="1"/>
          </p:cNvSpPr>
          <p:nvPr>
            <p:ph type="sldNum" sz="quarter" idx="5"/>
          </p:nvPr>
        </p:nvSpPr>
        <p:spPr/>
        <p:txBody>
          <a:bodyPr/>
          <a:lstStyle/>
          <a:p>
            <a:fld id="{DEA265B9-C8E3-4D2D-B52C-54B264F93CB4}" type="slidenum">
              <a:rPr lang="en-US" smtClean="0"/>
              <a:t>14</a:t>
            </a:fld>
            <a:endParaRPr lang="en-US"/>
          </a:p>
        </p:txBody>
      </p:sp>
    </p:spTree>
    <p:extLst>
      <p:ext uri="{BB962C8B-B14F-4D97-AF65-F5344CB8AC3E}">
        <p14:creationId xmlns:p14="http://schemas.microsoft.com/office/powerpoint/2010/main" val="370394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will leave you with this quote by Bruce Wester, who is a Harvard professor, and open it up for questions. </a:t>
            </a:r>
          </a:p>
          <a:p>
            <a:endParaRPr lang="en-US" sz="1200" dirty="0"/>
          </a:p>
          <a:p>
            <a:r>
              <a:rPr lang="en-US" sz="1200" dirty="0"/>
              <a:t>THANK YOU!</a:t>
            </a:r>
          </a:p>
          <a:p>
            <a:endParaRPr lang="en-US" sz="1200" dirty="0"/>
          </a:p>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15</a:t>
            </a:fld>
            <a:endParaRPr lang="en-US"/>
          </a:p>
        </p:txBody>
      </p:sp>
    </p:spTree>
    <p:extLst>
      <p:ext uri="{BB962C8B-B14F-4D97-AF65-F5344CB8AC3E}">
        <p14:creationId xmlns:p14="http://schemas.microsoft.com/office/powerpoint/2010/main" val="67763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for today is to offer some explanations as to why reentry programs focused on employment have such poor outcomes, and to suggest some alternatives ways of thinking about impact.</a:t>
            </a:r>
          </a:p>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2</a:t>
            </a:fld>
            <a:endParaRPr lang="en-US"/>
          </a:p>
        </p:txBody>
      </p:sp>
    </p:spTree>
    <p:extLst>
      <p:ext uri="{BB962C8B-B14F-4D97-AF65-F5344CB8AC3E}">
        <p14:creationId xmlns:p14="http://schemas.microsoft.com/office/powerpoint/2010/main" val="402795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3</a:t>
            </a:fld>
            <a:endParaRPr lang="en-US"/>
          </a:p>
        </p:txBody>
      </p:sp>
    </p:spTree>
    <p:extLst>
      <p:ext uri="{BB962C8B-B14F-4D97-AF65-F5344CB8AC3E}">
        <p14:creationId xmlns:p14="http://schemas.microsoft.com/office/powerpoint/2010/main" val="116708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4</a:t>
            </a:fld>
            <a:endParaRPr lang="en-US"/>
          </a:p>
        </p:txBody>
      </p:sp>
    </p:spTree>
    <p:extLst>
      <p:ext uri="{BB962C8B-B14F-4D97-AF65-F5344CB8AC3E}">
        <p14:creationId xmlns:p14="http://schemas.microsoft.com/office/powerpoint/2010/main" val="91021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5</a:t>
            </a:fld>
            <a:endParaRPr lang="en-US"/>
          </a:p>
        </p:txBody>
      </p:sp>
    </p:spTree>
    <p:extLst>
      <p:ext uri="{BB962C8B-B14F-4D97-AF65-F5344CB8AC3E}">
        <p14:creationId xmlns:p14="http://schemas.microsoft.com/office/powerpoint/2010/main" val="17766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71271"/>
          </a:xfrm>
        </p:spPr>
        <p:txBody>
          <a:bodyPr/>
          <a:lstStyle/>
          <a:p>
            <a:r>
              <a:rPr lang="en-US" dirty="0"/>
              <a:t>[briefly touch on a few of these data points]</a:t>
            </a:r>
          </a:p>
          <a:p>
            <a:endParaRPr lang="en-US" dirty="0"/>
          </a:p>
          <a:p>
            <a:r>
              <a:rPr lang="en-US" dirty="0"/>
              <a:t>The scale and impact of this issue is so large that it warrants creative thinking and different approaches to finding something that works. </a:t>
            </a:r>
          </a:p>
          <a:p>
            <a:endParaRPr lang="en-US" dirty="0"/>
          </a:p>
          <a:p>
            <a:r>
              <a:rPr lang="en-US" dirty="0"/>
              <a:t>Unfortunately, so far, little has worked. </a:t>
            </a:r>
          </a:p>
        </p:txBody>
      </p:sp>
      <p:sp>
        <p:nvSpPr>
          <p:cNvPr id="4" name="Slide Number Placeholder 3"/>
          <p:cNvSpPr>
            <a:spLocks noGrp="1"/>
          </p:cNvSpPr>
          <p:nvPr>
            <p:ph type="sldNum" sz="quarter" idx="5"/>
          </p:nvPr>
        </p:nvSpPr>
        <p:spPr/>
        <p:txBody>
          <a:bodyPr/>
          <a:lstStyle/>
          <a:p>
            <a:fld id="{DEA265B9-C8E3-4D2D-B52C-54B264F93CB4}" type="slidenum">
              <a:rPr lang="en-US" smtClean="0"/>
              <a:t>6</a:t>
            </a:fld>
            <a:endParaRPr lang="en-US"/>
          </a:p>
        </p:txBody>
      </p:sp>
    </p:spTree>
    <p:extLst>
      <p:ext uri="{BB962C8B-B14F-4D97-AF65-F5344CB8AC3E}">
        <p14:creationId xmlns:p14="http://schemas.microsoft.com/office/powerpoint/2010/main" val="273844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6796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“In order for something to be evidence based, it has to be evaluated over a duration to determine whether it achieves outcomes along specific performance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r>
              <a:rPr lang="en-US" sz="900" dirty="0"/>
              <a:t>We did a review of employment-focused reentry programs across the country, and found that while there were a lot of anecdotal claims about positive results, few programs were rigorously evaluated, and those that were, showed little success</a:t>
            </a:r>
          </a:p>
          <a:p>
            <a:endParaRPr lang="en-US" sz="900" dirty="0"/>
          </a:p>
          <a:p>
            <a:r>
              <a:rPr lang="en-US" sz="900" dirty="0"/>
              <a:t>The key performance measures that are typically used in evaluating reentry employment programs are:</a:t>
            </a:r>
          </a:p>
          <a:p>
            <a:endParaRPr lang="en-US" sz="900" dirty="0"/>
          </a:p>
          <a:p>
            <a:pPr marL="228600" indent="-228600">
              <a:buAutoNum type="arabicParenR"/>
            </a:pPr>
            <a:r>
              <a:rPr lang="en-US" sz="900" dirty="0"/>
              <a:t>subsidized or transitional employment during the program</a:t>
            </a:r>
          </a:p>
          <a:p>
            <a:pPr marL="228600" indent="-228600">
              <a:buAutoNum type="arabicParenR"/>
            </a:pPr>
            <a:r>
              <a:rPr lang="en-US" sz="900" dirty="0"/>
              <a:t>unsubsidized employment, or employment on the open market, after the end of the program</a:t>
            </a:r>
          </a:p>
          <a:p>
            <a:pPr marL="228600" indent="-228600">
              <a:buAutoNum type="arabicParenR"/>
            </a:pPr>
            <a:r>
              <a:rPr lang="en-US" sz="900" dirty="0"/>
              <a:t>Recidivism</a:t>
            </a:r>
          </a:p>
          <a:p>
            <a:pPr marL="228600" indent="-228600">
              <a:buAutoNum type="arabicParen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Researchers using the highest standard of program evaluation, Randomized Controlled Trials, found that employment-focused reentry programs increase short-term subsidized employment, but in general, do not appear to have a significant or consistent impact on unsubsidized employment or recidivism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r>
              <a:rPr lang="en-US" sz="900" dirty="0"/>
              <a:t>So, in other words, having a transitional job, does not lead to long-term workforce attachment, and having a job does not reduce the likelihood of committing a new offense following release</a:t>
            </a:r>
          </a:p>
          <a:p>
            <a:endParaRPr lang="en-US" sz="900" dirty="0"/>
          </a:p>
          <a:p>
            <a:endParaRPr lang="en-US" sz="900" dirty="0"/>
          </a:p>
          <a:p>
            <a:endParaRPr lang="en-US" sz="900" dirty="0"/>
          </a:p>
        </p:txBody>
      </p:sp>
      <p:sp>
        <p:nvSpPr>
          <p:cNvPr id="4" name="Slide Number Placeholder 3"/>
          <p:cNvSpPr>
            <a:spLocks noGrp="1"/>
          </p:cNvSpPr>
          <p:nvPr>
            <p:ph type="sldNum" sz="quarter" idx="5"/>
          </p:nvPr>
        </p:nvSpPr>
        <p:spPr/>
        <p:txBody>
          <a:bodyPr/>
          <a:lstStyle/>
          <a:p>
            <a:fld id="{DEA265B9-C8E3-4D2D-B52C-54B264F93CB4}" type="slidenum">
              <a:rPr lang="en-US" smtClean="0"/>
              <a:t>7</a:t>
            </a:fld>
            <a:endParaRPr lang="en-US" dirty="0"/>
          </a:p>
        </p:txBody>
      </p:sp>
    </p:spTree>
    <p:extLst>
      <p:ext uri="{BB962C8B-B14F-4D97-AF65-F5344CB8AC3E}">
        <p14:creationId xmlns:p14="http://schemas.microsoft.com/office/powerpoint/2010/main" val="61408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are reentry employment programs up against in assisting formerly incarcerated individuals in finding lasting employment?</a:t>
            </a:r>
          </a:p>
          <a:p>
            <a:pPr lvl="0"/>
            <a:endParaRPr lang="en-US" dirty="0"/>
          </a:p>
          <a:p>
            <a:pPr lvl="0"/>
            <a:r>
              <a:rPr lang="en-US" dirty="0"/>
              <a:t>Released prisoners face a complex set of barriers to employment, both internal and external -- </a:t>
            </a:r>
          </a:p>
          <a:p>
            <a:pPr lvl="0"/>
            <a:endParaRPr lang="en-US" dirty="0"/>
          </a:p>
          <a:p>
            <a:pPr lvl="0"/>
            <a:r>
              <a:rPr lang="en-US" dirty="0"/>
              <a:t>INTERNAL BARRIERS</a:t>
            </a:r>
          </a:p>
          <a:p>
            <a:pPr marL="171450" lvl="0" indent="-171450">
              <a:buFont typeface="Arial" panose="020B0604020202020204" pitchFamily="34" charset="0"/>
              <a:buChar char="•"/>
            </a:pPr>
            <a:r>
              <a:rPr lang="en-US" dirty="0"/>
              <a:t>Reentering citizens often lack education, skills, and work experience. </a:t>
            </a:r>
          </a:p>
          <a:p>
            <a:pPr marL="171450" lvl="0" indent="-171450">
              <a:buFont typeface="Arial" panose="020B0604020202020204" pitchFamily="34" charset="0"/>
              <a:buChar char="•"/>
            </a:pPr>
            <a:r>
              <a:rPr lang="en-US" dirty="0"/>
              <a:t>They suffer from physical and mental disorders that are exacerbated by life in detention</a:t>
            </a:r>
          </a:p>
          <a:p>
            <a:pPr marL="171450" lvl="0" indent="-171450">
              <a:buFont typeface="Arial" panose="020B0604020202020204" pitchFamily="34" charset="0"/>
              <a:buChar char="•"/>
            </a:pPr>
            <a:r>
              <a:rPr lang="en-US" dirty="0"/>
              <a:t>exhibit patterns of behavior that are at odds with workforce norms, which are shaped by living in a prison or jail environment</a:t>
            </a:r>
          </a:p>
          <a:p>
            <a:pPr marL="171450" lvl="0" indent="-171450">
              <a:buFont typeface="Arial" panose="020B0604020202020204" pitchFamily="34" charset="0"/>
              <a:buChar char="•"/>
            </a:pPr>
            <a:r>
              <a:rPr lang="en-US" dirty="0"/>
              <a:t>fractured relationships with their families</a:t>
            </a:r>
          </a:p>
          <a:p>
            <a:pPr lvl="0"/>
            <a:endParaRPr lang="en-US" dirty="0"/>
          </a:p>
          <a:p>
            <a:pPr lvl="0"/>
            <a:r>
              <a:rPr lang="en-US" dirty="0"/>
              <a:t>EXTERNAL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Returning citizens are some of the most impoverished Americans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they return to low-income communities where there are few job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few job opportunities that do exist are largely inaccessible to them due to legal employment discrimination.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8</a:t>
            </a:fld>
            <a:endParaRPr lang="en-US"/>
          </a:p>
        </p:txBody>
      </p:sp>
    </p:spTree>
    <p:extLst>
      <p:ext uri="{BB962C8B-B14F-4D97-AF65-F5344CB8AC3E}">
        <p14:creationId xmlns:p14="http://schemas.microsoft.com/office/powerpoint/2010/main" val="286440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965383"/>
          </a:xfrm>
        </p:spPr>
        <p:txBody>
          <a:bodyPr/>
          <a:lstStyle/>
          <a:p>
            <a:r>
              <a:rPr lang="en-US" sz="1200" dirty="0"/>
              <a:t>2014 study by Stephen Raphael -- almost no employers said they would “Definitely Accept” an applicant with a criminal record; almost 40% they would “Definitely not accept” such a candidate. </a:t>
            </a:r>
          </a:p>
          <a:p>
            <a:endParaRPr lang="en-US" sz="1200" dirty="0"/>
          </a:p>
          <a:p>
            <a:r>
              <a:rPr lang="en-US" sz="1200" dirty="0"/>
              <a:t>Employer preferences for applicants without criminal backgrounds do not violate federal law, but this legal employment discrimination has significant racial effects.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A265B9-C8E3-4D2D-B52C-54B264F93CB4}" type="slidenum">
              <a:rPr lang="en-US" smtClean="0"/>
              <a:t>9</a:t>
            </a:fld>
            <a:endParaRPr lang="en-US"/>
          </a:p>
        </p:txBody>
      </p:sp>
    </p:spTree>
    <p:extLst>
      <p:ext uri="{BB962C8B-B14F-4D97-AF65-F5344CB8AC3E}">
        <p14:creationId xmlns:p14="http://schemas.microsoft.com/office/powerpoint/2010/main" val="200275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076B-257A-4A89-B71F-AFA2EB8D67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05BC2E-823D-4A65-9FD2-7BB5868D5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D7FCB-D4B1-4EB4-A3D8-DC10E46123EF}"/>
              </a:ext>
            </a:extLst>
          </p:cNvPr>
          <p:cNvSpPr>
            <a:spLocks noGrp="1"/>
          </p:cNvSpPr>
          <p:nvPr>
            <p:ph type="dt" sz="half" idx="10"/>
          </p:nvPr>
        </p:nvSpPr>
        <p:spPr/>
        <p:txBody>
          <a:bodyPr/>
          <a:lstStyle/>
          <a:p>
            <a:fld id="{40DF33AE-8D1A-4CC6-9AB8-95CD8E0E88E0}" type="datetime1">
              <a:rPr lang="en-US" smtClean="0"/>
              <a:t>4/25/2019</a:t>
            </a:fld>
            <a:endParaRPr lang="en-US"/>
          </a:p>
        </p:txBody>
      </p:sp>
      <p:sp>
        <p:nvSpPr>
          <p:cNvPr id="5" name="Footer Placeholder 4">
            <a:extLst>
              <a:ext uri="{FF2B5EF4-FFF2-40B4-BE49-F238E27FC236}">
                <a16:creationId xmlns:a16="http://schemas.microsoft.com/office/drawing/2014/main" id="{CCEA6DD7-1681-4D0E-8608-4689564C3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8F82-6B7D-4CDF-B5BF-24CE5829AFBE}"/>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168408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D851-9365-46B3-9250-0C22E0298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5610D1-1348-4610-855F-8040CE478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B5AF4-CF54-4FE7-A43F-071EB9A4E19D}"/>
              </a:ext>
            </a:extLst>
          </p:cNvPr>
          <p:cNvSpPr>
            <a:spLocks noGrp="1"/>
          </p:cNvSpPr>
          <p:nvPr>
            <p:ph type="dt" sz="half" idx="10"/>
          </p:nvPr>
        </p:nvSpPr>
        <p:spPr/>
        <p:txBody>
          <a:bodyPr/>
          <a:lstStyle/>
          <a:p>
            <a:fld id="{7A421C39-9DC3-482D-BFBA-B037B20CB665}" type="datetime1">
              <a:rPr lang="en-US" smtClean="0"/>
              <a:t>4/25/2019</a:t>
            </a:fld>
            <a:endParaRPr lang="en-US"/>
          </a:p>
        </p:txBody>
      </p:sp>
      <p:sp>
        <p:nvSpPr>
          <p:cNvPr id="5" name="Footer Placeholder 4">
            <a:extLst>
              <a:ext uri="{FF2B5EF4-FFF2-40B4-BE49-F238E27FC236}">
                <a16:creationId xmlns:a16="http://schemas.microsoft.com/office/drawing/2014/main" id="{86D35195-EEBD-449C-9247-CC06ED2DB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43408-B879-4A9B-B111-1A9E203DC13D}"/>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99949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63A08-6DC3-4EC5-BBCF-DF4CA1CBD2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1ED7EB-D4C9-4F0C-AF10-F699A649AD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36176-E7EB-44CA-8655-A24668369627}"/>
              </a:ext>
            </a:extLst>
          </p:cNvPr>
          <p:cNvSpPr>
            <a:spLocks noGrp="1"/>
          </p:cNvSpPr>
          <p:nvPr>
            <p:ph type="dt" sz="half" idx="10"/>
          </p:nvPr>
        </p:nvSpPr>
        <p:spPr/>
        <p:txBody>
          <a:bodyPr/>
          <a:lstStyle/>
          <a:p>
            <a:fld id="{73ED6DC6-09BC-46FE-8C9B-08CA866C458E}" type="datetime1">
              <a:rPr lang="en-US" smtClean="0"/>
              <a:t>4/25/2019</a:t>
            </a:fld>
            <a:endParaRPr lang="en-US"/>
          </a:p>
        </p:txBody>
      </p:sp>
      <p:sp>
        <p:nvSpPr>
          <p:cNvPr id="5" name="Footer Placeholder 4">
            <a:extLst>
              <a:ext uri="{FF2B5EF4-FFF2-40B4-BE49-F238E27FC236}">
                <a16:creationId xmlns:a16="http://schemas.microsoft.com/office/drawing/2014/main" id="{F8CF5D3F-C870-4D34-BF81-707DE6D1A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F7997-E4A0-449C-BBD5-A696854C4433}"/>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169115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74FE-033E-4D8B-B3EF-5476D3B05B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0DEBB-1EB1-4C48-91C7-AD4A25809C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68A9B-1D9D-4F6A-87F7-3AB620AD0075}"/>
              </a:ext>
            </a:extLst>
          </p:cNvPr>
          <p:cNvSpPr>
            <a:spLocks noGrp="1"/>
          </p:cNvSpPr>
          <p:nvPr>
            <p:ph type="dt" sz="half" idx="10"/>
          </p:nvPr>
        </p:nvSpPr>
        <p:spPr/>
        <p:txBody>
          <a:bodyPr/>
          <a:lstStyle/>
          <a:p>
            <a:fld id="{2B4B69C9-1A7E-4AF1-AAF2-DE73903E5027}" type="datetime1">
              <a:rPr lang="en-US" smtClean="0"/>
              <a:t>4/25/2019</a:t>
            </a:fld>
            <a:endParaRPr lang="en-US"/>
          </a:p>
        </p:txBody>
      </p:sp>
      <p:sp>
        <p:nvSpPr>
          <p:cNvPr id="5" name="Footer Placeholder 4">
            <a:extLst>
              <a:ext uri="{FF2B5EF4-FFF2-40B4-BE49-F238E27FC236}">
                <a16:creationId xmlns:a16="http://schemas.microsoft.com/office/drawing/2014/main" id="{3E761955-061F-430D-B35E-E261D4E9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4C4F-B265-44CC-B44D-B195AFACB2AD}"/>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63460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5130-6EDC-465B-B5FB-153A07226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336B6D-2A90-4C71-AF44-9D2FEC3C6C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A0C9C7-C9FE-4587-82B6-93D264C2F769}"/>
              </a:ext>
            </a:extLst>
          </p:cNvPr>
          <p:cNvSpPr>
            <a:spLocks noGrp="1"/>
          </p:cNvSpPr>
          <p:nvPr>
            <p:ph type="dt" sz="half" idx="10"/>
          </p:nvPr>
        </p:nvSpPr>
        <p:spPr/>
        <p:txBody>
          <a:bodyPr/>
          <a:lstStyle/>
          <a:p>
            <a:fld id="{0A4DB4CF-EC1D-49B2-9A08-5FA8063CD5BC}" type="datetime1">
              <a:rPr lang="en-US" smtClean="0"/>
              <a:t>4/25/2019</a:t>
            </a:fld>
            <a:endParaRPr lang="en-US"/>
          </a:p>
        </p:txBody>
      </p:sp>
      <p:sp>
        <p:nvSpPr>
          <p:cNvPr id="5" name="Footer Placeholder 4">
            <a:extLst>
              <a:ext uri="{FF2B5EF4-FFF2-40B4-BE49-F238E27FC236}">
                <a16:creationId xmlns:a16="http://schemas.microsoft.com/office/drawing/2014/main" id="{DA3D7FAA-26C9-4F4C-AED1-BFD2D7A4D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AECC5-F1B2-40FE-BEF2-1952FF5079EC}"/>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14453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5C65-5D64-4964-8EC8-233EAAA47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D5242-00A0-4B6C-865D-D8BCD37FE7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FC6262-3C2C-44D2-A317-46EFEB67A2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00193-2F6F-44FB-A0E7-9C0A8A1718B9}"/>
              </a:ext>
            </a:extLst>
          </p:cNvPr>
          <p:cNvSpPr>
            <a:spLocks noGrp="1"/>
          </p:cNvSpPr>
          <p:nvPr>
            <p:ph type="dt" sz="half" idx="10"/>
          </p:nvPr>
        </p:nvSpPr>
        <p:spPr/>
        <p:txBody>
          <a:bodyPr/>
          <a:lstStyle/>
          <a:p>
            <a:fld id="{4DBACEAE-B7C6-4494-83A5-56E540E1C7CC}" type="datetime1">
              <a:rPr lang="en-US" smtClean="0"/>
              <a:t>4/25/2019</a:t>
            </a:fld>
            <a:endParaRPr lang="en-US"/>
          </a:p>
        </p:txBody>
      </p:sp>
      <p:sp>
        <p:nvSpPr>
          <p:cNvPr id="6" name="Footer Placeholder 5">
            <a:extLst>
              <a:ext uri="{FF2B5EF4-FFF2-40B4-BE49-F238E27FC236}">
                <a16:creationId xmlns:a16="http://schemas.microsoft.com/office/drawing/2014/main" id="{9854061F-284B-481E-A1CE-4EEF5E331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B5D88-531B-428C-A6DC-C8F946145E51}"/>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396431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4E07-435D-4174-8182-A7320DFD6E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8759F-F25F-41DE-913B-1E820FE09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2AE5A3-C958-40FF-82C8-159C59374E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9AC696-69CD-4E42-AEC5-85A3FB8DD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104AAF-682F-4664-86B4-FF67D32F87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1E1F85-4E1B-4885-94EC-75673E5AA94D}"/>
              </a:ext>
            </a:extLst>
          </p:cNvPr>
          <p:cNvSpPr>
            <a:spLocks noGrp="1"/>
          </p:cNvSpPr>
          <p:nvPr>
            <p:ph type="dt" sz="half" idx="10"/>
          </p:nvPr>
        </p:nvSpPr>
        <p:spPr/>
        <p:txBody>
          <a:bodyPr/>
          <a:lstStyle/>
          <a:p>
            <a:fld id="{5ABCAEC5-9BD3-4F0F-B31D-9BB0AD51428D}" type="datetime1">
              <a:rPr lang="en-US" smtClean="0"/>
              <a:t>4/25/2019</a:t>
            </a:fld>
            <a:endParaRPr lang="en-US"/>
          </a:p>
        </p:txBody>
      </p:sp>
      <p:sp>
        <p:nvSpPr>
          <p:cNvPr id="8" name="Footer Placeholder 7">
            <a:extLst>
              <a:ext uri="{FF2B5EF4-FFF2-40B4-BE49-F238E27FC236}">
                <a16:creationId xmlns:a16="http://schemas.microsoft.com/office/drawing/2014/main" id="{9EF1F6B0-DD18-49C5-BEA5-B01BC1813E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DCD035-A567-4BCB-B419-88B3640E34EC}"/>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53230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76A-F76C-4425-8A42-B540C078B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4E6B5-10A1-45AA-B4B9-AE7B8F691A83}"/>
              </a:ext>
            </a:extLst>
          </p:cNvPr>
          <p:cNvSpPr>
            <a:spLocks noGrp="1"/>
          </p:cNvSpPr>
          <p:nvPr>
            <p:ph type="dt" sz="half" idx="10"/>
          </p:nvPr>
        </p:nvSpPr>
        <p:spPr/>
        <p:txBody>
          <a:bodyPr/>
          <a:lstStyle/>
          <a:p>
            <a:fld id="{D76E0F86-0FBE-4D13-8299-FFD3E557BE9B}" type="datetime1">
              <a:rPr lang="en-US" smtClean="0"/>
              <a:t>4/25/2019</a:t>
            </a:fld>
            <a:endParaRPr lang="en-US"/>
          </a:p>
        </p:txBody>
      </p:sp>
      <p:sp>
        <p:nvSpPr>
          <p:cNvPr id="4" name="Footer Placeholder 3">
            <a:extLst>
              <a:ext uri="{FF2B5EF4-FFF2-40B4-BE49-F238E27FC236}">
                <a16:creationId xmlns:a16="http://schemas.microsoft.com/office/drawing/2014/main" id="{322CD328-987F-4416-8E11-83BF8ACEEF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AB30B4-5A91-42B6-858F-563B2E57706E}"/>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344001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3170F-FCBA-49E4-9179-9B88AB77C824}"/>
              </a:ext>
            </a:extLst>
          </p:cNvPr>
          <p:cNvSpPr>
            <a:spLocks noGrp="1"/>
          </p:cNvSpPr>
          <p:nvPr>
            <p:ph type="dt" sz="half" idx="10"/>
          </p:nvPr>
        </p:nvSpPr>
        <p:spPr/>
        <p:txBody>
          <a:bodyPr/>
          <a:lstStyle/>
          <a:p>
            <a:fld id="{2332A655-3C17-40C8-AE56-2FE6744D120D}" type="datetime1">
              <a:rPr lang="en-US" smtClean="0"/>
              <a:t>4/25/2019</a:t>
            </a:fld>
            <a:endParaRPr lang="en-US"/>
          </a:p>
        </p:txBody>
      </p:sp>
      <p:sp>
        <p:nvSpPr>
          <p:cNvPr id="3" name="Footer Placeholder 2">
            <a:extLst>
              <a:ext uri="{FF2B5EF4-FFF2-40B4-BE49-F238E27FC236}">
                <a16:creationId xmlns:a16="http://schemas.microsoft.com/office/drawing/2014/main" id="{4230BB0E-E549-4943-B3AB-5C05EB45C7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92404F-3F6E-4AAA-AE35-553FB527C9DE}"/>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71489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014A-6EE0-454A-B855-F7BECD92F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B9B78-7ED5-4C83-8191-1C766B0E2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D84FD8-8255-4BE0-952A-2BC74143B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E77680-4913-4441-8A36-7BAB1ECCB94F}"/>
              </a:ext>
            </a:extLst>
          </p:cNvPr>
          <p:cNvSpPr>
            <a:spLocks noGrp="1"/>
          </p:cNvSpPr>
          <p:nvPr>
            <p:ph type="dt" sz="half" idx="10"/>
          </p:nvPr>
        </p:nvSpPr>
        <p:spPr/>
        <p:txBody>
          <a:bodyPr/>
          <a:lstStyle/>
          <a:p>
            <a:fld id="{9DAC1F74-C073-4A10-8D6F-127DF07F1CBF}" type="datetime1">
              <a:rPr lang="en-US" smtClean="0"/>
              <a:t>4/25/2019</a:t>
            </a:fld>
            <a:endParaRPr lang="en-US"/>
          </a:p>
        </p:txBody>
      </p:sp>
      <p:sp>
        <p:nvSpPr>
          <p:cNvPr id="6" name="Footer Placeholder 5">
            <a:extLst>
              <a:ext uri="{FF2B5EF4-FFF2-40B4-BE49-F238E27FC236}">
                <a16:creationId xmlns:a16="http://schemas.microsoft.com/office/drawing/2014/main" id="{2C42277D-7563-408C-9D44-9C883152C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BEDFD-C4D9-477E-B7D7-9E1377E7B7E4}"/>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332431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3BBF-FEBA-42BB-BF33-FC916ED26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9171F-EB00-454C-BF6E-B4BFFB681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82CB7-6BF6-48A9-9C62-E778C38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CD5B8-3116-4156-AC43-2602FA3586B4}"/>
              </a:ext>
            </a:extLst>
          </p:cNvPr>
          <p:cNvSpPr>
            <a:spLocks noGrp="1"/>
          </p:cNvSpPr>
          <p:nvPr>
            <p:ph type="dt" sz="half" idx="10"/>
          </p:nvPr>
        </p:nvSpPr>
        <p:spPr/>
        <p:txBody>
          <a:bodyPr/>
          <a:lstStyle/>
          <a:p>
            <a:fld id="{AC775AA8-D02F-4590-B006-4BE42AC5A511}" type="datetime1">
              <a:rPr lang="en-US" smtClean="0"/>
              <a:t>4/25/2019</a:t>
            </a:fld>
            <a:endParaRPr lang="en-US"/>
          </a:p>
        </p:txBody>
      </p:sp>
      <p:sp>
        <p:nvSpPr>
          <p:cNvPr id="6" name="Footer Placeholder 5">
            <a:extLst>
              <a:ext uri="{FF2B5EF4-FFF2-40B4-BE49-F238E27FC236}">
                <a16:creationId xmlns:a16="http://schemas.microsoft.com/office/drawing/2014/main" id="{ABC7D517-25E6-4B86-9A88-C73794EDA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11184-AC44-4B56-BA91-958BB70C4896}"/>
              </a:ext>
            </a:extLst>
          </p:cNvPr>
          <p:cNvSpPr>
            <a:spLocks noGrp="1"/>
          </p:cNvSpPr>
          <p:nvPr>
            <p:ph type="sldNum" sz="quarter" idx="12"/>
          </p:nvPr>
        </p:nvSpPr>
        <p:spPr/>
        <p:txBody>
          <a:bodyPr/>
          <a:lstStyle/>
          <a:p>
            <a:fld id="{B4B9BCA1-DEDB-4768-B0C2-9E03C02986FE}" type="slidenum">
              <a:rPr lang="en-US" smtClean="0"/>
              <a:t>‹#›</a:t>
            </a:fld>
            <a:endParaRPr lang="en-US"/>
          </a:p>
        </p:txBody>
      </p:sp>
    </p:spTree>
    <p:extLst>
      <p:ext uri="{BB962C8B-B14F-4D97-AF65-F5344CB8AC3E}">
        <p14:creationId xmlns:p14="http://schemas.microsoft.com/office/powerpoint/2010/main" val="200126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7B31D-369B-4918-BCCB-6D5E0B2FF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DF4A80-46B2-4034-AE79-C6507C936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B15B7-C339-4B02-989B-B16D18964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4FFAC-0875-41F5-99C5-B17BB1F97299}" type="datetime1">
              <a:rPr lang="en-US" smtClean="0"/>
              <a:t>4/25/2019</a:t>
            </a:fld>
            <a:endParaRPr lang="en-US"/>
          </a:p>
        </p:txBody>
      </p:sp>
      <p:sp>
        <p:nvSpPr>
          <p:cNvPr id="5" name="Footer Placeholder 4">
            <a:extLst>
              <a:ext uri="{FF2B5EF4-FFF2-40B4-BE49-F238E27FC236}">
                <a16:creationId xmlns:a16="http://schemas.microsoft.com/office/drawing/2014/main" id="{6C9F3837-EB43-4AC7-9301-CD163FEBB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A9ABE-23B2-4777-9AA4-4C6451E7F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9BCA1-DEDB-4768-B0C2-9E03C02986FE}" type="slidenum">
              <a:rPr lang="en-US" smtClean="0"/>
              <a:t>‹#›</a:t>
            </a:fld>
            <a:endParaRPr lang="en-US"/>
          </a:p>
        </p:txBody>
      </p:sp>
    </p:spTree>
    <p:extLst>
      <p:ext uri="{BB962C8B-B14F-4D97-AF65-F5344CB8AC3E}">
        <p14:creationId xmlns:p14="http://schemas.microsoft.com/office/powerpoint/2010/main" val="231188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tzatcoff@acgov.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isonpolicy.org/reports/outofwork.html" TargetMode="External"/><Relationship Id="rId2" Type="http://schemas.openxmlformats.org/officeDocument/2006/relationships/hyperlink" Target="https://hbr.org/2017/10/hiring-discrimination-against-black-americans-hasnt-declined-in-25-years" TargetMode="External"/><Relationship Id="rId1" Type="http://schemas.openxmlformats.org/officeDocument/2006/relationships/slideLayout" Target="../slideLayouts/slideLayout7.xml"/><Relationship Id="rId6" Type="http://schemas.openxmlformats.org/officeDocument/2006/relationships/hyperlink" Target="https://research.upjohn.org/cgi/viewcontent.cgi?article=1244&amp;context=up_press" TargetMode="External"/><Relationship Id="rId5" Type="http://schemas.openxmlformats.org/officeDocument/2006/relationships/hyperlink" Target="https://www.prisonpolicy.org/reports/income.html" TargetMode="External"/><Relationship Id="rId4" Type="http://schemas.openxmlformats.org/officeDocument/2006/relationships/hyperlink" Target="https://www.bjs.gov/content/pub/pdf/ec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7F3A6F-768A-4646-843E-24A69676F237}"/>
              </a:ext>
            </a:extLst>
          </p:cNvPr>
          <p:cNvSpPr/>
          <p:nvPr/>
        </p:nvSpPr>
        <p:spPr>
          <a:xfrm>
            <a:off x="3319975" y="3950205"/>
            <a:ext cx="2027880" cy="762445"/>
          </a:xfrm>
          <a:prstGeom prst="rect">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Tw Cen MT" panose="020B0602020104020603" pitchFamily="34" charset="0"/>
              </a:rPr>
              <a:t>April 2019</a:t>
            </a:r>
          </a:p>
        </p:txBody>
      </p:sp>
      <p:sp>
        <p:nvSpPr>
          <p:cNvPr id="2" name="Rectangle 1">
            <a:extLst>
              <a:ext uri="{FF2B5EF4-FFF2-40B4-BE49-F238E27FC236}">
                <a16:creationId xmlns:a16="http://schemas.microsoft.com/office/drawing/2014/main" id="{E867DC5B-15B5-428C-94C8-87ACA596AB83}"/>
              </a:ext>
            </a:extLst>
          </p:cNvPr>
          <p:cNvSpPr/>
          <p:nvPr/>
        </p:nvSpPr>
        <p:spPr>
          <a:xfrm>
            <a:off x="5347855" y="4008582"/>
            <a:ext cx="6844145" cy="7019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4142A4-9CAF-47CA-A8DA-7B900451A102}"/>
              </a:ext>
            </a:extLst>
          </p:cNvPr>
          <p:cNvSpPr/>
          <p:nvPr/>
        </p:nvSpPr>
        <p:spPr>
          <a:xfrm>
            <a:off x="0" y="1746100"/>
            <a:ext cx="9158068" cy="22624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B821D1A4-6093-4892-9C20-D92967A74B9B}"/>
              </a:ext>
            </a:extLst>
          </p:cNvPr>
          <p:cNvSpPr txBox="1"/>
          <p:nvPr/>
        </p:nvSpPr>
        <p:spPr>
          <a:xfrm>
            <a:off x="311504" y="1954011"/>
            <a:ext cx="7532914" cy="1846659"/>
          </a:xfrm>
          <a:prstGeom prst="rect">
            <a:avLst/>
          </a:prstGeom>
          <a:noFill/>
        </p:spPr>
        <p:txBody>
          <a:bodyPr wrap="square" lIns="0" tIns="0" rIns="0" bIns="0" rtlCol="0">
            <a:spAutoFit/>
          </a:bodyPr>
          <a:lstStyle/>
          <a:p>
            <a:r>
              <a:rPr lang="en-US" sz="4000" b="1" dirty="0">
                <a:solidFill>
                  <a:srgbClr val="181717"/>
                </a:solidFill>
                <a:latin typeface="+mj-lt"/>
                <a:ea typeface="Segoe UI" panose="020B0502040204020203" pitchFamily="34" charset="0"/>
                <a:cs typeface="Segoe UI" panose="020B0502040204020203" pitchFamily="34" charset="0"/>
              </a:rPr>
              <a:t>EXPLAINING THE POOR RECORD OF REENTRY EMPLOYMENT PROGRAMS</a:t>
            </a:r>
          </a:p>
        </p:txBody>
      </p:sp>
      <p:sp>
        <p:nvSpPr>
          <p:cNvPr id="11" name="TextBox 10">
            <a:extLst>
              <a:ext uri="{FF2B5EF4-FFF2-40B4-BE49-F238E27FC236}">
                <a16:creationId xmlns:a16="http://schemas.microsoft.com/office/drawing/2014/main" id="{46CF9B7B-EC9E-4124-8D67-BE299476FC62}"/>
              </a:ext>
            </a:extLst>
          </p:cNvPr>
          <p:cNvSpPr txBox="1"/>
          <p:nvPr/>
        </p:nvSpPr>
        <p:spPr>
          <a:xfrm>
            <a:off x="4922982" y="4083019"/>
            <a:ext cx="7010401" cy="461665"/>
          </a:xfrm>
          <a:prstGeom prst="rect">
            <a:avLst/>
          </a:prstGeom>
          <a:noFill/>
        </p:spPr>
        <p:txBody>
          <a:bodyPr wrap="square" lIns="0" tIns="0" rIns="0" bIns="0" rtlCol="0">
            <a:spAutoFit/>
          </a:bodyPr>
          <a:lstStyle/>
          <a:p>
            <a:pPr algn="r"/>
            <a:r>
              <a:rPr lang="en-US" sz="3000" b="1" dirty="0">
                <a:solidFill>
                  <a:srgbClr val="C5C5C5"/>
                </a:solidFill>
                <a:latin typeface="Tw Cen MT" panose="020B0602020104020603" pitchFamily="34" charset="0"/>
                <a:ea typeface="Segoe UI" panose="020B0502040204020203" pitchFamily="34" charset="0"/>
                <a:cs typeface="Segoe UI" panose="020B0502040204020203" pitchFamily="34" charset="0"/>
              </a:rPr>
              <a:t>Alameda County Probation Department</a:t>
            </a:r>
          </a:p>
        </p:txBody>
      </p:sp>
      <p:pic>
        <p:nvPicPr>
          <p:cNvPr id="14" name="Picture 13">
            <a:extLst>
              <a:ext uri="{FF2B5EF4-FFF2-40B4-BE49-F238E27FC236}">
                <a16:creationId xmlns:a16="http://schemas.microsoft.com/office/drawing/2014/main" id="{10ABE245-8B5A-4677-AA11-3298E074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572" y="1746100"/>
            <a:ext cx="2261108" cy="2204105"/>
          </a:xfrm>
          <a:prstGeom prst="rect">
            <a:avLst/>
          </a:prstGeom>
        </p:spPr>
      </p:pic>
    </p:spTree>
    <p:extLst>
      <p:ext uri="{BB962C8B-B14F-4D97-AF65-F5344CB8AC3E}">
        <p14:creationId xmlns:p14="http://schemas.microsoft.com/office/powerpoint/2010/main" val="217017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522D2-F567-47B1-8005-3D435E526902}"/>
              </a:ext>
            </a:extLst>
          </p:cNvPr>
          <p:cNvSpPr txBox="1"/>
          <p:nvPr/>
        </p:nvSpPr>
        <p:spPr>
          <a:xfrm>
            <a:off x="2640474" y="443246"/>
            <a:ext cx="9331132"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Employment barriers for formerly</a:t>
            </a:r>
          </a:p>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Incarcerated individuals</a:t>
            </a:r>
          </a:p>
        </p:txBody>
      </p:sp>
      <p:sp>
        <p:nvSpPr>
          <p:cNvPr id="15" name="Slide Number Placeholder 14">
            <a:extLst>
              <a:ext uri="{FF2B5EF4-FFF2-40B4-BE49-F238E27FC236}">
                <a16:creationId xmlns:a16="http://schemas.microsoft.com/office/drawing/2014/main" id="{33403D69-33F8-4E0E-AB84-3363BCA64B94}"/>
              </a:ext>
            </a:extLst>
          </p:cNvPr>
          <p:cNvSpPr>
            <a:spLocks noGrp="1"/>
          </p:cNvSpPr>
          <p:nvPr>
            <p:ph type="sldNum" sz="quarter" idx="12"/>
          </p:nvPr>
        </p:nvSpPr>
        <p:spPr/>
        <p:txBody>
          <a:bodyPr/>
          <a:lstStyle/>
          <a:p>
            <a:fld id="{B4B9BCA1-DEDB-4768-B0C2-9E03C02986FE}" type="slidenum">
              <a:rPr lang="en-US" smtClean="0">
                <a:solidFill>
                  <a:schemeClr val="tx1"/>
                </a:solidFill>
              </a:rPr>
              <a:t>10</a:t>
            </a:fld>
            <a:endParaRPr lang="en-US" dirty="0">
              <a:solidFill>
                <a:schemeClr val="tx1"/>
              </a:solidFill>
            </a:endParaRPr>
          </a:p>
        </p:txBody>
      </p:sp>
      <p:pic>
        <p:nvPicPr>
          <p:cNvPr id="2" name="Picture 1">
            <a:extLst>
              <a:ext uri="{FF2B5EF4-FFF2-40B4-BE49-F238E27FC236}">
                <a16:creationId xmlns:a16="http://schemas.microsoft.com/office/drawing/2014/main" id="{E69E721C-FA5B-470D-9587-4D54C5B18A00}"/>
              </a:ext>
            </a:extLst>
          </p:cNvPr>
          <p:cNvPicPr>
            <a:picLocks noChangeAspect="1"/>
          </p:cNvPicPr>
          <p:nvPr/>
        </p:nvPicPr>
        <p:blipFill rotWithShape="1">
          <a:blip r:embed="rId3"/>
          <a:srcRect l="9652" t="11692" r="54507" b="54246"/>
          <a:stretch/>
        </p:blipFill>
        <p:spPr>
          <a:xfrm>
            <a:off x="2453657" y="1652341"/>
            <a:ext cx="7829827" cy="4762414"/>
          </a:xfrm>
          <a:prstGeom prst="rect">
            <a:avLst/>
          </a:prstGeom>
        </p:spPr>
      </p:pic>
    </p:spTree>
    <p:extLst>
      <p:ext uri="{BB962C8B-B14F-4D97-AF65-F5344CB8AC3E}">
        <p14:creationId xmlns:p14="http://schemas.microsoft.com/office/powerpoint/2010/main" val="30050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A254F1-5723-49E0-89E6-66FB74177255}"/>
              </a:ext>
            </a:extLst>
          </p:cNvPr>
          <p:cNvSpPr/>
          <p:nvPr/>
        </p:nvSpPr>
        <p:spPr>
          <a:xfrm>
            <a:off x="6096000" y="2096086"/>
            <a:ext cx="6096000" cy="3966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27522D2-F567-47B1-8005-3D435E526902}"/>
              </a:ext>
            </a:extLst>
          </p:cNvPr>
          <p:cNvSpPr txBox="1"/>
          <p:nvPr/>
        </p:nvSpPr>
        <p:spPr>
          <a:xfrm>
            <a:off x="2640474" y="443246"/>
            <a:ext cx="9331132"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Employment barriers for formerly</a:t>
            </a:r>
          </a:p>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Incarcerated individuals</a:t>
            </a:r>
          </a:p>
        </p:txBody>
      </p:sp>
      <p:sp>
        <p:nvSpPr>
          <p:cNvPr id="9" name="Rectangle 8">
            <a:extLst>
              <a:ext uri="{FF2B5EF4-FFF2-40B4-BE49-F238E27FC236}">
                <a16:creationId xmlns:a16="http://schemas.microsoft.com/office/drawing/2014/main" id="{43947AC9-E357-43B1-878B-CE2F5850B42B}"/>
              </a:ext>
            </a:extLst>
          </p:cNvPr>
          <p:cNvSpPr/>
          <p:nvPr/>
        </p:nvSpPr>
        <p:spPr>
          <a:xfrm>
            <a:off x="0" y="2096086"/>
            <a:ext cx="6096000" cy="39660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DF3E9D6-914A-4C76-920C-FAE83D24D437}"/>
              </a:ext>
            </a:extLst>
          </p:cNvPr>
          <p:cNvGrpSpPr/>
          <p:nvPr/>
        </p:nvGrpSpPr>
        <p:grpSpPr>
          <a:xfrm>
            <a:off x="551903" y="2201497"/>
            <a:ext cx="5201782" cy="991123"/>
            <a:chOff x="551903" y="2131699"/>
            <a:chExt cx="2991944" cy="991123"/>
          </a:xfrm>
        </p:grpSpPr>
        <p:sp>
          <p:nvSpPr>
            <p:cNvPr id="11" name="TextBox 10">
              <a:extLst>
                <a:ext uri="{FF2B5EF4-FFF2-40B4-BE49-F238E27FC236}">
                  <a16:creationId xmlns:a16="http://schemas.microsoft.com/office/drawing/2014/main" id="{E7929478-FEE1-4621-85DE-E74A0B0A2B84}"/>
                </a:ext>
              </a:extLst>
            </p:cNvPr>
            <p:cNvSpPr txBox="1"/>
            <p:nvPr/>
          </p:nvSpPr>
          <p:spPr>
            <a:xfrm>
              <a:off x="551903" y="2815045"/>
              <a:ext cx="2991944" cy="307777"/>
            </a:xfrm>
            <a:prstGeom prst="rect">
              <a:avLst/>
            </a:prstGeom>
            <a:noFill/>
          </p:spPr>
          <p:txBody>
            <a:bodyPr wrap="square" rtlCol="0">
              <a:spAutoFit/>
            </a:bodyPr>
            <a:lstStyle/>
            <a:p>
              <a:pPr algn="ctr"/>
              <a:endParaRPr lang="en-US" sz="1400" dirty="0">
                <a:solidFill>
                  <a:schemeClr val="tx1">
                    <a:lumMod val="85000"/>
                    <a:lumOff val="15000"/>
                  </a:schemeClr>
                </a:solidFill>
                <a:ea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663AD38-8FA8-4F8D-A465-627C0C67368E}"/>
                </a:ext>
              </a:extLst>
            </p:cNvPr>
            <p:cNvSpPr txBox="1"/>
            <p:nvPr/>
          </p:nvSpPr>
          <p:spPr>
            <a:xfrm>
              <a:off x="700667" y="2131699"/>
              <a:ext cx="2573867" cy="707886"/>
            </a:xfrm>
            <a:prstGeom prst="rect">
              <a:avLst/>
            </a:prstGeom>
            <a:noFill/>
          </p:spPr>
          <p:txBody>
            <a:bodyPr wrap="square" rtlCol="0">
              <a:spAutoFit/>
            </a:bodyPr>
            <a:lstStyle/>
            <a:p>
              <a:pPr algn="ctr"/>
              <a:r>
                <a:rPr lang="en-US" sz="2000" b="1" dirty="0">
                  <a:solidFill>
                    <a:schemeClr val="tx1">
                      <a:lumMod val="85000"/>
                      <a:lumOff val="15000"/>
                    </a:schemeClr>
                  </a:solidFill>
                  <a:latin typeface="+mj-lt"/>
                  <a:cs typeface="Segoe UI" panose="020B0502040204020203" pitchFamily="34" charset="0"/>
                </a:rPr>
                <a:t>RACIAL HIRING </a:t>
              </a:r>
            </a:p>
            <a:p>
              <a:pPr algn="ctr"/>
              <a:r>
                <a:rPr lang="en-US" sz="2000" b="1" dirty="0">
                  <a:solidFill>
                    <a:schemeClr val="tx1">
                      <a:lumMod val="85000"/>
                      <a:lumOff val="15000"/>
                    </a:schemeClr>
                  </a:solidFill>
                  <a:latin typeface="+mj-lt"/>
                  <a:cs typeface="Segoe UI" panose="020B0502040204020203" pitchFamily="34" charset="0"/>
                </a:rPr>
                <a:t>DISCRIMINATION</a:t>
              </a:r>
              <a:endParaRPr lang="en-US" sz="2000" b="1" dirty="0">
                <a:latin typeface="+mj-lt"/>
              </a:endParaRPr>
            </a:p>
          </p:txBody>
        </p:sp>
      </p:grpSp>
      <p:sp>
        <p:nvSpPr>
          <p:cNvPr id="15" name="Slide Number Placeholder 14">
            <a:extLst>
              <a:ext uri="{FF2B5EF4-FFF2-40B4-BE49-F238E27FC236}">
                <a16:creationId xmlns:a16="http://schemas.microsoft.com/office/drawing/2014/main" id="{33403D69-33F8-4E0E-AB84-3363BCA64B94}"/>
              </a:ext>
            </a:extLst>
          </p:cNvPr>
          <p:cNvSpPr>
            <a:spLocks noGrp="1"/>
          </p:cNvSpPr>
          <p:nvPr>
            <p:ph type="sldNum" sz="quarter" idx="12"/>
          </p:nvPr>
        </p:nvSpPr>
        <p:spPr/>
        <p:txBody>
          <a:bodyPr/>
          <a:lstStyle/>
          <a:p>
            <a:fld id="{B4B9BCA1-DEDB-4768-B0C2-9E03C02986FE}" type="slidenum">
              <a:rPr lang="en-US" smtClean="0">
                <a:solidFill>
                  <a:schemeClr val="tx1"/>
                </a:solidFill>
              </a:rPr>
              <a:t>11</a:t>
            </a:fld>
            <a:endParaRPr lang="en-US" dirty="0">
              <a:solidFill>
                <a:schemeClr val="tx1"/>
              </a:solidFill>
            </a:endParaRPr>
          </a:p>
        </p:txBody>
      </p:sp>
      <p:grpSp>
        <p:nvGrpSpPr>
          <p:cNvPr id="13" name="Group 12">
            <a:extLst>
              <a:ext uri="{FF2B5EF4-FFF2-40B4-BE49-F238E27FC236}">
                <a16:creationId xmlns:a16="http://schemas.microsoft.com/office/drawing/2014/main" id="{7648175B-5639-48F9-AA45-90293218B833}"/>
              </a:ext>
            </a:extLst>
          </p:cNvPr>
          <p:cNvGrpSpPr/>
          <p:nvPr/>
        </p:nvGrpSpPr>
        <p:grpSpPr>
          <a:xfrm>
            <a:off x="6196860" y="2201497"/>
            <a:ext cx="5443239" cy="991123"/>
            <a:chOff x="413021" y="2131699"/>
            <a:chExt cx="3130826" cy="991123"/>
          </a:xfrm>
        </p:grpSpPr>
        <p:sp>
          <p:nvSpPr>
            <p:cNvPr id="14" name="TextBox 13">
              <a:extLst>
                <a:ext uri="{FF2B5EF4-FFF2-40B4-BE49-F238E27FC236}">
                  <a16:creationId xmlns:a16="http://schemas.microsoft.com/office/drawing/2014/main" id="{24318167-573F-4B5E-9CB5-C076DD26352F}"/>
                </a:ext>
              </a:extLst>
            </p:cNvPr>
            <p:cNvSpPr txBox="1"/>
            <p:nvPr/>
          </p:nvSpPr>
          <p:spPr>
            <a:xfrm>
              <a:off x="551903" y="2815045"/>
              <a:ext cx="2991944" cy="307777"/>
            </a:xfrm>
            <a:prstGeom prst="rect">
              <a:avLst/>
            </a:prstGeom>
            <a:noFill/>
          </p:spPr>
          <p:txBody>
            <a:bodyPr wrap="square" rtlCol="0">
              <a:spAutoFit/>
            </a:bodyPr>
            <a:lstStyle/>
            <a:p>
              <a:pPr algn="ctr"/>
              <a:endParaRPr lang="en-US" sz="1400" dirty="0">
                <a:solidFill>
                  <a:schemeClr val="tx1">
                    <a:lumMod val="85000"/>
                    <a:lumOff val="15000"/>
                  </a:schemeClr>
                </a:solidFill>
                <a:ea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C601997B-DB36-462C-9280-2DBF73AE9CFB}"/>
                </a:ext>
              </a:extLst>
            </p:cNvPr>
            <p:cNvSpPr txBox="1"/>
            <p:nvPr/>
          </p:nvSpPr>
          <p:spPr>
            <a:xfrm>
              <a:off x="413021" y="2131699"/>
              <a:ext cx="3130825" cy="707886"/>
            </a:xfrm>
            <a:prstGeom prst="rect">
              <a:avLst/>
            </a:prstGeom>
            <a:noFill/>
          </p:spPr>
          <p:txBody>
            <a:bodyPr wrap="square" rtlCol="0">
              <a:spAutoFit/>
            </a:bodyPr>
            <a:lstStyle/>
            <a:p>
              <a:pPr algn="ctr"/>
              <a:r>
                <a:rPr lang="en-US" sz="2000" b="1" dirty="0">
                  <a:solidFill>
                    <a:schemeClr val="tx1">
                      <a:lumMod val="85000"/>
                      <a:lumOff val="15000"/>
                    </a:schemeClr>
                  </a:solidFill>
                  <a:latin typeface="+mj-lt"/>
                  <a:cs typeface="Segoe UI" panose="020B0502040204020203" pitchFamily="34" charset="0"/>
                </a:rPr>
                <a:t>THE ‘PRISON PENALTY’ FOR </a:t>
              </a:r>
            </a:p>
            <a:p>
              <a:pPr algn="ctr"/>
              <a:r>
                <a:rPr lang="en-US" sz="2000" b="1" dirty="0">
                  <a:solidFill>
                    <a:schemeClr val="tx1">
                      <a:lumMod val="85000"/>
                      <a:lumOff val="15000"/>
                    </a:schemeClr>
                  </a:solidFill>
                  <a:latin typeface="+mj-lt"/>
                  <a:cs typeface="Segoe UI" panose="020B0502040204020203" pitchFamily="34" charset="0"/>
                </a:rPr>
                <a:t>BLACK APPLICANTS</a:t>
              </a:r>
              <a:endParaRPr lang="en-US" sz="2000" b="1" dirty="0">
                <a:latin typeface="+mj-lt"/>
              </a:endParaRPr>
            </a:p>
          </p:txBody>
        </p:sp>
      </p:grpSp>
      <p:pic>
        <p:nvPicPr>
          <p:cNvPr id="5" name="Picture 4">
            <a:extLst>
              <a:ext uri="{FF2B5EF4-FFF2-40B4-BE49-F238E27FC236}">
                <a16:creationId xmlns:a16="http://schemas.microsoft.com/office/drawing/2014/main" id="{DC046D06-F315-47C3-8726-D2AA254D00D3}"/>
              </a:ext>
            </a:extLst>
          </p:cNvPr>
          <p:cNvPicPr>
            <a:picLocks noChangeAspect="1"/>
          </p:cNvPicPr>
          <p:nvPr/>
        </p:nvPicPr>
        <p:blipFill rotWithShape="1">
          <a:blip r:embed="rId3"/>
          <a:srcRect l="13722" t="13129" r="60508" b="57078"/>
          <a:stretch/>
        </p:blipFill>
        <p:spPr>
          <a:xfrm>
            <a:off x="394851" y="2884843"/>
            <a:ext cx="5334514" cy="2967686"/>
          </a:xfrm>
          <a:prstGeom prst="rect">
            <a:avLst/>
          </a:prstGeom>
        </p:spPr>
      </p:pic>
      <p:pic>
        <p:nvPicPr>
          <p:cNvPr id="6" name="Picture 5">
            <a:extLst>
              <a:ext uri="{FF2B5EF4-FFF2-40B4-BE49-F238E27FC236}">
                <a16:creationId xmlns:a16="http://schemas.microsoft.com/office/drawing/2014/main" id="{44DBF68A-7946-4025-BC11-6DE3C6FF937B}"/>
              </a:ext>
            </a:extLst>
          </p:cNvPr>
          <p:cNvPicPr>
            <a:picLocks noChangeAspect="1"/>
          </p:cNvPicPr>
          <p:nvPr/>
        </p:nvPicPr>
        <p:blipFill rotWithShape="1">
          <a:blip r:embed="rId4"/>
          <a:srcRect l="13722" t="8820" r="58455" b="55077"/>
          <a:stretch/>
        </p:blipFill>
        <p:spPr>
          <a:xfrm>
            <a:off x="6337460" y="2884841"/>
            <a:ext cx="5403497" cy="2967687"/>
          </a:xfrm>
          <a:prstGeom prst="rect">
            <a:avLst/>
          </a:prstGeom>
        </p:spPr>
      </p:pic>
    </p:spTree>
    <p:extLst>
      <p:ext uri="{BB962C8B-B14F-4D97-AF65-F5344CB8AC3E}">
        <p14:creationId xmlns:p14="http://schemas.microsoft.com/office/powerpoint/2010/main" val="335864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The unclear relationship between employment and recidivism</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a:xfrm>
            <a:off x="8610600" y="6356350"/>
            <a:ext cx="2743200" cy="365125"/>
          </a:xfrm>
        </p:spPr>
        <p:txBody>
          <a:bodyPr/>
          <a:lstStyle/>
          <a:p>
            <a:fld id="{B4B9BCA1-DEDB-4768-B0C2-9E03C02986FE}" type="slidenum">
              <a:rPr lang="en-US" smtClean="0">
                <a:solidFill>
                  <a:schemeClr val="tx1"/>
                </a:solidFill>
              </a:rPr>
              <a:t>12</a:t>
            </a:fld>
            <a:endParaRPr lang="en-US" dirty="0">
              <a:solidFill>
                <a:schemeClr val="tx1"/>
              </a:solidFill>
            </a:endParaRPr>
          </a:p>
        </p:txBody>
      </p:sp>
      <p:pic>
        <p:nvPicPr>
          <p:cNvPr id="22" name="Picture 21">
            <a:extLst>
              <a:ext uri="{FF2B5EF4-FFF2-40B4-BE49-F238E27FC236}">
                <a16:creationId xmlns:a16="http://schemas.microsoft.com/office/drawing/2014/main" id="{88690BBE-1185-41ED-8C76-40DF08182A7E}"/>
              </a:ext>
            </a:extLst>
          </p:cNvPr>
          <p:cNvPicPr>
            <a:picLocks noChangeAspect="1"/>
          </p:cNvPicPr>
          <p:nvPr/>
        </p:nvPicPr>
        <p:blipFill rotWithShape="1">
          <a:blip r:embed="rId3"/>
          <a:srcRect l="79037" t="29005" r="3422" b="53540"/>
          <a:stretch/>
        </p:blipFill>
        <p:spPr>
          <a:xfrm>
            <a:off x="1549604" y="2328362"/>
            <a:ext cx="4558892" cy="3875490"/>
          </a:xfrm>
          <a:prstGeom prst="rect">
            <a:avLst/>
          </a:prstGeom>
        </p:spPr>
      </p:pic>
      <p:pic>
        <p:nvPicPr>
          <p:cNvPr id="23" name="Picture 22">
            <a:extLst>
              <a:ext uri="{FF2B5EF4-FFF2-40B4-BE49-F238E27FC236}">
                <a16:creationId xmlns:a16="http://schemas.microsoft.com/office/drawing/2014/main" id="{6A52F8F8-F204-4D43-9A1A-C30D375A7EE7}"/>
              </a:ext>
            </a:extLst>
          </p:cNvPr>
          <p:cNvPicPr>
            <a:picLocks noChangeAspect="1"/>
          </p:cNvPicPr>
          <p:nvPr/>
        </p:nvPicPr>
        <p:blipFill rotWithShape="1">
          <a:blip r:embed="rId4"/>
          <a:srcRect l="68285" t="35907" r="15747" b="34608"/>
          <a:stretch/>
        </p:blipFill>
        <p:spPr>
          <a:xfrm>
            <a:off x="6489801" y="2328363"/>
            <a:ext cx="4679947" cy="3982070"/>
          </a:xfrm>
          <a:prstGeom prst="rect">
            <a:avLst/>
          </a:prstGeom>
        </p:spPr>
      </p:pic>
      <p:sp>
        <p:nvSpPr>
          <p:cNvPr id="24" name="TextBox 23">
            <a:extLst>
              <a:ext uri="{FF2B5EF4-FFF2-40B4-BE49-F238E27FC236}">
                <a16:creationId xmlns:a16="http://schemas.microsoft.com/office/drawing/2014/main" id="{CA46C0EE-1A16-4182-AAC2-8E97A313B056}"/>
              </a:ext>
            </a:extLst>
          </p:cNvPr>
          <p:cNvSpPr txBox="1"/>
          <p:nvPr/>
        </p:nvSpPr>
        <p:spPr>
          <a:xfrm>
            <a:off x="1658706" y="1970088"/>
            <a:ext cx="4043494" cy="369332"/>
          </a:xfrm>
          <a:prstGeom prst="rect">
            <a:avLst/>
          </a:prstGeom>
          <a:noFill/>
        </p:spPr>
        <p:txBody>
          <a:bodyPr wrap="square" rtlCol="0">
            <a:spAutoFit/>
          </a:bodyPr>
          <a:lstStyle/>
          <a:p>
            <a:r>
              <a:rPr lang="en-US" dirty="0">
                <a:latin typeface="Tw Cen MT" panose="020B0602020104020603" pitchFamily="34" charset="0"/>
              </a:rPr>
              <a:t>Income prior to incarceration</a:t>
            </a:r>
          </a:p>
        </p:txBody>
      </p:sp>
      <p:sp>
        <p:nvSpPr>
          <p:cNvPr id="25" name="TextBox 24">
            <a:extLst>
              <a:ext uri="{FF2B5EF4-FFF2-40B4-BE49-F238E27FC236}">
                <a16:creationId xmlns:a16="http://schemas.microsoft.com/office/drawing/2014/main" id="{76C40C2F-3816-4F8D-A198-E117DE48B41E}"/>
              </a:ext>
            </a:extLst>
          </p:cNvPr>
          <p:cNvSpPr txBox="1"/>
          <p:nvPr/>
        </p:nvSpPr>
        <p:spPr>
          <a:xfrm>
            <a:off x="6711950" y="1959030"/>
            <a:ext cx="3313652" cy="369332"/>
          </a:xfrm>
          <a:prstGeom prst="rect">
            <a:avLst/>
          </a:prstGeom>
          <a:noFill/>
        </p:spPr>
        <p:txBody>
          <a:bodyPr wrap="square" rtlCol="0">
            <a:spAutoFit/>
          </a:bodyPr>
          <a:lstStyle/>
          <a:p>
            <a:r>
              <a:rPr lang="en-US" dirty="0">
                <a:latin typeface="Tw Cen MT" panose="020B0602020104020603" pitchFamily="34" charset="0"/>
              </a:rPr>
              <a:t>Employment at time of arrest</a:t>
            </a:r>
          </a:p>
        </p:txBody>
      </p:sp>
      <p:cxnSp>
        <p:nvCxnSpPr>
          <p:cNvPr id="26" name="Straight Connector 25">
            <a:extLst>
              <a:ext uri="{FF2B5EF4-FFF2-40B4-BE49-F238E27FC236}">
                <a16:creationId xmlns:a16="http://schemas.microsoft.com/office/drawing/2014/main" id="{1B9B0E90-0F55-47BB-A1C5-72E1E485A98F}"/>
              </a:ext>
            </a:extLst>
          </p:cNvPr>
          <p:cNvCxnSpPr/>
          <p:nvPr/>
        </p:nvCxnSpPr>
        <p:spPr>
          <a:xfrm>
            <a:off x="6585696" y="2682834"/>
            <a:ext cx="3566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15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exagon 19">
            <a:extLst>
              <a:ext uri="{FF2B5EF4-FFF2-40B4-BE49-F238E27FC236}">
                <a16:creationId xmlns:a16="http://schemas.microsoft.com/office/drawing/2014/main" id="{6527E307-917A-4874-B870-592E91696DC9}"/>
              </a:ext>
            </a:extLst>
          </p:cNvPr>
          <p:cNvSpPr/>
          <p:nvPr/>
        </p:nvSpPr>
        <p:spPr>
          <a:xfrm>
            <a:off x="9193604" y="1405214"/>
            <a:ext cx="2434978" cy="2156484"/>
          </a:xfrm>
          <a:prstGeom prst="hexagon">
            <a:avLst>
              <a:gd name="adj" fmla="val 22140"/>
              <a:gd name="vf" fmla="val 115470"/>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a:spcAft>
                <a:spcPts val="600"/>
              </a:spcAft>
            </a:pPr>
            <a:r>
              <a:rPr lang="en-US" sz="2000" b="1" dirty="0">
                <a:solidFill>
                  <a:schemeClr val="bg1"/>
                </a:solidFill>
                <a:latin typeface="Tw Cen MT" panose="020B0602020104020603" pitchFamily="34" charset="0"/>
              </a:rPr>
              <a:t>Cognitive Behavioral Intervention (CBI)</a:t>
            </a:r>
          </a:p>
        </p:txBody>
      </p:sp>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9034587" cy="707886"/>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Refocusing on desistance</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a:xfrm>
            <a:off x="8610600" y="6356350"/>
            <a:ext cx="2743200" cy="365125"/>
          </a:xfrm>
        </p:spPr>
        <p:txBody>
          <a:bodyPr/>
          <a:lstStyle/>
          <a:p>
            <a:fld id="{B4B9BCA1-DEDB-4768-B0C2-9E03C02986FE}" type="slidenum">
              <a:rPr lang="en-US" smtClean="0">
                <a:solidFill>
                  <a:schemeClr val="tx1"/>
                </a:solidFill>
              </a:rPr>
              <a:t>13</a:t>
            </a:fld>
            <a:endParaRPr lang="en-US" dirty="0">
              <a:solidFill>
                <a:schemeClr val="tx1"/>
              </a:solidFill>
            </a:endParaRPr>
          </a:p>
        </p:txBody>
      </p:sp>
      <p:grpSp>
        <p:nvGrpSpPr>
          <p:cNvPr id="6" name="Group 5">
            <a:extLst>
              <a:ext uri="{FF2B5EF4-FFF2-40B4-BE49-F238E27FC236}">
                <a16:creationId xmlns:a16="http://schemas.microsoft.com/office/drawing/2014/main" id="{0B658D16-F65F-4375-B83F-866CAA59FD7F}"/>
              </a:ext>
            </a:extLst>
          </p:cNvPr>
          <p:cNvGrpSpPr>
            <a:grpSpLocks noChangeAspect="1"/>
          </p:cNvGrpSpPr>
          <p:nvPr/>
        </p:nvGrpSpPr>
        <p:grpSpPr>
          <a:xfrm>
            <a:off x="2871216" y="2711528"/>
            <a:ext cx="6834100" cy="3669926"/>
            <a:chOff x="1103675" y="1915904"/>
            <a:chExt cx="5802705" cy="2930652"/>
          </a:xfrm>
        </p:grpSpPr>
        <p:grpSp>
          <p:nvGrpSpPr>
            <p:cNvPr id="7" name="Group 6">
              <a:extLst>
                <a:ext uri="{FF2B5EF4-FFF2-40B4-BE49-F238E27FC236}">
                  <a16:creationId xmlns:a16="http://schemas.microsoft.com/office/drawing/2014/main" id="{BFBD5B66-38F5-4C74-8AF0-0F7B51258DD3}"/>
                </a:ext>
              </a:extLst>
            </p:cNvPr>
            <p:cNvGrpSpPr/>
            <p:nvPr/>
          </p:nvGrpSpPr>
          <p:grpSpPr>
            <a:xfrm>
              <a:off x="1107367" y="1915904"/>
              <a:ext cx="5799013" cy="466977"/>
              <a:chOff x="1107367" y="1915904"/>
              <a:chExt cx="5799013" cy="466977"/>
            </a:xfrm>
          </p:grpSpPr>
          <p:sp>
            <p:nvSpPr>
              <p:cNvPr id="17" name="Hexagon 16">
                <a:extLst>
                  <a:ext uri="{FF2B5EF4-FFF2-40B4-BE49-F238E27FC236}">
                    <a16:creationId xmlns:a16="http://schemas.microsoft.com/office/drawing/2014/main" id="{17C3EE29-0718-4F5D-BBCD-49FD093E5839}"/>
                  </a:ext>
                </a:extLst>
              </p:cNvPr>
              <p:cNvSpPr/>
              <p:nvPr/>
            </p:nvSpPr>
            <p:spPr>
              <a:xfrm>
                <a:off x="1107367" y="2021194"/>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9B7BA93-9749-49AA-9744-1210F70ECA71}"/>
                  </a:ext>
                </a:extLst>
              </p:cNvPr>
              <p:cNvSpPr txBox="1"/>
              <p:nvPr/>
            </p:nvSpPr>
            <p:spPr>
              <a:xfrm>
                <a:off x="1554037" y="1915904"/>
                <a:ext cx="5352343" cy="466977"/>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defined as marked decrease or sustained absence from criminal/</a:t>
                </a:r>
              </a:p>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problem behavior</a:t>
                </a:r>
              </a:p>
            </p:txBody>
          </p:sp>
        </p:grpSp>
        <p:grpSp>
          <p:nvGrpSpPr>
            <p:cNvPr id="8" name="Group 7">
              <a:extLst>
                <a:ext uri="{FF2B5EF4-FFF2-40B4-BE49-F238E27FC236}">
                  <a16:creationId xmlns:a16="http://schemas.microsoft.com/office/drawing/2014/main" id="{F69E10F3-0096-4F52-B7F2-46A12454CC5C}"/>
                </a:ext>
              </a:extLst>
            </p:cNvPr>
            <p:cNvGrpSpPr/>
            <p:nvPr/>
          </p:nvGrpSpPr>
          <p:grpSpPr>
            <a:xfrm>
              <a:off x="1107367" y="2573278"/>
              <a:ext cx="5651231" cy="663599"/>
              <a:chOff x="1107367" y="2585589"/>
              <a:chExt cx="5651231" cy="663599"/>
            </a:xfrm>
          </p:grpSpPr>
          <p:sp>
            <p:nvSpPr>
              <p:cNvPr id="15" name="Hexagon 14">
                <a:extLst>
                  <a:ext uri="{FF2B5EF4-FFF2-40B4-BE49-F238E27FC236}">
                    <a16:creationId xmlns:a16="http://schemas.microsoft.com/office/drawing/2014/main" id="{AF726F36-3533-487D-A728-FB1A1F0F13A7}"/>
                  </a:ext>
                </a:extLst>
              </p:cNvPr>
              <p:cNvSpPr/>
              <p:nvPr/>
            </p:nvSpPr>
            <p:spPr>
              <a:xfrm>
                <a:off x="1107367" y="2789188"/>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935DA4F-FCC2-434B-8794-150DC380FE64}"/>
                  </a:ext>
                </a:extLst>
              </p:cNvPr>
              <p:cNvSpPr txBox="1"/>
              <p:nvPr/>
            </p:nvSpPr>
            <p:spPr>
              <a:xfrm>
                <a:off x="1554037" y="2585589"/>
                <a:ext cx="5204561" cy="663599"/>
              </a:xfrm>
              <a:prstGeom prst="rect">
                <a:avLst/>
              </a:prstGeom>
              <a:noFill/>
            </p:spPr>
            <p:txBody>
              <a:bodyPr wrap="square" rtlCol="0" anchor="ctr">
                <a:spAutoFit/>
              </a:bodyPr>
              <a:lstStyle/>
              <a:p>
                <a:r>
                  <a:rPr lang="en-US" sz="1600" dirty="0">
                    <a:solidFill>
                      <a:srgbClr val="3A3A3A"/>
                    </a:solidFill>
                    <a:latin typeface="Tw Cen MT" panose="020B0602020104020603" pitchFamily="34" charset="0"/>
                  </a:rPr>
                  <a:t>ongoing change process, involving an interweaving of individual, family, social, and environmental factors, whereby individuals learn to be law abiding over time </a:t>
                </a:r>
                <a:endParaRPr lang="en-US" sz="1600" dirty="0">
                  <a:solidFill>
                    <a:srgbClr val="3A3A3A"/>
                  </a:solidFill>
                  <a:latin typeface="Tw Cen MT" panose="020B0602020104020603" pitchFamily="34" charset="0"/>
                  <a:ea typeface="Segoe UI" panose="020B0502040204020203" pitchFamily="34" charset="0"/>
                  <a:cs typeface="Segoe UI" panose="020B0502040204020203" pitchFamily="34" charset="0"/>
                </a:endParaRPr>
              </a:p>
            </p:txBody>
          </p:sp>
        </p:grpSp>
        <p:grpSp>
          <p:nvGrpSpPr>
            <p:cNvPr id="9" name="Group 8">
              <a:extLst>
                <a:ext uri="{FF2B5EF4-FFF2-40B4-BE49-F238E27FC236}">
                  <a16:creationId xmlns:a16="http://schemas.microsoft.com/office/drawing/2014/main" id="{E163A435-A5EA-4901-AD0E-0C65DBE00ACA}"/>
                </a:ext>
              </a:extLst>
            </p:cNvPr>
            <p:cNvGrpSpPr/>
            <p:nvPr/>
          </p:nvGrpSpPr>
          <p:grpSpPr>
            <a:xfrm>
              <a:off x="1107367" y="3525585"/>
              <a:ext cx="5494213" cy="270355"/>
              <a:chOff x="1107367" y="3534818"/>
              <a:chExt cx="5494213" cy="270355"/>
            </a:xfrm>
          </p:grpSpPr>
          <p:sp>
            <p:nvSpPr>
              <p:cNvPr id="13" name="Hexagon 12">
                <a:extLst>
                  <a:ext uri="{FF2B5EF4-FFF2-40B4-BE49-F238E27FC236}">
                    <a16:creationId xmlns:a16="http://schemas.microsoft.com/office/drawing/2014/main" id="{BD0611F2-DFDA-47E6-85BC-681159B50052}"/>
                  </a:ext>
                </a:extLst>
              </p:cNvPr>
              <p:cNvSpPr/>
              <p:nvPr/>
            </p:nvSpPr>
            <p:spPr>
              <a:xfrm>
                <a:off x="1107367" y="3541793"/>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9A6D12A-C095-4881-BC1B-EA51FB6866B1}"/>
                  </a:ext>
                </a:extLst>
              </p:cNvPr>
              <p:cNvSpPr txBox="1"/>
              <p:nvPr/>
            </p:nvSpPr>
            <p:spPr>
              <a:xfrm>
                <a:off x="1554037" y="3534818"/>
                <a:ext cx="5047543"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allows for degrees of success and occasional setbacks</a:t>
                </a:r>
              </a:p>
            </p:txBody>
          </p:sp>
        </p:grpSp>
        <p:grpSp>
          <p:nvGrpSpPr>
            <p:cNvPr id="10" name="Group 9">
              <a:extLst>
                <a:ext uri="{FF2B5EF4-FFF2-40B4-BE49-F238E27FC236}">
                  <a16:creationId xmlns:a16="http://schemas.microsoft.com/office/drawing/2014/main" id="{599CCCAD-55F1-489D-9A87-F631186EF47F}"/>
                </a:ext>
              </a:extLst>
            </p:cNvPr>
            <p:cNvGrpSpPr/>
            <p:nvPr/>
          </p:nvGrpSpPr>
          <p:grpSpPr>
            <a:xfrm>
              <a:off x="1103675" y="3986334"/>
              <a:ext cx="5654922" cy="860222"/>
              <a:chOff x="1103675" y="3995176"/>
              <a:chExt cx="5654922" cy="860222"/>
            </a:xfrm>
          </p:grpSpPr>
          <p:sp>
            <p:nvSpPr>
              <p:cNvPr id="11" name="Hexagon 10">
                <a:extLst>
                  <a:ext uri="{FF2B5EF4-FFF2-40B4-BE49-F238E27FC236}">
                    <a16:creationId xmlns:a16="http://schemas.microsoft.com/office/drawing/2014/main" id="{D2BB57DA-60CC-47F4-B822-21B389D568C2}"/>
                  </a:ext>
                </a:extLst>
              </p:cNvPr>
              <p:cNvSpPr/>
              <p:nvPr/>
            </p:nvSpPr>
            <p:spPr>
              <a:xfrm>
                <a:off x="1103675" y="4297085"/>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08D3D3-2E2D-4EAB-B0C0-F1BBB920B64E}"/>
                  </a:ext>
                </a:extLst>
              </p:cNvPr>
              <p:cNvSpPr txBox="1"/>
              <p:nvPr/>
            </p:nvSpPr>
            <p:spPr>
              <a:xfrm>
                <a:off x="1554037" y="3995176"/>
                <a:ext cx="5204560" cy="860222"/>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focuses on positive outcomes (e. g. social integration, community wellbeing, individual empowerment) not only as avenues for change, but as legitimate objectives in and of themselves</a:t>
                </a:r>
              </a:p>
              <a:p>
                <a:endPar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endParaRPr>
              </a:p>
            </p:txBody>
          </p:sp>
        </p:grpSp>
      </p:grpSp>
      <p:sp>
        <p:nvSpPr>
          <p:cNvPr id="19" name="TextBox 18">
            <a:extLst>
              <a:ext uri="{FF2B5EF4-FFF2-40B4-BE49-F238E27FC236}">
                <a16:creationId xmlns:a16="http://schemas.microsoft.com/office/drawing/2014/main" id="{675C8967-85CD-4CA8-9074-D328A6B9AF14}"/>
              </a:ext>
            </a:extLst>
          </p:cNvPr>
          <p:cNvSpPr txBox="1"/>
          <p:nvPr/>
        </p:nvSpPr>
        <p:spPr>
          <a:xfrm>
            <a:off x="2605730" y="1249834"/>
            <a:ext cx="7537076" cy="492443"/>
          </a:xfrm>
          <a:prstGeom prst="rect">
            <a:avLst/>
          </a:prstGeom>
          <a:noFill/>
        </p:spPr>
        <p:txBody>
          <a:bodyPr wrap="square" rtlCol="0">
            <a:spAutoFit/>
          </a:bodyPr>
          <a:lstStyle/>
          <a:p>
            <a:r>
              <a:rPr lang="en-US" sz="2600" b="1" dirty="0">
                <a:solidFill>
                  <a:srgbClr val="FFC000"/>
                </a:solidFill>
                <a:latin typeface="Segoe UI" panose="020B0502040204020203" pitchFamily="34" charset="0"/>
                <a:cs typeface="Segoe UI" panose="020B0502040204020203" pitchFamily="34" charset="0"/>
              </a:rPr>
              <a:t>SHIFTING THE CONVERSATION</a:t>
            </a:r>
            <a:endParaRPr lang="en-US" sz="2600" dirty="0">
              <a:solidFill>
                <a:srgbClr val="FFC000"/>
              </a:solidFill>
            </a:endParaRPr>
          </a:p>
        </p:txBody>
      </p:sp>
    </p:spTree>
    <p:extLst>
      <p:ext uri="{BB962C8B-B14F-4D97-AF65-F5344CB8AC3E}">
        <p14:creationId xmlns:p14="http://schemas.microsoft.com/office/powerpoint/2010/main" val="310533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exagon 19">
            <a:extLst>
              <a:ext uri="{FF2B5EF4-FFF2-40B4-BE49-F238E27FC236}">
                <a16:creationId xmlns:a16="http://schemas.microsoft.com/office/drawing/2014/main" id="{217A385D-A74E-42C5-BCAD-7404A4A7EA36}"/>
              </a:ext>
            </a:extLst>
          </p:cNvPr>
          <p:cNvSpPr/>
          <p:nvPr/>
        </p:nvSpPr>
        <p:spPr>
          <a:xfrm>
            <a:off x="6966710" y="1936885"/>
            <a:ext cx="5110817" cy="4365243"/>
          </a:xfrm>
          <a:prstGeom prst="hexagon">
            <a:avLst>
              <a:gd name="adj" fmla="val 22140"/>
              <a:gd name="vf" fmla="val 115470"/>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a:lnSpc>
                <a:spcPts val="1500"/>
              </a:lnSpc>
              <a:spcAft>
                <a:spcPts val="900"/>
              </a:spcAft>
            </a:pPr>
            <a:r>
              <a:rPr lang="en-US" sz="1500" b="1" dirty="0">
                <a:solidFill>
                  <a:schemeClr val="bg1"/>
                </a:solidFill>
                <a:latin typeface="Tw Cen MT" panose="020B0602020104020603" pitchFamily="34" charset="0"/>
              </a:rPr>
              <a:t>CAREER PATHS V. SHORT-TERM EMPLOYMENT</a:t>
            </a:r>
          </a:p>
          <a:p>
            <a:pPr marL="182880" lvl="0">
              <a:lnSpc>
                <a:spcPts val="1500"/>
              </a:lnSpc>
              <a:spcAft>
                <a:spcPts val="900"/>
              </a:spcAft>
            </a:pPr>
            <a:r>
              <a:rPr lang="en-US" sz="1500" b="1" dirty="0">
                <a:solidFill>
                  <a:schemeClr val="bg1"/>
                </a:solidFill>
                <a:latin typeface="Tw Cen MT" panose="020B0602020104020603" pitchFamily="34" charset="0"/>
              </a:rPr>
              <a:t>GOOD JOBS V. JOBS</a:t>
            </a:r>
          </a:p>
          <a:p>
            <a:pPr marL="182880" lvl="0">
              <a:lnSpc>
                <a:spcPts val="1500"/>
              </a:lnSpc>
              <a:spcAft>
                <a:spcPts val="900"/>
              </a:spcAft>
            </a:pPr>
            <a:r>
              <a:rPr lang="en-US" sz="1500" b="1" dirty="0">
                <a:solidFill>
                  <a:schemeClr val="bg1"/>
                </a:solidFill>
                <a:latin typeface="Tw Cen MT" panose="020B0602020104020603" pitchFamily="34" charset="0"/>
              </a:rPr>
              <a:t>LIVABLE WAGES</a:t>
            </a:r>
          </a:p>
          <a:p>
            <a:pPr marL="182880" lvl="0">
              <a:lnSpc>
                <a:spcPts val="1500"/>
              </a:lnSpc>
              <a:spcAft>
                <a:spcPts val="900"/>
              </a:spcAft>
            </a:pPr>
            <a:r>
              <a:rPr lang="en-US" sz="1500" b="1" dirty="0">
                <a:solidFill>
                  <a:schemeClr val="bg1"/>
                </a:solidFill>
                <a:latin typeface="Tw Cen MT" panose="020B0602020104020603" pitchFamily="34" charset="0"/>
              </a:rPr>
              <a:t>CAREER COACHING V. JOB TRAINING</a:t>
            </a:r>
          </a:p>
          <a:p>
            <a:pPr marL="182880" lvl="0">
              <a:lnSpc>
                <a:spcPts val="1500"/>
              </a:lnSpc>
              <a:spcAft>
                <a:spcPts val="900"/>
              </a:spcAft>
            </a:pPr>
            <a:r>
              <a:rPr lang="en-US" sz="1500" b="1" dirty="0">
                <a:solidFill>
                  <a:schemeClr val="bg1"/>
                </a:solidFill>
                <a:latin typeface="Tw Cen MT" panose="020B0602020104020603" pitchFamily="34" charset="0"/>
              </a:rPr>
              <a:t>ALIGNING WITH LOCAL LABOR MARKET </a:t>
            </a:r>
          </a:p>
          <a:p>
            <a:pPr marL="182880" lvl="0">
              <a:lnSpc>
                <a:spcPts val="1500"/>
              </a:lnSpc>
              <a:spcAft>
                <a:spcPts val="900"/>
              </a:spcAft>
            </a:pPr>
            <a:r>
              <a:rPr lang="en-US" sz="1500" b="1" dirty="0">
                <a:solidFill>
                  <a:schemeClr val="bg1"/>
                </a:solidFill>
                <a:latin typeface="Tw Cen MT" panose="020B0602020104020603" pitchFamily="34" charset="0"/>
              </a:rPr>
              <a:t>ONGOING CAREER SERVICES</a:t>
            </a:r>
          </a:p>
          <a:p>
            <a:pPr marL="182880" lvl="0">
              <a:lnSpc>
                <a:spcPts val="1500"/>
              </a:lnSpc>
              <a:spcAft>
                <a:spcPts val="900"/>
              </a:spcAft>
            </a:pPr>
            <a:r>
              <a:rPr lang="en-US" sz="1500" b="1" dirty="0">
                <a:solidFill>
                  <a:schemeClr val="bg1"/>
                </a:solidFill>
                <a:latin typeface="Tw Cen MT" panose="020B0602020104020603" pitchFamily="34" charset="0"/>
              </a:rPr>
              <a:t>EMPLOYER ENGAGEMENT/EDUCATION</a:t>
            </a:r>
          </a:p>
          <a:p>
            <a:pPr marL="182880" lvl="0">
              <a:lnSpc>
                <a:spcPts val="1500"/>
              </a:lnSpc>
              <a:spcAft>
                <a:spcPts val="900"/>
              </a:spcAft>
            </a:pPr>
            <a:r>
              <a:rPr lang="en-US" sz="1500" b="1" dirty="0">
                <a:solidFill>
                  <a:schemeClr val="bg1"/>
                </a:solidFill>
                <a:latin typeface="Tw Cen MT" panose="020B0602020104020603" pitchFamily="34" charset="0"/>
              </a:rPr>
              <a:t>COMMUNITY PARTICIPATION/ VOLUNTEERS FROM BUSINESS COMMUNITY</a:t>
            </a:r>
          </a:p>
          <a:p>
            <a:pPr marL="182880" lvl="0">
              <a:lnSpc>
                <a:spcPts val="1500"/>
              </a:lnSpc>
              <a:spcAft>
                <a:spcPts val="900"/>
              </a:spcAft>
            </a:pPr>
            <a:r>
              <a:rPr lang="en-US" sz="1500" b="1" dirty="0">
                <a:solidFill>
                  <a:schemeClr val="bg1"/>
                </a:solidFill>
                <a:latin typeface="Tw Cen MT" panose="020B0602020104020603" pitchFamily="34" charset="0"/>
              </a:rPr>
              <a:t>APPRENTICESHIP PROGRAMS</a:t>
            </a:r>
          </a:p>
          <a:p>
            <a:pPr marL="182880" lvl="0">
              <a:lnSpc>
                <a:spcPts val="1500"/>
              </a:lnSpc>
              <a:spcAft>
                <a:spcPts val="900"/>
              </a:spcAft>
            </a:pPr>
            <a:r>
              <a:rPr lang="en-US" sz="1500" b="1" dirty="0">
                <a:solidFill>
                  <a:schemeClr val="bg1"/>
                </a:solidFill>
                <a:latin typeface="Tw Cen MT" panose="020B0602020104020603" pitchFamily="34" charset="0"/>
              </a:rPr>
              <a:t>RACE + CULTURAL COMPETENCY</a:t>
            </a:r>
          </a:p>
        </p:txBody>
      </p:sp>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9034587" cy="707886"/>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Refocusing on desistance</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a:xfrm>
            <a:off x="8610600" y="6356350"/>
            <a:ext cx="2743200" cy="365125"/>
          </a:xfrm>
        </p:spPr>
        <p:txBody>
          <a:bodyPr/>
          <a:lstStyle/>
          <a:p>
            <a:fld id="{B4B9BCA1-DEDB-4768-B0C2-9E03C02986FE}" type="slidenum">
              <a:rPr lang="en-US" smtClean="0">
                <a:solidFill>
                  <a:schemeClr val="tx1"/>
                </a:solidFill>
              </a:rPr>
              <a:t>14</a:t>
            </a:fld>
            <a:endParaRPr lang="en-US" dirty="0">
              <a:solidFill>
                <a:schemeClr val="tx1"/>
              </a:solidFill>
            </a:endParaRPr>
          </a:p>
        </p:txBody>
      </p:sp>
      <p:grpSp>
        <p:nvGrpSpPr>
          <p:cNvPr id="43" name="Group 42">
            <a:extLst>
              <a:ext uri="{FF2B5EF4-FFF2-40B4-BE49-F238E27FC236}">
                <a16:creationId xmlns:a16="http://schemas.microsoft.com/office/drawing/2014/main" id="{4659F760-CCE8-4A2B-99CD-4E0F303C622E}"/>
              </a:ext>
            </a:extLst>
          </p:cNvPr>
          <p:cNvGrpSpPr>
            <a:grpSpLocks noChangeAspect="1"/>
          </p:cNvGrpSpPr>
          <p:nvPr/>
        </p:nvGrpSpPr>
        <p:grpSpPr>
          <a:xfrm>
            <a:off x="2871216" y="2834640"/>
            <a:ext cx="6834100" cy="3177482"/>
            <a:chOff x="1103675" y="2014214"/>
            <a:chExt cx="5802705" cy="2537405"/>
          </a:xfrm>
        </p:grpSpPr>
        <p:grpSp>
          <p:nvGrpSpPr>
            <p:cNvPr id="46" name="Group 45">
              <a:extLst>
                <a:ext uri="{FF2B5EF4-FFF2-40B4-BE49-F238E27FC236}">
                  <a16:creationId xmlns:a16="http://schemas.microsoft.com/office/drawing/2014/main" id="{D01246A7-C717-48FE-859A-B90729BABDCB}"/>
                </a:ext>
              </a:extLst>
            </p:cNvPr>
            <p:cNvGrpSpPr/>
            <p:nvPr/>
          </p:nvGrpSpPr>
          <p:grpSpPr>
            <a:xfrm>
              <a:off x="1107367" y="2014214"/>
              <a:ext cx="5799013" cy="270355"/>
              <a:chOff x="1107367" y="2014214"/>
              <a:chExt cx="5799013" cy="270355"/>
            </a:xfrm>
          </p:grpSpPr>
          <p:sp>
            <p:nvSpPr>
              <p:cNvPr id="56" name="Hexagon 55">
                <a:extLst>
                  <a:ext uri="{FF2B5EF4-FFF2-40B4-BE49-F238E27FC236}">
                    <a16:creationId xmlns:a16="http://schemas.microsoft.com/office/drawing/2014/main" id="{D6D01F3A-E5FD-46A5-AF06-C33B23EF7A94}"/>
                  </a:ext>
                </a:extLst>
              </p:cNvPr>
              <p:cNvSpPr/>
              <p:nvPr/>
            </p:nvSpPr>
            <p:spPr>
              <a:xfrm>
                <a:off x="1107367" y="2021194"/>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3467023-1BDA-4912-B0FD-7A45A313AA76}"/>
                  </a:ext>
                </a:extLst>
              </p:cNvPr>
              <p:cNvSpPr txBox="1"/>
              <p:nvPr/>
            </p:nvSpPr>
            <p:spPr>
              <a:xfrm>
                <a:off x="1554037" y="2014214"/>
                <a:ext cx="5352343"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Changing mindsets</a:t>
                </a:r>
              </a:p>
            </p:txBody>
          </p:sp>
        </p:grpSp>
        <p:grpSp>
          <p:nvGrpSpPr>
            <p:cNvPr id="47" name="Group 46">
              <a:extLst>
                <a:ext uri="{FF2B5EF4-FFF2-40B4-BE49-F238E27FC236}">
                  <a16:creationId xmlns:a16="http://schemas.microsoft.com/office/drawing/2014/main" id="{FC3AE5ED-D6EF-483A-B2C5-F33CDD20BFFB}"/>
                </a:ext>
              </a:extLst>
            </p:cNvPr>
            <p:cNvGrpSpPr/>
            <p:nvPr/>
          </p:nvGrpSpPr>
          <p:grpSpPr>
            <a:xfrm>
              <a:off x="1107367" y="2769900"/>
              <a:ext cx="5651231" cy="270355"/>
              <a:chOff x="1107367" y="2782211"/>
              <a:chExt cx="5651231" cy="270355"/>
            </a:xfrm>
          </p:grpSpPr>
          <p:sp>
            <p:nvSpPr>
              <p:cNvPr id="54" name="Hexagon 53">
                <a:extLst>
                  <a:ext uri="{FF2B5EF4-FFF2-40B4-BE49-F238E27FC236}">
                    <a16:creationId xmlns:a16="http://schemas.microsoft.com/office/drawing/2014/main" id="{2ECAA5A5-4059-4A58-B4F1-33C192B73FA3}"/>
                  </a:ext>
                </a:extLst>
              </p:cNvPr>
              <p:cNvSpPr/>
              <p:nvPr/>
            </p:nvSpPr>
            <p:spPr>
              <a:xfrm>
                <a:off x="1107367" y="2789188"/>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BA7865D-1DC3-4DCA-BD6B-9EA56CC4278D}"/>
                  </a:ext>
                </a:extLst>
              </p:cNvPr>
              <p:cNvSpPr txBox="1"/>
              <p:nvPr/>
            </p:nvSpPr>
            <p:spPr>
              <a:xfrm>
                <a:off x="1554037" y="2782211"/>
                <a:ext cx="5204561"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Focusing on long-term goals</a:t>
                </a:r>
              </a:p>
            </p:txBody>
          </p:sp>
        </p:grpSp>
        <p:grpSp>
          <p:nvGrpSpPr>
            <p:cNvPr id="48" name="Group 47">
              <a:extLst>
                <a:ext uri="{FF2B5EF4-FFF2-40B4-BE49-F238E27FC236}">
                  <a16:creationId xmlns:a16="http://schemas.microsoft.com/office/drawing/2014/main" id="{AAC2DAF4-7370-4FFB-97E0-1DDED2379091}"/>
                </a:ext>
              </a:extLst>
            </p:cNvPr>
            <p:cNvGrpSpPr/>
            <p:nvPr/>
          </p:nvGrpSpPr>
          <p:grpSpPr>
            <a:xfrm>
              <a:off x="1107367" y="3525582"/>
              <a:ext cx="5494213" cy="270355"/>
              <a:chOff x="1107367" y="3534815"/>
              <a:chExt cx="5494213" cy="270355"/>
            </a:xfrm>
          </p:grpSpPr>
          <p:sp>
            <p:nvSpPr>
              <p:cNvPr id="52" name="Hexagon 51">
                <a:extLst>
                  <a:ext uri="{FF2B5EF4-FFF2-40B4-BE49-F238E27FC236}">
                    <a16:creationId xmlns:a16="http://schemas.microsoft.com/office/drawing/2014/main" id="{200AF075-6012-4906-B040-493A16DCE939}"/>
                  </a:ext>
                </a:extLst>
              </p:cNvPr>
              <p:cNvSpPr/>
              <p:nvPr/>
            </p:nvSpPr>
            <p:spPr>
              <a:xfrm>
                <a:off x="1107367" y="3541793"/>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25E1173-0C61-47D0-AB0D-FF9A3107DE45}"/>
                  </a:ext>
                </a:extLst>
              </p:cNvPr>
              <p:cNvSpPr txBox="1"/>
              <p:nvPr/>
            </p:nvSpPr>
            <p:spPr>
              <a:xfrm>
                <a:off x="1554037" y="3534815"/>
                <a:ext cx="5047543"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Holistic approach</a:t>
                </a:r>
              </a:p>
            </p:txBody>
          </p:sp>
        </p:grpSp>
        <p:grpSp>
          <p:nvGrpSpPr>
            <p:cNvPr id="49" name="Group 48">
              <a:extLst>
                <a:ext uri="{FF2B5EF4-FFF2-40B4-BE49-F238E27FC236}">
                  <a16:creationId xmlns:a16="http://schemas.microsoft.com/office/drawing/2014/main" id="{4C7D980A-0CDB-4F4E-8C92-F1FFDD1E4C37}"/>
                </a:ext>
              </a:extLst>
            </p:cNvPr>
            <p:cNvGrpSpPr/>
            <p:nvPr/>
          </p:nvGrpSpPr>
          <p:grpSpPr>
            <a:xfrm>
              <a:off x="1103675" y="4281264"/>
              <a:ext cx="5654927" cy="270355"/>
              <a:chOff x="1103675" y="4290106"/>
              <a:chExt cx="5654927" cy="270355"/>
            </a:xfrm>
          </p:grpSpPr>
          <p:sp>
            <p:nvSpPr>
              <p:cNvPr id="50" name="Hexagon 49">
                <a:extLst>
                  <a:ext uri="{FF2B5EF4-FFF2-40B4-BE49-F238E27FC236}">
                    <a16:creationId xmlns:a16="http://schemas.microsoft.com/office/drawing/2014/main" id="{4B4E30B4-635E-4806-A96C-3686AF2B5AC0}"/>
                  </a:ext>
                </a:extLst>
              </p:cNvPr>
              <p:cNvSpPr/>
              <p:nvPr/>
            </p:nvSpPr>
            <p:spPr>
              <a:xfrm>
                <a:off x="1103675" y="4297085"/>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93E6818-BFB8-4F49-8AD2-4F5BF95DA8C4}"/>
                  </a:ext>
                </a:extLst>
              </p:cNvPr>
              <p:cNvSpPr txBox="1"/>
              <p:nvPr/>
            </p:nvSpPr>
            <p:spPr>
              <a:xfrm>
                <a:off x="1554037" y="4290106"/>
                <a:ext cx="5204560"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Identity and belonging</a:t>
                </a:r>
              </a:p>
            </p:txBody>
          </p:sp>
        </p:grpSp>
      </p:grpSp>
      <p:sp>
        <p:nvSpPr>
          <p:cNvPr id="19" name="TextBox 18">
            <a:extLst>
              <a:ext uri="{FF2B5EF4-FFF2-40B4-BE49-F238E27FC236}">
                <a16:creationId xmlns:a16="http://schemas.microsoft.com/office/drawing/2014/main" id="{722B7B4C-5521-42A4-A016-2A7E4496B887}"/>
              </a:ext>
            </a:extLst>
          </p:cNvPr>
          <p:cNvSpPr txBox="1"/>
          <p:nvPr/>
        </p:nvSpPr>
        <p:spPr>
          <a:xfrm>
            <a:off x="2605730" y="1249834"/>
            <a:ext cx="7537076" cy="892552"/>
          </a:xfrm>
          <a:prstGeom prst="rect">
            <a:avLst/>
          </a:prstGeom>
          <a:noFill/>
        </p:spPr>
        <p:txBody>
          <a:bodyPr wrap="square" rtlCol="0">
            <a:spAutoFit/>
          </a:bodyPr>
          <a:lstStyle/>
          <a:p>
            <a:r>
              <a:rPr lang="en-US" sz="2600" b="1" dirty="0">
                <a:solidFill>
                  <a:srgbClr val="FFC000"/>
                </a:solidFill>
                <a:latin typeface="Segoe UI" panose="020B0502040204020203" pitchFamily="34" charset="0"/>
                <a:cs typeface="Segoe UI" panose="020B0502040204020203" pitchFamily="34" charset="0"/>
              </a:rPr>
              <a:t>IMPLICATIONS FOR PROGRAMMING AND PERFORMANCE MEASUREMENT </a:t>
            </a:r>
            <a:endParaRPr lang="en-US" sz="2600" dirty="0">
              <a:solidFill>
                <a:srgbClr val="FFC000"/>
              </a:solidFill>
            </a:endParaRPr>
          </a:p>
        </p:txBody>
      </p:sp>
    </p:spTree>
    <p:extLst>
      <p:ext uri="{BB962C8B-B14F-4D97-AF65-F5344CB8AC3E}">
        <p14:creationId xmlns:p14="http://schemas.microsoft.com/office/powerpoint/2010/main" val="234595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0BF871-F5CA-4023-9AF0-B36BC2E37415}"/>
              </a:ext>
            </a:extLst>
          </p:cNvPr>
          <p:cNvGrpSpPr/>
          <p:nvPr/>
        </p:nvGrpSpPr>
        <p:grpSpPr>
          <a:xfrm>
            <a:off x="-121014" y="0"/>
            <a:ext cx="5829300" cy="5829300"/>
            <a:chOff x="4124325" y="752475"/>
            <a:chExt cx="5524500" cy="5524500"/>
          </a:xfrm>
        </p:grpSpPr>
        <p:sp>
          <p:nvSpPr>
            <p:cNvPr id="3" name="Oval 2">
              <a:extLst>
                <a:ext uri="{FF2B5EF4-FFF2-40B4-BE49-F238E27FC236}">
                  <a16:creationId xmlns:a16="http://schemas.microsoft.com/office/drawing/2014/main" id="{B93E09B7-780B-4BE0-A3B8-984113B89774}"/>
                </a:ext>
              </a:extLst>
            </p:cNvPr>
            <p:cNvSpPr/>
            <p:nvPr/>
          </p:nvSpPr>
          <p:spPr>
            <a:xfrm>
              <a:off x="4124325" y="752475"/>
              <a:ext cx="5524500" cy="5524500"/>
            </a:xfrm>
            <a:prstGeom prst="ellipse">
              <a:avLst/>
            </a:prstGeom>
            <a:pattFill prst="dotGrid">
              <a:fgClr>
                <a:schemeClr val="bg2">
                  <a:lumMod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C197961-26A7-496A-8635-40C7A0587D36}"/>
                </a:ext>
              </a:extLst>
            </p:cNvPr>
            <p:cNvSpPr/>
            <p:nvPr/>
          </p:nvSpPr>
          <p:spPr>
            <a:xfrm>
              <a:off x="4124325" y="752475"/>
              <a:ext cx="5524500" cy="5524500"/>
            </a:xfrm>
            <a:prstGeom prst="ellipse">
              <a:avLst/>
            </a:prstGeom>
            <a:solidFill>
              <a:schemeClr val="bg2">
                <a:lumMod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endParaRPr lang="en-US" sz="1200" dirty="0">
                <a:solidFill>
                  <a:schemeClr val="bg1"/>
                </a:solidFill>
                <a:latin typeface="Segoe UI Semibold" panose="020B0702040204020203" pitchFamily="34" charset="0"/>
              </a:endParaRPr>
            </a:p>
            <a:p>
              <a:pPr algn="ctr"/>
              <a:endParaRPr lang="en-US" dirty="0"/>
            </a:p>
          </p:txBody>
        </p:sp>
      </p:grpSp>
      <p:cxnSp>
        <p:nvCxnSpPr>
          <p:cNvPr id="6" name="Straight Connector 5">
            <a:extLst>
              <a:ext uri="{FF2B5EF4-FFF2-40B4-BE49-F238E27FC236}">
                <a16:creationId xmlns:a16="http://schemas.microsoft.com/office/drawing/2014/main" id="{C9B0CBD8-6C79-49F0-BC96-F62C87195F9D}"/>
              </a:ext>
            </a:extLst>
          </p:cNvPr>
          <p:cNvCxnSpPr/>
          <p:nvPr/>
        </p:nvCxnSpPr>
        <p:spPr>
          <a:xfrm>
            <a:off x="0" y="4455824"/>
            <a:ext cx="1752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6C1D4D-4093-4EA0-8FC1-9C1674CB5890}"/>
              </a:ext>
            </a:extLst>
          </p:cNvPr>
          <p:cNvCxnSpPr>
            <a:stCxn id="2" idx="0"/>
          </p:cNvCxnSpPr>
          <p:nvPr/>
        </p:nvCxnSpPr>
        <p:spPr>
          <a:xfrm>
            <a:off x="2793636" y="0"/>
            <a:ext cx="0" cy="108585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67111A-4E9D-43CA-A491-FC283BA663A3}"/>
              </a:ext>
            </a:extLst>
          </p:cNvPr>
          <p:cNvSpPr txBox="1"/>
          <p:nvPr/>
        </p:nvSpPr>
        <p:spPr>
          <a:xfrm>
            <a:off x="567951" y="1085850"/>
            <a:ext cx="4829858" cy="3970318"/>
          </a:xfrm>
          <a:prstGeom prst="rect">
            <a:avLst/>
          </a:prstGeom>
          <a:noFill/>
        </p:spPr>
        <p:txBody>
          <a:bodyPr wrap="square" rtlCol="0">
            <a:spAutoFit/>
          </a:bodyPr>
          <a:lstStyle/>
          <a:p>
            <a:pPr>
              <a:lnSpc>
                <a:spcPts val="1800"/>
              </a:lnSpc>
              <a:spcAft>
                <a:spcPts val="1200"/>
              </a:spcAft>
            </a:pPr>
            <a:r>
              <a:rPr lang="en-US" sz="1700" b="1" i="1" dirty="0">
                <a:solidFill>
                  <a:schemeClr val="bg1"/>
                </a:solidFill>
                <a:latin typeface="Tw Cen MT" panose="020B0602020104020603" pitchFamily="34" charset="0"/>
              </a:rPr>
              <a:t>“Policy researchers and policymakers often reduce ‘success’ to the avoidance of a new arrest. The focus on recidivism highlights the burden that reentry might impose on the rest of us. Instead of emphasizing recidivism, I view a successful transition from prison as the attainment of a basic level of well-being consistent with community membership. This view of success after incarceration captures something of what Irwin called the ‘dignity, fulfillment, [and] achievement of life goals.” </a:t>
            </a:r>
          </a:p>
          <a:p>
            <a:pPr>
              <a:lnSpc>
                <a:spcPts val="1800"/>
              </a:lnSpc>
            </a:pPr>
            <a:r>
              <a:rPr lang="en-US" sz="1700" b="1" dirty="0">
                <a:solidFill>
                  <a:schemeClr val="bg1"/>
                </a:solidFill>
                <a:latin typeface="Tw Cen MT" panose="020B0602020104020603" pitchFamily="34" charset="0"/>
              </a:rPr>
              <a:t>Bruce Western, Professor of Criminal Justice Policy and Sociology, Harvard University; Co-Director, Justice Lab, Columbia University</a:t>
            </a:r>
          </a:p>
          <a:p>
            <a:pPr>
              <a:lnSpc>
                <a:spcPts val="1800"/>
              </a:lnSpc>
            </a:pPr>
            <a:endParaRPr lang="en-US" sz="1700" b="1" i="1" dirty="0">
              <a:solidFill>
                <a:schemeClr val="bg1"/>
              </a:solidFill>
              <a:latin typeface="Tw Cen MT" panose="020B0602020104020603" pitchFamily="34" charset="0"/>
            </a:endParaRPr>
          </a:p>
          <a:p>
            <a:pPr>
              <a:lnSpc>
                <a:spcPts val="1800"/>
              </a:lnSpc>
            </a:pPr>
            <a:r>
              <a:rPr lang="en-US" sz="1700" b="1" i="1" dirty="0">
                <a:solidFill>
                  <a:schemeClr val="bg1"/>
                </a:solidFill>
                <a:latin typeface="Tw Cen MT" panose="020B0602020104020603" pitchFamily="34" charset="0"/>
              </a:rPr>
              <a:t>Homeward; Life in the Year After Prison </a:t>
            </a:r>
            <a:r>
              <a:rPr lang="en-US" sz="1700" b="1" dirty="0">
                <a:solidFill>
                  <a:schemeClr val="bg1"/>
                </a:solidFill>
                <a:latin typeface="Tw Cen MT" panose="020B0602020104020603" pitchFamily="34" charset="0"/>
              </a:rPr>
              <a:t>(New York: Russell Sage, 2018)</a:t>
            </a:r>
          </a:p>
          <a:p>
            <a:endParaRPr lang="en-US" sz="1700" dirty="0">
              <a:solidFill>
                <a:schemeClr val="bg1"/>
              </a:solidFill>
            </a:endParaRPr>
          </a:p>
        </p:txBody>
      </p:sp>
      <p:sp>
        <p:nvSpPr>
          <p:cNvPr id="12" name="TextBox 11">
            <a:extLst>
              <a:ext uri="{FF2B5EF4-FFF2-40B4-BE49-F238E27FC236}">
                <a16:creationId xmlns:a16="http://schemas.microsoft.com/office/drawing/2014/main" id="{8FE6CF0A-BF60-4394-8976-9CF5B52E8146}"/>
              </a:ext>
            </a:extLst>
          </p:cNvPr>
          <p:cNvSpPr txBox="1"/>
          <p:nvPr/>
        </p:nvSpPr>
        <p:spPr>
          <a:xfrm>
            <a:off x="6237431" y="3737952"/>
            <a:ext cx="3657476" cy="784830"/>
          </a:xfrm>
          <a:prstGeom prst="rect">
            <a:avLst/>
          </a:prstGeom>
          <a:noFill/>
        </p:spPr>
        <p:txBody>
          <a:bodyPr wrap="none" rtlCol="0">
            <a:spAutoFit/>
          </a:bodyPr>
          <a:lstStyle/>
          <a:p>
            <a:r>
              <a:rPr lang="en-US" sz="1500" dirty="0">
                <a:solidFill>
                  <a:srgbClr val="181717"/>
                </a:solidFill>
                <a:latin typeface="Tw Cen MT" panose="020B0602020104020603" pitchFamily="34" charset="0"/>
              </a:rPr>
              <a:t>Naseem Badiey, MPhil, PhD</a:t>
            </a:r>
          </a:p>
          <a:p>
            <a:r>
              <a:rPr lang="en-US" sz="1500" dirty="0">
                <a:solidFill>
                  <a:srgbClr val="181717"/>
                </a:solidFill>
                <a:latin typeface="Tw Cen MT" panose="020B0602020104020603" pitchFamily="34" charset="0"/>
              </a:rPr>
              <a:t>Probation Specialist, Research and Evaluation</a:t>
            </a:r>
          </a:p>
          <a:p>
            <a:r>
              <a:rPr lang="en-US" sz="1500" u="sng" dirty="0">
                <a:solidFill>
                  <a:srgbClr val="FF5C01"/>
                </a:solidFill>
                <a:latin typeface="Tw Cen MT" panose="020B0602020104020603" pitchFamily="34" charset="0"/>
              </a:rPr>
              <a:t>hbadiey@acgov.org</a:t>
            </a:r>
          </a:p>
        </p:txBody>
      </p:sp>
      <p:sp>
        <p:nvSpPr>
          <p:cNvPr id="14" name="TextBox 13">
            <a:extLst>
              <a:ext uri="{FF2B5EF4-FFF2-40B4-BE49-F238E27FC236}">
                <a16:creationId xmlns:a16="http://schemas.microsoft.com/office/drawing/2014/main" id="{A55B259D-F77D-451D-8325-E4768AB80334}"/>
              </a:ext>
            </a:extLst>
          </p:cNvPr>
          <p:cNvSpPr txBox="1"/>
          <p:nvPr/>
        </p:nvSpPr>
        <p:spPr>
          <a:xfrm flipH="1">
            <a:off x="6237430" y="4727716"/>
            <a:ext cx="3922569" cy="1061829"/>
          </a:xfrm>
          <a:prstGeom prst="rect">
            <a:avLst/>
          </a:prstGeom>
          <a:noFill/>
        </p:spPr>
        <p:txBody>
          <a:bodyPr wrap="square" rtlCol="0">
            <a:spAutoFit/>
          </a:bodyPr>
          <a:lstStyle/>
          <a:p>
            <a:r>
              <a:rPr lang="en-US" sz="1500" dirty="0">
                <a:solidFill>
                  <a:srgbClr val="181717"/>
                </a:solidFill>
                <a:latin typeface="Tw Cen MT" panose="020B0602020104020603" pitchFamily="34" charset="0"/>
              </a:rPr>
              <a:t>Tyler Zatcoff, MPA</a:t>
            </a:r>
          </a:p>
          <a:p>
            <a:r>
              <a:rPr lang="en-US" sz="1500" dirty="0">
                <a:solidFill>
                  <a:srgbClr val="181717"/>
                </a:solidFill>
                <a:latin typeface="Tw Cen MT" panose="020B0602020104020603" pitchFamily="34" charset="0"/>
              </a:rPr>
              <a:t>Probation Specialist, Evidence-based Practices</a:t>
            </a:r>
          </a:p>
          <a:p>
            <a:r>
              <a:rPr lang="en-US" sz="1500" dirty="0">
                <a:solidFill>
                  <a:srgbClr val="FF5C01"/>
                </a:solidFill>
                <a:latin typeface="Tw Cen MT" panose="020B0602020104020603" pitchFamily="34" charset="0"/>
                <a:hlinkClick r:id="rId3">
                  <a:extLst>
                    <a:ext uri="{A12FA001-AC4F-418D-AE19-62706E023703}">
                      <ahyp:hlinkClr xmlns:ahyp="http://schemas.microsoft.com/office/drawing/2018/hyperlinkcolor" val="tx"/>
                    </a:ext>
                  </a:extLst>
                </a:hlinkClick>
              </a:rPr>
              <a:t>tzatcoff@acgov.org</a:t>
            </a:r>
            <a:endParaRPr lang="en-US" sz="1500" dirty="0">
              <a:solidFill>
                <a:srgbClr val="FF5C01"/>
              </a:solidFill>
              <a:latin typeface="Tw Cen MT" panose="020B0602020104020603" pitchFamily="34" charset="0"/>
            </a:endParaRPr>
          </a:p>
          <a:p>
            <a:endParaRPr lang="en-US" dirty="0"/>
          </a:p>
        </p:txBody>
      </p:sp>
      <p:sp>
        <p:nvSpPr>
          <p:cNvPr id="18" name="TextBox 17">
            <a:extLst>
              <a:ext uri="{FF2B5EF4-FFF2-40B4-BE49-F238E27FC236}">
                <a16:creationId xmlns:a16="http://schemas.microsoft.com/office/drawing/2014/main" id="{04E67A5B-6B16-4F89-8FFC-B08C701A4697}"/>
              </a:ext>
            </a:extLst>
          </p:cNvPr>
          <p:cNvSpPr txBox="1"/>
          <p:nvPr/>
        </p:nvSpPr>
        <p:spPr>
          <a:xfrm>
            <a:off x="6237431" y="3337842"/>
            <a:ext cx="2475018" cy="400110"/>
          </a:xfrm>
          <a:prstGeom prst="rect">
            <a:avLst/>
          </a:prstGeom>
          <a:noFill/>
        </p:spPr>
        <p:txBody>
          <a:bodyPr wrap="square" rtlCol="0">
            <a:spAutoFit/>
          </a:bodyPr>
          <a:lstStyle/>
          <a:p>
            <a:r>
              <a:rPr lang="en-US" sz="2000" b="1" dirty="0">
                <a:solidFill>
                  <a:srgbClr val="FFC000"/>
                </a:solidFill>
                <a:latin typeface="Segoe UI" panose="020B0502040204020203" pitchFamily="34" charset="0"/>
                <a:ea typeface="Segoe UI" panose="020B0502040204020203" pitchFamily="34" charset="0"/>
                <a:cs typeface="Segoe UI" panose="020B0502040204020203" pitchFamily="34" charset="0"/>
              </a:rPr>
              <a:t>THANK YOU</a:t>
            </a:r>
            <a:endParaRPr lang="en-US" sz="2000" dirty="0">
              <a:solidFill>
                <a:srgbClr val="FFC000"/>
              </a:solidFill>
            </a:endParaRPr>
          </a:p>
        </p:txBody>
      </p:sp>
    </p:spTree>
    <p:extLst>
      <p:ext uri="{BB962C8B-B14F-4D97-AF65-F5344CB8AC3E}">
        <p14:creationId xmlns:p14="http://schemas.microsoft.com/office/powerpoint/2010/main" val="262703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ACDA6-938D-4CD1-80FD-576A72F0D1AD}"/>
              </a:ext>
            </a:extLst>
          </p:cNvPr>
          <p:cNvSpPr>
            <a:spLocks noGrp="1"/>
          </p:cNvSpPr>
          <p:nvPr>
            <p:ph type="dt" sz="half" idx="10"/>
          </p:nvPr>
        </p:nvSpPr>
        <p:spPr/>
        <p:txBody>
          <a:bodyPr/>
          <a:lstStyle/>
          <a:p>
            <a:fld id="{2332A655-3C17-40C8-AE56-2FE6744D120D}" type="datetime1">
              <a:rPr lang="en-US" smtClean="0"/>
              <a:t>4/25/2019</a:t>
            </a:fld>
            <a:endParaRPr lang="en-US"/>
          </a:p>
        </p:txBody>
      </p:sp>
      <p:sp>
        <p:nvSpPr>
          <p:cNvPr id="3" name="Slide Number Placeholder 2">
            <a:extLst>
              <a:ext uri="{FF2B5EF4-FFF2-40B4-BE49-F238E27FC236}">
                <a16:creationId xmlns:a16="http://schemas.microsoft.com/office/drawing/2014/main" id="{A012441C-9686-43E5-83AB-B6EB2F6625C2}"/>
              </a:ext>
            </a:extLst>
          </p:cNvPr>
          <p:cNvSpPr>
            <a:spLocks noGrp="1"/>
          </p:cNvSpPr>
          <p:nvPr>
            <p:ph type="sldNum" sz="quarter" idx="12"/>
          </p:nvPr>
        </p:nvSpPr>
        <p:spPr/>
        <p:txBody>
          <a:bodyPr/>
          <a:lstStyle/>
          <a:p>
            <a:fld id="{B4B9BCA1-DEDB-4768-B0C2-9E03C02986FE}" type="slidenum">
              <a:rPr lang="en-US" smtClean="0"/>
              <a:t>16</a:t>
            </a:fld>
            <a:endParaRPr lang="en-US"/>
          </a:p>
        </p:txBody>
      </p:sp>
      <p:sp>
        <p:nvSpPr>
          <p:cNvPr id="4" name="Rectangle 3">
            <a:extLst>
              <a:ext uri="{FF2B5EF4-FFF2-40B4-BE49-F238E27FC236}">
                <a16:creationId xmlns:a16="http://schemas.microsoft.com/office/drawing/2014/main" id="{29E063C5-95F3-43EF-9C58-1AB5622AF33D}"/>
              </a:ext>
            </a:extLst>
          </p:cNvPr>
          <p:cNvSpPr/>
          <p:nvPr/>
        </p:nvSpPr>
        <p:spPr>
          <a:xfrm>
            <a:off x="3048000" y="1582341"/>
            <a:ext cx="6096000" cy="3693319"/>
          </a:xfrm>
          <a:prstGeom prst="rect">
            <a:avLst/>
          </a:prstGeom>
        </p:spPr>
        <p:txBody>
          <a:bodyPr>
            <a:spAutoFit/>
          </a:bodyPr>
          <a:lstStyle/>
          <a:p>
            <a:r>
              <a:rPr lang="en-US" sz="2000" b="1" dirty="0">
                <a:latin typeface="Calibri" panose="020F0502020204030204" pitchFamily="34" charset="0"/>
                <a:ea typeface="Calibri" panose="020F0502020204030204" pitchFamily="34" charset="0"/>
              </a:rPr>
              <a:t>Employment Research Sources:</a:t>
            </a:r>
          </a:p>
          <a:p>
            <a:r>
              <a:rPr lang="en-US" dirty="0">
                <a:latin typeface="Calibri" panose="020F0502020204030204" pitchFamily="34" charset="0"/>
                <a:ea typeface="Calibri" panose="020F0502020204030204" pitchFamily="34" charset="0"/>
              </a:rPr>
              <a:t> </a:t>
            </a:r>
          </a:p>
          <a:p>
            <a:r>
              <a:rPr lang="en-US" u="sng" dirty="0">
                <a:solidFill>
                  <a:srgbClr val="0563C1"/>
                </a:solidFill>
                <a:latin typeface="Calibri" panose="020F0502020204030204" pitchFamily="34" charset="0"/>
                <a:ea typeface="Calibri" panose="020F0502020204030204" pitchFamily="34" charset="0"/>
                <a:hlinkClick r:id="rId2"/>
              </a:rPr>
              <a:t>https://hbr.org/2017/10/hiring-discrimination-against-black-americans-hasnt-declined-in-25-years</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a:p>
            <a:r>
              <a:rPr lang="en-US" u="sng" dirty="0">
                <a:solidFill>
                  <a:srgbClr val="0563C1"/>
                </a:solidFill>
                <a:latin typeface="Calibri" panose="020F0502020204030204" pitchFamily="34" charset="0"/>
                <a:ea typeface="Calibri" panose="020F0502020204030204" pitchFamily="34" charset="0"/>
                <a:hlinkClick r:id="rId3"/>
              </a:rPr>
              <a:t>https://www.prisonpolicy.org/reports/outofwork.html</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a:p>
            <a:r>
              <a:rPr lang="en-US" u="sng" dirty="0">
                <a:solidFill>
                  <a:srgbClr val="0563C1"/>
                </a:solidFill>
                <a:latin typeface="Calibri" panose="020F0502020204030204" pitchFamily="34" charset="0"/>
                <a:ea typeface="Calibri" panose="020F0502020204030204" pitchFamily="34" charset="0"/>
                <a:hlinkClick r:id="rId4"/>
              </a:rPr>
              <a:t>https://www.bjs.gov/content/pub/pdf/ecp.pdf</a:t>
            </a:r>
            <a:r>
              <a:rPr lang="en-US" dirty="0">
                <a:latin typeface="Calibri" panose="020F0502020204030204" pitchFamily="34" charset="0"/>
                <a:ea typeface="Calibri" panose="020F0502020204030204" pitchFamily="34" charset="0"/>
              </a:rPr>
              <a:t> (Table 14)</a:t>
            </a:r>
          </a:p>
          <a:p>
            <a:r>
              <a:rPr lang="en-US" dirty="0">
                <a:latin typeface="Calibri" panose="020F0502020204030204" pitchFamily="34" charset="0"/>
                <a:ea typeface="Calibri" panose="020F0502020204030204" pitchFamily="34" charset="0"/>
              </a:rPr>
              <a:t> </a:t>
            </a:r>
          </a:p>
          <a:p>
            <a:r>
              <a:rPr lang="en-US" u="sng" dirty="0">
                <a:solidFill>
                  <a:srgbClr val="0563C1"/>
                </a:solidFill>
                <a:latin typeface="Calibri" panose="020F0502020204030204" pitchFamily="34" charset="0"/>
                <a:ea typeface="Calibri" panose="020F0502020204030204" pitchFamily="34" charset="0"/>
                <a:hlinkClick r:id="rId5"/>
              </a:rPr>
              <a:t>https://www.prisonpolicy.org/reports/income.html</a:t>
            </a:r>
            <a:r>
              <a:rPr lang="en-US" dirty="0">
                <a:latin typeface="Calibri" panose="020F0502020204030204" pitchFamily="34" charset="0"/>
                <a:ea typeface="Calibri" panose="020F0502020204030204" pitchFamily="34" charset="0"/>
              </a:rPr>
              <a:t> (Figure 7)</a:t>
            </a:r>
          </a:p>
          <a:p>
            <a:r>
              <a:rPr lang="en-US" dirty="0">
                <a:latin typeface="Calibri" panose="020F0502020204030204" pitchFamily="34" charset="0"/>
                <a:ea typeface="Calibri" panose="020F0502020204030204" pitchFamily="34" charset="0"/>
              </a:rPr>
              <a:t> </a:t>
            </a:r>
          </a:p>
          <a:p>
            <a:r>
              <a:rPr lang="en-US" u="sng" dirty="0">
                <a:solidFill>
                  <a:srgbClr val="0563C1"/>
                </a:solidFill>
                <a:latin typeface="Calibri" panose="020F0502020204030204" pitchFamily="34" charset="0"/>
                <a:ea typeface="Calibri" panose="020F0502020204030204" pitchFamily="34" charset="0"/>
                <a:hlinkClick r:id="rId6"/>
              </a:rPr>
              <a:t>https://research.upjohn.org/cgi/viewcontent.cgi?article=1244&amp;context=up_press</a:t>
            </a:r>
            <a:r>
              <a:rPr lang="en-US" dirty="0">
                <a:latin typeface="Calibri" panose="020F0502020204030204" pitchFamily="34" charset="0"/>
                <a:ea typeface="Calibri" panose="020F0502020204030204" pitchFamily="34" charset="0"/>
              </a:rPr>
              <a:t> (see pages 44-45)</a:t>
            </a:r>
          </a:p>
        </p:txBody>
      </p:sp>
    </p:spTree>
    <p:extLst>
      <p:ext uri="{BB962C8B-B14F-4D97-AF65-F5344CB8AC3E}">
        <p14:creationId xmlns:p14="http://schemas.microsoft.com/office/powerpoint/2010/main" val="359907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Explaining the poor record of reentry employment programs</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p:txBody>
          <a:bodyPr/>
          <a:lstStyle/>
          <a:p>
            <a:fld id="{B4B9BCA1-DEDB-4768-B0C2-9E03C02986FE}" type="slidenum">
              <a:rPr lang="en-US" smtClean="0">
                <a:solidFill>
                  <a:schemeClr val="tx1"/>
                </a:solidFill>
              </a:rPr>
              <a:t>2</a:t>
            </a:fld>
            <a:endParaRPr lang="en-US" dirty="0">
              <a:solidFill>
                <a:schemeClr val="tx1"/>
              </a:solidFill>
            </a:endParaRPr>
          </a:p>
        </p:txBody>
      </p:sp>
      <p:grpSp>
        <p:nvGrpSpPr>
          <p:cNvPr id="82" name="Group 81">
            <a:extLst>
              <a:ext uri="{FF2B5EF4-FFF2-40B4-BE49-F238E27FC236}">
                <a16:creationId xmlns:a16="http://schemas.microsoft.com/office/drawing/2014/main" id="{6351D855-65A6-4F56-9D6B-400AB4E9EC33}"/>
              </a:ext>
            </a:extLst>
          </p:cNvPr>
          <p:cNvGrpSpPr/>
          <p:nvPr/>
        </p:nvGrpSpPr>
        <p:grpSpPr>
          <a:xfrm>
            <a:off x="872870" y="2331299"/>
            <a:ext cx="2613507" cy="3433111"/>
            <a:chOff x="901445" y="2440846"/>
            <a:chExt cx="2613507" cy="3433111"/>
          </a:xfrm>
        </p:grpSpPr>
        <p:grpSp>
          <p:nvGrpSpPr>
            <p:cNvPr id="56" name="Group 55">
              <a:extLst>
                <a:ext uri="{FF2B5EF4-FFF2-40B4-BE49-F238E27FC236}">
                  <a16:creationId xmlns:a16="http://schemas.microsoft.com/office/drawing/2014/main" id="{6062C17C-64E0-4FF6-96F0-7A3854D15BC2}"/>
                </a:ext>
              </a:extLst>
            </p:cNvPr>
            <p:cNvGrpSpPr/>
            <p:nvPr/>
          </p:nvGrpSpPr>
          <p:grpSpPr>
            <a:xfrm>
              <a:off x="901445" y="4627462"/>
              <a:ext cx="2613507" cy="1246495"/>
              <a:chOff x="945332" y="4617008"/>
              <a:chExt cx="2613507" cy="1246495"/>
            </a:xfrm>
          </p:grpSpPr>
          <p:sp>
            <p:nvSpPr>
              <p:cNvPr id="36" name="Rectangle 35">
                <a:extLst>
                  <a:ext uri="{FF2B5EF4-FFF2-40B4-BE49-F238E27FC236}">
                    <a16:creationId xmlns:a16="http://schemas.microsoft.com/office/drawing/2014/main" id="{136961FE-B267-48F8-AFD8-0D7910C23B6F}"/>
                  </a:ext>
                </a:extLst>
              </p:cNvPr>
              <p:cNvSpPr/>
              <p:nvPr/>
            </p:nvSpPr>
            <p:spPr>
              <a:xfrm>
                <a:off x="1718718" y="4617008"/>
                <a:ext cx="1840121" cy="1246495"/>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Measuring the performance of employment-focused reentry programs</a:t>
                </a:r>
              </a:p>
            </p:txBody>
          </p:sp>
          <p:sp>
            <p:nvSpPr>
              <p:cNvPr id="37" name="Rectangle 36">
                <a:extLst>
                  <a:ext uri="{FF2B5EF4-FFF2-40B4-BE49-F238E27FC236}">
                    <a16:creationId xmlns:a16="http://schemas.microsoft.com/office/drawing/2014/main" id="{5C41B1C2-B65A-4490-89BD-FDAD80C2E943}"/>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01</a:t>
                </a:r>
                <a:endParaRPr lang="en-US" sz="3200" b="1" dirty="0">
                  <a:solidFill>
                    <a:schemeClr val="bg2">
                      <a:lumMod val="10000"/>
                    </a:schemeClr>
                  </a:solidFill>
                </a:endParaRPr>
              </a:p>
            </p:txBody>
          </p:sp>
          <p:cxnSp>
            <p:nvCxnSpPr>
              <p:cNvPr id="39" name="Straight Connector 38">
                <a:extLst>
                  <a:ext uri="{FF2B5EF4-FFF2-40B4-BE49-F238E27FC236}">
                    <a16:creationId xmlns:a16="http://schemas.microsoft.com/office/drawing/2014/main" id="{02B83770-D1B0-4279-9ECD-A507D14BE4E3}"/>
                  </a:ext>
                </a:extLst>
              </p:cNvPr>
              <p:cNvCxnSpPr/>
              <p:nvPr/>
            </p:nvCxnSpPr>
            <p:spPr>
              <a:xfrm>
                <a:off x="1680466" y="4672895"/>
                <a:ext cx="0" cy="6404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Hexagon 8">
              <a:extLst>
                <a:ext uri="{FF2B5EF4-FFF2-40B4-BE49-F238E27FC236}">
                  <a16:creationId xmlns:a16="http://schemas.microsoft.com/office/drawing/2014/main" id="{9EDB9996-AA25-4F75-A9DC-DF0B7BE35FFB}"/>
                </a:ext>
              </a:extLst>
            </p:cNvPr>
            <p:cNvSpPr/>
            <p:nvPr/>
          </p:nvSpPr>
          <p:spPr>
            <a:xfrm>
              <a:off x="1001247" y="2440846"/>
              <a:ext cx="2466410" cy="193263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E8A39C2B-A61B-4F3F-9879-218FF280B05A}"/>
                </a:ext>
              </a:extLst>
            </p:cNvPr>
            <p:cNvSpPr/>
            <p:nvPr/>
          </p:nvSpPr>
          <p:spPr>
            <a:xfrm>
              <a:off x="924093" y="2442745"/>
              <a:ext cx="2241855" cy="193263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303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Explaining the poor record of reentry employment programs</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p:txBody>
          <a:bodyPr/>
          <a:lstStyle/>
          <a:p>
            <a:fld id="{B4B9BCA1-DEDB-4768-B0C2-9E03C02986FE}" type="slidenum">
              <a:rPr lang="en-US" smtClean="0">
                <a:solidFill>
                  <a:schemeClr val="tx1"/>
                </a:solidFill>
              </a:rPr>
              <a:t>3</a:t>
            </a:fld>
            <a:endParaRPr lang="en-US" dirty="0">
              <a:solidFill>
                <a:schemeClr val="tx1"/>
              </a:solidFill>
            </a:endParaRPr>
          </a:p>
        </p:txBody>
      </p:sp>
      <p:grpSp>
        <p:nvGrpSpPr>
          <p:cNvPr id="82" name="Group 81">
            <a:extLst>
              <a:ext uri="{FF2B5EF4-FFF2-40B4-BE49-F238E27FC236}">
                <a16:creationId xmlns:a16="http://schemas.microsoft.com/office/drawing/2014/main" id="{6351D855-65A6-4F56-9D6B-400AB4E9EC33}"/>
              </a:ext>
            </a:extLst>
          </p:cNvPr>
          <p:cNvGrpSpPr/>
          <p:nvPr/>
        </p:nvGrpSpPr>
        <p:grpSpPr>
          <a:xfrm>
            <a:off x="872870" y="2273141"/>
            <a:ext cx="5236869" cy="3491269"/>
            <a:chOff x="901445" y="2382688"/>
            <a:chExt cx="5236869" cy="3491269"/>
          </a:xfrm>
        </p:grpSpPr>
        <p:grpSp>
          <p:nvGrpSpPr>
            <p:cNvPr id="56" name="Group 55">
              <a:extLst>
                <a:ext uri="{FF2B5EF4-FFF2-40B4-BE49-F238E27FC236}">
                  <a16:creationId xmlns:a16="http://schemas.microsoft.com/office/drawing/2014/main" id="{6062C17C-64E0-4FF6-96F0-7A3854D15BC2}"/>
                </a:ext>
              </a:extLst>
            </p:cNvPr>
            <p:cNvGrpSpPr/>
            <p:nvPr/>
          </p:nvGrpSpPr>
          <p:grpSpPr>
            <a:xfrm>
              <a:off x="901445" y="4627462"/>
              <a:ext cx="2613507" cy="1246495"/>
              <a:chOff x="945332" y="4617008"/>
              <a:chExt cx="2613507" cy="1246495"/>
            </a:xfrm>
          </p:grpSpPr>
          <p:sp>
            <p:nvSpPr>
              <p:cNvPr id="36" name="Rectangle 35">
                <a:extLst>
                  <a:ext uri="{FF2B5EF4-FFF2-40B4-BE49-F238E27FC236}">
                    <a16:creationId xmlns:a16="http://schemas.microsoft.com/office/drawing/2014/main" id="{136961FE-B267-48F8-AFD8-0D7910C23B6F}"/>
                  </a:ext>
                </a:extLst>
              </p:cNvPr>
              <p:cNvSpPr/>
              <p:nvPr/>
            </p:nvSpPr>
            <p:spPr>
              <a:xfrm>
                <a:off x="1718718" y="4617008"/>
                <a:ext cx="1840121" cy="1246495"/>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Measuring the performance of employment-focused reentry programs</a:t>
                </a:r>
              </a:p>
            </p:txBody>
          </p:sp>
          <p:sp>
            <p:nvSpPr>
              <p:cNvPr id="37" name="Rectangle 36">
                <a:extLst>
                  <a:ext uri="{FF2B5EF4-FFF2-40B4-BE49-F238E27FC236}">
                    <a16:creationId xmlns:a16="http://schemas.microsoft.com/office/drawing/2014/main" id="{5C41B1C2-B65A-4490-89BD-FDAD80C2E943}"/>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01</a:t>
                </a:r>
                <a:endParaRPr lang="en-US" sz="3200" b="1" dirty="0">
                  <a:solidFill>
                    <a:schemeClr val="bg2">
                      <a:lumMod val="10000"/>
                    </a:schemeClr>
                  </a:solidFill>
                </a:endParaRPr>
              </a:p>
            </p:txBody>
          </p:sp>
          <p:cxnSp>
            <p:nvCxnSpPr>
              <p:cNvPr id="39" name="Straight Connector 38">
                <a:extLst>
                  <a:ext uri="{FF2B5EF4-FFF2-40B4-BE49-F238E27FC236}">
                    <a16:creationId xmlns:a16="http://schemas.microsoft.com/office/drawing/2014/main" id="{02B83770-D1B0-4279-9ECD-A507D14BE4E3}"/>
                  </a:ext>
                </a:extLst>
              </p:cNvPr>
              <p:cNvCxnSpPr/>
              <p:nvPr/>
            </p:nvCxnSpPr>
            <p:spPr>
              <a:xfrm>
                <a:off x="1680466" y="4672895"/>
                <a:ext cx="0" cy="6404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Hexagon 8">
              <a:extLst>
                <a:ext uri="{FF2B5EF4-FFF2-40B4-BE49-F238E27FC236}">
                  <a16:creationId xmlns:a16="http://schemas.microsoft.com/office/drawing/2014/main" id="{9EDB9996-AA25-4F75-A9DC-DF0B7BE35FFB}"/>
                </a:ext>
              </a:extLst>
            </p:cNvPr>
            <p:cNvSpPr/>
            <p:nvPr/>
          </p:nvSpPr>
          <p:spPr>
            <a:xfrm>
              <a:off x="1001247" y="2440846"/>
              <a:ext cx="2466410" cy="193263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E8A39C2B-A61B-4F3F-9879-218FF280B05A}"/>
                </a:ext>
              </a:extLst>
            </p:cNvPr>
            <p:cNvSpPr/>
            <p:nvPr/>
          </p:nvSpPr>
          <p:spPr>
            <a:xfrm>
              <a:off x="924093" y="2442745"/>
              <a:ext cx="2241855" cy="193263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03B6AE7E-7400-4135-896E-77901CA081E7}"/>
                </a:ext>
              </a:extLst>
            </p:cNvPr>
            <p:cNvSpPr/>
            <p:nvPr/>
          </p:nvSpPr>
          <p:spPr>
            <a:xfrm>
              <a:off x="3794990" y="3416291"/>
              <a:ext cx="2261298" cy="1932633"/>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4CA00501-6F89-449F-8485-1065CAE2B9C9}"/>
                </a:ext>
              </a:extLst>
            </p:cNvPr>
            <p:cNvSpPr/>
            <p:nvPr/>
          </p:nvSpPr>
          <p:spPr>
            <a:xfrm>
              <a:off x="3583195" y="3416291"/>
              <a:ext cx="2236586" cy="193263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5B8901BF-6914-48B3-A921-F1B690A471FB}"/>
                </a:ext>
              </a:extLst>
            </p:cNvPr>
            <p:cNvGrpSpPr/>
            <p:nvPr/>
          </p:nvGrpSpPr>
          <p:grpSpPr>
            <a:xfrm>
              <a:off x="3524807" y="2382688"/>
              <a:ext cx="2613507" cy="1015663"/>
              <a:chOff x="945332" y="4617008"/>
              <a:chExt cx="2613507" cy="1015663"/>
            </a:xfrm>
          </p:grpSpPr>
          <p:sp>
            <p:nvSpPr>
              <p:cNvPr id="59" name="Rectangle 58">
                <a:extLst>
                  <a:ext uri="{FF2B5EF4-FFF2-40B4-BE49-F238E27FC236}">
                    <a16:creationId xmlns:a16="http://schemas.microsoft.com/office/drawing/2014/main" id="{F027364E-E85C-49AB-A668-5FCED4233E1B}"/>
                  </a:ext>
                </a:extLst>
              </p:cNvPr>
              <p:cNvSpPr/>
              <p:nvPr/>
            </p:nvSpPr>
            <p:spPr>
              <a:xfrm>
                <a:off x="1718718" y="4617008"/>
                <a:ext cx="1840121" cy="1015663"/>
              </a:xfrm>
              <a:prstGeom prst="rect">
                <a:avLst/>
              </a:prstGeom>
            </p:spPr>
            <p:txBody>
              <a:bodyPr wrap="square">
                <a:spAutoFit/>
              </a:bodyPr>
              <a:lstStyle/>
              <a:p>
                <a:pPr>
                  <a:lnSpc>
                    <a:spcPts val="1800"/>
                  </a:lnSpc>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Understanding the barriers to employment after incarceration</a:t>
                </a:r>
              </a:p>
            </p:txBody>
          </p:sp>
          <p:sp>
            <p:nvSpPr>
              <p:cNvPr id="60" name="Rectangle 59">
                <a:extLst>
                  <a:ext uri="{FF2B5EF4-FFF2-40B4-BE49-F238E27FC236}">
                    <a16:creationId xmlns:a16="http://schemas.microsoft.com/office/drawing/2014/main" id="{CBD446CC-557D-48D3-9757-906A28D4DD2D}"/>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02</a:t>
                </a:r>
                <a:endParaRPr lang="en-US" sz="3200" b="1" dirty="0">
                  <a:solidFill>
                    <a:schemeClr val="bg2">
                      <a:lumMod val="10000"/>
                    </a:schemeClr>
                  </a:solidFill>
                </a:endParaRPr>
              </a:p>
            </p:txBody>
          </p:sp>
          <p:cxnSp>
            <p:nvCxnSpPr>
              <p:cNvPr id="61" name="Straight Connector 60">
                <a:extLst>
                  <a:ext uri="{FF2B5EF4-FFF2-40B4-BE49-F238E27FC236}">
                    <a16:creationId xmlns:a16="http://schemas.microsoft.com/office/drawing/2014/main" id="{C81BBCB8-C459-4FCE-AD9E-AEF4F0168ECB}"/>
                  </a:ext>
                </a:extLst>
              </p:cNvPr>
              <p:cNvCxnSpPr/>
              <p:nvPr/>
            </p:nvCxnSpPr>
            <p:spPr>
              <a:xfrm>
                <a:off x="1680466" y="4672895"/>
                <a:ext cx="0" cy="6404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9939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Explaining the poor record of reentry employment programs</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p:txBody>
          <a:bodyPr/>
          <a:lstStyle/>
          <a:p>
            <a:fld id="{B4B9BCA1-DEDB-4768-B0C2-9E03C02986FE}" type="slidenum">
              <a:rPr lang="en-US" smtClean="0">
                <a:solidFill>
                  <a:schemeClr val="tx1"/>
                </a:solidFill>
              </a:rPr>
              <a:t>4</a:t>
            </a:fld>
            <a:endParaRPr lang="en-US" dirty="0">
              <a:solidFill>
                <a:schemeClr val="tx1"/>
              </a:solidFill>
            </a:endParaRPr>
          </a:p>
        </p:txBody>
      </p:sp>
      <p:grpSp>
        <p:nvGrpSpPr>
          <p:cNvPr id="82" name="Group 81">
            <a:extLst>
              <a:ext uri="{FF2B5EF4-FFF2-40B4-BE49-F238E27FC236}">
                <a16:creationId xmlns:a16="http://schemas.microsoft.com/office/drawing/2014/main" id="{6351D855-65A6-4F56-9D6B-400AB4E9EC33}"/>
              </a:ext>
            </a:extLst>
          </p:cNvPr>
          <p:cNvGrpSpPr/>
          <p:nvPr/>
        </p:nvGrpSpPr>
        <p:grpSpPr>
          <a:xfrm>
            <a:off x="872870" y="2273141"/>
            <a:ext cx="7822898" cy="3491269"/>
            <a:chOff x="901445" y="2382688"/>
            <a:chExt cx="7822898" cy="3491269"/>
          </a:xfrm>
        </p:grpSpPr>
        <p:grpSp>
          <p:nvGrpSpPr>
            <p:cNvPr id="56" name="Group 55">
              <a:extLst>
                <a:ext uri="{FF2B5EF4-FFF2-40B4-BE49-F238E27FC236}">
                  <a16:creationId xmlns:a16="http://schemas.microsoft.com/office/drawing/2014/main" id="{6062C17C-64E0-4FF6-96F0-7A3854D15BC2}"/>
                </a:ext>
              </a:extLst>
            </p:cNvPr>
            <p:cNvGrpSpPr/>
            <p:nvPr/>
          </p:nvGrpSpPr>
          <p:grpSpPr>
            <a:xfrm>
              <a:off x="901445" y="4627462"/>
              <a:ext cx="2613507" cy="1246495"/>
              <a:chOff x="945332" y="4617008"/>
              <a:chExt cx="2613507" cy="1246495"/>
            </a:xfrm>
          </p:grpSpPr>
          <p:sp>
            <p:nvSpPr>
              <p:cNvPr id="36" name="Rectangle 35">
                <a:extLst>
                  <a:ext uri="{FF2B5EF4-FFF2-40B4-BE49-F238E27FC236}">
                    <a16:creationId xmlns:a16="http://schemas.microsoft.com/office/drawing/2014/main" id="{136961FE-B267-48F8-AFD8-0D7910C23B6F}"/>
                  </a:ext>
                </a:extLst>
              </p:cNvPr>
              <p:cNvSpPr/>
              <p:nvPr/>
            </p:nvSpPr>
            <p:spPr>
              <a:xfrm>
                <a:off x="1718718" y="4617008"/>
                <a:ext cx="1840121" cy="1246495"/>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Measuring the performance of employment-focused reentry programs</a:t>
                </a:r>
              </a:p>
            </p:txBody>
          </p:sp>
          <p:sp>
            <p:nvSpPr>
              <p:cNvPr id="37" name="Rectangle 36">
                <a:extLst>
                  <a:ext uri="{FF2B5EF4-FFF2-40B4-BE49-F238E27FC236}">
                    <a16:creationId xmlns:a16="http://schemas.microsoft.com/office/drawing/2014/main" id="{5C41B1C2-B65A-4490-89BD-FDAD80C2E943}"/>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01</a:t>
                </a:r>
                <a:endParaRPr lang="en-US" sz="3200" b="1" dirty="0">
                  <a:solidFill>
                    <a:schemeClr val="bg2">
                      <a:lumMod val="10000"/>
                    </a:schemeClr>
                  </a:solidFill>
                </a:endParaRPr>
              </a:p>
            </p:txBody>
          </p:sp>
          <p:cxnSp>
            <p:nvCxnSpPr>
              <p:cNvPr id="39" name="Straight Connector 38">
                <a:extLst>
                  <a:ext uri="{FF2B5EF4-FFF2-40B4-BE49-F238E27FC236}">
                    <a16:creationId xmlns:a16="http://schemas.microsoft.com/office/drawing/2014/main" id="{02B83770-D1B0-4279-9ECD-A507D14BE4E3}"/>
                  </a:ext>
                </a:extLst>
              </p:cNvPr>
              <p:cNvCxnSpPr/>
              <p:nvPr/>
            </p:nvCxnSpPr>
            <p:spPr>
              <a:xfrm>
                <a:off x="1680466" y="4672895"/>
                <a:ext cx="0" cy="6404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Hexagon 8">
              <a:extLst>
                <a:ext uri="{FF2B5EF4-FFF2-40B4-BE49-F238E27FC236}">
                  <a16:creationId xmlns:a16="http://schemas.microsoft.com/office/drawing/2014/main" id="{9EDB9996-AA25-4F75-A9DC-DF0B7BE35FFB}"/>
                </a:ext>
              </a:extLst>
            </p:cNvPr>
            <p:cNvSpPr/>
            <p:nvPr/>
          </p:nvSpPr>
          <p:spPr>
            <a:xfrm>
              <a:off x="1001247" y="2440846"/>
              <a:ext cx="2466410" cy="193263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E8A39C2B-A61B-4F3F-9879-218FF280B05A}"/>
                </a:ext>
              </a:extLst>
            </p:cNvPr>
            <p:cNvSpPr/>
            <p:nvPr/>
          </p:nvSpPr>
          <p:spPr>
            <a:xfrm>
              <a:off x="924093" y="2442745"/>
              <a:ext cx="2241855" cy="193263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03B6AE7E-7400-4135-896E-77901CA081E7}"/>
                </a:ext>
              </a:extLst>
            </p:cNvPr>
            <p:cNvSpPr/>
            <p:nvPr/>
          </p:nvSpPr>
          <p:spPr>
            <a:xfrm>
              <a:off x="3794990" y="3416291"/>
              <a:ext cx="2261298" cy="1932633"/>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4CA00501-6F89-449F-8485-1065CAE2B9C9}"/>
                </a:ext>
              </a:extLst>
            </p:cNvPr>
            <p:cNvSpPr/>
            <p:nvPr/>
          </p:nvSpPr>
          <p:spPr>
            <a:xfrm>
              <a:off x="3583195" y="3416291"/>
              <a:ext cx="2236586" cy="193263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a:extLst>
                <a:ext uri="{FF2B5EF4-FFF2-40B4-BE49-F238E27FC236}">
                  <a16:creationId xmlns:a16="http://schemas.microsoft.com/office/drawing/2014/main" id="{ED36A81A-C157-4C73-8AC8-6EAC9AC417C8}"/>
                </a:ext>
              </a:extLst>
            </p:cNvPr>
            <p:cNvSpPr/>
            <p:nvPr/>
          </p:nvSpPr>
          <p:spPr>
            <a:xfrm>
              <a:off x="6191280" y="2440846"/>
              <a:ext cx="2466410" cy="193263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a:extLst>
                <a:ext uri="{FF2B5EF4-FFF2-40B4-BE49-F238E27FC236}">
                  <a16:creationId xmlns:a16="http://schemas.microsoft.com/office/drawing/2014/main" id="{98EF12BA-4F11-49EE-B952-24B7A742982F}"/>
                </a:ext>
              </a:extLst>
            </p:cNvPr>
            <p:cNvSpPr/>
            <p:nvPr/>
          </p:nvSpPr>
          <p:spPr>
            <a:xfrm>
              <a:off x="6142043" y="2440845"/>
              <a:ext cx="2241855" cy="193263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967F7D48-B17D-4A38-85D3-6078FFC7D6F2}"/>
                </a:ext>
              </a:extLst>
            </p:cNvPr>
            <p:cNvGrpSpPr/>
            <p:nvPr/>
          </p:nvGrpSpPr>
          <p:grpSpPr>
            <a:xfrm>
              <a:off x="6110836" y="4612948"/>
              <a:ext cx="2613507" cy="1246495"/>
              <a:chOff x="6241807" y="4602494"/>
              <a:chExt cx="2613507" cy="1246495"/>
            </a:xfrm>
          </p:grpSpPr>
          <p:sp>
            <p:nvSpPr>
              <p:cNvPr id="49" name="Rectangle 48">
                <a:extLst>
                  <a:ext uri="{FF2B5EF4-FFF2-40B4-BE49-F238E27FC236}">
                    <a16:creationId xmlns:a16="http://schemas.microsoft.com/office/drawing/2014/main" id="{781E6477-FBC6-4DDD-8A46-13F1B65A1DE2}"/>
                  </a:ext>
                </a:extLst>
              </p:cNvPr>
              <p:cNvSpPr/>
              <p:nvPr/>
            </p:nvSpPr>
            <p:spPr>
              <a:xfrm>
                <a:off x="7015193" y="4602494"/>
                <a:ext cx="1840121" cy="1246495"/>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The unclear relationship between employment and recidivism</a:t>
                </a:r>
              </a:p>
            </p:txBody>
          </p:sp>
          <p:sp>
            <p:nvSpPr>
              <p:cNvPr id="50" name="Rectangle 49">
                <a:extLst>
                  <a:ext uri="{FF2B5EF4-FFF2-40B4-BE49-F238E27FC236}">
                    <a16:creationId xmlns:a16="http://schemas.microsoft.com/office/drawing/2014/main" id="{9A060961-0F02-4D18-805C-CFA84ECF238E}"/>
                  </a:ext>
                </a:extLst>
              </p:cNvPr>
              <p:cNvSpPr/>
              <p:nvPr/>
            </p:nvSpPr>
            <p:spPr>
              <a:xfrm>
                <a:off x="6241807" y="4686201"/>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03</a:t>
                </a:r>
                <a:endParaRPr lang="en-US" sz="3200" b="1" dirty="0">
                  <a:solidFill>
                    <a:schemeClr val="bg2">
                      <a:lumMod val="10000"/>
                    </a:schemeClr>
                  </a:solidFill>
                </a:endParaRPr>
              </a:p>
            </p:txBody>
          </p:sp>
          <p:cxnSp>
            <p:nvCxnSpPr>
              <p:cNvPr id="51" name="Straight Connector 50">
                <a:extLst>
                  <a:ext uri="{FF2B5EF4-FFF2-40B4-BE49-F238E27FC236}">
                    <a16:creationId xmlns:a16="http://schemas.microsoft.com/office/drawing/2014/main" id="{53BC5562-0B86-4A18-90B1-98B5C015D991}"/>
                  </a:ext>
                </a:extLst>
              </p:cNvPr>
              <p:cNvCxnSpPr/>
              <p:nvPr/>
            </p:nvCxnSpPr>
            <p:spPr>
              <a:xfrm>
                <a:off x="6976941" y="4658381"/>
                <a:ext cx="0" cy="6404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5B8901BF-6914-48B3-A921-F1B690A471FB}"/>
                </a:ext>
              </a:extLst>
            </p:cNvPr>
            <p:cNvGrpSpPr/>
            <p:nvPr/>
          </p:nvGrpSpPr>
          <p:grpSpPr>
            <a:xfrm>
              <a:off x="3524807" y="2382688"/>
              <a:ext cx="2613507" cy="1015663"/>
              <a:chOff x="945332" y="4617008"/>
              <a:chExt cx="2613507" cy="1015663"/>
            </a:xfrm>
          </p:grpSpPr>
          <p:sp>
            <p:nvSpPr>
              <p:cNvPr id="59" name="Rectangle 58">
                <a:extLst>
                  <a:ext uri="{FF2B5EF4-FFF2-40B4-BE49-F238E27FC236}">
                    <a16:creationId xmlns:a16="http://schemas.microsoft.com/office/drawing/2014/main" id="{F027364E-E85C-49AB-A668-5FCED4233E1B}"/>
                  </a:ext>
                </a:extLst>
              </p:cNvPr>
              <p:cNvSpPr/>
              <p:nvPr/>
            </p:nvSpPr>
            <p:spPr>
              <a:xfrm>
                <a:off x="1718718" y="4617008"/>
                <a:ext cx="1840121" cy="1015663"/>
              </a:xfrm>
              <a:prstGeom prst="rect">
                <a:avLst/>
              </a:prstGeom>
            </p:spPr>
            <p:txBody>
              <a:bodyPr wrap="square">
                <a:spAutoFit/>
              </a:bodyPr>
              <a:lstStyle/>
              <a:p>
                <a:pPr>
                  <a:lnSpc>
                    <a:spcPts val="1800"/>
                  </a:lnSpc>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Understanding the barriers to employment after incarceration</a:t>
                </a:r>
              </a:p>
            </p:txBody>
          </p:sp>
          <p:sp>
            <p:nvSpPr>
              <p:cNvPr id="60" name="Rectangle 59">
                <a:extLst>
                  <a:ext uri="{FF2B5EF4-FFF2-40B4-BE49-F238E27FC236}">
                    <a16:creationId xmlns:a16="http://schemas.microsoft.com/office/drawing/2014/main" id="{CBD446CC-557D-48D3-9757-906A28D4DD2D}"/>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02</a:t>
                </a:r>
                <a:endParaRPr lang="en-US" sz="3200" b="1" dirty="0">
                  <a:solidFill>
                    <a:schemeClr val="bg2">
                      <a:lumMod val="10000"/>
                    </a:schemeClr>
                  </a:solidFill>
                </a:endParaRPr>
              </a:p>
            </p:txBody>
          </p:sp>
          <p:cxnSp>
            <p:nvCxnSpPr>
              <p:cNvPr id="61" name="Straight Connector 60">
                <a:extLst>
                  <a:ext uri="{FF2B5EF4-FFF2-40B4-BE49-F238E27FC236}">
                    <a16:creationId xmlns:a16="http://schemas.microsoft.com/office/drawing/2014/main" id="{C81BBCB8-C459-4FCE-AD9E-AEF4F0168ECB}"/>
                  </a:ext>
                </a:extLst>
              </p:cNvPr>
              <p:cNvCxnSpPr/>
              <p:nvPr/>
            </p:nvCxnSpPr>
            <p:spPr>
              <a:xfrm>
                <a:off x="1680466" y="4672895"/>
                <a:ext cx="0" cy="6404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8767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Explaining the poor record of reentry employment programs</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p:txBody>
          <a:bodyPr/>
          <a:lstStyle/>
          <a:p>
            <a:fld id="{B4B9BCA1-DEDB-4768-B0C2-9E03C02986FE}" type="slidenum">
              <a:rPr lang="en-US" smtClean="0">
                <a:solidFill>
                  <a:schemeClr val="tx1"/>
                </a:solidFill>
              </a:rPr>
              <a:t>5</a:t>
            </a:fld>
            <a:endParaRPr lang="en-US" dirty="0">
              <a:solidFill>
                <a:schemeClr val="tx1"/>
              </a:solidFill>
            </a:endParaRPr>
          </a:p>
        </p:txBody>
      </p:sp>
      <p:grpSp>
        <p:nvGrpSpPr>
          <p:cNvPr id="82" name="Group 81">
            <a:extLst>
              <a:ext uri="{FF2B5EF4-FFF2-40B4-BE49-F238E27FC236}">
                <a16:creationId xmlns:a16="http://schemas.microsoft.com/office/drawing/2014/main" id="{6351D855-65A6-4F56-9D6B-400AB4E9EC33}"/>
              </a:ext>
            </a:extLst>
          </p:cNvPr>
          <p:cNvGrpSpPr/>
          <p:nvPr/>
        </p:nvGrpSpPr>
        <p:grpSpPr>
          <a:xfrm>
            <a:off x="872870" y="2258627"/>
            <a:ext cx="10446260" cy="3505783"/>
            <a:chOff x="901445" y="2368174"/>
            <a:chExt cx="10446260" cy="3505783"/>
          </a:xfrm>
        </p:grpSpPr>
        <p:grpSp>
          <p:nvGrpSpPr>
            <p:cNvPr id="56" name="Group 55">
              <a:extLst>
                <a:ext uri="{FF2B5EF4-FFF2-40B4-BE49-F238E27FC236}">
                  <a16:creationId xmlns:a16="http://schemas.microsoft.com/office/drawing/2014/main" id="{6062C17C-64E0-4FF6-96F0-7A3854D15BC2}"/>
                </a:ext>
              </a:extLst>
            </p:cNvPr>
            <p:cNvGrpSpPr/>
            <p:nvPr/>
          </p:nvGrpSpPr>
          <p:grpSpPr>
            <a:xfrm>
              <a:off x="901445" y="4627462"/>
              <a:ext cx="2613507" cy="1246495"/>
              <a:chOff x="945332" y="4617008"/>
              <a:chExt cx="2613507" cy="1246495"/>
            </a:xfrm>
          </p:grpSpPr>
          <p:sp>
            <p:nvSpPr>
              <p:cNvPr id="36" name="Rectangle 35">
                <a:extLst>
                  <a:ext uri="{FF2B5EF4-FFF2-40B4-BE49-F238E27FC236}">
                    <a16:creationId xmlns:a16="http://schemas.microsoft.com/office/drawing/2014/main" id="{136961FE-B267-48F8-AFD8-0D7910C23B6F}"/>
                  </a:ext>
                </a:extLst>
              </p:cNvPr>
              <p:cNvSpPr/>
              <p:nvPr/>
            </p:nvSpPr>
            <p:spPr>
              <a:xfrm>
                <a:off x="1718718" y="4617008"/>
                <a:ext cx="1840121" cy="1246495"/>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Measuring the performance of employment-focused reentry programs</a:t>
                </a:r>
              </a:p>
            </p:txBody>
          </p:sp>
          <p:sp>
            <p:nvSpPr>
              <p:cNvPr id="37" name="Rectangle 36">
                <a:extLst>
                  <a:ext uri="{FF2B5EF4-FFF2-40B4-BE49-F238E27FC236}">
                    <a16:creationId xmlns:a16="http://schemas.microsoft.com/office/drawing/2014/main" id="{5C41B1C2-B65A-4490-89BD-FDAD80C2E943}"/>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01</a:t>
                </a:r>
                <a:endParaRPr lang="en-US" sz="3200" b="1" dirty="0">
                  <a:solidFill>
                    <a:schemeClr val="bg2">
                      <a:lumMod val="10000"/>
                    </a:schemeClr>
                  </a:solidFill>
                </a:endParaRPr>
              </a:p>
            </p:txBody>
          </p:sp>
          <p:cxnSp>
            <p:nvCxnSpPr>
              <p:cNvPr id="39" name="Straight Connector 38">
                <a:extLst>
                  <a:ext uri="{FF2B5EF4-FFF2-40B4-BE49-F238E27FC236}">
                    <a16:creationId xmlns:a16="http://schemas.microsoft.com/office/drawing/2014/main" id="{02B83770-D1B0-4279-9ECD-A507D14BE4E3}"/>
                  </a:ext>
                </a:extLst>
              </p:cNvPr>
              <p:cNvCxnSpPr/>
              <p:nvPr/>
            </p:nvCxnSpPr>
            <p:spPr>
              <a:xfrm>
                <a:off x="1680466" y="4672895"/>
                <a:ext cx="0" cy="6404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Hexagon 8">
              <a:extLst>
                <a:ext uri="{FF2B5EF4-FFF2-40B4-BE49-F238E27FC236}">
                  <a16:creationId xmlns:a16="http://schemas.microsoft.com/office/drawing/2014/main" id="{9EDB9996-AA25-4F75-A9DC-DF0B7BE35FFB}"/>
                </a:ext>
              </a:extLst>
            </p:cNvPr>
            <p:cNvSpPr/>
            <p:nvPr/>
          </p:nvSpPr>
          <p:spPr>
            <a:xfrm>
              <a:off x="1001247" y="2440846"/>
              <a:ext cx="2466410" cy="193263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E8A39C2B-A61B-4F3F-9879-218FF280B05A}"/>
                </a:ext>
              </a:extLst>
            </p:cNvPr>
            <p:cNvSpPr/>
            <p:nvPr/>
          </p:nvSpPr>
          <p:spPr>
            <a:xfrm>
              <a:off x="924093" y="2442745"/>
              <a:ext cx="2241855" cy="193263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03B6AE7E-7400-4135-896E-77901CA081E7}"/>
                </a:ext>
              </a:extLst>
            </p:cNvPr>
            <p:cNvSpPr/>
            <p:nvPr/>
          </p:nvSpPr>
          <p:spPr>
            <a:xfrm>
              <a:off x="3794990" y="3416291"/>
              <a:ext cx="2261298" cy="1932633"/>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4CA00501-6F89-449F-8485-1065CAE2B9C9}"/>
                </a:ext>
              </a:extLst>
            </p:cNvPr>
            <p:cNvSpPr/>
            <p:nvPr/>
          </p:nvSpPr>
          <p:spPr>
            <a:xfrm>
              <a:off x="3583195" y="3416291"/>
              <a:ext cx="2236586" cy="193263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a:extLst>
                <a:ext uri="{FF2B5EF4-FFF2-40B4-BE49-F238E27FC236}">
                  <a16:creationId xmlns:a16="http://schemas.microsoft.com/office/drawing/2014/main" id="{ED36A81A-C157-4C73-8AC8-6EAC9AC417C8}"/>
                </a:ext>
              </a:extLst>
            </p:cNvPr>
            <p:cNvSpPr/>
            <p:nvPr/>
          </p:nvSpPr>
          <p:spPr>
            <a:xfrm>
              <a:off x="6191280" y="2440846"/>
              <a:ext cx="2466410" cy="193263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a:extLst>
                <a:ext uri="{FF2B5EF4-FFF2-40B4-BE49-F238E27FC236}">
                  <a16:creationId xmlns:a16="http://schemas.microsoft.com/office/drawing/2014/main" id="{98EF12BA-4F11-49EE-B952-24B7A742982F}"/>
                </a:ext>
              </a:extLst>
            </p:cNvPr>
            <p:cNvSpPr/>
            <p:nvPr/>
          </p:nvSpPr>
          <p:spPr>
            <a:xfrm>
              <a:off x="6142043" y="2440845"/>
              <a:ext cx="2241855" cy="193263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a:extLst>
                <a:ext uri="{FF2B5EF4-FFF2-40B4-BE49-F238E27FC236}">
                  <a16:creationId xmlns:a16="http://schemas.microsoft.com/office/drawing/2014/main" id="{A3A2A12F-2166-4D18-825F-8ED8F2133658}"/>
                </a:ext>
              </a:extLst>
            </p:cNvPr>
            <p:cNvSpPr/>
            <p:nvPr/>
          </p:nvSpPr>
          <p:spPr>
            <a:xfrm>
              <a:off x="8985025" y="3416291"/>
              <a:ext cx="2261299" cy="1932633"/>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a:extLst>
                <a:ext uri="{FF2B5EF4-FFF2-40B4-BE49-F238E27FC236}">
                  <a16:creationId xmlns:a16="http://schemas.microsoft.com/office/drawing/2014/main" id="{24AF528E-53C9-4144-8044-AC069BACAFDB}"/>
                </a:ext>
              </a:extLst>
            </p:cNvPr>
            <p:cNvSpPr/>
            <p:nvPr/>
          </p:nvSpPr>
          <p:spPr>
            <a:xfrm>
              <a:off x="8743445" y="3416291"/>
              <a:ext cx="2236586" cy="193263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967F7D48-B17D-4A38-85D3-6078FFC7D6F2}"/>
                </a:ext>
              </a:extLst>
            </p:cNvPr>
            <p:cNvGrpSpPr/>
            <p:nvPr/>
          </p:nvGrpSpPr>
          <p:grpSpPr>
            <a:xfrm>
              <a:off x="6110836" y="4612948"/>
              <a:ext cx="2613507" cy="1246495"/>
              <a:chOff x="6241807" y="4602494"/>
              <a:chExt cx="2613507" cy="1246495"/>
            </a:xfrm>
          </p:grpSpPr>
          <p:sp>
            <p:nvSpPr>
              <p:cNvPr id="49" name="Rectangle 48">
                <a:extLst>
                  <a:ext uri="{FF2B5EF4-FFF2-40B4-BE49-F238E27FC236}">
                    <a16:creationId xmlns:a16="http://schemas.microsoft.com/office/drawing/2014/main" id="{781E6477-FBC6-4DDD-8A46-13F1B65A1DE2}"/>
                  </a:ext>
                </a:extLst>
              </p:cNvPr>
              <p:cNvSpPr/>
              <p:nvPr/>
            </p:nvSpPr>
            <p:spPr>
              <a:xfrm>
                <a:off x="7015193" y="4602494"/>
                <a:ext cx="1840121" cy="1246495"/>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The unclear relationship between employment and recidivism</a:t>
                </a:r>
              </a:p>
            </p:txBody>
          </p:sp>
          <p:sp>
            <p:nvSpPr>
              <p:cNvPr id="50" name="Rectangle 49">
                <a:extLst>
                  <a:ext uri="{FF2B5EF4-FFF2-40B4-BE49-F238E27FC236}">
                    <a16:creationId xmlns:a16="http://schemas.microsoft.com/office/drawing/2014/main" id="{9A060961-0F02-4D18-805C-CFA84ECF238E}"/>
                  </a:ext>
                </a:extLst>
              </p:cNvPr>
              <p:cNvSpPr/>
              <p:nvPr/>
            </p:nvSpPr>
            <p:spPr>
              <a:xfrm>
                <a:off x="6241807" y="4686201"/>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03</a:t>
                </a:r>
                <a:endParaRPr lang="en-US" sz="3200" b="1" dirty="0">
                  <a:solidFill>
                    <a:schemeClr val="bg2">
                      <a:lumMod val="10000"/>
                    </a:schemeClr>
                  </a:solidFill>
                </a:endParaRPr>
              </a:p>
            </p:txBody>
          </p:sp>
          <p:cxnSp>
            <p:nvCxnSpPr>
              <p:cNvPr id="51" name="Straight Connector 50">
                <a:extLst>
                  <a:ext uri="{FF2B5EF4-FFF2-40B4-BE49-F238E27FC236}">
                    <a16:creationId xmlns:a16="http://schemas.microsoft.com/office/drawing/2014/main" id="{53BC5562-0B86-4A18-90B1-98B5C015D991}"/>
                  </a:ext>
                </a:extLst>
              </p:cNvPr>
              <p:cNvCxnSpPr/>
              <p:nvPr/>
            </p:nvCxnSpPr>
            <p:spPr>
              <a:xfrm>
                <a:off x="6976941" y="4658381"/>
                <a:ext cx="0" cy="6404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5B8901BF-6914-48B3-A921-F1B690A471FB}"/>
                </a:ext>
              </a:extLst>
            </p:cNvPr>
            <p:cNvGrpSpPr/>
            <p:nvPr/>
          </p:nvGrpSpPr>
          <p:grpSpPr>
            <a:xfrm>
              <a:off x="3524807" y="2382688"/>
              <a:ext cx="2613507" cy="1015663"/>
              <a:chOff x="945332" y="4617008"/>
              <a:chExt cx="2613507" cy="1015663"/>
            </a:xfrm>
          </p:grpSpPr>
          <p:sp>
            <p:nvSpPr>
              <p:cNvPr id="59" name="Rectangle 58">
                <a:extLst>
                  <a:ext uri="{FF2B5EF4-FFF2-40B4-BE49-F238E27FC236}">
                    <a16:creationId xmlns:a16="http://schemas.microsoft.com/office/drawing/2014/main" id="{F027364E-E85C-49AB-A668-5FCED4233E1B}"/>
                  </a:ext>
                </a:extLst>
              </p:cNvPr>
              <p:cNvSpPr/>
              <p:nvPr/>
            </p:nvSpPr>
            <p:spPr>
              <a:xfrm>
                <a:off x="1718718" y="4617008"/>
                <a:ext cx="1840121" cy="1015663"/>
              </a:xfrm>
              <a:prstGeom prst="rect">
                <a:avLst/>
              </a:prstGeom>
            </p:spPr>
            <p:txBody>
              <a:bodyPr wrap="square">
                <a:spAutoFit/>
              </a:bodyPr>
              <a:lstStyle/>
              <a:p>
                <a:pPr>
                  <a:lnSpc>
                    <a:spcPts val="1800"/>
                  </a:lnSpc>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Understanding the barriers to employment after incarceration</a:t>
                </a:r>
              </a:p>
            </p:txBody>
          </p:sp>
          <p:sp>
            <p:nvSpPr>
              <p:cNvPr id="60" name="Rectangle 59">
                <a:extLst>
                  <a:ext uri="{FF2B5EF4-FFF2-40B4-BE49-F238E27FC236}">
                    <a16:creationId xmlns:a16="http://schemas.microsoft.com/office/drawing/2014/main" id="{CBD446CC-557D-48D3-9757-906A28D4DD2D}"/>
                  </a:ext>
                </a:extLst>
              </p:cNvPr>
              <p:cNvSpPr/>
              <p:nvPr/>
            </p:nvSpPr>
            <p:spPr>
              <a:xfrm>
                <a:off x="945332" y="4700715"/>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02</a:t>
                </a:r>
                <a:endParaRPr lang="en-US" sz="3200" b="1" dirty="0">
                  <a:solidFill>
                    <a:schemeClr val="bg2">
                      <a:lumMod val="10000"/>
                    </a:schemeClr>
                  </a:solidFill>
                </a:endParaRPr>
              </a:p>
            </p:txBody>
          </p:sp>
          <p:cxnSp>
            <p:nvCxnSpPr>
              <p:cNvPr id="61" name="Straight Connector 60">
                <a:extLst>
                  <a:ext uri="{FF2B5EF4-FFF2-40B4-BE49-F238E27FC236}">
                    <a16:creationId xmlns:a16="http://schemas.microsoft.com/office/drawing/2014/main" id="{C81BBCB8-C459-4FCE-AD9E-AEF4F0168ECB}"/>
                  </a:ext>
                </a:extLst>
              </p:cNvPr>
              <p:cNvCxnSpPr/>
              <p:nvPr/>
            </p:nvCxnSpPr>
            <p:spPr>
              <a:xfrm>
                <a:off x="1680466" y="4672895"/>
                <a:ext cx="0" cy="6404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B3FEA6-6D70-48F6-967D-E8371F758B5A}"/>
                </a:ext>
              </a:extLst>
            </p:cNvPr>
            <p:cNvGrpSpPr/>
            <p:nvPr/>
          </p:nvGrpSpPr>
          <p:grpSpPr>
            <a:xfrm>
              <a:off x="8734198" y="2368174"/>
              <a:ext cx="2613507" cy="1015663"/>
              <a:chOff x="6241807" y="4602494"/>
              <a:chExt cx="2613507" cy="1015663"/>
            </a:xfrm>
          </p:grpSpPr>
          <p:sp>
            <p:nvSpPr>
              <p:cNvPr id="63" name="Rectangle 62">
                <a:extLst>
                  <a:ext uri="{FF2B5EF4-FFF2-40B4-BE49-F238E27FC236}">
                    <a16:creationId xmlns:a16="http://schemas.microsoft.com/office/drawing/2014/main" id="{733F1748-DA8A-49B7-A4E3-477FE22629E9}"/>
                  </a:ext>
                </a:extLst>
              </p:cNvPr>
              <p:cNvSpPr/>
              <p:nvPr/>
            </p:nvSpPr>
            <p:spPr>
              <a:xfrm>
                <a:off x="7015193" y="4602494"/>
                <a:ext cx="1840121" cy="1015663"/>
              </a:xfrm>
              <a:prstGeom prst="rect">
                <a:avLst/>
              </a:prstGeom>
            </p:spPr>
            <p:txBody>
              <a:bodyPr wrap="square">
                <a:spAutoFit/>
              </a:bodyPr>
              <a:lstStyle/>
              <a:p>
                <a:pPr>
                  <a:lnSpc>
                    <a:spcPts val="1800"/>
                  </a:lnSpc>
                  <a:spcAft>
                    <a:spcPts val="1000"/>
                  </a:spcAft>
                  <a:buClr>
                    <a:srgbClr val="FFC000"/>
                  </a:buClr>
                  <a:buSzPct val="125000"/>
                </a:pPr>
                <a:r>
                  <a:rPr lang="en-US" sz="1600" b="1" dirty="0">
                    <a:solidFill>
                      <a:srgbClr val="5D5C5C"/>
                    </a:solidFill>
                    <a:latin typeface="Tw Cen MT" panose="020B0602020104020603" pitchFamily="34" charset="0"/>
                    <a:cs typeface="Segoe UI" panose="020B0502040204020203" pitchFamily="34" charset="0"/>
                  </a:rPr>
                  <a:t>Refocusing on desistance as a goal and measure of impact</a:t>
                </a:r>
              </a:p>
            </p:txBody>
          </p:sp>
          <p:sp>
            <p:nvSpPr>
              <p:cNvPr id="64" name="Rectangle 63">
                <a:extLst>
                  <a:ext uri="{FF2B5EF4-FFF2-40B4-BE49-F238E27FC236}">
                    <a16:creationId xmlns:a16="http://schemas.microsoft.com/office/drawing/2014/main" id="{012C3F43-8A0A-4363-A9C1-2934DD6994E4}"/>
                  </a:ext>
                </a:extLst>
              </p:cNvPr>
              <p:cNvSpPr/>
              <p:nvPr/>
            </p:nvSpPr>
            <p:spPr>
              <a:xfrm>
                <a:off x="6241807" y="4686201"/>
                <a:ext cx="696881" cy="584775"/>
              </a:xfrm>
              <a:prstGeom prst="rect">
                <a:avLst/>
              </a:prstGeom>
            </p:spPr>
            <p:txBody>
              <a:bodyPr wrap="square" anchor="ctr">
                <a:spAutoFit/>
              </a:bodyPr>
              <a:lstStyle/>
              <a:p>
                <a:pPr algn="ctr"/>
                <a:r>
                  <a:rPr lang="en-US" sz="3200" b="1" dirty="0">
                    <a:solidFill>
                      <a:schemeClr val="bg2">
                        <a:lumMod val="10000"/>
                      </a:schemeClr>
                    </a:solidFill>
                    <a:latin typeface="Segoe UI" panose="020B0502040204020203" pitchFamily="34" charset="0"/>
                    <a:ea typeface="Segoe UI" panose="020B0502040204020203" pitchFamily="34" charset="0"/>
                    <a:cs typeface="Segoe UI" panose="020B0502040204020203" pitchFamily="34" charset="0"/>
                  </a:rPr>
                  <a:t>04</a:t>
                </a:r>
                <a:endParaRPr lang="en-US" sz="3200" b="1" dirty="0">
                  <a:solidFill>
                    <a:schemeClr val="bg2">
                      <a:lumMod val="10000"/>
                    </a:schemeClr>
                  </a:solidFill>
                </a:endParaRPr>
              </a:p>
            </p:txBody>
          </p:sp>
          <p:cxnSp>
            <p:nvCxnSpPr>
              <p:cNvPr id="65" name="Straight Connector 64">
                <a:extLst>
                  <a:ext uri="{FF2B5EF4-FFF2-40B4-BE49-F238E27FC236}">
                    <a16:creationId xmlns:a16="http://schemas.microsoft.com/office/drawing/2014/main" id="{D46692B3-8931-4FCB-9E5A-0D12E826EB87}"/>
                  </a:ext>
                </a:extLst>
              </p:cNvPr>
              <p:cNvCxnSpPr/>
              <p:nvPr/>
            </p:nvCxnSpPr>
            <p:spPr>
              <a:xfrm>
                <a:off x="6976941" y="4658381"/>
                <a:ext cx="0" cy="6404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5844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707886"/>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America’s reentry crisis</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p:txBody>
          <a:bodyPr/>
          <a:lstStyle/>
          <a:p>
            <a:fld id="{B4B9BCA1-DEDB-4768-B0C2-9E03C02986FE}" type="slidenum">
              <a:rPr lang="en-US" smtClean="0">
                <a:solidFill>
                  <a:schemeClr val="tx1"/>
                </a:solidFill>
              </a:rPr>
              <a:t>6</a:t>
            </a:fld>
            <a:endParaRPr lang="en-US" dirty="0">
              <a:solidFill>
                <a:schemeClr val="tx1"/>
              </a:solidFill>
            </a:endParaRPr>
          </a:p>
        </p:txBody>
      </p:sp>
      <p:sp>
        <p:nvSpPr>
          <p:cNvPr id="29" name="TextBox 28">
            <a:extLst>
              <a:ext uri="{FF2B5EF4-FFF2-40B4-BE49-F238E27FC236}">
                <a16:creationId xmlns:a16="http://schemas.microsoft.com/office/drawing/2014/main" id="{ABCCF9FD-BEC3-4579-B173-E6062AF28C29}"/>
              </a:ext>
            </a:extLst>
          </p:cNvPr>
          <p:cNvSpPr txBox="1"/>
          <p:nvPr/>
        </p:nvSpPr>
        <p:spPr>
          <a:xfrm>
            <a:off x="2605731" y="1249834"/>
            <a:ext cx="3602840" cy="492443"/>
          </a:xfrm>
          <a:prstGeom prst="rect">
            <a:avLst/>
          </a:prstGeom>
          <a:noFill/>
        </p:spPr>
        <p:txBody>
          <a:bodyPr wrap="square" rtlCol="0">
            <a:spAutoFit/>
          </a:bodyPr>
          <a:lstStyle/>
          <a:p>
            <a:r>
              <a:rPr lang="en-US" sz="2600" b="1" dirty="0">
                <a:solidFill>
                  <a:srgbClr val="FFC000"/>
                </a:solidFill>
                <a:latin typeface="Segoe UI" panose="020B0502040204020203" pitchFamily="34" charset="0"/>
                <a:ea typeface="Segoe UI" panose="020B0502040204020203" pitchFamily="34" charset="0"/>
                <a:cs typeface="Segoe UI" panose="020B0502040204020203" pitchFamily="34" charset="0"/>
              </a:rPr>
              <a:t>SCALE AND IMPACT</a:t>
            </a:r>
            <a:endParaRPr lang="en-US" sz="2600" dirty="0">
              <a:solidFill>
                <a:srgbClr val="FFC000"/>
              </a:solidFill>
            </a:endParaRPr>
          </a:p>
        </p:txBody>
      </p:sp>
      <p:sp>
        <p:nvSpPr>
          <p:cNvPr id="30" name="Oval 29">
            <a:extLst>
              <a:ext uri="{FF2B5EF4-FFF2-40B4-BE49-F238E27FC236}">
                <a16:creationId xmlns:a16="http://schemas.microsoft.com/office/drawing/2014/main" id="{69ACB321-0DAA-4469-9BDB-7A1252726D7A}"/>
              </a:ext>
            </a:extLst>
          </p:cNvPr>
          <p:cNvSpPr/>
          <p:nvPr/>
        </p:nvSpPr>
        <p:spPr>
          <a:xfrm>
            <a:off x="5465881" y="2744549"/>
            <a:ext cx="3317157" cy="3317156"/>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9904F57-4078-44C2-87BE-8A9E0E09A543}"/>
              </a:ext>
            </a:extLst>
          </p:cNvPr>
          <p:cNvSpPr/>
          <p:nvPr/>
        </p:nvSpPr>
        <p:spPr>
          <a:xfrm>
            <a:off x="6822114" y="2442205"/>
            <a:ext cx="604689" cy="60468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DA631BE-257F-46AD-B5F2-6FC251DE0D0E}"/>
              </a:ext>
            </a:extLst>
          </p:cNvPr>
          <p:cNvSpPr/>
          <p:nvPr/>
        </p:nvSpPr>
        <p:spPr>
          <a:xfrm>
            <a:off x="5235313" y="4214637"/>
            <a:ext cx="604689" cy="60468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61F973B-8F65-4932-BE4B-87BD9CCE3599}"/>
              </a:ext>
            </a:extLst>
          </p:cNvPr>
          <p:cNvSpPr/>
          <p:nvPr/>
        </p:nvSpPr>
        <p:spPr>
          <a:xfrm>
            <a:off x="7296788" y="5617867"/>
            <a:ext cx="604689" cy="60468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69AC514-0702-486F-B29B-AA1324FDBB47}"/>
              </a:ext>
            </a:extLst>
          </p:cNvPr>
          <p:cNvSpPr/>
          <p:nvPr/>
        </p:nvSpPr>
        <p:spPr>
          <a:xfrm>
            <a:off x="8480693" y="3745210"/>
            <a:ext cx="604689" cy="60468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57">
            <a:extLst>
              <a:ext uri="{FF2B5EF4-FFF2-40B4-BE49-F238E27FC236}">
                <a16:creationId xmlns:a16="http://schemas.microsoft.com/office/drawing/2014/main" id="{CD2C6302-E048-4ED6-B30E-BCC12FE1138F}"/>
              </a:ext>
            </a:extLst>
          </p:cNvPr>
          <p:cNvSpPr>
            <a:spLocks noEditPoints="1"/>
          </p:cNvSpPr>
          <p:nvPr/>
        </p:nvSpPr>
        <p:spPr bwMode="auto">
          <a:xfrm>
            <a:off x="6877157" y="4085669"/>
            <a:ext cx="494606" cy="634916"/>
          </a:xfrm>
          <a:custGeom>
            <a:avLst/>
            <a:gdLst>
              <a:gd name="T0" fmla="*/ 616 w 708"/>
              <a:gd name="T1" fmla="*/ 486 h 905"/>
              <a:gd name="T2" fmla="*/ 664 w 708"/>
              <a:gd name="T3" fmla="*/ 521 h 905"/>
              <a:gd name="T4" fmla="*/ 678 w 708"/>
              <a:gd name="T5" fmla="*/ 583 h 905"/>
              <a:gd name="T6" fmla="*/ 654 w 708"/>
              <a:gd name="T7" fmla="*/ 638 h 905"/>
              <a:gd name="T8" fmla="*/ 598 w 708"/>
              <a:gd name="T9" fmla="*/ 663 h 905"/>
              <a:gd name="T10" fmla="*/ 523 w 708"/>
              <a:gd name="T11" fmla="*/ 838 h 905"/>
              <a:gd name="T12" fmla="*/ 497 w 708"/>
              <a:gd name="T13" fmla="*/ 868 h 905"/>
              <a:gd name="T14" fmla="*/ 130 w 708"/>
              <a:gd name="T15" fmla="*/ 874 h 905"/>
              <a:gd name="T16" fmla="*/ 93 w 708"/>
              <a:gd name="T17" fmla="*/ 857 h 905"/>
              <a:gd name="T18" fmla="*/ 76 w 708"/>
              <a:gd name="T19" fmla="*/ 821 h 905"/>
              <a:gd name="T20" fmla="*/ 422 w 708"/>
              <a:gd name="T21" fmla="*/ 422 h 905"/>
              <a:gd name="T22" fmla="*/ 514 w 708"/>
              <a:gd name="T23" fmla="*/ 422 h 905"/>
              <a:gd name="T24" fmla="*/ 49 w 708"/>
              <a:gd name="T25" fmla="*/ 292 h 905"/>
              <a:gd name="T26" fmla="*/ 407 w 708"/>
              <a:gd name="T27" fmla="*/ 91 h 905"/>
              <a:gd name="T28" fmla="*/ 318 w 708"/>
              <a:gd name="T29" fmla="*/ 100 h 905"/>
              <a:gd name="T30" fmla="*/ 323 w 708"/>
              <a:gd name="T31" fmla="*/ 119 h 905"/>
              <a:gd name="T32" fmla="*/ 359 w 708"/>
              <a:gd name="T33" fmla="*/ 151 h 905"/>
              <a:gd name="T34" fmla="*/ 347 w 708"/>
              <a:gd name="T35" fmla="*/ 166 h 905"/>
              <a:gd name="T36" fmla="*/ 359 w 708"/>
              <a:gd name="T37" fmla="*/ 181 h 905"/>
              <a:gd name="T38" fmla="*/ 323 w 708"/>
              <a:gd name="T39" fmla="*/ 214 h 905"/>
              <a:gd name="T40" fmla="*/ 318 w 708"/>
              <a:gd name="T41" fmla="*/ 233 h 905"/>
              <a:gd name="T42" fmla="*/ 407 w 708"/>
              <a:gd name="T43" fmla="*/ 241 h 905"/>
              <a:gd name="T44" fmla="*/ 349 w 708"/>
              <a:gd name="T45" fmla="*/ 308 h 905"/>
              <a:gd name="T46" fmla="*/ 351 w 708"/>
              <a:gd name="T47" fmla="*/ 327 h 905"/>
              <a:gd name="T48" fmla="*/ 257 w 708"/>
              <a:gd name="T49" fmla="*/ 392 h 905"/>
              <a:gd name="T50" fmla="*/ 547 w 708"/>
              <a:gd name="T51" fmla="*/ 237 h 905"/>
              <a:gd name="T52" fmla="*/ 556 w 708"/>
              <a:gd name="T53" fmla="*/ 117 h 905"/>
              <a:gd name="T54" fmla="*/ 580 w 708"/>
              <a:gd name="T55" fmla="*/ 57 h 905"/>
              <a:gd name="T56" fmla="*/ 612 w 708"/>
              <a:gd name="T57" fmla="*/ 72 h 905"/>
              <a:gd name="T58" fmla="*/ 632 w 708"/>
              <a:gd name="T59" fmla="*/ 155 h 905"/>
              <a:gd name="T60" fmla="*/ 607 w 708"/>
              <a:gd name="T61" fmla="*/ 207 h 905"/>
              <a:gd name="T62" fmla="*/ 577 w 708"/>
              <a:gd name="T63" fmla="*/ 214 h 905"/>
              <a:gd name="T64" fmla="*/ 532 w 708"/>
              <a:gd name="T65" fmla="*/ 184 h 905"/>
              <a:gd name="T66" fmla="*/ 558 w 708"/>
              <a:gd name="T67" fmla="*/ 407 h 905"/>
              <a:gd name="T68" fmla="*/ 546 w 708"/>
              <a:gd name="T69" fmla="*/ 393 h 905"/>
              <a:gd name="T70" fmla="*/ 618 w 708"/>
              <a:gd name="T71" fmla="*/ 235 h 905"/>
              <a:gd name="T72" fmla="*/ 651 w 708"/>
              <a:gd name="T73" fmla="*/ 198 h 905"/>
              <a:gd name="T74" fmla="*/ 663 w 708"/>
              <a:gd name="T75" fmla="*/ 135 h 905"/>
              <a:gd name="T76" fmla="*/ 636 w 708"/>
              <a:gd name="T77" fmla="*/ 55 h 905"/>
              <a:gd name="T78" fmla="*/ 556 w 708"/>
              <a:gd name="T79" fmla="*/ 3 h 905"/>
              <a:gd name="T80" fmla="*/ 537 w 708"/>
              <a:gd name="T81" fmla="*/ 22 h 905"/>
              <a:gd name="T82" fmla="*/ 550 w 708"/>
              <a:gd name="T83" fmla="*/ 60 h 905"/>
              <a:gd name="T84" fmla="*/ 520 w 708"/>
              <a:gd name="T85" fmla="*/ 113 h 905"/>
              <a:gd name="T86" fmla="*/ 499 w 708"/>
              <a:gd name="T87" fmla="*/ 167 h 905"/>
              <a:gd name="T88" fmla="*/ 516 w 708"/>
              <a:gd name="T89" fmla="*/ 215 h 905"/>
              <a:gd name="T90" fmla="*/ 433 w 708"/>
              <a:gd name="T91" fmla="*/ 5 h 905"/>
              <a:gd name="T92" fmla="*/ 235 w 708"/>
              <a:gd name="T93" fmla="*/ 1 h 905"/>
              <a:gd name="T94" fmla="*/ 227 w 708"/>
              <a:gd name="T95" fmla="*/ 392 h 905"/>
              <a:gd name="T96" fmla="*/ 133 w 708"/>
              <a:gd name="T97" fmla="*/ 217 h 905"/>
              <a:gd name="T98" fmla="*/ 128 w 708"/>
              <a:gd name="T99" fmla="*/ 213 h 905"/>
              <a:gd name="T100" fmla="*/ 2 w 708"/>
              <a:gd name="T101" fmla="*/ 159 h 905"/>
              <a:gd name="T102" fmla="*/ 16 w 708"/>
              <a:gd name="T103" fmla="*/ 291 h 905"/>
              <a:gd name="T104" fmla="*/ 51 w 708"/>
              <a:gd name="T105" fmla="*/ 395 h 905"/>
              <a:gd name="T106" fmla="*/ 46 w 708"/>
              <a:gd name="T107" fmla="*/ 824 h 905"/>
              <a:gd name="T108" fmla="*/ 72 w 708"/>
              <a:gd name="T109" fmla="*/ 879 h 905"/>
              <a:gd name="T110" fmla="*/ 127 w 708"/>
              <a:gd name="T111" fmla="*/ 905 h 905"/>
              <a:gd name="T112" fmla="*/ 512 w 708"/>
              <a:gd name="T113" fmla="*/ 894 h 905"/>
              <a:gd name="T114" fmla="*/ 551 w 708"/>
              <a:gd name="T115" fmla="*/ 850 h 905"/>
              <a:gd name="T116" fmla="*/ 601 w 708"/>
              <a:gd name="T117" fmla="*/ 693 h 905"/>
              <a:gd name="T118" fmla="*/ 674 w 708"/>
              <a:gd name="T119" fmla="*/ 659 h 905"/>
              <a:gd name="T120" fmla="*/ 708 w 708"/>
              <a:gd name="T121" fmla="*/ 586 h 905"/>
              <a:gd name="T122" fmla="*/ 689 w 708"/>
              <a:gd name="T123" fmla="*/ 505 h 905"/>
              <a:gd name="T124" fmla="*/ 625 w 708"/>
              <a:gd name="T125" fmla="*/ 4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 h="905">
                <a:moveTo>
                  <a:pt x="588" y="664"/>
                </a:moveTo>
                <a:lnTo>
                  <a:pt x="558" y="664"/>
                </a:lnTo>
                <a:lnTo>
                  <a:pt x="558" y="482"/>
                </a:lnTo>
                <a:lnTo>
                  <a:pt x="588" y="482"/>
                </a:lnTo>
                <a:lnTo>
                  <a:pt x="598" y="483"/>
                </a:lnTo>
                <a:lnTo>
                  <a:pt x="607" y="484"/>
                </a:lnTo>
                <a:lnTo>
                  <a:pt x="616" y="486"/>
                </a:lnTo>
                <a:lnTo>
                  <a:pt x="625" y="490"/>
                </a:lnTo>
                <a:lnTo>
                  <a:pt x="632" y="493"/>
                </a:lnTo>
                <a:lnTo>
                  <a:pt x="640" y="497"/>
                </a:lnTo>
                <a:lnTo>
                  <a:pt x="647" y="502"/>
                </a:lnTo>
                <a:lnTo>
                  <a:pt x="654" y="508"/>
                </a:lnTo>
                <a:lnTo>
                  <a:pt x="659" y="514"/>
                </a:lnTo>
                <a:lnTo>
                  <a:pt x="664" y="521"/>
                </a:lnTo>
                <a:lnTo>
                  <a:pt x="669" y="528"/>
                </a:lnTo>
                <a:lnTo>
                  <a:pt x="672" y="537"/>
                </a:lnTo>
                <a:lnTo>
                  <a:pt x="675" y="544"/>
                </a:lnTo>
                <a:lnTo>
                  <a:pt x="677" y="554"/>
                </a:lnTo>
                <a:lnTo>
                  <a:pt x="678" y="564"/>
                </a:lnTo>
                <a:lnTo>
                  <a:pt x="678" y="573"/>
                </a:lnTo>
                <a:lnTo>
                  <a:pt x="678" y="583"/>
                </a:lnTo>
                <a:lnTo>
                  <a:pt x="677" y="592"/>
                </a:lnTo>
                <a:lnTo>
                  <a:pt x="675" y="601"/>
                </a:lnTo>
                <a:lnTo>
                  <a:pt x="672" y="610"/>
                </a:lnTo>
                <a:lnTo>
                  <a:pt x="669" y="617"/>
                </a:lnTo>
                <a:lnTo>
                  <a:pt x="664" y="625"/>
                </a:lnTo>
                <a:lnTo>
                  <a:pt x="659" y="631"/>
                </a:lnTo>
                <a:lnTo>
                  <a:pt x="654" y="638"/>
                </a:lnTo>
                <a:lnTo>
                  <a:pt x="647" y="644"/>
                </a:lnTo>
                <a:lnTo>
                  <a:pt x="640" y="649"/>
                </a:lnTo>
                <a:lnTo>
                  <a:pt x="632" y="653"/>
                </a:lnTo>
                <a:lnTo>
                  <a:pt x="625" y="657"/>
                </a:lnTo>
                <a:lnTo>
                  <a:pt x="616" y="659"/>
                </a:lnTo>
                <a:lnTo>
                  <a:pt x="607" y="662"/>
                </a:lnTo>
                <a:lnTo>
                  <a:pt x="598" y="663"/>
                </a:lnTo>
                <a:lnTo>
                  <a:pt x="588" y="664"/>
                </a:lnTo>
                <a:lnTo>
                  <a:pt x="588" y="664"/>
                </a:lnTo>
                <a:close/>
                <a:moveTo>
                  <a:pt x="528" y="814"/>
                </a:moveTo>
                <a:lnTo>
                  <a:pt x="528" y="821"/>
                </a:lnTo>
                <a:lnTo>
                  <a:pt x="527" y="827"/>
                </a:lnTo>
                <a:lnTo>
                  <a:pt x="526" y="833"/>
                </a:lnTo>
                <a:lnTo>
                  <a:pt x="523" y="838"/>
                </a:lnTo>
                <a:lnTo>
                  <a:pt x="520" y="843"/>
                </a:lnTo>
                <a:lnTo>
                  <a:pt x="518" y="849"/>
                </a:lnTo>
                <a:lnTo>
                  <a:pt x="515" y="853"/>
                </a:lnTo>
                <a:lnTo>
                  <a:pt x="511" y="857"/>
                </a:lnTo>
                <a:lnTo>
                  <a:pt x="506" y="862"/>
                </a:lnTo>
                <a:lnTo>
                  <a:pt x="502" y="865"/>
                </a:lnTo>
                <a:lnTo>
                  <a:pt x="497" y="868"/>
                </a:lnTo>
                <a:lnTo>
                  <a:pt x="491" y="870"/>
                </a:lnTo>
                <a:lnTo>
                  <a:pt x="486" y="872"/>
                </a:lnTo>
                <a:lnTo>
                  <a:pt x="480" y="873"/>
                </a:lnTo>
                <a:lnTo>
                  <a:pt x="474" y="874"/>
                </a:lnTo>
                <a:lnTo>
                  <a:pt x="467" y="874"/>
                </a:lnTo>
                <a:lnTo>
                  <a:pt x="135" y="874"/>
                </a:lnTo>
                <a:lnTo>
                  <a:pt x="130" y="874"/>
                </a:lnTo>
                <a:lnTo>
                  <a:pt x="123" y="873"/>
                </a:lnTo>
                <a:lnTo>
                  <a:pt x="118" y="872"/>
                </a:lnTo>
                <a:lnTo>
                  <a:pt x="111" y="870"/>
                </a:lnTo>
                <a:lnTo>
                  <a:pt x="106" y="867"/>
                </a:lnTo>
                <a:lnTo>
                  <a:pt x="102" y="865"/>
                </a:lnTo>
                <a:lnTo>
                  <a:pt x="97" y="861"/>
                </a:lnTo>
                <a:lnTo>
                  <a:pt x="93" y="857"/>
                </a:lnTo>
                <a:lnTo>
                  <a:pt x="89" y="853"/>
                </a:lnTo>
                <a:lnTo>
                  <a:pt x="86" y="848"/>
                </a:lnTo>
                <a:lnTo>
                  <a:pt x="82" y="843"/>
                </a:lnTo>
                <a:lnTo>
                  <a:pt x="80" y="838"/>
                </a:lnTo>
                <a:lnTo>
                  <a:pt x="78" y="833"/>
                </a:lnTo>
                <a:lnTo>
                  <a:pt x="76" y="826"/>
                </a:lnTo>
                <a:lnTo>
                  <a:pt x="76" y="821"/>
                </a:lnTo>
                <a:lnTo>
                  <a:pt x="75" y="814"/>
                </a:lnTo>
                <a:lnTo>
                  <a:pt x="75" y="422"/>
                </a:lnTo>
                <a:lnTo>
                  <a:pt x="90" y="422"/>
                </a:lnTo>
                <a:lnTo>
                  <a:pt x="211" y="422"/>
                </a:lnTo>
                <a:lnTo>
                  <a:pt x="211" y="422"/>
                </a:lnTo>
                <a:lnTo>
                  <a:pt x="242" y="422"/>
                </a:lnTo>
                <a:lnTo>
                  <a:pt x="422" y="422"/>
                </a:lnTo>
                <a:lnTo>
                  <a:pt x="435" y="422"/>
                </a:lnTo>
                <a:lnTo>
                  <a:pt x="435" y="422"/>
                </a:lnTo>
                <a:lnTo>
                  <a:pt x="435" y="422"/>
                </a:lnTo>
                <a:lnTo>
                  <a:pt x="436" y="422"/>
                </a:lnTo>
                <a:lnTo>
                  <a:pt x="514" y="422"/>
                </a:lnTo>
                <a:lnTo>
                  <a:pt x="514" y="422"/>
                </a:lnTo>
                <a:lnTo>
                  <a:pt x="514" y="422"/>
                </a:lnTo>
                <a:lnTo>
                  <a:pt x="528" y="422"/>
                </a:lnTo>
                <a:lnTo>
                  <a:pt x="528" y="814"/>
                </a:lnTo>
                <a:close/>
                <a:moveTo>
                  <a:pt x="49" y="292"/>
                </a:moveTo>
                <a:lnTo>
                  <a:pt x="115" y="249"/>
                </a:lnTo>
                <a:lnTo>
                  <a:pt x="187" y="392"/>
                </a:lnTo>
                <a:lnTo>
                  <a:pt x="100" y="392"/>
                </a:lnTo>
                <a:lnTo>
                  <a:pt x="49" y="292"/>
                </a:lnTo>
                <a:close/>
                <a:moveTo>
                  <a:pt x="92" y="227"/>
                </a:moveTo>
                <a:lnTo>
                  <a:pt x="42" y="260"/>
                </a:lnTo>
                <a:lnTo>
                  <a:pt x="34" y="194"/>
                </a:lnTo>
                <a:lnTo>
                  <a:pt x="92" y="227"/>
                </a:lnTo>
                <a:close/>
                <a:moveTo>
                  <a:pt x="257" y="30"/>
                </a:moveTo>
                <a:lnTo>
                  <a:pt x="407" y="30"/>
                </a:lnTo>
                <a:lnTo>
                  <a:pt x="407" y="91"/>
                </a:lnTo>
                <a:lnTo>
                  <a:pt x="332" y="91"/>
                </a:lnTo>
                <a:lnTo>
                  <a:pt x="329" y="91"/>
                </a:lnTo>
                <a:lnTo>
                  <a:pt x="325" y="92"/>
                </a:lnTo>
                <a:lnTo>
                  <a:pt x="323" y="93"/>
                </a:lnTo>
                <a:lnTo>
                  <a:pt x="321" y="95"/>
                </a:lnTo>
                <a:lnTo>
                  <a:pt x="319" y="97"/>
                </a:lnTo>
                <a:lnTo>
                  <a:pt x="318" y="100"/>
                </a:lnTo>
                <a:lnTo>
                  <a:pt x="317" y="102"/>
                </a:lnTo>
                <a:lnTo>
                  <a:pt x="317" y="106"/>
                </a:lnTo>
                <a:lnTo>
                  <a:pt x="317" y="109"/>
                </a:lnTo>
                <a:lnTo>
                  <a:pt x="318" y="111"/>
                </a:lnTo>
                <a:lnTo>
                  <a:pt x="319" y="114"/>
                </a:lnTo>
                <a:lnTo>
                  <a:pt x="321" y="116"/>
                </a:lnTo>
                <a:lnTo>
                  <a:pt x="323" y="119"/>
                </a:lnTo>
                <a:lnTo>
                  <a:pt x="325" y="120"/>
                </a:lnTo>
                <a:lnTo>
                  <a:pt x="329" y="121"/>
                </a:lnTo>
                <a:lnTo>
                  <a:pt x="332" y="121"/>
                </a:lnTo>
                <a:lnTo>
                  <a:pt x="407" y="121"/>
                </a:lnTo>
                <a:lnTo>
                  <a:pt x="407" y="151"/>
                </a:lnTo>
                <a:lnTo>
                  <a:pt x="362" y="151"/>
                </a:lnTo>
                <a:lnTo>
                  <a:pt x="359" y="151"/>
                </a:lnTo>
                <a:lnTo>
                  <a:pt x="356" y="152"/>
                </a:lnTo>
                <a:lnTo>
                  <a:pt x="353" y="153"/>
                </a:lnTo>
                <a:lnTo>
                  <a:pt x="351" y="155"/>
                </a:lnTo>
                <a:lnTo>
                  <a:pt x="349" y="157"/>
                </a:lnTo>
                <a:lnTo>
                  <a:pt x="348" y="160"/>
                </a:lnTo>
                <a:lnTo>
                  <a:pt x="347" y="163"/>
                </a:lnTo>
                <a:lnTo>
                  <a:pt x="347" y="166"/>
                </a:lnTo>
                <a:lnTo>
                  <a:pt x="347" y="169"/>
                </a:lnTo>
                <a:lnTo>
                  <a:pt x="348" y="172"/>
                </a:lnTo>
                <a:lnTo>
                  <a:pt x="349" y="174"/>
                </a:lnTo>
                <a:lnTo>
                  <a:pt x="351" y="177"/>
                </a:lnTo>
                <a:lnTo>
                  <a:pt x="353" y="179"/>
                </a:lnTo>
                <a:lnTo>
                  <a:pt x="356" y="180"/>
                </a:lnTo>
                <a:lnTo>
                  <a:pt x="359" y="181"/>
                </a:lnTo>
                <a:lnTo>
                  <a:pt x="362" y="181"/>
                </a:lnTo>
                <a:lnTo>
                  <a:pt x="407" y="181"/>
                </a:lnTo>
                <a:lnTo>
                  <a:pt x="407" y="211"/>
                </a:lnTo>
                <a:lnTo>
                  <a:pt x="332" y="211"/>
                </a:lnTo>
                <a:lnTo>
                  <a:pt x="329" y="211"/>
                </a:lnTo>
                <a:lnTo>
                  <a:pt x="325" y="212"/>
                </a:lnTo>
                <a:lnTo>
                  <a:pt x="323" y="214"/>
                </a:lnTo>
                <a:lnTo>
                  <a:pt x="321" y="215"/>
                </a:lnTo>
                <a:lnTo>
                  <a:pt x="319" y="217"/>
                </a:lnTo>
                <a:lnTo>
                  <a:pt x="318" y="221"/>
                </a:lnTo>
                <a:lnTo>
                  <a:pt x="317" y="223"/>
                </a:lnTo>
                <a:lnTo>
                  <a:pt x="317" y="226"/>
                </a:lnTo>
                <a:lnTo>
                  <a:pt x="317" y="229"/>
                </a:lnTo>
                <a:lnTo>
                  <a:pt x="318" y="233"/>
                </a:lnTo>
                <a:lnTo>
                  <a:pt x="319" y="235"/>
                </a:lnTo>
                <a:lnTo>
                  <a:pt x="321" y="237"/>
                </a:lnTo>
                <a:lnTo>
                  <a:pt x="323" y="239"/>
                </a:lnTo>
                <a:lnTo>
                  <a:pt x="325" y="240"/>
                </a:lnTo>
                <a:lnTo>
                  <a:pt x="329" y="241"/>
                </a:lnTo>
                <a:lnTo>
                  <a:pt x="332" y="241"/>
                </a:lnTo>
                <a:lnTo>
                  <a:pt x="407" y="241"/>
                </a:lnTo>
                <a:lnTo>
                  <a:pt x="407" y="301"/>
                </a:lnTo>
                <a:lnTo>
                  <a:pt x="362" y="301"/>
                </a:lnTo>
                <a:lnTo>
                  <a:pt x="359" y="302"/>
                </a:lnTo>
                <a:lnTo>
                  <a:pt x="356" y="302"/>
                </a:lnTo>
                <a:lnTo>
                  <a:pt x="353" y="305"/>
                </a:lnTo>
                <a:lnTo>
                  <a:pt x="351" y="306"/>
                </a:lnTo>
                <a:lnTo>
                  <a:pt x="349" y="308"/>
                </a:lnTo>
                <a:lnTo>
                  <a:pt x="348" y="311"/>
                </a:lnTo>
                <a:lnTo>
                  <a:pt x="347" y="313"/>
                </a:lnTo>
                <a:lnTo>
                  <a:pt x="347" y="316"/>
                </a:lnTo>
                <a:lnTo>
                  <a:pt x="347" y="320"/>
                </a:lnTo>
                <a:lnTo>
                  <a:pt x="348" y="323"/>
                </a:lnTo>
                <a:lnTo>
                  <a:pt x="349" y="325"/>
                </a:lnTo>
                <a:lnTo>
                  <a:pt x="351" y="327"/>
                </a:lnTo>
                <a:lnTo>
                  <a:pt x="353" y="329"/>
                </a:lnTo>
                <a:lnTo>
                  <a:pt x="356" y="330"/>
                </a:lnTo>
                <a:lnTo>
                  <a:pt x="359" y="331"/>
                </a:lnTo>
                <a:lnTo>
                  <a:pt x="362" y="331"/>
                </a:lnTo>
                <a:lnTo>
                  <a:pt x="407" y="331"/>
                </a:lnTo>
                <a:lnTo>
                  <a:pt x="407" y="392"/>
                </a:lnTo>
                <a:lnTo>
                  <a:pt x="257" y="392"/>
                </a:lnTo>
                <a:lnTo>
                  <a:pt x="257" y="30"/>
                </a:lnTo>
                <a:close/>
                <a:moveTo>
                  <a:pt x="547" y="237"/>
                </a:moveTo>
                <a:lnTo>
                  <a:pt x="554" y="240"/>
                </a:lnTo>
                <a:lnTo>
                  <a:pt x="561" y="241"/>
                </a:lnTo>
                <a:lnTo>
                  <a:pt x="504" y="392"/>
                </a:lnTo>
                <a:lnTo>
                  <a:pt x="461" y="392"/>
                </a:lnTo>
                <a:lnTo>
                  <a:pt x="547" y="237"/>
                </a:lnTo>
                <a:lnTo>
                  <a:pt x="547" y="237"/>
                </a:lnTo>
                <a:lnTo>
                  <a:pt x="547" y="237"/>
                </a:lnTo>
                <a:lnTo>
                  <a:pt x="547" y="237"/>
                </a:lnTo>
                <a:close/>
                <a:moveTo>
                  <a:pt x="533" y="149"/>
                </a:moveTo>
                <a:lnTo>
                  <a:pt x="540" y="137"/>
                </a:lnTo>
                <a:lnTo>
                  <a:pt x="549" y="125"/>
                </a:lnTo>
                <a:lnTo>
                  <a:pt x="556" y="117"/>
                </a:lnTo>
                <a:lnTo>
                  <a:pt x="561" y="109"/>
                </a:lnTo>
                <a:lnTo>
                  <a:pt x="568" y="100"/>
                </a:lnTo>
                <a:lnTo>
                  <a:pt x="572" y="91"/>
                </a:lnTo>
                <a:lnTo>
                  <a:pt x="576" y="80"/>
                </a:lnTo>
                <a:lnTo>
                  <a:pt x="579" y="69"/>
                </a:lnTo>
                <a:lnTo>
                  <a:pt x="580" y="63"/>
                </a:lnTo>
                <a:lnTo>
                  <a:pt x="580" y="57"/>
                </a:lnTo>
                <a:lnTo>
                  <a:pt x="580" y="51"/>
                </a:lnTo>
                <a:lnTo>
                  <a:pt x="579" y="44"/>
                </a:lnTo>
                <a:lnTo>
                  <a:pt x="587" y="49"/>
                </a:lnTo>
                <a:lnTo>
                  <a:pt x="594" y="54"/>
                </a:lnTo>
                <a:lnTo>
                  <a:pt x="601" y="60"/>
                </a:lnTo>
                <a:lnTo>
                  <a:pt x="606" y="66"/>
                </a:lnTo>
                <a:lnTo>
                  <a:pt x="612" y="72"/>
                </a:lnTo>
                <a:lnTo>
                  <a:pt x="616" y="80"/>
                </a:lnTo>
                <a:lnTo>
                  <a:pt x="620" y="86"/>
                </a:lnTo>
                <a:lnTo>
                  <a:pt x="623" y="94"/>
                </a:lnTo>
                <a:lnTo>
                  <a:pt x="629" y="109"/>
                </a:lnTo>
                <a:lnTo>
                  <a:pt x="632" y="124"/>
                </a:lnTo>
                <a:lnTo>
                  <a:pt x="633" y="140"/>
                </a:lnTo>
                <a:lnTo>
                  <a:pt x="632" y="155"/>
                </a:lnTo>
                <a:lnTo>
                  <a:pt x="631" y="165"/>
                </a:lnTo>
                <a:lnTo>
                  <a:pt x="628" y="176"/>
                </a:lnTo>
                <a:lnTo>
                  <a:pt x="623" y="186"/>
                </a:lnTo>
                <a:lnTo>
                  <a:pt x="618" y="195"/>
                </a:lnTo>
                <a:lnTo>
                  <a:pt x="615" y="199"/>
                </a:lnTo>
                <a:lnTo>
                  <a:pt x="612" y="203"/>
                </a:lnTo>
                <a:lnTo>
                  <a:pt x="607" y="207"/>
                </a:lnTo>
                <a:lnTo>
                  <a:pt x="603" y="209"/>
                </a:lnTo>
                <a:lnTo>
                  <a:pt x="599" y="211"/>
                </a:lnTo>
                <a:lnTo>
                  <a:pt x="593" y="213"/>
                </a:lnTo>
                <a:lnTo>
                  <a:pt x="588" y="214"/>
                </a:lnTo>
                <a:lnTo>
                  <a:pt x="583" y="214"/>
                </a:lnTo>
                <a:lnTo>
                  <a:pt x="583" y="214"/>
                </a:lnTo>
                <a:lnTo>
                  <a:pt x="577" y="214"/>
                </a:lnTo>
                <a:lnTo>
                  <a:pt x="571" y="213"/>
                </a:lnTo>
                <a:lnTo>
                  <a:pt x="565" y="212"/>
                </a:lnTo>
                <a:lnTo>
                  <a:pt x="559" y="209"/>
                </a:lnTo>
                <a:lnTo>
                  <a:pt x="550" y="205"/>
                </a:lnTo>
                <a:lnTo>
                  <a:pt x="543" y="199"/>
                </a:lnTo>
                <a:lnTo>
                  <a:pt x="536" y="192"/>
                </a:lnTo>
                <a:lnTo>
                  <a:pt x="532" y="184"/>
                </a:lnTo>
                <a:lnTo>
                  <a:pt x="530" y="176"/>
                </a:lnTo>
                <a:lnTo>
                  <a:pt x="529" y="167"/>
                </a:lnTo>
                <a:lnTo>
                  <a:pt x="530" y="157"/>
                </a:lnTo>
                <a:lnTo>
                  <a:pt x="533" y="149"/>
                </a:lnTo>
                <a:close/>
                <a:moveTo>
                  <a:pt x="588" y="452"/>
                </a:moveTo>
                <a:lnTo>
                  <a:pt x="558" y="452"/>
                </a:lnTo>
                <a:lnTo>
                  <a:pt x="558" y="407"/>
                </a:lnTo>
                <a:lnTo>
                  <a:pt x="558" y="404"/>
                </a:lnTo>
                <a:lnTo>
                  <a:pt x="557" y="401"/>
                </a:lnTo>
                <a:lnTo>
                  <a:pt x="556" y="399"/>
                </a:lnTo>
                <a:lnTo>
                  <a:pt x="554" y="396"/>
                </a:lnTo>
                <a:lnTo>
                  <a:pt x="551" y="395"/>
                </a:lnTo>
                <a:lnTo>
                  <a:pt x="548" y="393"/>
                </a:lnTo>
                <a:lnTo>
                  <a:pt x="546" y="393"/>
                </a:lnTo>
                <a:lnTo>
                  <a:pt x="543" y="392"/>
                </a:lnTo>
                <a:lnTo>
                  <a:pt x="536" y="392"/>
                </a:lnTo>
                <a:lnTo>
                  <a:pt x="592" y="244"/>
                </a:lnTo>
                <a:lnTo>
                  <a:pt x="599" y="242"/>
                </a:lnTo>
                <a:lnTo>
                  <a:pt x="605" y="241"/>
                </a:lnTo>
                <a:lnTo>
                  <a:pt x="612" y="238"/>
                </a:lnTo>
                <a:lnTo>
                  <a:pt x="618" y="235"/>
                </a:lnTo>
                <a:lnTo>
                  <a:pt x="623" y="231"/>
                </a:lnTo>
                <a:lnTo>
                  <a:pt x="629" y="227"/>
                </a:lnTo>
                <a:lnTo>
                  <a:pt x="634" y="223"/>
                </a:lnTo>
                <a:lnTo>
                  <a:pt x="639" y="217"/>
                </a:lnTo>
                <a:lnTo>
                  <a:pt x="644" y="211"/>
                </a:lnTo>
                <a:lnTo>
                  <a:pt x="647" y="206"/>
                </a:lnTo>
                <a:lnTo>
                  <a:pt x="651" y="198"/>
                </a:lnTo>
                <a:lnTo>
                  <a:pt x="655" y="192"/>
                </a:lnTo>
                <a:lnTo>
                  <a:pt x="657" y="184"/>
                </a:lnTo>
                <a:lnTo>
                  <a:pt x="659" y="176"/>
                </a:lnTo>
                <a:lnTo>
                  <a:pt x="661" y="167"/>
                </a:lnTo>
                <a:lnTo>
                  <a:pt x="662" y="158"/>
                </a:lnTo>
                <a:lnTo>
                  <a:pt x="663" y="147"/>
                </a:lnTo>
                <a:lnTo>
                  <a:pt x="663" y="135"/>
                </a:lnTo>
                <a:lnTo>
                  <a:pt x="662" y="123"/>
                </a:lnTo>
                <a:lnTo>
                  <a:pt x="661" y="111"/>
                </a:lnTo>
                <a:lnTo>
                  <a:pt x="658" y="99"/>
                </a:lnTo>
                <a:lnTo>
                  <a:pt x="654" y="87"/>
                </a:lnTo>
                <a:lnTo>
                  <a:pt x="649" y="77"/>
                </a:lnTo>
                <a:lnTo>
                  <a:pt x="643" y="66"/>
                </a:lnTo>
                <a:lnTo>
                  <a:pt x="636" y="55"/>
                </a:lnTo>
                <a:lnTo>
                  <a:pt x="628" y="45"/>
                </a:lnTo>
                <a:lnTo>
                  <a:pt x="619" y="36"/>
                </a:lnTo>
                <a:lnTo>
                  <a:pt x="608" y="27"/>
                </a:lnTo>
                <a:lnTo>
                  <a:pt x="598" y="20"/>
                </a:lnTo>
                <a:lnTo>
                  <a:pt x="585" y="13"/>
                </a:lnTo>
                <a:lnTo>
                  <a:pt x="571" y="8"/>
                </a:lnTo>
                <a:lnTo>
                  <a:pt x="556" y="3"/>
                </a:lnTo>
                <a:lnTo>
                  <a:pt x="551" y="2"/>
                </a:lnTo>
                <a:lnTo>
                  <a:pt x="547" y="3"/>
                </a:lnTo>
                <a:lnTo>
                  <a:pt x="543" y="6"/>
                </a:lnTo>
                <a:lnTo>
                  <a:pt x="540" y="9"/>
                </a:lnTo>
                <a:lnTo>
                  <a:pt x="537" y="13"/>
                </a:lnTo>
                <a:lnTo>
                  <a:pt x="537" y="17"/>
                </a:lnTo>
                <a:lnTo>
                  <a:pt x="537" y="22"/>
                </a:lnTo>
                <a:lnTo>
                  <a:pt x="540" y="26"/>
                </a:lnTo>
                <a:lnTo>
                  <a:pt x="543" y="33"/>
                </a:lnTo>
                <a:lnTo>
                  <a:pt x="546" y="38"/>
                </a:lnTo>
                <a:lnTo>
                  <a:pt x="548" y="44"/>
                </a:lnTo>
                <a:lnTo>
                  <a:pt x="549" y="50"/>
                </a:lnTo>
                <a:lnTo>
                  <a:pt x="550" y="55"/>
                </a:lnTo>
                <a:lnTo>
                  <a:pt x="550" y="60"/>
                </a:lnTo>
                <a:lnTo>
                  <a:pt x="549" y="65"/>
                </a:lnTo>
                <a:lnTo>
                  <a:pt x="548" y="70"/>
                </a:lnTo>
                <a:lnTo>
                  <a:pt x="545" y="79"/>
                </a:lnTo>
                <a:lnTo>
                  <a:pt x="540" y="88"/>
                </a:lnTo>
                <a:lnTo>
                  <a:pt x="533" y="97"/>
                </a:lnTo>
                <a:lnTo>
                  <a:pt x="526" y="107"/>
                </a:lnTo>
                <a:lnTo>
                  <a:pt x="520" y="113"/>
                </a:lnTo>
                <a:lnTo>
                  <a:pt x="515" y="121"/>
                </a:lnTo>
                <a:lnTo>
                  <a:pt x="509" y="128"/>
                </a:lnTo>
                <a:lnTo>
                  <a:pt x="505" y="137"/>
                </a:lnTo>
                <a:lnTo>
                  <a:pt x="503" y="144"/>
                </a:lnTo>
                <a:lnTo>
                  <a:pt x="501" y="152"/>
                </a:lnTo>
                <a:lnTo>
                  <a:pt x="500" y="159"/>
                </a:lnTo>
                <a:lnTo>
                  <a:pt x="499" y="167"/>
                </a:lnTo>
                <a:lnTo>
                  <a:pt x="499" y="174"/>
                </a:lnTo>
                <a:lnTo>
                  <a:pt x="500" y="182"/>
                </a:lnTo>
                <a:lnTo>
                  <a:pt x="502" y="190"/>
                </a:lnTo>
                <a:lnTo>
                  <a:pt x="504" y="196"/>
                </a:lnTo>
                <a:lnTo>
                  <a:pt x="507" y="202"/>
                </a:lnTo>
                <a:lnTo>
                  <a:pt x="512" y="209"/>
                </a:lnTo>
                <a:lnTo>
                  <a:pt x="516" y="215"/>
                </a:lnTo>
                <a:lnTo>
                  <a:pt x="521" y="221"/>
                </a:lnTo>
                <a:lnTo>
                  <a:pt x="437" y="373"/>
                </a:lnTo>
                <a:lnTo>
                  <a:pt x="437" y="15"/>
                </a:lnTo>
                <a:lnTo>
                  <a:pt x="437" y="12"/>
                </a:lnTo>
                <a:lnTo>
                  <a:pt x="436" y="9"/>
                </a:lnTo>
                <a:lnTo>
                  <a:pt x="434" y="7"/>
                </a:lnTo>
                <a:lnTo>
                  <a:pt x="433" y="5"/>
                </a:lnTo>
                <a:lnTo>
                  <a:pt x="431" y="2"/>
                </a:lnTo>
                <a:lnTo>
                  <a:pt x="428" y="1"/>
                </a:lnTo>
                <a:lnTo>
                  <a:pt x="426" y="0"/>
                </a:lnTo>
                <a:lnTo>
                  <a:pt x="422" y="0"/>
                </a:lnTo>
                <a:lnTo>
                  <a:pt x="242" y="0"/>
                </a:lnTo>
                <a:lnTo>
                  <a:pt x="238" y="0"/>
                </a:lnTo>
                <a:lnTo>
                  <a:pt x="235" y="1"/>
                </a:lnTo>
                <a:lnTo>
                  <a:pt x="233" y="2"/>
                </a:lnTo>
                <a:lnTo>
                  <a:pt x="231" y="5"/>
                </a:lnTo>
                <a:lnTo>
                  <a:pt x="229" y="7"/>
                </a:lnTo>
                <a:lnTo>
                  <a:pt x="228" y="9"/>
                </a:lnTo>
                <a:lnTo>
                  <a:pt x="227" y="12"/>
                </a:lnTo>
                <a:lnTo>
                  <a:pt x="227" y="15"/>
                </a:lnTo>
                <a:lnTo>
                  <a:pt x="227" y="392"/>
                </a:lnTo>
                <a:lnTo>
                  <a:pt x="220" y="392"/>
                </a:lnTo>
                <a:lnTo>
                  <a:pt x="134" y="220"/>
                </a:lnTo>
                <a:lnTo>
                  <a:pt x="134" y="219"/>
                </a:lnTo>
                <a:lnTo>
                  <a:pt x="133" y="219"/>
                </a:lnTo>
                <a:lnTo>
                  <a:pt x="133" y="219"/>
                </a:lnTo>
                <a:lnTo>
                  <a:pt x="133" y="217"/>
                </a:lnTo>
                <a:lnTo>
                  <a:pt x="133" y="217"/>
                </a:lnTo>
                <a:lnTo>
                  <a:pt x="132" y="217"/>
                </a:lnTo>
                <a:lnTo>
                  <a:pt x="131" y="215"/>
                </a:lnTo>
                <a:lnTo>
                  <a:pt x="130" y="214"/>
                </a:lnTo>
                <a:lnTo>
                  <a:pt x="129" y="214"/>
                </a:lnTo>
                <a:lnTo>
                  <a:pt x="129" y="213"/>
                </a:lnTo>
                <a:lnTo>
                  <a:pt x="129" y="213"/>
                </a:lnTo>
                <a:lnTo>
                  <a:pt x="128" y="213"/>
                </a:lnTo>
                <a:lnTo>
                  <a:pt x="22" y="153"/>
                </a:lnTo>
                <a:lnTo>
                  <a:pt x="19" y="151"/>
                </a:lnTo>
                <a:lnTo>
                  <a:pt x="15" y="151"/>
                </a:lnTo>
                <a:lnTo>
                  <a:pt x="10" y="152"/>
                </a:lnTo>
                <a:lnTo>
                  <a:pt x="6" y="153"/>
                </a:lnTo>
                <a:lnTo>
                  <a:pt x="4" y="156"/>
                </a:lnTo>
                <a:lnTo>
                  <a:pt x="2" y="159"/>
                </a:lnTo>
                <a:lnTo>
                  <a:pt x="0" y="164"/>
                </a:lnTo>
                <a:lnTo>
                  <a:pt x="0" y="168"/>
                </a:lnTo>
                <a:lnTo>
                  <a:pt x="15" y="288"/>
                </a:lnTo>
                <a:lnTo>
                  <a:pt x="15" y="288"/>
                </a:lnTo>
                <a:lnTo>
                  <a:pt x="15" y="288"/>
                </a:lnTo>
                <a:lnTo>
                  <a:pt x="16" y="290"/>
                </a:lnTo>
                <a:lnTo>
                  <a:pt x="16" y="291"/>
                </a:lnTo>
                <a:lnTo>
                  <a:pt x="16" y="292"/>
                </a:lnTo>
                <a:lnTo>
                  <a:pt x="17" y="294"/>
                </a:lnTo>
                <a:lnTo>
                  <a:pt x="66" y="392"/>
                </a:lnTo>
                <a:lnTo>
                  <a:pt x="60" y="392"/>
                </a:lnTo>
                <a:lnTo>
                  <a:pt x="57" y="393"/>
                </a:lnTo>
                <a:lnTo>
                  <a:pt x="54" y="393"/>
                </a:lnTo>
                <a:lnTo>
                  <a:pt x="51" y="395"/>
                </a:lnTo>
                <a:lnTo>
                  <a:pt x="49" y="396"/>
                </a:lnTo>
                <a:lnTo>
                  <a:pt x="48" y="399"/>
                </a:lnTo>
                <a:lnTo>
                  <a:pt x="46" y="401"/>
                </a:lnTo>
                <a:lnTo>
                  <a:pt x="46" y="405"/>
                </a:lnTo>
                <a:lnTo>
                  <a:pt x="45" y="407"/>
                </a:lnTo>
                <a:lnTo>
                  <a:pt x="45" y="814"/>
                </a:lnTo>
                <a:lnTo>
                  <a:pt x="46" y="824"/>
                </a:lnTo>
                <a:lnTo>
                  <a:pt x="47" y="833"/>
                </a:lnTo>
                <a:lnTo>
                  <a:pt x="49" y="841"/>
                </a:lnTo>
                <a:lnTo>
                  <a:pt x="52" y="850"/>
                </a:lnTo>
                <a:lnTo>
                  <a:pt x="56" y="857"/>
                </a:lnTo>
                <a:lnTo>
                  <a:pt x="60" y="865"/>
                </a:lnTo>
                <a:lnTo>
                  <a:pt x="65" y="872"/>
                </a:lnTo>
                <a:lnTo>
                  <a:pt x="72" y="879"/>
                </a:lnTo>
                <a:lnTo>
                  <a:pt x="78" y="884"/>
                </a:lnTo>
                <a:lnTo>
                  <a:pt x="85" y="890"/>
                </a:lnTo>
                <a:lnTo>
                  <a:pt x="92" y="894"/>
                </a:lnTo>
                <a:lnTo>
                  <a:pt x="100" y="898"/>
                </a:lnTo>
                <a:lnTo>
                  <a:pt x="108" y="900"/>
                </a:lnTo>
                <a:lnTo>
                  <a:pt x="117" y="902"/>
                </a:lnTo>
                <a:lnTo>
                  <a:pt x="127" y="905"/>
                </a:lnTo>
                <a:lnTo>
                  <a:pt x="135" y="905"/>
                </a:lnTo>
                <a:lnTo>
                  <a:pt x="467" y="905"/>
                </a:lnTo>
                <a:lnTo>
                  <a:pt x="477" y="905"/>
                </a:lnTo>
                <a:lnTo>
                  <a:pt x="486" y="902"/>
                </a:lnTo>
                <a:lnTo>
                  <a:pt x="494" y="900"/>
                </a:lnTo>
                <a:lnTo>
                  <a:pt x="503" y="898"/>
                </a:lnTo>
                <a:lnTo>
                  <a:pt x="512" y="894"/>
                </a:lnTo>
                <a:lnTo>
                  <a:pt x="519" y="890"/>
                </a:lnTo>
                <a:lnTo>
                  <a:pt x="526" y="884"/>
                </a:lnTo>
                <a:lnTo>
                  <a:pt x="532" y="879"/>
                </a:lnTo>
                <a:lnTo>
                  <a:pt x="537" y="872"/>
                </a:lnTo>
                <a:lnTo>
                  <a:pt x="543" y="866"/>
                </a:lnTo>
                <a:lnTo>
                  <a:pt x="547" y="858"/>
                </a:lnTo>
                <a:lnTo>
                  <a:pt x="551" y="850"/>
                </a:lnTo>
                <a:lnTo>
                  <a:pt x="554" y="842"/>
                </a:lnTo>
                <a:lnTo>
                  <a:pt x="556" y="833"/>
                </a:lnTo>
                <a:lnTo>
                  <a:pt x="558" y="824"/>
                </a:lnTo>
                <a:lnTo>
                  <a:pt x="558" y="814"/>
                </a:lnTo>
                <a:lnTo>
                  <a:pt x="558" y="694"/>
                </a:lnTo>
                <a:lnTo>
                  <a:pt x="588" y="694"/>
                </a:lnTo>
                <a:lnTo>
                  <a:pt x="601" y="693"/>
                </a:lnTo>
                <a:lnTo>
                  <a:pt x="613" y="692"/>
                </a:lnTo>
                <a:lnTo>
                  <a:pt x="625" y="688"/>
                </a:lnTo>
                <a:lnTo>
                  <a:pt x="636" y="684"/>
                </a:lnTo>
                <a:lnTo>
                  <a:pt x="647" y="680"/>
                </a:lnTo>
                <a:lnTo>
                  <a:pt x="657" y="673"/>
                </a:lnTo>
                <a:lnTo>
                  <a:pt x="666" y="667"/>
                </a:lnTo>
                <a:lnTo>
                  <a:pt x="674" y="659"/>
                </a:lnTo>
                <a:lnTo>
                  <a:pt x="683" y="651"/>
                </a:lnTo>
                <a:lnTo>
                  <a:pt x="689" y="642"/>
                </a:lnTo>
                <a:lnTo>
                  <a:pt x="694" y="631"/>
                </a:lnTo>
                <a:lnTo>
                  <a:pt x="700" y="622"/>
                </a:lnTo>
                <a:lnTo>
                  <a:pt x="703" y="610"/>
                </a:lnTo>
                <a:lnTo>
                  <a:pt x="706" y="598"/>
                </a:lnTo>
                <a:lnTo>
                  <a:pt x="708" y="586"/>
                </a:lnTo>
                <a:lnTo>
                  <a:pt x="708" y="573"/>
                </a:lnTo>
                <a:lnTo>
                  <a:pt x="708" y="561"/>
                </a:lnTo>
                <a:lnTo>
                  <a:pt x="706" y="548"/>
                </a:lnTo>
                <a:lnTo>
                  <a:pt x="703" y="536"/>
                </a:lnTo>
                <a:lnTo>
                  <a:pt x="700" y="525"/>
                </a:lnTo>
                <a:lnTo>
                  <a:pt x="694" y="514"/>
                </a:lnTo>
                <a:lnTo>
                  <a:pt x="689" y="505"/>
                </a:lnTo>
                <a:lnTo>
                  <a:pt x="683" y="495"/>
                </a:lnTo>
                <a:lnTo>
                  <a:pt x="674" y="486"/>
                </a:lnTo>
                <a:lnTo>
                  <a:pt x="666" y="479"/>
                </a:lnTo>
                <a:lnTo>
                  <a:pt x="657" y="472"/>
                </a:lnTo>
                <a:lnTo>
                  <a:pt x="647" y="466"/>
                </a:lnTo>
                <a:lnTo>
                  <a:pt x="636" y="462"/>
                </a:lnTo>
                <a:lnTo>
                  <a:pt x="625" y="457"/>
                </a:lnTo>
                <a:lnTo>
                  <a:pt x="613" y="455"/>
                </a:lnTo>
                <a:lnTo>
                  <a:pt x="601" y="453"/>
                </a:lnTo>
                <a:lnTo>
                  <a:pt x="588" y="4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Box 41">
            <a:extLst>
              <a:ext uri="{FF2B5EF4-FFF2-40B4-BE49-F238E27FC236}">
                <a16:creationId xmlns:a16="http://schemas.microsoft.com/office/drawing/2014/main" id="{2FA6177D-3C27-4103-8EED-38FD596C5CFE}"/>
              </a:ext>
            </a:extLst>
          </p:cNvPr>
          <p:cNvSpPr txBox="1"/>
          <p:nvPr/>
        </p:nvSpPr>
        <p:spPr>
          <a:xfrm>
            <a:off x="8999946" y="3554124"/>
            <a:ext cx="2530437" cy="646331"/>
          </a:xfrm>
          <a:prstGeom prst="rect">
            <a:avLst/>
          </a:prstGeom>
          <a:noFill/>
        </p:spPr>
        <p:txBody>
          <a:bodyPr wrap="square" rtlCol="0">
            <a:spAutoFit/>
          </a:bodyPr>
          <a:lstStyle/>
          <a:p>
            <a:r>
              <a:rPr lang="en-US" b="1" dirty="0">
                <a:solidFill>
                  <a:srgbClr val="595959"/>
                </a:solidFill>
                <a:latin typeface="Tw Cen MT" panose="020B0602020104020603" pitchFamily="34" charset="0"/>
                <a:cs typeface="Segoe UI" panose="020B0502040204020203" pitchFamily="34" charset="0"/>
              </a:rPr>
              <a:t>1/3 of these individuals never find employment</a:t>
            </a:r>
            <a:endParaRPr lang="en-US" dirty="0">
              <a:solidFill>
                <a:srgbClr val="595959"/>
              </a:solidFill>
              <a:latin typeface="Tw Cen MT" panose="020B0602020104020603" pitchFamily="34" charset="0"/>
            </a:endParaRPr>
          </a:p>
        </p:txBody>
      </p:sp>
      <p:sp>
        <p:nvSpPr>
          <p:cNvPr id="43" name="TextBox 42">
            <a:extLst>
              <a:ext uri="{FF2B5EF4-FFF2-40B4-BE49-F238E27FC236}">
                <a16:creationId xmlns:a16="http://schemas.microsoft.com/office/drawing/2014/main" id="{7BB32697-0A05-463C-8E9F-FCFF08D70FF4}"/>
              </a:ext>
            </a:extLst>
          </p:cNvPr>
          <p:cNvSpPr txBox="1"/>
          <p:nvPr/>
        </p:nvSpPr>
        <p:spPr>
          <a:xfrm>
            <a:off x="2786881" y="4395140"/>
            <a:ext cx="2799998" cy="1200329"/>
          </a:xfrm>
          <a:prstGeom prst="rect">
            <a:avLst/>
          </a:prstGeom>
          <a:noFill/>
        </p:spPr>
        <p:txBody>
          <a:bodyPr wrap="square" rtlCol="0">
            <a:spAutoFit/>
          </a:bodyPr>
          <a:lstStyle/>
          <a:p>
            <a:r>
              <a:rPr lang="en-US" b="1" dirty="0">
                <a:solidFill>
                  <a:srgbClr val="595959"/>
                </a:solidFill>
                <a:latin typeface="Tw Cen MT" panose="020B0602020104020603" pitchFamily="34" charset="0"/>
                <a:ea typeface="Segoe UI" panose="020B0502040204020203" pitchFamily="34" charset="0"/>
                <a:cs typeface="Segoe UI" panose="020B0502040204020203" pitchFamily="34" charset="0"/>
              </a:rPr>
              <a:t>40% of formerly incarcerated individuals return to prison within three years of release</a:t>
            </a:r>
            <a:endParaRPr lang="en-US" dirty="0">
              <a:solidFill>
                <a:srgbClr val="595959"/>
              </a:solidFill>
              <a:latin typeface="Tw Cen MT" panose="020B0602020104020603" pitchFamily="34" charset="0"/>
            </a:endParaRPr>
          </a:p>
        </p:txBody>
      </p:sp>
      <p:sp>
        <p:nvSpPr>
          <p:cNvPr id="48" name="TextBox 47">
            <a:extLst>
              <a:ext uri="{FF2B5EF4-FFF2-40B4-BE49-F238E27FC236}">
                <a16:creationId xmlns:a16="http://schemas.microsoft.com/office/drawing/2014/main" id="{8ABA3D56-776E-4BE4-9E36-5D54574102FC}"/>
              </a:ext>
            </a:extLst>
          </p:cNvPr>
          <p:cNvSpPr txBox="1"/>
          <p:nvPr/>
        </p:nvSpPr>
        <p:spPr>
          <a:xfrm>
            <a:off x="8366221" y="4711783"/>
            <a:ext cx="2569208" cy="1754326"/>
          </a:xfrm>
          <a:prstGeom prst="rect">
            <a:avLst/>
          </a:prstGeom>
          <a:noFill/>
        </p:spPr>
        <p:txBody>
          <a:bodyPr wrap="square" rtlCol="0">
            <a:spAutoFit/>
          </a:bodyPr>
          <a:lstStyle/>
          <a:p>
            <a:pPr algn="r"/>
            <a:r>
              <a:rPr lang="en-US" b="1" dirty="0">
                <a:solidFill>
                  <a:srgbClr val="595959"/>
                </a:solidFill>
                <a:latin typeface="Tw Cen MT" panose="020B0602020104020603" pitchFamily="34" charset="0"/>
                <a:ea typeface="Segoe UI" panose="020B0502040204020203" pitchFamily="34" charset="0"/>
                <a:cs typeface="Segoe UI" panose="020B0502040204020203" pitchFamily="34" charset="0"/>
              </a:rPr>
              <a:t>They survive by a combination of family and partner support, food assistance, public benefits, and illicit activities </a:t>
            </a:r>
            <a:endParaRPr lang="en-US" dirty="0">
              <a:solidFill>
                <a:srgbClr val="595959"/>
              </a:solidFill>
              <a:latin typeface="Tw Cen MT" panose="020B0602020104020603" pitchFamily="34" charset="0"/>
            </a:endParaRPr>
          </a:p>
        </p:txBody>
      </p:sp>
      <p:sp>
        <p:nvSpPr>
          <p:cNvPr id="52" name="TextBox 51">
            <a:extLst>
              <a:ext uri="{FF2B5EF4-FFF2-40B4-BE49-F238E27FC236}">
                <a16:creationId xmlns:a16="http://schemas.microsoft.com/office/drawing/2014/main" id="{009C4C9A-B09F-4362-B63A-30CABAC7533D}"/>
              </a:ext>
            </a:extLst>
          </p:cNvPr>
          <p:cNvSpPr txBox="1"/>
          <p:nvPr/>
        </p:nvSpPr>
        <p:spPr>
          <a:xfrm>
            <a:off x="6845612" y="1633661"/>
            <a:ext cx="2743200" cy="1200329"/>
          </a:xfrm>
          <a:prstGeom prst="rect">
            <a:avLst/>
          </a:prstGeom>
          <a:noFill/>
        </p:spPr>
        <p:txBody>
          <a:bodyPr wrap="square" rtlCol="0">
            <a:spAutoFit/>
          </a:bodyPr>
          <a:lstStyle/>
          <a:p>
            <a:pPr algn="r"/>
            <a:r>
              <a:rPr lang="en-US" b="1" dirty="0">
                <a:solidFill>
                  <a:srgbClr val="595959"/>
                </a:solidFill>
                <a:latin typeface="Tw Cen MT" panose="020B0602020104020603" pitchFamily="34" charset="0"/>
                <a:cs typeface="Segoe UI" panose="020B0502040204020203" pitchFamily="34" charset="0"/>
              </a:rPr>
              <a:t>Every week, 10,000 individuals are released from state and federal prisons</a:t>
            </a:r>
            <a:endParaRPr lang="en-US" dirty="0">
              <a:solidFill>
                <a:srgbClr val="595959"/>
              </a:solidFill>
              <a:latin typeface="Tw Cen MT" panose="020B0602020104020603" pitchFamily="34" charset="0"/>
            </a:endParaRPr>
          </a:p>
        </p:txBody>
      </p:sp>
      <p:sp>
        <p:nvSpPr>
          <p:cNvPr id="2" name="Arrow: Down 1">
            <a:extLst>
              <a:ext uri="{FF2B5EF4-FFF2-40B4-BE49-F238E27FC236}">
                <a16:creationId xmlns:a16="http://schemas.microsoft.com/office/drawing/2014/main" id="{556BA250-F1B2-49EC-B38F-FE4FC3FBDBB3}"/>
              </a:ext>
            </a:extLst>
          </p:cNvPr>
          <p:cNvSpPr/>
          <p:nvPr/>
        </p:nvSpPr>
        <p:spPr>
          <a:xfrm rot="20708961">
            <a:off x="8671201" y="3893992"/>
            <a:ext cx="172438" cy="276845"/>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D9C4D2AF-DE3E-421C-BF55-5010702FC91F}"/>
              </a:ext>
            </a:extLst>
          </p:cNvPr>
          <p:cNvSpPr/>
          <p:nvPr/>
        </p:nvSpPr>
        <p:spPr>
          <a:xfrm rot="4328534">
            <a:off x="7494196" y="5813033"/>
            <a:ext cx="172438" cy="276845"/>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a:extLst>
              <a:ext uri="{FF2B5EF4-FFF2-40B4-BE49-F238E27FC236}">
                <a16:creationId xmlns:a16="http://schemas.microsoft.com/office/drawing/2014/main" id="{EC7CFC6E-1296-4B6E-8BB3-564E3F0B333A}"/>
              </a:ext>
            </a:extLst>
          </p:cNvPr>
          <p:cNvSpPr/>
          <p:nvPr/>
        </p:nvSpPr>
        <p:spPr>
          <a:xfrm rot="16200000">
            <a:off x="7038239" y="2606126"/>
            <a:ext cx="172438" cy="276845"/>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Down 65">
            <a:extLst>
              <a:ext uri="{FF2B5EF4-FFF2-40B4-BE49-F238E27FC236}">
                <a16:creationId xmlns:a16="http://schemas.microsoft.com/office/drawing/2014/main" id="{F20841FD-420E-49A9-962B-166F3EFC4F5B}"/>
              </a:ext>
            </a:extLst>
          </p:cNvPr>
          <p:cNvSpPr/>
          <p:nvPr/>
        </p:nvSpPr>
        <p:spPr>
          <a:xfrm rot="10278442">
            <a:off x="5470169" y="4393512"/>
            <a:ext cx="172438" cy="276845"/>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a:extLst>
              <a:ext uri="{FF2B5EF4-FFF2-40B4-BE49-F238E27FC236}">
                <a16:creationId xmlns:a16="http://schemas.microsoft.com/office/drawing/2014/main" id="{4D0A4D8E-8E45-4E92-9272-C932E1B32A64}"/>
              </a:ext>
            </a:extLst>
          </p:cNvPr>
          <p:cNvSpPr/>
          <p:nvPr/>
        </p:nvSpPr>
        <p:spPr>
          <a:xfrm>
            <a:off x="1669917" y="1952845"/>
            <a:ext cx="2429861" cy="2094709"/>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bg1"/>
                </a:solidFill>
                <a:latin typeface="Tw Cen MT" panose="020B0602020104020603" pitchFamily="34" charset="0"/>
                <a:ea typeface="Segoe UI" panose="020B0502040204020203" pitchFamily="34" charset="0"/>
                <a:cs typeface="Segoe UI" panose="020B0502040204020203" pitchFamily="34" charset="0"/>
              </a:rPr>
              <a:t>70 million </a:t>
            </a:r>
          </a:p>
          <a:p>
            <a:pPr algn="ctr"/>
            <a:r>
              <a:rPr lang="en-US" sz="1700" b="1" dirty="0">
                <a:solidFill>
                  <a:schemeClr val="bg1"/>
                </a:solidFill>
                <a:latin typeface="Tw Cen MT" panose="020B0602020104020603" pitchFamily="34" charset="0"/>
                <a:ea typeface="Segoe UI" panose="020B0502040204020203" pitchFamily="34" charset="0"/>
                <a:cs typeface="Segoe UI" panose="020B0502040204020203" pitchFamily="34" charset="0"/>
              </a:rPr>
              <a:t>(1 in 3) people in the US have a criminal record</a:t>
            </a:r>
            <a:endParaRPr lang="en-US" sz="1700" dirty="0">
              <a:solidFill>
                <a:schemeClr val="bg1"/>
              </a:solidFill>
              <a:latin typeface="Tw Cen MT" panose="020B0602020104020603" pitchFamily="34" charset="0"/>
            </a:endParaRPr>
          </a:p>
        </p:txBody>
      </p:sp>
      <p:sp>
        <p:nvSpPr>
          <p:cNvPr id="20" name="TextBox 19">
            <a:extLst>
              <a:ext uri="{FF2B5EF4-FFF2-40B4-BE49-F238E27FC236}">
                <a16:creationId xmlns:a16="http://schemas.microsoft.com/office/drawing/2014/main" id="{A0E27BE9-08C9-46D9-8370-2D241816BC40}"/>
              </a:ext>
            </a:extLst>
          </p:cNvPr>
          <p:cNvSpPr txBox="1"/>
          <p:nvPr/>
        </p:nvSpPr>
        <p:spPr>
          <a:xfrm>
            <a:off x="4720381" y="6096777"/>
            <a:ext cx="2530437" cy="369332"/>
          </a:xfrm>
          <a:prstGeom prst="rect">
            <a:avLst/>
          </a:prstGeom>
          <a:noFill/>
        </p:spPr>
        <p:txBody>
          <a:bodyPr wrap="square" rtlCol="0">
            <a:spAutoFit/>
          </a:bodyPr>
          <a:lstStyle/>
          <a:p>
            <a:r>
              <a:rPr lang="en-US" b="1" dirty="0">
                <a:solidFill>
                  <a:srgbClr val="595959"/>
                </a:solidFill>
                <a:latin typeface="Tw Cen MT" panose="020B0602020104020603" pitchFamily="34" charset="0"/>
                <a:cs typeface="Segoe UI" panose="020B0502040204020203" pitchFamily="34" charset="0"/>
              </a:rPr>
              <a:t>Many become homeless</a:t>
            </a:r>
            <a:endParaRPr lang="en-US" dirty="0">
              <a:solidFill>
                <a:srgbClr val="595959"/>
              </a:solidFill>
              <a:latin typeface="Tw Cen MT" panose="020B0602020104020603" pitchFamily="34" charset="0"/>
            </a:endParaRPr>
          </a:p>
        </p:txBody>
      </p:sp>
    </p:spTree>
    <p:extLst>
      <p:ext uri="{BB962C8B-B14F-4D97-AF65-F5344CB8AC3E}">
        <p14:creationId xmlns:p14="http://schemas.microsoft.com/office/powerpoint/2010/main" val="382331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4B0E-1CD7-4815-8E4F-AF59D8B735CE}"/>
              </a:ext>
            </a:extLst>
          </p:cNvPr>
          <p:cNvSpPr txBox="1"/>
          <p:nvPr/>
        </p:nvSpPr>
        <p:spPr>
          <a:xfrm>
            <a:off x="2593995" y="462452"/>
            <a:ext cx="8836005" cy="707886"/>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Reentry Employment Programs</a:t>
            </a:r>
          </a:p>
        </p:txBody>
      </p:sp>
      <p:sp>
        <p:nvSpPr>
          <p:cNvPr id="35" name="Slide Number Placeholder 34">
            <a:extLst>
              <a:ext uri="{FF2B5EF4-FFF2-40B4-BE49-F238E27FC236}">
                <a16:creationId xmlns:a16="http://schemas.microsoft.com/office/drawing/2014/main" id="{55AF6964-362D-45F5-AD62-C69CF93D346E}"/>
              </a:ext>
            </a:extLst>
          </p:cNvPr>
          <p:cNvSpPr>
            <a:spLocks noGrp="1"/>
          </p:cNvSpPr>
          <p:nvPr>
            <p:ph type="sldNum" sz="quarter" idx="12"/>
          </p:nvPr>
        </p:nvSpPr>
        <p:spPr>
          <a:xfrm>
            <a:off x="8610600" y="6356350"/>
            <a:ext cx="2743200" cy="365125"/>
          </a:xfrm>
        </p:spPr>
        <p:txBody>
          <a:bodyPr/>
          <a:lstStyle/>
          <a:p>
            <a:fld id="{B4B9BCA1-DEDB-4768-B0C2-9E03C02986FE}" type="slidenum">
              <a:rPr lang="en-US" smtClean="0">
                <a:solidFill>
                  <a:schemeClr val="tx1"/>
                </a:solidFill>
              </a:rPr>
              <a:t>7</a:t>
            </a:fld>
            <a:endParaRPr lang="en-US" dirty="0">
              <a:solidFill>
                <a:schemeClr val="tx1"/>
              </a:solidFill>
            </a:endParaRPr>
          </a:p>
        </p:txBody>
      </p:sp>
      <p:sp>
        <p:nvSpPr>
          <p:cNvPr id="29" name="TextBox 28">
            <a:extLst>
              <a:ext uri="{FF2B5EF4-FFF2-40B4-BE49-F238E27FC236}">
                <a16:creationId xmlns:a16="http://schemas.microsoft.com/office/drawing/2014/main" id="{ABCCF9FD-BEC3-4579-B173-E6062AF28C29}"/>
              </a:ext>
            </a:extLst>
          </p:cNvPr>
          <p:cNvSpPr txBox="1"/>
          <p:nvPr/>
        </p:nvSpPr>
        <p:spPr>
          <a:xfrm>
            <a:off x="2605730" y="1249834"/>
            <a:ext cx="6612161" cy="492443"/>
          </a:xfrm>
          <a:prstGeom prst="rect">
            <a:avLst/>
          </a:prstGeom>
          <a:noFill/>
        </p:spPr>
        <p:txBody>
          <a:bodyPr wrap="square" rtlCol="0">
            <a:spAutoFit/>
          </a:bodyPr>
          <a:lstStyle/>
          <a:p>
            <a:r>
              <a:rPr lang="en-US" sz="2600" b="1" dirty="0">
                <a:solidFill>
                  <a:srgbClr val="FFC000"/>
                </a:solidFill>
                <a:latin typeface="Segoe UI" panose="020B0502040204020203" pitchFamily="34" charset="0"/>
                <a:ea typeface="Segoe UI" panose="020B0502040204020203" pitchFamily="34" charset="0"/>
                <a:cs typeface="Segoe UI" panose="020B0502040204020203" pitchFamily="34" charset="0"/>
              </a:rPr>
              <a:t>MEASURING IMPACT </a:t>
            </a:r>
            <a:endParaRPr lang="en-US" sz="2600" dirty="0">
              <a:solidFill>
                <a:srgbClr val="FFC000"/>
              </a:solidFill>
            </a:endParaRPr>
          </a:p>
        </p:txBody>
      </p:sp>
      <p:grpSp>
        <p:nvGrpSpPr>
          <p:cNvPr id="17" name="Group 16">
            <a:extLst>
              <a:ext uri="{FF2B5EF4-FFF2-40B4-BE49-F238E27FC236}">
                <a16:creationId xmlns:a16="http://schemas.microsoft.com/office/drawing/2014/main" id="{9318F16D-4324-41B2-B548-024D3ADBD17E}"/>
              </a:ext>
            </a:extLst>
          </p:cNvPr>
          <p:cNvGrpSpPr>
            <a:grpSpLocks noChangeAspect="1"/>
          </p:cNvGrpSpPr>
          <p:nvPr/>
        </p:nvGrpSpPr>
        <p:grpSpPr>
          <a:xfrm>
            <a:off x="2899948" y="2846099"/>
            <a:ext cx="6829752" cy="2354278"/>
            <a:chOff x="1107367" y="2014216"/>
            <a:chExt cx="5799013" cy="1880031"/>
          </a:xfrm>
        </p:grpSpPr>
        <p:grpSp>
          <p:nvGrpSpPr>
            <p:cNvPr id="18" name="Group 17">
              <a:extLst>
                <a:ext uri="{FF2B5EF4-FFF2-40B4-BE49-F238E27FC236}">
                  <a16:creationId xmlns:a16="http://schemas.microsoft.com/office/drawing/2014/main" id="{4FCA85D1-FABC-476E-B2E8-D12FA8C321CA}"/>
                </a:ext>
              </a:extLst>
            </p:cNvPr>
            <p:cNvGrpSpPr/>
            <p:nvPr/>
          </p:nvGrpSpPr>
          <p:grpSpPr>
            <a:xfrm>
              <a:off x="1107367" y="2014216"/>
              <a:ext cx="5799013" cy="270355"/>
              <a:chOff x="1107367" y="2014216"/>
              <a:chExt cx="5799013" cy="270355"/>
            </a:xfrm>
          </p:grpSpPr>
          <p:sp>
            <p:nvSpPr>
              <p:cNvPr id="46" name="Hexagon 45">
                <a:extLst>
                  <a:ext uri="{FF2B5EF4-FFF2-40B4-BE49-F238E27FC236}">
                    <a16:creationId xmlns:a16="http://schemas.microsoft.com/office/drawing/2014/main" id="{BCA361D2-F561-486C-8D29-7C2E84585967}"/>
                  </a:ext>
                </a:extLst>
              </p:cNvPr>
              <p:cNvSpPr/>
              <p:nvPr/>
            </p:nvSpPr>
            <p:spPr>
              <a:xfrm>
                <a:off x="1107367" y="2021194"/>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A98AFE2-B97A-47B5-A7B1-83E30913A35D}"/>
                  </a:ext>
                </a:extLst>
              </p:cNvPr>
              <p:cNvSpPr txBox="1"/>
              <p:nvPr/>
            </p:nvSpPr>
            <p:spPr>
              <a:xfrm>
                <a:off x="1554037" y="2014216"/>
                <a:ext cx="5352343"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What makes a program evidence-based?</a:t>
                </a:r>
              </a:p>
            </p:txBody>
          </p:sp>
        </p:grpSp>
        <p:grpSp>
          <p:nvGrpSpPr>
            <p:cNvPr id="19" name="Group 18">
              <a:extLst>
                <a:ext uri="{FF2B5EF4-FFF2-40B4-BE49-F238E27FC236}">
                  <a16:creationId xmlns:a16="http://schemas.microsoft.com/office/drawing/2014/main" id="{CEE3183A-4BE5-45D9-8EAC-19EA68EA758D}"/>
                </a:ext>
              </a:extLst>
            </p:cNvPr>
            <p:cNvGrpSpPr/>
            <p:nvPr/>
          </p:nvGrpSpPr>
          <p:grpSpPr>
            <a:xfrm>
              <a:off x="1107367" y="2769900"/>
              <a:ext cx="5651231" cy="270355"/>
              <a:chOff x="1107367" y="2782211"/>
              <a:chExt cx="5651231" cy="270355"/>
            </a:xfrm>
          </p:grpSpPr>
          <p:sp>
            <p:nvSpPr>
              <p:cNvPr id="44" name="Hexagon 43">
                <a:extLst>
                  <a:ext uri="{FF2B5EF4-FFF2-40B4-BE49-F238E27FC236}">
                    <a16:creationId xmlns:a16="http://schemas.microsoft.com/office/drawing/2014/main" id="{3C4DF14B-53B2-446D-827C-782FE9427D3A}"/>
                  </a:ext>
                </a:extLst>
              </p:cNvPr>
              <p:cNvSpPr/>
              <p:nvPr/>
            </p:nvSpPr>
            <p:spPr>
              <a:xfrm>
                <a:off x="1107367" y="2789188"/>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790482C-1311-4116-B463-575A652B629A}"/>
                  </a:ext>
                </a:extLst>
              </p:cNvPr>
              <p:cNvSpPr txBox="1"/>
              <p:nvPr/>
            </p:nvSpPr>
            <p:spPr>
              <a:xfrm>
                <a:off x="1554037" y="2782211"/>
                <a:ext cx="5204561"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Employment does not reduce the likelihood of recidivism</a:t>
                </a:r>
              </a:p>
            </p:txBody>
          </p:sp>
        </p:grpSp>
        <p:grpSp>
          <p:nvGrpSpPr>
            <p:cNvPr id="20" name="Group 19">
              <a:extLst>
                <a:ext uri="{FF2B5EF4-FFF2-40B4-BE49-F238E27FC236}">
                  <a16:creationId xmlns:a16="http://schemas.microsoft.com/office/drawing/2014/main" id="{AB880996-BCC8-4095-8BFC-5BE04827E4B3}"/>
                </a:ext>
              </a:extLst>
            </p:cNvPr>
            <p:cNvGrpSpPr/>
            <p:nvPr/>
          </p:nvGrpSpPr>
          <p:grpSpPr>
            <a:xfrm>
              <a:off x="1107367" y="3427270"/>
              <a:ext cx="5494213" cy="466977"/>
              <a:chOff x="1107367" y="3436503"/>
              <a:chExt cx="5494213" cy="466977"/>
            </a:xfrm>
          </p:grpSpPr>
          <p:sp>
            <p:nvSpPr>
              <p:cNvPr id="37" name="Hexagon 36">
                <a:extLst>
                  <a:ext uri="{FF2B5EF4-FFF2-40B4-BE49-F238E27FC236}">
                    <a16:creationId xmlns:a16="http://schemas.microsoft.com/office/drawing/2014/main" id="{C91F1E0E-BC6E-450A-A952-9A8EE2EFA51F}"/>
                  </a:ext>
                </a:extLst>
              </p:cNvPr>
              <p:cNvSpPr/>
              <p:nvPr/>
            </p:nvSpPr>
            <p:spPr>
              <a:xfrm>
                <a:off x="1107367" y="3541793"/>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CE6CD0-55EB-4BB6-A1D6-190102A496DC}"/>
                  </a:ext>
                </a:extLst>
              </p:cNvPr>
              <p:cNvSpPr txBox="1"/>
              <p:nvPr/>
            </p:nvSpPr>
            <p:spPr>
              <a:xfrm>
                <a:off x="1554037" y="3436503"/>
                <a:ext cx="5047543" cy="466977"/>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Increasing employment through short-term subsidized jobs </a:t>
                </a:r>
              </a:p>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does not lead to long-term unsubsidized employment</a:t>
                </a:r>
              </a:p>
            </p:txBody>
          </p:sp>
        </p:grpSp>
      </p:grpSp>
      <p:sp>
        <p:nvSpPr>
          <p:cNvPr id="21" name="Hexagon 20">
            <a:extLst>
              <a:ext uri="{FF2B5EF4-FFF2-40B4-BE49-F238E27FC236}">
                <a16:creationId xmlns:a16="http://schemas.microsoft.com/office/drawing/2014/main" id="{1DC83B27-7E96-433F-8F0F-96F9D36180A1}"/>
              </a:ext>
            </a:extLst>
          </p:cNvPr>
          <p:cNvSpPr/>
          <p:nvPr/>
        </p:nvSpPr>
        <p:spPr>
          <a:xfrm>
            <a:off x="8610600" y="1278584"/>
            <a:ext cx="3227362" cy="2852378"/>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b="1" dirty="0">
                <a:solidFill>
                  <a:schemeClr val="bg1"/>
                </a:solidFill>
                <a:latin typeface="Tw Cen MT" panose="020B0602020104020603" pitchFamily="34" charset="0"/>
                <a:ea typeface="Segoe UI" panose="020B0502040204020203" pitchFamily="34" charset="0"/>
                <a:cs typeface="Segoe UI" panose="020B0502040204020203" pitchFamily="34" charset="0"/>
              </a:rPr>
              <a:t>Randomized Controlled Trials</a:t>
            </a:r>
          </a:p>
          <a:p>
            <a:pPr marL="182880"/>
            <a:endParaRPr lang="en-US" sz="1500" dirty="0">
              <a:latin typeface="Tw Cen MT" panose="020B0602020104020603" pitchFamily="34" charset="0"/>
            </a:endParaRPr>
          </a:p>
          <a:p>
            <a:pPr marL="182880"/>
            <a:r>
              <a:rPr lang="en-US" sz="1300" dirty="0">
                <a:latin typeface="Tw Cen MT" panose="020B0602020104020603" pitchFamily="34" charset="0"/>
              </a:rPr>
              <a:t>Participants randomly allocated to either the group receiving the treatment under investigation or to a group receiving standard treatment as the control group.</a:t>
            </a:r>
            <a:endParaRPr lang="en-US" sz="1300" b="1" dirty="0">
              <a:solidFill>
                <a:schemeClr val="bg1"/>
              </a:solidFill>
              <a:latin typeface="Tw Cen MT" panose="020B06020201040206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7639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A254F1-5723-49E0-89E6-66FB74177255}"/>
              </a:ext>
            </a:extLst>
          </p:cNvPr>
          <p:cNvSpPr/>
          <p:nvPr/>
        </p:nvSpPr>
        <p:spPr>
          <a:xfrm>
            <a:off x="6096000" y="2096086"/>
            <a:ext cx="6096000" cy="3966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27522D2-F567-47B1-8005-3D435E526902}"/>
              </a:ext>
            </a:extLst>
          </p:cNvPr>
          <p:cNvSpPr txBox="1"/>
          <p:nvPr/>
        </p:nvSpPr>
        <p:spPr>
          <a:xfrm>
            <a:off x="2640474" y="443246"/>
            <a:ext cx="9331132"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Employment barriers for formerly</a:t>
            </a:r>
          </a:p>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Incarcerated individuals</a:t>
            </a:r>
          </a:p>
        </p:txBody>
      </p:sp>
      <p:sp>
        <p:nvSpPr>
          <p:cNvPr id="9" name="Rectangle 8">
            <a:extLst>
              <a:ext uri="{FF2B5EF4-FFF2-40B4-BE49-F238E27FC236}">
                <a16:creationId xmlns:a16="http://schemas.microsoft.com/office/drawing/2014/main" id="{43947AC9-E357-43B1-878B-CE2F5850B42B}"/>
              </a:ext>
            </a:extLst>
          </p:cNvPr>
          <p:cNvSpPr/>
          <p:nvPr/>
        </p:nvSpPr>
        <p:spPr>
          <a:xfrm>
            <a:off x="0" y="2096086"/>
            <a:ext cx="6096000" cy="39660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DF3E9D6-914A-4C76-920C-FAE83D24D437}"/>
              </a:ext>
            </a:extLst>
          </p:cNvPr>
          <p:cNvGrpSpPr/>
          <p:nvPr/>
        </p:nvGrpSpPr>
        <p:grpSpPr>
          <a:xfrm>
            <a:off x="296368" y="2429577"/>
            <a:ext cx="5457317" cy="763043"/>
            <a:chOff x="404925" y="2359779"/>
            <a:chExt cx="3138922" cy="763043"/>
          </a:xfrm>
        </p:grpSpPr>
        <p:sp>
          <p:nvSpPr>
            <p:cNvPr id="11" name="TextBox 10">
              <a:extLst>
                <a:ext uri="{FF2B5EF4-FFF2-40B4-BE49-F238E27FC236}">
                  <a16:creationId xmlns:a16="http://schemas.microsoft.com/office/drawing/2014/main" id="{E7929478-FEE1-4621-85DE-E74A0B0A2B84}"/>
                </a:ext>
              </a:extLst>
            </p:cNvPr>
            <p:cNvSpPr txBox="1"/>
            <p:nvPr/>
          </p:nvSpPr>
          <p:spPr>
            <a:xfrm>
              <a:off x="551903" y="2815045"/>
              <a:ext cx="2991944" cy="307777"/>
            </a:xfrm>
            <a:prstGeom prst="rect">
              <a:avLst/>
            </a:prstGeom>
            <a:noFill/>
          </p:spPr>
          <p:txBody>
            <a:bodyPr wrap="square" rtlCol="0">
              <a:spAutoFit/>
            </a:bodyPr>
            <a:lstStyle/>
            <a:p>
              <a:pPr algn="ctr"/>
              <a:endParaRPr lang="en-US" sz="1400" dirty="0">
                <a:solidFill>
                  <a:schemeClr val="tx1">
                    <a:lumMod val="85000"/>
                    <a:lumOff val="15000"/>
                  </a:schemeClr>
                </a:solidFill>
                <a:ea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663AD38-8FA8-4F8D-A465-627C0C67368E}"/>
                </a:ext>
              </a:extLst>
            </p:cNvPr>
            <p:cNvSpPr txBox="1"/>
            <p:nvPr/>
          </p:nvSpPr>
          <p:spPr>
            <a:xfrm>
              <a:off x="404925" y="2359779"/>
              <a:ext cx="2573867" cy="400110"/>
            </a:xfrm>
            <a:prstGeom prst="rect">
              <a:avLst/>
            </a:prstGeom>
            <a:noFill/>
          </p:spPr>
          <p:txBody>
            <a:bodyPr wrap="square" rtlCol="0">
              <a:spAutoFit/>
            </a:bodyPr>
            <a:lstStyle/>
            <a:p>
              <a:pPr algn="ctr"/>
              <a:r>
                <a:rPr lang="en-US" sz="2000" b="1" dirty="0">
                  <a:solidFill>
                    <a:schemeClr val="tx1">
                      <a:lumMod val="85000"/>
                      <a:lumOff val="15000"/>
                    </a:schemeClr>
                  </a:solidFill>
                  <a:latin typeface="+mj-lt"/>
                  <a:cs typeface="Segoe UI" panose="020B0502040204020203" pitchFamily="34" charset="0"/>
                </a:rPr>
                <a:t>INTERNAL BARRIERS</a:t>
              </a:r>
              <a:endParaRPr lang="en-US" sz="2000" b="1" dirty="0">
                <a:latin typeface="+mj-lt"/>
              </a:endParaRPr>
            </a:p>
          </p:txBody>
        </p:sp>
      </p:grpSp>
      <p:sp>
        <p:nvSpPr>
          <p:cNvPr id="15" name="Slide Number Placeholder 14">
            <a:extLst>
              <a:ext uri="{FF2B5EF4-FFF2-40B4-BE49-F238E27FC236}">
                <a16:creationId xmlns:a16="http://schemas.microsoft.com/office/drawing/2014/main" id="{33403D69-33F8-4E0E-AB84-3363BCA64B94}"/>
              </a:ext>
            </a:extLst>
          </p:cNvPr>
          <p:cNvSpPr>
            <a:spLocks noGrp="1"/>
          </p:cNvSpPr>
          <p:nvPr>
            <p:ph type="sldNum" sz="quarter" idx="12"/>
          </p:nvPr>
        </p:nvSpPr>
        <p:spPr/>
        <p:txBody>
          <a:bodyPr/>
          <a:lstStyle/>
          <a:p>
            <a:fld id="{B4B9BCA1-DEDB-4768-B0C2-9E03C02986FE}" type="slidenum">
              <a:rPr lang="en-US" smtClean="0">
                <a:solidFill>
                  <a:schemeClr val="tx1"/>
                </a:solidFill>
              </a:rPr>
              <a:t>8</a:t>
            </a:fld>
            <a:endParaRPr lang="en-US" dirty="0">
              <a:solidFill>
                <a:schemeClr val="tx1"/>
              </a:solidFill>
            </a:endParaRPr>
          </a:p>
        </p:txBody>
      </p:sp>
      <p:grpSp>
        <p:nvGrpSpPr>
          <p:cNvPr id="13" name="Group 12">
            <a:extLst>
              <a:ext uri="{FF2B5EF4-FFF2-40B4-BE49-F238E27FC236}">
                <a16:creationId xmlns:a16="http://schemas.microsoft.com/office/drawing/2014/main" id="{7648175B-5639-48F9-AA45-90293218B833}"/>
              </a:ext>
            </a:extLst>
          </p:cNvPr>
          <p:cNvGrpSpPr/>
          <p:nvPr/>
        </p:nvGrpSpPr>
        <p:grpSpPr>
          <a:xfrm>
            <a:off x="6196860" y="2429577"/>
            <a:ext cx="5443239" cy="763043"/>
            <a:chOff x="413021" y="2359779"/>
            <a:chExt cx="3130826" cy="763043"/>
          </a:xfrm>
        </p:grpSpPr>
        <p:sp>
          <p:nvSpPr>
            <p:cNvPr id="14" name="TextBox 13">
              <a:extLst>
                <a:ext uri="{FF2B5EF4-FFF2-40B4-BE49-F238E27FC236}">
                  <a16:creationId xmlns:a16="http://schemas.microsoft.com/office/drawing/2014/main" id="{24318167-573F-4B5E-9CB5-C076DD26352F}"/>
                </a:ext>
              </a:extLst>
            </p:cNvPr>
            <p:cNvSpPr txBox="1"/>
            <p:nvPr/>
          </p:nvSpPr>
          <p:spPr>
            <a:xfrm>
              <a:off x="551903" y="2815045"/>
              <a:ext cx="2991944" cy="307777"/>
            </a:xfrm>
            <a:prstGeom prst="rect">
              <a:avLst/>
            </a:prstGeom>
            <a:noFill/>
          </p:spPr>
          <p:txBody>
            <a:bodyPr wrap="square" rtlCol="0">
              <a:spAutoFit/>
            </a:bodyPr>
            <a:lstStyle/>
            <a:p>
              <a:pPr algn="ctr"/>
              <a:endParaRPr lang="en-US" sz="1400" dirty="0">
                <a:solidFill>
                  <a:schemeClr val="tx1">
                    <a:lumMod val="85000"/>
                    <a:lumOff val="15000"/>
                  </a:schemeClr>
                </a:solidFill>
                <a:ea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C601997B-DB36-462C-9280-2DBF73AE9CFB}"/>
                </a:ext>
              </a:extLst>
            </p:cNvPr>
            <p:cNvSpPr txBox="1"/>
            <p:nvPr/>
          </p:nvSpPr>
          <p:spPr>
            <a:xfrm>
              <a:off x="413021" y="2359779"/>
              <a:ext cx="2573867" cy="400110"/>
            </a:xfrm>
            <a:prstGeom prst="rect">
              <a:avLst/>
            </a:prstGeom>
            <a:noFill/>
          </p:spPr>
          <p:txBody>
            <a:bodyPr wrap="square" rtlCol="0">
              <a:spAutoFit/>
            </a:bodyPr>
            <a:lstStyle/>
            <a:p>
              <a:pPr algn="ctr"/>
              <a:r>
                <a:rPr lang="en-US" sz="2000" b="1" dirty="0">
                  <a:solidFill>
                    <a:schemeClr val="tx1">
                      <a:lumMod val="85000"/>
                      <a:lumOff val="15000"/>
                    </a:schemeClr>
                  </a:solidFill>
                  <a:latin typeface="+mj-lt"/>
                  <a:cs typeface="Segoe UI" panose="020B0502040204020203" pitchFamily="34" charset="0"/>
                </a:rPr>
                <a:t>EXTERNAL BARRIERS</a:t>
              </a:r>
              <a:endParaRPr lang="en-US" sz="2000" b="1" dirty="0">
                <a:latin typeface="+mj-lt"/>
              </a:endParaRPr>
            </a:p>
          </p:txBody>
        </p:sp>
      </p:grpSp>
      <p:grpSp>
        <p:nvGrpSpPr>
          <p:cNvPr id="32" name="Group 31">
            <a:extLst>
              <a:ext uri="{FF2B5EF4-FFF2-40B4-BE49-F238E27FC236}">
                <a16:creationId xmlns:a16="http://schemas.microsoft.com/office/drawing/2014/main" id="{B5104A2C-7DE5-4410-B384-35EECD3D7D9E}"/>
              </a:ext>
            </a:extLst>
          </p:cNvPr>
          <p:cNvGrpSpPr>
            <a:grpSpLocks noChangeAspect="1"/>
          </p:cNvGrpSpPr>
          <p:nvPr/>
        </p:nvGrpSpPr>
        <p:grpSpPr>
          <a:xfrm>
            <a:off x="674574" y="2920880"/>
            <a:ext cx="5697377" cy="2705281"/>
            <a:chOff x="1103675" y="1987243"/>
            <a:chExt cx="5802705" cy="2591345"/>
          </a:xfrm>
        </p:grpSpPr>
        <p:grpSp>
          <p:nvGrpSpPr>
            <p:cNvPr id="33" name="Group 32">
              <a:extLst>
                <a:ext uri="{FF2B5EF4-FFF2-40B4-BE49-F238E27FC236}">
                  <a16:creationId xmlns:a16="http://schemas.microsoft.com/office/drawing/2014/main" id="{31CACA94-5B92-4AB4-90BB-4BEAB431C9CB}"/>
                </a:ext>
              </a:extLst>
            </p:cNvPr>
            <p:cNvGrpSpPr/>
            <p:nvPr/>
          </p:nvGrpSpPr>
          <p:grpSpPr>
            <a:xfrm>
              <a:off x="1107367" y="1987243"/>
              <a:ext cx="5799013" cy="324295"/>
              <a:chOff x="1107367" y="1987243"/>
              <a:chExt cx="5799013" cy="324295"/>
            </a:xfrm>
          </p:grpSpPr>
          <p:sp>
            <p:nvSpPr>
              <p:cNvPr id="43" name="Hexagon 42">
                <a:extLst>
                  <a:ext uri="{FF2B5EF4-FFF2-40B4-BE49-F238E27FC236}">
                    <a16:creationId xmlns:a16="http://schemas.microsoft.com/office/drawing/2014/main" id="{C32CFE3D-63C0-4BE1-B1B3-3FF0B4488791}"/>
                  </a:ext>
                </a:extLst>
              </p:cNvPr>
              <p:cNvSpPr/>
              <p:nvPr/>
            </p:nvSpPr>
            <p:spPr>
              <a:xfrm>
                <a:off x="1107367" y="2021194"/>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FA9C8E7-13C3-4D89-A875-3D2350C4EEF8}"/>
                  </a:ext>
                </a:extLst>
              </p:cNvPr>
              <p:cNvSpPr txBox="1"/>
              <p:nvPr/>
            </p:nvSpPr>
            <p:spPr>
              <a:xfrm>
                <a:off x="1554037" y="1987243"/>
                <a:ext cx="5352343" cy="32429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Job readiness, education, skills</a:t>
                </a:r>
              </a:p>
            </p:txBody>
          </p:sp>
        </p:grpSp>
        <p:grpSp>
          <p:nvGrpSpPr>
            <p:cNvPr id="34" name="Group 33">
              <a:extLst>
                <a:ext uri="{FF2B5EF4-FFF2-40B4-BE49-F238E27FC236}">
                  <a16:creationId xmlns:a16="http://schemas.microsoft.com/office/drawing/2014/main" id="{5A9FD0B5-2069-492A-9DAD-DEF86149D9BB}"/>
                </a:ext>
              </a:extLst>
            </p:cNvPr>
            <p:cNvGrpSpPr/>
            <p:nvPr/>
          </p:nvGrpSpPr>
          <p:grpSpPr>
            <a:xfrm>
              <a:off x="1107367" y="2742927"/>
              <a:ext cx="5651231" cy="324295"/>
              <a:chOff x="1107367" y="2755238"/>
              <a:chExt cx="5651231" cy="324295"/>
            </a:xfrm>
          </p:grpSpPr>
          <p:sp>
            <p:nvSpPr>
              <p:cNvPr id="41" name="Hexagon 40">
                <a:extLst>
                  <a:ext uri="{FF2B5EF4-FFF2-40B4-BE49-F238E27FC236}">
                    <a16:creationId xmlns:a16="http://schemas.microsoft.com/office/drawing/2014/main" id="{68B0D9FC-4AE0-440E-936A-E36F55CA031B}"/>
                  </a:ext>
                </a:extLst>
              </p:cNvPr>
              <p:cNvSpPr/>
              <p:nvPr/>
            </p:nvSpPr>
            <p:spPr>
              <a:xfrm>
                <a:off x="1107367" y="2789188"/>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7B88D48-EB57-456B-BC0B-3F050C5921CD}"/>
                  </a:ext>
                </a:extLst>
              </p:cNvPr>
              <p:cNvSpPr txBox="1"/>
              <p:nvPr/>
            </p:nvSpPr>
            <p:spPr>
              <a:xfrm>
                <a:off x="1554037" y="2755238"/>
                <a:ext cx="5204561" cy="32429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Criminal thinking, prosocial network, self-identity</a:t>
                </a:r>
              </a:p>
            </p:txBody>
          </p:sp>
        </p:grpSp>
        <p:grpSp>
          <p:nvGrpSpPr>
            <p:cNvPr id="35" name="Group 34">
              <a:extLst>
                <a:ext uri="{FF2B5EF4-FFF2-40B4-BE49-F238E27FC236}">
                  <a16:creationId xmlns:a16="http://schemas.microsoft.com/office/drawing/2014/main" id="{93AF7506-1E0D-4479-867B-3343AAA33256}"/>
                </a:ext>
              </a:extLst>
            </p:cNvPr>
            <p:cNvGrpSpPr/>
            <p:nvPr/>
          </p:nvGrpSpPr>
          <p:grpSpPr>
            <a:xfrm>
              <a:off x="1107367" y="3525580"/>
              <a:ext cx="5494213" cy="270355"/>
              <a:chOff x="1107367" y="3534813"/>
              <a:chExt cx="5494213" cy="270355"/>
            </a:xfrm>
          </p:grpSpPr>
          <p:sp>
            <p:nvSpPr>
              <p:cNvPr id="39" name="Hexagon 38">
                <a:extLst>
                  <a:ext uri="{FF2B5EF4-FFF2-40B4-BE49-F238E27FC236}">
                    <a16:creationId xmlns:a16="http://schemas.microsoft.com/office/drawing/2014/main" id="{70A72010-CE84-42EB-93FE-D794A6FDA233}"/>
                  </a:ext>
                </a:extLst>
              </p:cNvPr>
              <p:cNvSpPr/>
              <p:nvPr/>
            </p:nvSpPr>
            <p:spPr>
              <a:xfrm>
                <a:off x="1107367" y="3541793"/>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526D313-EFCC-45E7-AA18-A3822D023E14}"/>
                  </a:ext>
                </a:extLst>
              </p:cNvPr>
              <p:cNvSpPr txBox="1"/>
              <p:nvPr/>
            </p:nvSpPr>
            <p:spPr>
              <a:xfrm>
                <a:off x="1554037" y="3534813"/>
                <a:ext cx="5047543" cy="27035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Mental and physical health; substance abuse disorders</a:t>
                </a:r>
              </a:p>
            </p:txBody>
          </p:sp>
        </p:grpSp>
        <p:grpSp>
          <p:nvGrpSpPr>
            <p:cNvPr id="36" name="Group 35">
              <a:extLst>
                <a:ext uri="{FF2B5EF4-FFF2-40B4-BE49-F238E27FC236}">
                  <a16:creationId xmlns:a16="http://schemas.microsoft.com/office/drawing/2014/main" id="{66CC520F-C762-446B-891D-B411BFB706B6}"/>
                </a:ext>
              </a:extLst>
            </p:cNvPr>
            <p:cNvGrpSpPr/>
            <p:nvPr/>
          </p:nvGrpSpPr>
          <p:grpSpPr>
            <a:xfrm>
              <a:off x="1103675" y="4254293"/>
              <a:ext cx="5180985" cy="324295"/>
              <a:chOff x="1103675" y="4263135"/>
              <a:chExt cx="5180985" cy="324295"/>
            </a:xfrm>
          </p:grpSpPr>
          <p:sp>
            <p:nvSpPr>
              <p:cNvPr id="37" name="Hexagon 36">
                <a:extLst>
                  <a:ext uri="{FF2B5EF4-FFF2-40B4-BE49-F238E27FC236}">
                    <a16:creationId xmlns:a16="http://schemas.microsoft.com/office/drawing/2014/main" id="{C342A155-3402-4AD1-920B-E1F33BA55F44}"/>
                  </a:ext>
                </a:extLst>
              </p:cNvPr>
              <p:cNvSpPr/>
              <p:nvPr/>
            </p:nvSpPr>
            <p:spPr>
              <a:xfrm>
                <a:off x="1103675" y="4297085"/>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9BF2303-7809-4617-8070-4471FC1F418C}"/>
                  </a:ext>
                </a:extLst>
              </p:cNvPr>
              <p:cNvSpPr txBox="1"/>
              <p:nvPr/>
            </p:nvSpPr>
            <p:spPr>
              <a:xfrm>
                <a:off x="1554037" y="4263135"/>
                <a:ext cx="4730623" cy="324295"/>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Family support, professional contacts</a:t>
                </a:r>
              </a:p>
            </p:txBody>
          </p:sp>
        </p:grpSp>
      </p:grpSp>
      <p:grpSp>
        <p:nvGrpSpPr>
          <p:cNvPr id="45" name="Group 44">
            <a:extLst>
              <a:ext uri="{FF2B5EF4-FFF2-40B4-BE49-F238E27FC236}">
                <a16:creationId xmlns:a16="http://schemas.microsoft.com/office/drawing/2014/main" id="{9932ED98-2543-4864-816F-D72628BB4651}"/>
              </a:ext>
            </a:extLst>
          </p:cNvPr>
          <p:cNvGrpSpPr>
            <a:grpSpLocks noChangeAspect="1"/>
          </p:cNvGrpSpPr>
          <p:nvPr/>
        </p:nvGrpSpPr>
        <p:grpSpPr>
          <a:xfrm>
            <a:off x="6463003" y="2958638"/>
            <a:ext cx="5608032" cy="2669650"/>
            <a:chOff x="1107367" y="1984767"/>
            <a:chExt cx="5799013" cy="2596302"/>
          </a:xfrm>
        </p:grpSpPr>
        <p:grpSp>
          <p:nvGrpSpPr>
            <p:cNvPr id="46" name="Group 45">
              <a:extLst>
                <a:ext uri="{FF2B5EF4-FFF2-40B4-BE49-F238E27FC236}">
                  <a16:creationId xmlns:a16="http://schemas.microsoft.com/office/drawing/2014/main" id="{0E146F7F-14D7-4DF7-91D5-4846219152E8}"/>
                </a:ext>
              </a:extLst>
            </p:cNvPr>
            <p:cNvGrpSpPr/>
            <p:nvPr/>
          </p:nvGrpSpPr>
          <p:grpSpPr>
            <a:xfrm>
              <a:off x="1107367" y="1984767"/>
              <a:ext cx="5799013" cy="329253"/>
              <a:chOff x="1107367" y="1984767"/>
              <a:chExt cx="5799013" cy="329253"/>
            </a:xfrm>
          </p:grpSpPr>
          <p:sp>
            <p:nvSpPr>
              <p:cNvPr id="56" name="Hexagon 55">
                <a:extLst>
                  <a:ext uri="{FF2B5EF4-FFF2-40B4-BE49-F238E27FC236}">
                    <a16:creationId xmlns:a16="http://schemas.microsoft.com/office/drawing/2014/main" id="{7E8C0CCB-992A-4856-AC44-AE7BC6369487}"/>
                  </a:ext>
                </a:extLst>
              </p:cNvPr>
              <p:cNvSpPr/>
              <p:nvPr/>
            </p:nvSpPr>
            <p:spPr>
              <a:xfrm>
                <a:off x="1107367" y="2021194"/>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6E73A1B0-2FC5-4D58-B064-E8A8A1FDBAF6}"/>
                  </a:ext>
                </a:extLst>
              </p:cNvPr>
              <p:cNvSpPr txBox="1"/>
              <p:nvPr/>
            </p:nvSpPr>
            <p:spPr>
              <a:xfrm>
                <a:off x="1554037" y="1984767"/>
                <a:ext cx="5352343" cy="329253"/>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Legal employment discrimination </a:t>
                </a:r>
              </a:p>
            </p:txBody>
          </p:sp>
        </p:grpSp>
        <p:grpSp>
          <p:nvGrpSpPr>
            <p:cNvPr id="47" name="Group 46">
              <a:extLst>
                <a:ext uri="{FF2B5EF4-FFF2-40B4-BE49-F238E27FC236}">
                  <a16:creationId xmlns:a16="http://schemas.microsoft.com/office/drawing/2014/main" id="{0981627B-2D5C-49FE-8B5D-EE6FE6973504}"/>
                </a:ext>
              </a:extLst>
            </p:cNvPr>
            <p:cNvGrpSpPr/>
            <p:nvPr/>
          </p:nvGrpSpPr>
          <p:grpSpPr>
            <a:xfrm>
              <a:off x="1107367" y="2740450"/>
              <a:ext cx="5651231" cy="329253"/>
              <a:chOff x="1107367" y="2752761"/>
              <a:chExt cx="5651231" cy="329253"/>
            </a:xfrm>
          </p:grpSpPr>
          <p:sp>
            <p:nvSpPr>
              <p:cNvPr id="54" name="Hexagon 53">
                <a:extLst>
                  <a:ext uri="{FF2B5EF4-FFF2-40B4-BE49-F238E27FC236}">
                    <a16:creationId xmlns:a16="http://schemas.microsoft.com/office/drawing/2014/main" id="{395464FB-E293-48F4-93D3-C9B23F8671FE}"/>
                  </a:ext>
                </a:extLst>
              </p:cNvPr>
              <p:cNvSpPr/>
              <p:nvPr/>
            </p:nvSpPr>
            <p:spPr>
              <a:xfrm>
                <a:off x="1107367" y="2789188"/>
                <a:ext cx="297419" cy="256396"/>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5399C8E-57C9-45AC-BB89-A322FF4646F8}"/>
                  </a:ext>
                </a:extLst>
              </p:cNvPr>
              <p:cNvSpPr txBox="1"/>
              <p:nvPr/>
            </p:nvSpPr>
            <p:spPr>
              <a:xfrm>
                <a:off x="1554037" y="2752761"/>
                <a:ext cx="5204561" cy="329253"/>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Racial employment discrimination</a:t>
                </a:r>
              </a:p>
            </p:txBody>
          </p:sp>
        </p:grpSp>
        <p:sp>
          <p:nvSpPr>
            <p:cNvPr id="53" name="TextBox 52">
              <a:extLst>
                <a:ext uri="{FF2B5EF4-FFF2-40B4-BE49-F238E27FC236}">
                  <a16:creationId xmlns:a16="http://schemas.microsoft.com/office/drawing/2014/main" id="{D0CB35ED-156A-4C81-9E9A-6CC74A41F1AD}"/>
                </a:ext>
              </a:extLst>
            </p:cNvPr>
            <p:cNvSpPr txBox="1"/>
            <p:nvPr/>
          </p:nvSpPr>
          <p:spPr>
            <a:xfrm>
              <a:off x="1554037" y="3440169"/>
              <a:ext cx="5047543" cy="329252"/>
            </a:xfrm>
            <a:prstGeom prst="rect">
              <a:avLst/>
            </a:prstGeom>
            <a:noFill/>
          </p:spPr>
          <p:txBody>
            <a:bodyPr wrap="square" rtlCol="0" anchor="ctr">
              <a:spAutoFit/>
            </a:bodyPr>
            <a:lstStyle/>
            <a:p>
              <a:r>
                <a:rPr lang="en-US" sz="1600" dirty="0">
                  <a:solidFill>
                    <a:srgbClr val="404040"/>
                  </a:solidFill>
                  <a:latin typeface="Tw Cen MT" panose="020B0602020104020603" pitchFamily="34" charset="0"/>
                  <a:ea typeface="Segoe UI" panose="020B0502040204020203" pitchFamily="34" charset="0"/>
                  <a:cs typeface="Segoe UI" panose="020B0502040204020203" pitchFamily="34" charset="0"/>
                </a:rPr>
                <a:t>Housing + transportation</a:t>
              </a:r>
            </a:p>
          </p:txBody>
        </p:sp>
        <p:sp>
          <p:nvSpPr>
            <p:cNvPr id="51" name="TextBox 50">
              <a:extLst>
                <a:ext uri="{FF2B5EF4-FFF2-40B4-BE49-F238E27FC236}">
                  <a16:creationId xmlns:a16="http://schemas.microsoft.com/office/drawing/2014/main" id="{825AA003-F3D4-479D-BF71-4E4B5E9B06E9}"/>
                </a:ext>
              </a:extLst>
            </p:cNvPr>
            <p:cNvSpPr txBox="1"/>
            <p:nvPr/>
          </p:nvSpPr>
          <p:spPr>
            <a:xfrm>
              <a:off x="1554037" y="4251817"/>
              <a:ext cx="5204560" cy="329252"/>
            </a:xfrm>
            <a:prstGeom prst="rect">
              <a:avLst/>
            </a:prstGeom>
            <a:noFill/>
          </p:spPr>
          <p:txBody>
            <a:bodyPr wrap="square" rtlCol="0" anchor="ctr">
              <a:spAutoFit/>
            </a:bodyPr>
            <a:lstStyle/>
            <a:p>
              <a:r>
                <a:rPr lang="en-US" sz="1600" dirty="0">
                  <a:solidFill>
                    <a:srgbClr val="3A3A3A"/>
                  </a:solidFill>
                  <a:latin typeface="Tw Cen MT" panose="020B0602020104020603" pitchFamily="34" charset="0"/>
                </a:rPr>
                <a:t>Extreme poverty</a:t>
              </a:r>
            </a:p>
          </p:txBody>
        </p:sp>
      </p:grpSp>
      <p:sp>
        <p:nvSpPr>
          <p:cNvPr id="48" name="Hexagon 47">
            <a:extLst>
              <a:ext uri="{FF2B5EF4-FFF2-40B4-BE49-F238E27FC236}">
                <a16:creationId xmlns:a16="http://schemas.microsoft.com/office/drawing/2014/main" id="{2A0EE1AA-E5CF-4B0A-A983-F9DC632C6D47}"/>
              </a:ext>
            </a:extLst>
          </p:cNvPr>
          <p:cNvSpPr/>
          <p:nvPr/>
        </p:nvSpPr>
        <p:spPr>
          <a:xfrm>
            <a:off x="6477508" y="4534140"/>
            <a:ext cx="292020" cy="267669"/>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5848A05F-85DA-4385-AA98-AAF4287AF784}"/>
              </a:ext>
            </a:extLst>
          </p:cNvPr>
          <p:cNvSpPr/>
          <p:nvPr/>
        </p:nvSpPr>
        <p:spPr>
          <a:xfrm>
            <a:off x="9355014" y="3431815"/>
            <a:ext cx="3341929" cy="2645424"/>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nSpc>
                <a:spcPts val="1600"/>
              </a:lnSpc>
            </a:pPr>
            <a:r>
              <a:rPr lang="en-US" sz="1500" i="1" dirty="0">
                <a:solidFill>
                  <a:schemeClr val="bg1"/>
                </a:solidFill>
                <a:latin typeface="Tw Cen MT" panose="020B0602020104020603" pitchFamily="34" charset="0"/>
                <a:ea typeface="Segoe UI" panose="020B0502040204020203" pitchFamily="34" charset="0"/>
                <a:cs typeface="Segoe UI" panose="020B0502040204020203" pitchFamily="34" charset="0"/>
              </a:rPr>
              <a:t>“Leaving incarceration is most often a transition from prison to poverty… respondents’ median annual income was about half the federal poverty line, a striking level of extreme disadvantage…”</a:t>
            </a:r>
          </a:p>
          <a:p>
            <a:pPr marL="91440">
              <a:lnSpc>
                <a:spcPts val="1500"/>
              </a:lnSpc>
            </a:pPr>
            <a:endParaRPr lang="en-US" sz="1500" dirty="0">
              <a:latin typeface="Tw Cen MT" panose="020B0602020104020603" pitchFamily="34" charset="0"/>
            </a:endParaRPr>
          </a:p>
          <a:p>
            <a:pPr marL="91440">
              <a:lnSpc>
                <a:spcPts val="1500"/>
              </a:lnSpc>
            </a:pPr>
            <a:r>
              <a:rPr lang="en-US" sz="1500" dirty="0">
                <a:latin typeface="Tw Cen MT" panose="020B0602020104020603" pitchFamily="34" charset="0"/>
              </a:rPr>
              <a:t>Bruce Wester, </a:t>
            </a:r>
            <a:r>
              <a:rPr lang="en-US" sz="1500" i="1" dirty="0">
                <a:latin typeface="Tw Cen MT" panose="020B0602020104020603" pitchFamily="34" charset="0"/>
              </a:rPr>
              <a:t>Homeward</a:t>
            </a:r>
            <a:endParaRPr lang="en-US" sz="1500" dirty="0">
              <a:latin typeface="Tw Cen MT" panose="020B0602020104020603" pitchFamily="34" charset="0"/>
            </a:endParaRPr>
          </a:p>
        </p:txBody>
      </p:sp>
      <p:sp>
        <p:nvSpPr>
          <p:cNvPr id="50" name="Hexagon 49">
            <a:extLst>
              <a:ext uri="{FF2B5EF4-FFF2-40B4-BE49-F238E27FC236}">
                <a16:creationId xmlns:a16="http://schemas.microsoft.com/office/drawing/2014/main" id="{42152671-E9B5-445E-8EAF-E2CE01088580}"/>
              </a:ext>
            </a:extLst>
          </p:cNvPr>
          <p:cNvSpPr/>
          <p:nvPr/>
        </p:nvSpPr>
        <p:spPr>
          <a:xfrm>
            <a:off x="6463003" y="5319677"/>
            <a:ext cx="292020" cy="267669"/>
          </a:xfrm>
          <a:prstGeom prst="hexagon">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03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522D2-F567-47B1-8005-3D435E526902}"/>
              </a:ext>
            </a:extLst>
          </p:cNvPr>
          <p:cNvSpPr txBox="1"/>
          <p:nvPr/>
        </p:nvSpPr>
        <p:spPr>
          <a:xfrm>
            <a:off x="2640474" y="443246"/>
            <a:ext cx="9331132" cy="1323439"/>
          </a:xfrm>
          <a:prstGeom prst="rect">
            <a:avLst/>
          </a:prstGeom>
          <a:noFill/>
        </p:spPr>
        <p:txBody>
          <a:bodyPr wrap="square" rtlCol="0">
            <a:spAutoFit/>
          </a:bodyPr>
          <a:lstStyle/>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Employment barriers for formerly</a:t>
            </a:r>
          </a:p>
          <a:p>
            <a:r>
              <a:rPr lang="en-US" sz="40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Incarcerated individuals</a:t>
            </a:r>
          </a:p>
        </p:txBody>
      </p:sp>
      <p:sp>
        <p:nvSpPr>
          <p:cNvPr id="15" name="Slide Number Placeholder 14">
            <a:extLst>
              <a:ext uri="{FF2B5EF4-FFF2-40B4-BE49-F238E27FC236}">
                <a16:creationId xmlns:a16="http://schemas.microsoft.com/office/drawing/2014/main" id="{33403D69-33F8-4E0E-AB84-3363BCA64B94}"/>
              </a:ext>
            </a:extLst>
          </p:cNvPr>
          <p:cNvSpPr>
            <a:spLocks noGrp="1"/>
          </p:cNvSpPr>
          <p:nvPr>
            <p:ph type="sldNum" sz="quarter" idx="12"/>
          </p:nvPr>
        </p:nvSpPr>
        <p:spPr/>
        <p:txBody>
          <a:bodyPr/>
          <a:lstStyle/>
          <a:p>
            <a:fld id="{B4B9BCA1-DEDB-4768-B0C2-9E03C02986FE}" type="slidenum">
              <a:rPr lang="en-US" smtClean="0">
                <a:solidFill>
                  <a:schemeClr val="tx1"/>
                </a:solidFill>
              </a:rPr>
              <a:t>9</a:t>
            </a:fld>
            <a:endParaRPr lang="en-US" dirty="0">
              <a:solidFill>
                <a:schemeClr val="tx1"/>
              </a:solidFill>
            </a:endParaRPr>
          </a:p>
        </p:txBody>
      </p:sp>
      <p:pic>
        <p:nvPicPr>
          <p:cNvPr id="5" name="Picture 4" descr="A screenshot of a cell phone&#10;&#10;Description automatically generated">
            <a:extLst>
              <a:ext uri="{FF2B5EF4-FFF2-40B4-BE49-F238E27FC236}">
                <a16:creationId xmlns:a16="http://schemas.microsoft.com/office/drawing/2014/main" id="{8373DBAB-9624-4161-A1CE-0FC305C1D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644" y="1875833"/>
            <a:ext cx="9105556" cy="3833446"/>
          </a:xfrm>
          <a:prstGeom prst="rect">
            <a:avLst/>
          </a:prstGeom>
        </p:spPr>
      </p:pic>
    </p:spTree>
    <p:extLst>
      <p:ext uri="{BB962C8B-B14F-4D97-AF65-F5344CB8AC3E}">
        <p14:creationId xmlns:p14="http://schemas.microsoft.com/office/powerpoint/2010/main" val="2102218140"/>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1843</TotalTime>
  <Words>2683</Words>
  <Application>Microsoft Office PowerPoint</Application>
  <PresentationFormat>Widescreen</PresentationFormat>
  <Paragraphs>294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Segoe UI</vt:lpstr>
      <vt:lpstr>Segoe UI Semibold</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Rhofi</dc:creator>
  <cp:lastModifiedBy>Norton, LaLisha, Probation</cp:lastModifiedBy>
  <cp:revision>208</cp:revision>
  <cp:lastPrinted>2019-04-23T18:57:02Z</cp:lastPrinted>
  <dcterms:created xsi:type="dcterms:W3CDTF">2018-07-17T06:47:50Z</dcterms:created>
  <dcterms:modified xsi:type="dcterms:W3CDTF">2019-04-25T23:58:48Z</dcterms:modified>
</cp:coreProperties>
</file>