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handoutMasterIdLst>
    <p:handoutMasterId r:id="rId28"/>
  </p:handoutMasterIdLst>
  <p:sldIdLst>
    <p:sldId id="256" r:id="rId2"/>
    <p:sldId id="384" r:id="rId3"/>
    <p:sldId id="396" r:id="rId4"/>
    <p:sldId id="398" r:id="rId5"/>
    <p:sldId id="382" r:id="rId6"/>
    <p:sldId id="380" r:id="rId7"/>
    <p:sldId id="386" r:id="rId8"/>
    <p:sldId id="400" r:id="rId9"/>
    <p:sldId id="401" r:id="rId10"/>
    <p:sldId id="402" r:id="rId11"/>
    <p:sldId id="403" r:id="rId12"/>
    <p:sldId id="393" r:id="rId13"/>
    <p:sldId id="405" r:id="rId14"/>
    <p:sldId id="404" r:id="rId15"/>
    <p:sldId id="407" r:id="rId16"/>
    <p:sldId id="372" r:id="rId17"/>
    <p:sldId id="397" r:id="rId18"/>
    <p:sldId id="399" r:id="rId19"/>
    <p:sldId id="395" r:id="rId20"/>
    <p:sldId id="387" r:id="rId21"/>
    <p:sldId id="408" r:id="rId22"/>
    <p:sldId id="376" r:id="rId23"/>
    <p:sldId id="409" r:id="rId24"/>
    <p:sldId id="334" r:id="rId25"/>
    <p:sldId id="274" r:id="rId26"/>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cqline Murillo" initials="JM" lastIdx="1" clrIdx="0">
    <p:extLst>
      <p:ext uri="{19B8F6BF-5375-455C-9EA6-DF929625EA0E}">
        <p15:presenceInfo xmlns:p15="http://schemas.microsoft.com/office/powerpoint/2012/main" userId="S-1-5-21-44243306-1802261150-1097818727-1625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5B781"/>
    <a:srgbClr val="323232"/>
    <a:srgbClr val="A5D1F1"/>
    <a:srgbClr val="69B3E7"/>
    <a:srgbClr val="33AB7E"/>
    <a:srgbClr val="66C09E"/>
    <a:srgbClr val="E6E6E6"/>
    <a:srgbClr val="7DD4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154"/>
    <p:restoredTop sz="68150" autoAdjust="0"/>
  </p:normalViewPr>
  <p:slideViewPr>
    <p:cSldViewPr snapToGrid="0" snapToObjects="1">
      <p:cViewPr varScale="1">
        <p:scale>
          <a:sx n="58" d="100"/>
          <a:sy n="58" d="100"/>
        </p:scale>
        <p:origin x="1181" y="58"/>
      </p:cViewPr>
      <p:guideLst/>
    </p:cSldViewPr>
  </p:slideViewPr>
  <p:notesTextViewPr>
    <p:cViewPr>
      <p:scale>
        <a:sx n="1" d="1"/>
        <a:sy n="1" d="1"/>
      </p:scale>
      <p:origin x="0" y="0"/>
    </p:cViewPr>
  </p:notesTextViewPr>
  <p:notesViewPr>
    <p:cSldViewPr snapToGrid="0" snapToObjects="1">
      <p:cViewPr varScale="1">
        <p:scale>
          <a:sx n="148" d="100"/>
          <a:sy n="148" d="100"/>
        </p:scale>
        <p:origin x="4600"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7B1248-236E-45C2-B32B-99A4CEDD2F11}" type="doc">
      <dgm:prSet loTypeId="urn:microsoft.com/office/officeart/2005/8/layout/hList1" loCatId="list" qsTypeId="urn:microsoft.com/office/officeart/2005/8/quickstyle/simple1" qsCatId="simple" csTypeId="urn:microsoft.com/office/officeart/2005/8/colors/colorful5" csCatId="colorful" phldr="1"/>
      <dgm:spPr/>
      <dgm:t>
        <a:bodyPr/>
        <a:lstStyle/>
        <a:p>
          <a:endParaRPr lang="en-US"/>
        </a:p>
      </dgm:t>
    </dgm:pt>
    <dgm:pt modelId="{294D9703-D9BD-430D-B80E-663F0E918A0D}">
      <dgm:prSet phldrT="[Text]"/>
      <dgm:spPr/>
      <dgm:t>
        <a:bodyPr/>
        <a:lstStyle/>
        <a:p>
          <a:r>
            <a:rPr lang="en-US" dirty="0"/>
            <a:t>Substance Use Access &amp; Referral Helpline</a:t>
          </a:r>
        </a:p>
      </dgm:t>
    </dgm:pt>
    <dgm:pt modelId="{8E8DEFBC-A52E-4E0C-A9D4-A0EC1B2DEE87}" type="parTrans" cxnId="{8BE29F23-3C3F-4D1A-8584-66A65DC584D3}">
      <dgm:prSet/>
      <dgm:spPr/>
      <dgm:t>
        <a:bodyPr/>
        <a:lstStyle/>
        <a:p>
          <a:endParaRPr lang="en-US"/>
        </a:p>
      </dgm:t>
    </dgm:pt>
    <dgm:pt modelId="{CF16351F-457B-4771-BCE7-79490F16C49D}" type="sibTrans" cxnId="{8BE29F23-3C3F-4D1A-8584-66A65DC584D3}">
      <dgm:prSet/>
      <dgm:spPr/>
      <dgm:t>
        <a:bodyPr/>
        <a:lstStyle/>
        <a:p>
          <a:endParaRPr lang="en-US"/>
        </a:p>
      </dgm:t>
    </dgm:pt>
    <dgm:pt modelId="{CD6861A1-CDAA-414E-9054-F7E28E576FB9}">
      <dgm:prSet phldrT="[Text]"/>
      <dgm:spPr/>
      <dgm:t>
        <a:bodyPr/>
        <a:lstStyle/>
        <a:p>
          <a:r>
            <a:rPr lang="en-US" dirty="0"/>
            <a:t>Publicly accessible portal</a:t>
          </a:r>
        </a:p>
      </dgm:t>
    </dgm:pt>
    <dgm:pt modelId="{A4D8B53A-0149-46F9-8EDB-E94CDDD1066A}" type="parTrans" cxnId="{70CB1C0B-8826-4D91-BFBC-DA080B60B770}">
      <dgm:prSet/>
      <dgm:spPr/>
      <dgm:t>
        <a:bodyPr/>
        <a:lstStyle/>
        <a:p>
          <a:endParaRPr lang="en-US"/>
        </a:p>
      </dgm:t>
    </dgm:pt>
    <dgm:pt modelId="{B40B55D2-DED7-4967-A5BE-5E261D62A55A}" type="sibTrans" cxnId="{70CB1C0B-8826-4D91-BFBC-DA080B60B770}">
      <dgm:prSet/>
      <dgm:spPr/>
      <dgm:t>
        <a:bodyPr/>
        <a:lstStyle/>
        <a:p>
          <a:endParaRPr lang="en-US"/>
        </a:p>
      </dgm:t>
    </dgm:pt>
    <dgm:pt modelId="{FA2BC7A0-4663-488B-8FFE-00546ABBD9E0}">
      <dgm:prSet phldrT="[Text]"/>
      <dgm:spPr/>
      <dgm:t>
        <a:bodyPr/>
        <a:lstStyle/>
        <a:p>
          <a:r>
            <a:rPr lang="en-US" dirty="0"/>
            <a:t>20 minute phone screening</a:t>
          </a:r>
        </a:p>
      </dgm:t>
    </dgm:pt>
    <dgm:pt modelId="{E2D7C321-CC08-44BF-8A16-C569234E4217}" type="parTrans" cxnId="{713BA32C-D053-4B0A-B148-97128826E69B}">
      <dgm:prSet/>
      <dgm:spPr/>
      <dgm:t>
        <a:bodyPr/>
        <a:lstStyle/>
        <a:p>
          <a:endParaRPr lang="en-US"/>
        </a:p>
      </dgm:t>
    </dgm:pt>
    <dgm:pt modelId="{6B1DFADB-E4E4-4E54-AE4B-715CFE3B0ED9}" type="sibTrans" cxnId="{713BA32C-D053-4B0A-B148-97128826E69B}">
      <dgm:prSet/>
      <dgm:spPr/>
      <dgm:t>
        <a:bodyPr/>
        <a:lstStyle/>
        <a:p>
          <a:endParaRPr lang="en-US"/>
        </a:p>
      </dgm:t>
    </dgm:pt>
    <dgm:pt modelId="{E3BA943B-35E7-4DC6-BEC2-5AA23F8827DC}">
      <dgm:prSet phldrT="[Text]"/>
      <dgm:spPr/>
      <dgm:t>
        <a:bodyPr/>
        <a:lstStyle/>
        <a:p>
          <a:r>
            <a:rPr lang="en-US" dirty="0"/>
            <a:t>Assigns care navigator to support transition through SUD treatment system</a:t>
          </a:r>
        </a:p>
      </dgm:t>
    </dgm:pt>
    <dgm:pt modelId="{0DC96D47-7B36-4B0D-B4E8-DA465BD3D4AE}" type="parTrans" cxnId="{F3DCE148-BA87-41B5-A03A-3A22635B7060}">
      <dgm:prSet/>
      <dgm:spPr/>
      <dgm:t>
        <a:bodyPr/>
        <a:lstStyle/>
        <a:p>
          <a:endParaRPr lang="en-US"/>
        </a:p>
      </dgm:t>
    </dgm:pt>
    <dgm:pt modelId="{C708372F-D0B7-493F-A2CF-6BF6D3626029}" type="sibTrans" cxnId="{F3DCE148-BA87-41B5-A03A-3A22635B7060}">
      <dgm:prSet/>
      <dgm:spPr/>
      <dgm:t>
        <a:bodyPr/>
        <a:lstStyle/>
        <a:p>
          <a:endParaRPr lang="en-US"/>
        </a:p>
      </dgm:t>
    </dgm:pt>
    <dgm:pt modelId="{96DB3EF2-E116-4306-B2C8-7E99F499EBCA}">
      <dgm:prSet/>
      <dgm:spPr>
        <a:solidFill>
          <a:schemeClr val="accent5">
            <a:tint val="40000"/>
            <a:hueOff val="-2463918"/>
            <a:satOff val="-4272"/>
            <a:lumOff val="-430"/>
            <a:alpha val="0"/>
          </a:schemeClr>
        </a:solidFill>
        <a:ln>
          <a:solidFill>
            <a:schemeClr val="accent5">
              <a:hueOff val="-2451115"/>
              <a:satOff val="-3409"/>
              <a:lumOff val="-1307"/>
              <a:alpha val="0"/>
            </a:schemeClr>
          </a:solidFill>
        </a:ln>
      </dgm:spPr>
      <dgm:t>
        <a:bodyPr/>
        <a:lstStyle/>
        <a:p>
          <a:r>
            <a:rPr lang="en-US" dirty="0">
              <a:solidFill>
                <a:schemeClr val="accent5">
                  <a:tint val="40000"/>
                  <a:hueOff val="-2463918"/>
                  <a:satOff val="-4272"/>
                  <a:lumOff val="-430"/>
                  <a:alpha val="0"/>
                </a:schemeClr>
              </a:solidFill>
            </a:rPr>
            <a:t>Portal that screens and refers anyone who enters Cherry Hill Sobering Station &amp; Detox Center </a:t>
          </a:r>
        </a:p>
      </dgm:t>
    </dgm:pt>
    <dgm:pt modelId="{359947A2-A770-48F4-8202-98A750B5B52A}">
      <dgm:prSet phldrT="[Text]"/>
      <dgm:spPr>
        <a:solidFill>
          <a:schemeClr val="accent5">
            <a:tint val="40000"/>
            <a:hueOff val="-2463918"/>
            <a:satOff val="-4272"/>
            <a:lumOff val="-430"/>
            <a:alpha val="0"/>
          </a:schemeClr>
        </a:solidFill>
        <a:ln>
          <a:solidFill>
            <a:schemeClr val="accent5">
              <a:hueOff val="-2451115"/>
              <a:satOff val="-3409"/>
              <a:lumOff val="-1307"/>
              <a:alpha val="0"/>
            </a:schemeClr>
          </a:solidFill>
        </a:ln>
      </dgm:spPr>
      <dgm:t>
        <a:bodyPr/>
        <a:lstStyle/>
        <a:p>
          <a:r>
            <a:rPr lang="en-US" dirty="0">
              <a:solidFill>
                <a:schemeClr val="accent5">
                  <a:tint val="40000"/>
                  <a:hueOff val="-2463918"/>
                  <a:satOff val="-4272"/>
                  <a:lumOff val="-430"/>
                  <a:alpha val="0"/>
                </a:schemeClr>
              </a:solidFill>
            </a:rPr>
            <a:t>Cherry Hill</a:t>
          </a:r>
        </a:p>
      </dgm:t>
    </dgm:pt>
    <dgm:pt modelId="{196F3255-7347-43D9-81F9-DB0302C4A2D5}" type="sibTrans" cxnId="{50235055-52D2-42D9-9B41-C059AEDDA0FD}">
      <dgm:prSet/>
      <dgm:spPr/>
      <dgm:t>
        <a:bodyPr/>
        <a:lstStyle/>
        <a:p>
          <a:endParaRPr lang="en-US"/>
        </a:p>
      </dgm:t>
    </dgm:pt>
    <dgm:pt modelId="{CCCF240C-CA21-44DE-BBED-44197BDB3A6A}" type="parTrans" cxnId="{50235055-52D2-42D9-9B41-C059AEDDA0FD}">
      <dgm:prSet/>
      <dgm:spPr/>
      <dgm:t>
        <a:bodyPr/>
        <a:lstStyle/>
        <a:p>
          <a:endParaRPr lang="en-US"/>
        </a:p>
      </dgm:t>
    </dgm:pt>
    <dgm:pt modelId="{1456F25C-574C-4C45-BCCF-8B4A5819657D}" type="sibTrans" cxnId="{8A6BFA41-FBF8-4C41-9068-2BD028E90FE6}">
      <dgm:prSet/>
      <dgm:spPr/>
      <dgm:t>
        <a:bodyPr/>
        <a:lstStyle/>
        <a:p>
          <a:endParaRPr lang="en-US"/>
        </a:p>
      </dgm:t>
    </dgm:pt>
    <dgm:pt modelId="{E5CAA094-4299-4845-907C-82AB2B2F9CCA}" type="parTrans" cxnId="{8A6BFA41-FBF8-4C41-9068-2BD028E90FE6}">
      <dgm:prSet/>
      <dgm:spPr/>
      <dgm:t>
        <a:bodyPr/>
        <a:lstStyle/>
        <a:p>
          <a:endParaRPr lang="en-US"/>
        </a:p>
      </dgm:t>
    </dgm:pt>
    <dgm:pt modelId="{D3C07725-E25F-4C58-BA80-1FEF3A8DD08F}">
      <dgm:prSet/>
      <dgm:spPr>
        <a:solidFill>
          <a:schemeClr val="accent5">
            <a:tint val="40000"/>
            <a:hueOff val="-2463918"/>
            <a:satOff val="-4272"/>
            <a:lumOff val="-430"/>
            <a:alpha val="0"/>
          </a:schemeClr>
        </a:solidFill>
        <a:ln>
          <a:solidFill>
            <a:schemeClr val="accent5">
              <a:hueOff val="-2451115"/>
              <a:satOff val="-3409"/>
              <a:lumOff val="-1307"/>
              <a:alpha val="0"/>
            </a:schemeClr>
          </a:solidFill>
        </a:ln>
      </dgm:spPr>
      <dgm:t>
        <a:bodyPr/>
        <a:lstStyle/>
        <a:p>
          <a:r>
            <a:rPr lang="en-US" dirty="0">
              <a:solidFill>
                <a:schemeClr val="accent5">
                  <a:tint val="40000"/>
                  <a:hueOff val="-2463918"/>
                  <a:satOff val="-4272"/>
                  <a:lumOff val="-430"/>
                  <a:alpha val="0"/>
                </a:schemeClr>
              </a:solidFill>
            </a:rPr>
            <a:t>Portal that screens and refers clients who are involved with the collaborative court system </a:t>
          </a:r>
        </a:p>
      </dgm:t>
    </dgm:pt>
    <dgm:pt modelId="{12D7488B-DA72-4E0E-8506-77AEB428470B}">
      <dgm:prSet phldrT="[Text]"/>
      <dgm:spPr>
        <a:solidFill>
          <a:schemeClr val="accent5">
            <a:tint val="40000"/>
            <a:hueOff val="-2463918"/>
            <a:satOff val="-4272"/>
            <a:lumOff val="-430"/>
            <a:alpha val="0"/>
          </a:schemeClr>
        </a:solidFill>
        <a:ln>
          <a:solidFill>
            <a:schemeClr val="accent5">
              <a:hueOff val="-2451115"/>
              <a:satOff val="-3409"/>
              <a:lumOff val="-1307"/>
              <a:alpha val="0"/>
            </a:schemeClr>
          </a:solidFill>
        </a:ln>
      </dgm:spPr>
      <dgm:t>
        <a:bodyPr/>
        <a:lstStyle/>
        <a:p>
          <a:r>
            <a:rPr lang="en-US" dirty="0">
              <a:solidFill>
                <a:schemeClr val="accent5">
                  <a:tint val="40000"/>
                  <a:hueOff val="-2463918"/>
                  <a:satOff val="-4272"/>
                  <a:lumOff val="-430"/>
                  <a:alpha val="0"/>
                </a:schemeClr>
              </a:solidFill>
            </a:rPr>
            <a:t>Drug Court</a:t>
          </a:r>
        </a:p>
      </dgm:t>
    </dgm:pt>
    <dgm:pt modelId="{6A89D138-46B6-4702-9A7F-346D691367A2}" type="sibTrans" cxnId="{F319A7A5-B4AF-4549-A6BD-7785761B6D3F}">
      <dgm:prSet/>
      <dgm:spPr/>
      <dgm:t>
        <a:bodyPr/>
        <a:lstStyle/>
        <a:p>
          <a:endParaRPr lang="en-US"/>
        </a:p>
      </dgm:t>
    </dgm:pt>
    <dgm:pt modelId="{5744519E-9A0F-4C37-A577-CA47BE85AEF5}" type="parTrans" cxnId="{F319A7A5-B4AF-4549-A6BD-7785761B6D3F}">
      <dgm:prSet/>
      <dgm:spPr/>
      <dgm:t>
        <a:bodyPr/>
        <a:lstStyle/>
        <a:p>
          <a:endParaRPr lang="en-US"/>
        </a:p>
      </dgm:t>
    </dgm:pt>
    <dgm:pt modelId="{454B05A5-C27F-49B1-BD19-CC98276D5521}" type="sibTrans" cxnId="{3FA2CE1B-C533-4EA5-B44A-EC69C4A63153}">
      <dgm:prSet/>
      <dgm:spPr/>
      <dgm:t>
        <a:bodyPr/>
        <a:lstStyle/>
        <a:p>
          <a:endParaRPr lang="en-US"/>
        </a:p>
      </dgm:t>
    </dgm:pt>
    <dgm:pt modelId="{4359BC8E-9782-4A31-82D9-4275B91CBE5F}" type="parTrans" cxnId="{3FA2CE1B-C533-4EA5-B44A-EC69C4A63153}">
      <dgm:prSet/>
      <dgm:spPr/>
      <dgm:t>
        <a:bodyPr/>
        <a:lstStyle/>
        <a:p>
          <a:endParaRPr lang="en-US"/>
        </a:p>
      </dgm:t>
    </dgm:pt>
    <dgm:pt modelId="{65C28EAE-E43D-47D9-B157-CB59CDE818E0}">
      <dgm:prSet phldrT="[Text]"/>
      <dgm:spPr>
        <a:solidFill>
          <a:schemeClr val="accent5">
            <a:tint val="40000"/>
            <a:hueOff val="-2463918"/>
            <a:satOff val="-4272"/>
            <a:lumOff val="-430"/>
            <a:alpha val="0"/>
          </a:schemeClr>
        </a:solidFill>
        <a:ln>
          <a:solidFill>
            <a:schemeClr val="accent5">
              <a:hueOff val="-2451115"/>
              <a:satOff val="-3409"/>
              <a:lumOff val="-1307"/>
              <a:alpha val="0"/>
            </a:schemeClr>
          </a:solidFill>
        </a:ln>
      </dgm:spPr>
      <dgm:t>
        <a:bodyPr/>
        <a:lstStyle/>
        <a:p>
          <a:r>
            <a:rPr lang="en-US" dirty="0">
              <a:solidFill>
                <a:schemeClr val="accent5">
                  <a:tint val="40000"/>
                  <a:hueOff val="-2463918"/>
                  <a:satOff val="-4272"/>
                  <a:lumOff val="-430"/>
                  <a:alpha val="0"/>
                </a:schemeClr>
              </a:solidFill>
            </a:rPr>
            <a:t>Criminal Justice Case Management</a:t>
          </a:r>
        </a:p>
      </dgm:t>
    </dgm:pt>
    <dgm:pt modelId="{6383F75F-17A9-4003-8D22-7553DE3D0670}" type="sibTrans" cxnId="{E36E8319-3FD4-46A9-8640-6BC9A5846497}">
      <dgm:prSet/>
      <dgm:spPr/>
      <dgm:t>
        <a:bodyPr/>
        <a:lstStyle/>
        <a:p>
          <a:endParaRPr lang="en-US"/>
        </a:p>
      </dgm:t>
    </dgm:pt>
    <dgm:pt modelId="{631F83CB-3AB2-4A5E-A8B9-A4A5C334998C}" type="parTrans" cxnId="{E36E8319-3FD4-46A9-8640-6BC9A5846497}">
      <dgm:prSet/>
      <dgm:spPr/>
      <dgm:t>
        <a:bodyPr/>
        <a:lstStyle/>
        <a:p>
          <a:endParaRPr lang="en-US"/>
        </a:p>
      </dgm:t>
    </dgm:pt>
    <dgm:pt modelId="{886505FA-6F74-4574-ACB5-B025407334F0}">
      <dgm:prSet phldrT="[Text]"/>
      <dgm:spPr>
        <a:solidFill>
          <a:schemeClr val="accent5">
            <a:tint val="40000"/>
            <a:hueOff val="-2463918"/>
            <a:satOff val="-4272"/>
            <a:lumOff val="-430"/>
            <a:alpha val="0"/>
          </a:schemeClr>
        </a:solidFill>
        <a:ln>
          <a:solidFill>
            <a:schemeClr val="accent5">
              <a:hueOff val="-2451115"/>
              <a:satOff val="-3409"/>
              <a:lumOff val="-1307"/>
              <a:alpha val="0"/>
            </a:schemeClr>
          </a:solidFill>
        </a:ln>
      </dgm:spPr>
      <dgm:t>
        <a:bodyPr/>
        <a:lstStyle/>
        <a:p>
          <a:r>
            <a:rPr lang="en-US" dirty="0">
              <a:solidFill>
                <a:schemeClr val="accent5">
                  <a:tint val="40000"/>
                  <a:hueOff val="-2463918"/>
                  <a:satOff val="-4272"/>
                  <a:lumOff val="-430"/>
                  <a:alpha val="0"/>
                </a:schemeClr>
              </a:solidFill>
            </a:rPr>
            <a:t>Portal that screens and refers clients that are identified by probation department and Santa Rita jail inmate services as needing SUD services</a:t>
          </a:r>
        </a:p>
      </dgm:t>
    </dgm:pt>
    <dgm:pt modelId="{EB2C4027-D7F4-45C4-A42F-64851E71A1A2}" type="sibTrans" cxnId="{31907826-BDBA-464D-8DD6-513A7794BEBA}">
      <dgm:prSet/>
      <dgm:spPr/>
      <dgm:t>
        <a:bodyPr/>
        <a:lstStyle/>
        <a:p>
          <a:endParaRPr lang="en-US"/>
        </a:p>
      </dgm:t>
    </dgm:pt>
    <dgm:pt modelId="{15A88F9D-3A96-478B-A2A5-9C6A995F47EE}" type="parTrans" cxnId="{31907826-BDBA-464D-8DD6-513A7794BEBA}">
      <dgm:prSet/>
      <dgm:spPr/>
      <dgm:t>
        <a:bodyPr/>
        <a:lstStyle/>
        <a:p>
          <a:endParaRPr lang="en-US"/>
        </a:p>
      </dgm:t>
    </dgm:pt>
    <dgm:pt modelId="{C2284AFC-ABDB-47DA-A935-3EF95050593E}" type="pres">
      <dgm:prSet presAssocID="{917B1248-236E-45C2-B32B-99A4CEDD2F11}" presName="Name0" presStyleCnt="0">
        <dgm:presLayoutVars>
          <dgm:dir/>
          <dgm:animLvl val="lvl"/>
          <dgm:resizeHandles val="exact"/>
        </dgm:presLayoutVars>
      </dgm:prSet>
      <dgm:spPr/>
    </dgm:pt>
    <dgm:pt modelId="{FBF03524-E40B-4A38-B9CE-5BF7C724627C}" type="pres">
      <dgm:prSet presAssocID="{294D9703-D9BD-430D-B80E-663F0E918A0D}" presName="composite" presStyleCnt="0"/>
      <dgm:spPr/>
    </dgm:pt>
    <dgm:pt modelId="{C2889699-C06F-464E-A32F-E7365E9D6920}" type="pres">
      <dgm:prSet presAssocID="{294D9703-D9BD-430D-B80E-663F0E918A0D}" presName="parTx" presStyleLbl="alignNode1" presStyleIdx="0" presStyleCnt="4">
        <dgm:presLayoutVars>
          <dgm:chMax val="0"/>
          <dgm:chPref val="0"/>
          <dgm:bulletEnabled val="1"/>
        </dgm:presLayoutVars>
      </dgm:prSet>
      <dgm:spPr/>
    </dgm:pt>
    <dgm:pt modelId="{6C632929-C791-44CE-B180-FD3582AD01EC}" type="pres">
      <dgm:prSet presAssocID="{294D9703-D9BD-430D-B80E-663F0E918A0D}" presName="desTx" presStyleLbl="alignAccFollowNode1" presStyleIdx="0" presStyleCnt="4">
        <dgm:presLayoutVars>
          <dgm:bulletEnabled val="1"/>
        </dgm:presLayoutVars>
      </dgm:prSet>
      <dgm:spPr/>
    </dgm:pt>
    <dgm:pt modelId="{BDA00C89-F2E1-40DB-9BA5-0AE7723D2967}" type="pres">
      <dgm:prSet presAssocID="{CF16351F-457B-4771-BCE7-79490F16C49D}" presName="space" presStyleCnt="0"/>
      <dgm:spPr/>
    </dgm:pt>
    <dgm:pt modelId="{103EC9BC-D7E9-4CB7-B277-F5CB0AD70954}" type="pres">
      <dgm:prSet presAssocID="{65C28EAE-E43D-47D9-B157-CB59CDE818E0}" presName="composite" presStyleCnt="0"/>
      <dgm:spPr/>
    </dgm:pt>
    <dgm:pt modelId="{9E6DF6BA-77FE-47C0-9975-9677F6B0FDD2}" type="pres">
      <dgm:prSet presAssocID="{65C28EAE-E43D-47D9-B157-CB59CDE818E0}" presName="parTx" presStyleLbl="alignNode1" presStyleIdx="1" presStyleCnt="4" custLinFactNeighborX="2275" custLinFactNeighborY="-37383">
        <dgm:presLayoutVars>
          <dgm:chMax val="0"/>
          <dgm:chPref val="0"/>
          <dgm:bulletEnabled val="1"/>
        </dgm:presLayoutVars>
      </dgm:prSet>
      <dgm:spPr/>
    </dgm:pt>
    <dgm:pt modelId="{DBD87A26-7181-48E8-BF12-4CAED141B65F}" type="pres">
      <dgm:prSet presAssocID="{65C28EAE-E43D-47D9-B157-CB59CDE818E0}" presName="desTx" presStyleLbl="alignAccFollowNode1" presStyleIdx="1" presStyleCnt="4" custLinFactNeighborY="1764">
        <dgm:presLayoutVars>
          <dgm:bulletEnabled val="1"/>
        </dgm:presLayoutVars>
      </dgm:prSet>
      <dgm:spPr/>
    </dgm:pt>
    <dgm:pt modelId="{10A4E401-A1F9-4AB1-A77A-D5B98259D43C}" type="pres">
      <dgm:prSet presAssocID="{6383F75F-17A9-4003-8D22-7553DE3D0670}" presName="space" presStyleCnt="0"/>
      <dgm:spPr/>
    </dgm:pt>
    <dgm:pt modelId="{3B424994-143A-44CA-A753-014A522CEE91}" type="pres">
      <dgm:prSet presAssocID="{12D7488B-DA72-4E0E-8506-77AEB428470B}" presName="composite" presStyleCnt="0"/>
      <dgm:spPr/>
    </dgm:pt>
    <dgm:pt modelId="{BD0A16F6-1058-4A8E-BA50-7A6619641D91}" type="pres">
      <dgm:prSet presAssocID="{12D7488B-DA72-4E0E-8506-77AEB428470B}" presName="parTx" presStyleLbl="alignNode1" presStyleIdx="2" presStyleCnt="4" custLinFactNeighborY="7036">
        <dgm:presLayoutVars>
          <dgm:chMax val="0"/>
          <dgm:chPref val="0"/>
          <dgm:bulletEnabled val="1"/>
        </dgm:presLayoutVars>
      </dgm:prSet>
      <dgm:spPr/>
    </dgm:pt>
    <dgm:pt modelId="{E9C5388B-DDC1-46F8-AC48-E3C3D9190E03}" type="pres">
      <dgm:prSet presAssocID="{12D7488B-DA72-4E0E-8506-77AEB428470B}" presName="desTx" presStyleLbl="alignAccFollowNode1" presStyleIdx="2" presStyleCnt="4" custLinFactNeighborY="1764">
        <dgm:presLayoutVars>
          <dgm:bulletEnabled val="1"/>
        </dgm:presLayoutVars>
      </dgm:prSet>
      <dgm:spPr/>
    </dgm:pt>
    <dgm:pt modelId="{3D5A657B-9710-424A-B7F3-9BCBE074E220}" type="pres">
      <dgm:prSet presAssocID="{6A89D138-46B6-4702-9A7F-346D691367A2}" presName="space" presStyleCnt="0"/>
      <dgm:spPr/>
    </dgm:pt>
    <dgm:pt modelId="{4B2697F7-BFCF-4FC8-B6A4-0EB92187A59D}" type="pres">
      <dgm:prSet presAssocID="{359947A2-A770-48F4-8202-98A750B5B52A}" presName="composite" presStyleCnt="0"/>
      <dgm:spPr/>
    </dgm:pt>
    <dgm:pt modelId="{CEB24061-6C8C-45BC-9D9A-9BD2B6F8D20C}" type="pres">
      <dgm:prSet presAssocID="{359947A2-A770-48F4-8202-98A750B5B52A}" presName="parTx" presStyleLbl="alignNode1" presStyleIdx="3" presStyleCnt="4">
        <dgm:presLayoutVars>
          <dgm:chMax val="0"/>
          <dgm:chPref val="0"/>
          <dgm:bulletEnabled val="1"/>
        </dgm:presLayoutVars>
      </dgm:prSet>
      <dgm:spPr/>
    </dgm:pt>
    <dgm:pt modelId="{42D5EE8E-732C-49F9-AB99-F3CA80EAACF3}" type="pres">
      <dgm:prSet presAssocID="{359947A2-A770-48F4-8202-98A750B5B52A}" presName="desTx" presStyleLbl="alignAccFollowNode1" presStyleIdx="3" presStyleCnt="4" custLinFactNeighborY="1764">
        <dgm:presLayoutVars>
          <dgm:bulletEnabled val="1"/>
        </dgm:presLayoutVars>
      </dgm:prSet>
      <dgm:spPr/>
    </dgm:pt>
  </dgm:ptLst>
  <dgm:cxnLst>
    <dgm:cxn modelId="{F28AE002-FB22-4A27-B97A-EF318C5F7E50}" type="presOf" srcId="{FA2BC7A0-4663-488B-8FFE-00546ABBD9E0}" destId="{6C632929-C791-44CE-B180-FD3582AD01EC}" srcOrd="0" destOrd="1" presId="urn:microsoft.com/office/officeart/2005/8/layout/hList1"/>
    <dgm:cxn modelId="{70CB1C0B-8826-4D91-BFBC-DA080B60B770}" srcId="{294D9703-D9BD-430D-B80E-663F0E918A0D}" destId="{CD6861A1-CDAA-414E-9054-F7E28E576FB9}" srcOrd="0" destOrd="0" parTransId="{A4D8B53A-0149-46F9-8EDB-E94CDDD1066A}" sibTransId="{B40B55D2-DED7-4967-A5BE-5E261D62A55A}"/>
    <dgm:cxn modelId="{0F2BA60B-435E-453F-A8CC-B1AE8E59A11F}" type="presOf" srcId="{65C28EAE-E43D-47D9-B157-CB59CDE818E0}" destId="{9E6DF6BA-77FE-47C0-9975-9677F6B0FDD2}" srcOrd="0" destOrd="0" presId="urn:microsoft.com/office/officeart/2005/8/layout/hList1"/>
    <dgm:cxn modelId="{E36E8319-3FD4-46A9-8640-6BC9A5846497}" srcId="{917B1248-236E-45C2-B32B-99A4CEDD2F11}" destId="{65C28EAE-E43D-47D9-B157-CB59CDE818E0}" srcOrd="1" destOrd="0" parTransId="{631F83CB-3AB2-4A5E-A8B9-A4A5C334998C}" sibTransId="{6383F75F-17A9-4003-8D22-7553DE3D0670}"/>
    <dgm:cxn modelId="{3FA2CE1B-C533-4EA5-B44A-EC69C4A63153}" srcId="{12D7488B-DA72-4E0E-8506-77AEB428470B}" destId="{D3C07725-E25F-4C58-BA80-1FEF3A8DD08F}" srcOrd="0" destOrd="0" parTransId="{4359BC8E-9782-4A31-82D9-4275B91CBE5F}" sibTransId="{454B05A5-C27F-49B1-BD19-CC98276D5521}"/>
    <dgm:cxn modelId="{8BE29F23-3C3F-4D1A-8584-66A65DC584D3}" srcId="{917B1248-236E-45C2-B32B-99A4CEDD2F11}" destId="{294D9703-D9BD-430D-B80E-663F0E918A0D}" srcOrd="0" destOrd="0" parTransId="{8E8DEFBC-A52E-4E0C-A9D4-A0EC1B2DEE87}" sibTransId="{CF16351F-457B-4771-BCE7-79490F16C49D}"/>
    <dgm:cxn modelId="{689A8B25-FBAA-4A6B-A25E-CB28238A6265}" type="presOf" srcId="{96DB3EF2-E116-4306-B2C8-7E99F499EBCA}" destId="{42D5EE8E-732C-49F9-AB99-F3CA80EAACF3}" srcOrd="0" destOrd="0" presId="urn:microsoft.com/office/officeart/2005/8/layout/hList1"/>
    <dgm:cxn modelId="{31907826-BDBA-464D-8DD6-513A7794BEBA}" srcId="{65C28EAE-E43D-47D9-B157-CB59CDE818E0}" destId="{886505FA-6F74-4574-ACB5-B025407334F0}" srcOrd="0" destOrd="0" parTransId="{15A88F9D-3A96-478B-A2A5-9C6A995F47EE}" sibTransId="{EB2C4027-D7F4-45C4-A42F-64851E71A1A2}"/>
    <dgm:cxn modelId="{713BA32C-D053-4B0A-B148-97128826E69B}" srcId="{294D9703-D9BD-430D-B80E-663F0E918A0D}" destId="{FA2BC7A0-4663-488B-8FFE-00546ABBD9E0}" srcOrd="1" destOrd="0" parTransId="{E2D7C321-CC08-44BF-8A16-C569234E4217}" sibTransId="{6B1DFADB-E4E4-4E54-AE4B-715CFE3B0ED9}"/>
    <dgm:cxn modelId="{9494613F-8205-4443-A948-362F2E41EE24}" type="presOf" srcId="{294D9703-D9BD-430D-B80E-663F0E918A0D}" destId="{C2889699-C06F-464E-A32F-E7365E9D6920}" srcOrd="0" destOrd="0" presId="urn:microsoft.com/office/officeart/2005/8/layout/hList1"/>
    <dgm:cxn modelId="{E99B4D5E-83B4-480D-B9E3-424537BBCD93}" type="presOf" srcId="{CD6861A1-CDAA-414E-9054-F7E28E576FB9}" destId="{6C632929-C791-44CE-B180-FD3582AD01EC}" srcOrd="0" destOrd="0" presId="urn:microsoft.com/office/officeart/2005/8/layout/hList1"/>
    <dgm:cxn modelId="{8A6BFA41-FBF8-4C41-9068-2BD028E90FE6}" srcId="{359947A2-A770-48F4-8202-98A750B5B52A}" destId="{96DB3EF2-E116-4306-B2C8-7E99F499EBCA}" srcOrd="0" destOrd="0" parTransId="{E5CAA094-4299-4845-907C-82AB2B2F9CCA}" sibTransId="{1456F25C-574C-4C45-BCCF-8B4A5819657D}"/>
    <dgm:cxn modelId="{24E4BC46-99A3-4625-A1CE-710B6020EAB3}" type="presOf" srcId="{D3C07725-E25F-4C58-BA80-1FEF3A8DD08F}" destId="{E9C5388B-DDC1-46F8-AC48-E3C3D9190E03}" srcOrd="0" destOrd="0" presId="urn:microsoft.com/office/officeart/2005/8/layout/hList1"/>
    <dgm:cxn modelId="{F3DCE148-BA87-41B5-A03A-3A22635B7060}" srcId="{294D9703-D9BD-430D-B80E-663F0E918A0D}" destId="{E3BA943B-35E7-4DC6-BEC2-5AA23F8827DC}" srcOrd="2" destOrd="0" parTransId="{0DC96D47-7B36-4B0D-B4E8-DA465BD3D4AE}" sibTransId="{C708372F-D0B7-493F-A2CF-6BF6D3626029}"/>
    <dgm:cxn modelId="{1B8B706F-7A6D-4637-980B-463551B160D9}" type="presOf" srcId="{886505FA-6F74-4574-ACB5-B025407334F0}" destId="{DBD87A26-7181-48E8-BF12-4CAED141B65F}" srcOrd="0" destOrd="0" presId="urn:microsoft.com/office/officeart/2005/8/layout/hList1"/>
    <dgm:cxn modelId="{C43E4774-FACE-47A0-8D72-0C5985738502}" type="presOf" srcId="{12D7488B-DA72-4E0E-8506-77AEB428470B}" destId="{BD0A16F6-1058-4A8E-BA50-7A6619641D91}" srcOrd="0" destOrd="0" presId="urn:microsoft.com/office/officeart/2005/8/layout/hList1"/>
    <dgm:cxn modelId="{50235055-52D2-42D9-9B41-C059AEDDA0FD}" srcId="{917B1248-236E-45C2-B32B-99A4CEDD2F11}" destId="{359947A2-A770-48F4-8202-98A750B5B52A}" srcOrd="3" destOrd="0" parTransId="{CCCF240C-CA21-44DE-BBED-44197BDB3A6A}" sibTransId="{196F3255-7347-43D9-81F9-DB0302C4A2D5}"/>
    <dgm:cxn modelId="{F319A7A5-B4AF-4549-A6BD-7785761B6D3F}" srcId="{917B1248-236E-45C2-B32B-99A4CEDD2F11}" destId="{12D7488B-DA72-4E0E-8506-77AEB428470B}" srcOrd="2" destOrd="0" parTransId="{5744519E-9A0F-4C37-A577-CA47BE85AEF5}" sibTransId="{6A89D138-46B6-4702-9A7F-346D691367A2}"/>
    <dgm:cxn modelId="{C2BB4AC5-88DF-4019-9B71-5F15F0B13819}" type="presOf" srcId="{917B1248-236E-45C2-B32B-99A4CEDD2F11}" destId="{C2284AFC-ABDB-47DA-A935-3EF95050593E}" srcOrd="0" destOrd="0" presId="urn:microsoft.com/office/officeart/2005/8/layout/hList1"/>
    <dgm:cxn modelId="{465E7CC8-A7B7-4AB1-B306-5D7373C64E3A}" type="presOf" srcId="{359947A2-A770-48F4-8202-98A750B5B52A}" destId="{CEB24061-6C8C-45BC-9D9A-9BD2B6F8D20C}" srcOrd="0" destOrd="0" presId="urn:microsoft.com/office/officeart/2005/8/layout/hList1"/>
    <dgm:cxn modelId="{D3494BFF-C0DF-438F-AC07-649ADEECB1A2}" type="presOf" srcId="{E3BA943B-35E7-4DC6-BEC2-5AA23F8827DC}" destId="{6C632929-C791-44CE-B180-FD3582AD01EC}" srcOrd="0" destOrd="2" presId="urn:microsoft.com/office/officeart/2005/8/layout/hList1"/>
    <dgm:cxn modelId="{DF5C2807-976C-4480-ADBA-0B4318CD66F7}" type="presParOf" srcId="{C2284AFC-ABDB-47DA-A935-3EF95050593E}" destId="{FBF03524-E40B-4A38-B9CE-5BF7C724627C}" srcOrd="0" destOrd="0" presId="urn:microsoft.com/office/officeart/2005/8/layout/hList1"/>
    <dgm:cxn modelId="{7C389F8B-8250-441A-9A87-51AE191735A2}" type="presParOf" srcId="{FBF03524-E40B-4A38-B9CE-5BF7C724627C}" destId="{C2889699-C06F-464E-A32F-E7365E9D6920}" srcOrd="0" destOrd="0" presId="urn:microsoft.com/office/officeart/2005/8/layout/hList1"/>
    <dgm:cxn modelId="{73105A09-93A5-4A90-A50E-D691D87EC620}" type="presParOf" srcId="{FBF03524-E40B-4A38-B9CE-5BF7C724627C}" destId="{6C632929-C791-44CE-B180-FD3582AD01EC}" srcOrd="1" destOrd="0" presId="urn:microsoft.com/office/officeart/2005/8/layout/hList1"/>
    <dgm:cxn modelId="{D055221A-2E74-4DBC-B444-2A1CC59722D1}" type="presParOf" srcId="{C2284AFC-ABDB-47DA-A935-3EF95050593E}" destId="{BDA00C89-F2E1-40DB-9BA5-0AE7723D2967}" srcOrd="1" destOrd="0" presId="urn:microsoft.com/office/officeart/2005/8/layout/hList1"/>
    <dgm:cxn modelId="{912BA404-A905-4AAA-B3C6-421C594CD260}" type="presParOf" srcId="{C2284AFC-ABDB-47DA-A935-3EF95050593E}" destId="{103EC9BC-D7E9-4CB7-B277-F5CB0AD70954}" srcOrd="2" destOrd="0" presId="urn:microsoft.com/office/officeart/2005/8/layout/hList1"/>
    <dgm:cxn modelId="{FBC53E94-5899-46F2-9DA2-0065F484A7DD}" type="presParOf" srcId="{103EC9BC-D7E9-4CB7-B277-F5CB0AD70954}" destId="{9E6DF6BA-77FE-47C0-9975-9677F6B0FDD2}" srcOrd="0" destOrd="0" presId="urn:microsoft.com/office/officeart/2005/8/layout/hList1"/>
    <dgm:cxn modelId="{9925EDEB-CD5A-4E9F-BA7A-B58A03490BBC}" type="presParOf" srcId="{103EC9BC-D7E9-4CB7-B277-F5CB0AD70954}" destId="{DBD87A26-7181-48E8-BF12-4CAED141B65F}" srcOrd="1" destOrd="0" presId="urn:microsoft.com/office/officeart/2005/8/layout/hList1"/>
    <dgm:cxn modelId="{F0913789-23FF-48D2-9A8E-39730A3C94CC}" type="presParOf" srcId="{C2284AFC-ABDB-47DA-A935-3EF95050593E}" destId="{10A4E401-A1F9-4AB1-A77A-D5B98259D43C}" srcOrd="3" destOrd="0" presId="urn:microsoft.com/office/officeart/2005/8/layout/hList1"/>
    <dgm:cxn modelId="{1F51C2E1-AE06-42ED-B7F4-A2583B187B26}" type="presParOf" srcId="{C2284AFC-ABDB-47DA-A935-3EF95050593E}" destId="{3B424994-143A-44CA-A753-014A522CEE91}" srcOrd="4" destOrd="0" presId="urn:microsoft.com/office/officeart/2005/8/layout/hList1"/>
    <dgm:cxn modelId="{8AB84F57-FEA6-4658-B4DD-CA97DF712B10}" type="presParOf" srcId="{3B424994-143A-44CA-A753-014A522CEE91}" destId="{BD0A16F6-1058-4A8E-BA50-7A6619641D91}" srcOrd="0" destOrd="0" presId="urn:microsoft.com/office/officeart/2005/8/layout/hList1"/>
    <dgm:cxn modelId="{9EB6257D-993F-4515-9A36-E8ED428868BB}" type="presParOf" srcId="{3B424994-143A-44CA-A753-014A522CEE91}" destId="{E9C5388B-DDC1-46F8-AC48-E3C3D9190E03}" srcOrd="1" destOrd="0" presId="urn:microsoft.com/office/officeart/2005/8/layout/hList1"/>
    <dgm:cxn modelId="{87F913B7-54E4-4F78-A578-A7D65B753674}" type="presParOf" srcId="{C2284AFC-ABDB-47DA-A935-3EF95050593E}" destId="{3D5A657B-9710-424A-B7F3-9BCBE074E220}" srcOrd="5" destOrd="0" presId="urn:microsoft.com/office/officeart/2005/8/layout/hList1"/>
    <dgm:cxn modelId="{C7E93590-7C26-43EB-9E7F-A60579C21F40}" type="presParOf" srcId="{C2284AFC-ABDB-47DA-A935-3EF95050593E}" destId="{4B2697F7-BFCF-4FC8-B6A4-0EB92187A59D}" srcOrd="6" destOrd="0" presId="urn:microsoft.com/office/officeart/2005/8/layout/hList1"/>
    <dgm:cxn modelId="{60DBF35C-4CDE-4A88-9EE9-10A6DC941D14}" type="presParOf" srcId="{4B2697F7-BFCF-4FC8-B6A4-0EB92187A59D}" destId="{CEB24061-6C8C-45BC-9D9A-9BD2B6F8D20C}" srcOrd="0" destOrd="0" presId="urn:microsoft.com/office/officeart/2005/8/layout/hList1"/>
    <dgm:cxn modelId="{A2359CC7-2C40-4875-B584-4C6BA364BBFE}" type="presParOf" srcId="{4B2697F7-BFCF-4FC8-B6A4-0EB92187A59D}" destId="{42D5EE8E-732C-49F9-AB99-F3CA80EAACF3}"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889699-C06F-464E-A32F-E7365E9D6920}">
      <dsp:nvSpPr>
        <dsp:cNvPr id="0" name=""/>
        <dsp:cNvSpPr/>
      </dsp:nvSpPr>
      <dsp:spPr>
        <a:xfrm>
          <a:off x="3614" y="1162647"/>
          <a:ext cx="2173286" cy="620126"/>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kern="1200" dirty="0"/>
            <a:t>Substance Use Access &amp; Referral Helpline</a:t>
          </a:r>
        </a:p>
      </dsp:txBody>
      <dsp:txXfrm>
        <a:off x="3614" y="1162647"/>
        <a:ext cx="2173286" cy="620126"/>
      </dsp:txXfrm>
    </dsp:sp>
    <dsp:sp modelId="{6C632929-C791-44CE-B180-FD3582AD01EC}">
      <dsp:nvSpPr>
        <dsp:cNvPr id="0" name=""/>
        <dsp:cNvSpPr/>
      </dsp:nvSpPr>
      <dsp:spPr>
        <a:xfrm>
          <a:off x="3614" y="1782774"/>
          <a:ext cx="2173286" cy="2473245"/>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a:t>Publicly accessible portal</a:t>
          </a:r>
        </a:p>
        <a:p>
          <a:pPr marL="171450" lvl="1" indent="-171450" algn="l" defTabSz="755650">
            <a:lnSpc>
              <a:spcPct val="90000"/>
            </a:lnSpc>
            <a:spcBef>
              <a:spcPct val="0"/>
            </a:spcBef>
            <a:spcAft>
              <a:spcPct val="15000"/>
            </a:spcAft>
            <a:buChar char="•"/>
          </a:pPr>
          <a:r>
            <a:rPr lang="en-US" sz="1700" kern="1200" dirty="0"/>
            <a:t>20 minute phone screening</a:t>
          </a:r>
        </a:p>
        <a:p>
          <a:pPr marL="171450" lvl="1" indent="-171450" algn="l" defTabSz="755650">
            <a:lnSpc>
              <a:spcPct val="90000"/>
            </a:lnSpc>
            <a:spcBef>
              <a:spcPct val="0"/>
            </a:spcBef>
            <a:spcAft>
              <a:spcPct val="15000"/>
            </a:spcAft>
            <a:buChar char="•"/>
          </a:pPr>
          <a:r>
            <a:rPr lang="en-US" sz="1700" kern="1200" dirty="0"/>
            <a:t>Assigns care navigator to support transition through SUD treatment system</a:t>
          </a:r>
        </a:p>
      </dsp:txBody>
      <dsp:txXfrm>
        <a:off x="3614" y="1782774"/>
        <a:ext cx="2173286" cy="2473245"/>
      </dsp:txXfrm>
    </dsp:sp>
    <dsp:sp modelId="{9E6DF6BA-77FE-47C0-9975-9677F6B0FDD2}">
      <dsp:nvSpPr>
        <dsp:cNvPr id="0" name=""/>
        <dsp:cNvSpPr/>
      </dsp:nvSpPr>
      <dsp:spPr>
        <a:xfrm>
          <a:off x="2530602" y="930825"/>
          <a:ext cx="2173286" cy="620126"/>
        </a:xfrm>
        <a:prstGeom prst="rect">
          <a:avLst/>
        </a:prstGeom>
        <a:solidFill>
          <a:schemeClr val="accent5">
            <a:tint val="40000"/>
            <a:hueOff val="-2463918"/>
            <a:satOff val="-4272"/>
            <a:lumOff val="-430"/>
            <a:alpha val="0"/>
          </a:schemeClr>
        </a:solidFill>
        <a:ln w="12700" cap="flat" cmpd="sng" algn="ctr">
          <a:solidFill>
            <a:schemeClr val="accent5">
              <a:hueOff val="-2451115"/>
              <a:satOff val="-3409"/>
              <a:lumOff val="-1307"/>
              <a:alpha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kern="1200" dirty="0">
              <a:solidFill>
                <a:schemeClr val="accent5">
                  <a:tint val="40000"/>
                  <a:hueOff val="-2463918"/>
                  <a:satOff val="-4272"/>
                  <a:lumOff val="-430"/>
                  <a:alpha val="0"/>
                </a:schemeClr>
              </a:solidFill>
            </a:rPr>
            <a:t>Criminal Justice Case Management</a:t>
          </a:r>
        </a:p>
      </dsp:txBody>
      <dsp:txXfrm>
        <a:off x="2530602" y="930825"/>
        <a:ext cx="2173286" cy="620126"/>
      </dsp:txXfrm>
    </dsp:sp>
    <dsp:sp modelId="{DBD87A26-7181-48E8-BF12-4CAED141B65F}">
      <dsp:nvSpPr>
        <dsp:cNvPr id="0" name=""/>
        <dsp:cNvSpPr/>
      </dsp:nvSpPr>
      <dsp:spPr>
        <a:xfrm>
          <a:off x="2481160" y="1826402"/>
          <a:ext cx="2173286" cy="2473245"/>
        </a:xfrm>
        <a:prstGeom prst="rect">
          <a:avLst/>
        </a:prstGeom>
        <a:solidFill>
          <a:schemeClr val="accent5">
            <a:tint val="40000"/>
            <a:hueOff val="-2463918"/>
            <a:satOff val="-4272"/>
            <a:lumOff val="-430"/>
            <a:alpha val="0"/>
          </a:schemeClr>
        </a:solidFill>
        <a:ln w="12700" cap="flat" cmpd="sng" algn="ctr">
          <a:solidFill>
            <a:schemeClr val="accent5">
              <a:hueOff val="-2451115"/>
              <a:satOff val="-3409"/>
              <a:lumOff val="-1307"/>
              <a:alpha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a:solidFill>
                <a:schemeClr val="accent5">
                  <a:tint val="40000"/>
                  <a:hueOff val="-2463918"/>
                  <a:satOff val="-4272"/>
                  <a:lumOff val="-430"/>
                  <a:alpha val="0"/>
                </a:schemeClr>
              </a:solidFill>
            </a:rPr>
            <a:t>Portal that screens and refers clients that are identified by probation department and Santa Rita jail inmate services as needing SUD services</a:t>
          </a:r>
        </a:p>
      </dsp:txBody>
      <dsp:txXfrm>
        <a:off x="2481160" y="1826402"/>
        <a:ext cx="2173286" cy="2473245"/>
      </dsp:txXfrm>
    </dsp:sp>
    <dsp:sp modelId="{BD0A16F6-1058-4A8E-BA50-7A6619641D91}">
      <dsp:nvSpPr>
        <dsp:cNvPr id="0" name=""/>
        <dsp:cNvSpPr/>
      </dsp:nvSpPr>
      <dsp:spPr>
        <a:xfrm>
          <a:off x="4958706" y="1206279"/>
          <a:ext cx="2173286" cy="620126"/>
        </a:xfrm>
        <a:prstGeom prst="rect">
          <a:avLst/>
        </a:prstGeom>
        <a:solidFill>
          <a:schemeClr val="accent5">
            <a:tint val="40000"/>
            <a:hueOff val="-2463918"/>
            <a:satOff val="-4272"/>
            <a:lumOff val="-430"/>
            <a:alpha val="0"/>
          </a:schemeClr>
        </a:solidFill>
        <a:ln w="12700" cap="flat" cmpd="sng" algn="ctr">
          <a:solidFill>
            <a:schemeClr val="accent5">
              <a:hueOff val="-2451115"/>
              <a:satOff val="-3409"/>
              <a:lumOff val="-1307"/>
              <a:alpha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kern="1200" dirty="0">
              <a:solidFill>
                <a:schemeClr val="accent5">
                  <a:tint val="40000"/>
                  <a:hueOff val="-2463918"/>
                  <a:satOff val="-4272"/>
                  <a:lumOff val="-430"/>
                  <a:alpha val="0"/>
                </a:schemeClr>
              </a:solidFill>
            </a:rPr>
            <a:t>Drug Court</a:t>
          </a:r>
        </a:p>
      </dsp:txBody>
      <dsp:txXfrm>
        <a:off x="4958706" y="1206279"/>
        <a:ext cx="2173286" cy="620126"/>
      </dsp:txXfrm>
    </dsp:sp>
    <dsp:sp modelId="{E9C5388B-DDC1-46F8-AC48-E3C3D9190E03}">
      <dsp:nvSpPr>
        <dsp:cNvPr id="0" name=""/>
        <dsp:cNvSpPr/>
      </dsp:nvSpPr>
      <dsp:spPr>
        <a:xfrm>
          <a:off x="4958706" y="1826402"/>
          <a:ext cx="2173286" cy="2473245"/>
        </a:xfrm>
        <a:prstGeom prst="rect">
          <a:avLst/>
        </a:prstGeom>
        <a:solidFill>
          <a:schemeClr val="accent5">
            <a:tint val="40000"/>
            <a:hueOff val="-2463918"/>
            <a:satOff val="-4272"/>
            <a:lumOff val="-430"/>
            <a:alpha val="0"/>
          </a:schemeClr>
        </a:solidFill>
        <a:ln w="12700" cap="flat" cmpd="sng" algn="ctr">
          <a:solidFill>
            <a:schemeClr val="accent5">
              <a:hueOff val="-2451115"/>
              <a:satOff val="-3409"/>
              <a:lumOff val="-1307"/>
              <a:alpha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a:solidFill>
                <a:schemeClr val="accent5">
                  <a:tint val="40000"/>
                  <a:hueOff val="-2463918"/>
                  <a:satOff val="-4272"/>
                  <a:lumOff val="-430"/>
                  <a:alpha val="0"/>
                </a:schemeClr>
              </a:solidFill>
            </a:rPr>
            <a:t>Portal that screens and refers clients who are involved with the collaborative court system </a:t>
          </a:r>
        </a:p>
      </dsp:txBody>
      <dsp:txXfrm>
        <a:off x="4958706" y="1826402"/>
        <a:ext cx="2173286" cy="2473245"/>
      </dsp:txXfrm>
    </dsp:sp>
    <dsp:sp modelId="{CEB24061-6C8C-45BC-9D9A-9BD2B6F8D20C}">
      <dsp:nvSpPr>
        <dsp:cNvPr id="0" name=""/>
        <dsp:cNvSpPr/>
      </dsp:nvSpPr>
      <dsp:spPr>
        <a:xfrm>
          <a:off x="7436252" y="1162647"/>
          <a:ext cx="2173286" cy="620126"/>
        </a:xfrm>
        <a:prstGeom prst="rect">
          <a:avLst/>
        </a:prstGeom>
        <a:solidFill>
          <a:schemeClr val="accent5">
            <a:tint val="40000"/>
            <a:hueOff val="-2463918"/>
            <a:satOff val="-4272"/>
            <a:lumOff val="-430"/>
            <a:alpha val="0"/>
          </a:schemeClr>
        </a:solidFill>
        <a:ln w="12700" cap="flat" cmpd="sng" algn="ctr">
          <a:solidFill>
            <a:schemeClr val="accent5">
              <a:hueOff val="-2451115"/>
              <a:satOff val="-3409"/>
              <a:lumOff val="-1307"/>
              <a:alpha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kern="1200" dirty="0">
              <a:solidFill>
                <a:schemeClr val="accent5">
                  <a:tint val="40000"/>
                  <a:hueOff val="-2463918"/>
                  <a:satOff val="-4272"/>
                  <a:lumOff val="-430"/>
                  <a:alpha val="0"/>
                </a:schemeClr>
              </a:solidFill>
            </a:rPr>
            <a:t>Cherry Hill</a:t>
          </a:r>
        </a:p>
      </dsp:txBody>
      <dsp:txXfrm>
        <a:off x="7436252" y="1162647"/>
        <a:ext cx="2173286" cy="620126"/>
      </dsp:txXfrm>
    </dsp:sp>
    <dsp:sp modelId="{42D5EE8E-732C-49F9-AB99-F3CA80EAACF3}">
      <dsp:nvSpPr>
        <dsp:cNvPr id="0" name=""/>
        <dsp:cNvSpPr/>
      </dsp:nvSpPr>
      <dsp:spPr>
        <a:xfrm>
          <a:off x="7436252" y="1826402"/>
          <a:ext cx="2173286" cy="2473245"/>
        </a:xfrm>
        <a:prstGeom prst="rect">
          <a:avLst/>
        </a:prstGeom>
        <a:solidFill>
          <a:schemeClr val="accent5">
            <a:tint val="40000"/>
            <a:hueOff val="-2463918"/>
            <a:satOff val="-4272"/>
            <a:lumOff val="-430"/>
            <a:alpha val="0"/>
          </a:schemeClr>
        </a:solidFill>
        <a:ln w="12700" cap="flat" cmpd="sng" algn="ctr">
          <a:solidFill>
            <a:schemeClr val="accent5">
              <a:hueOff val="-2451115"/>
              <a:satOff val="-3409"/>
              <a:lumOff val="-1307"/>
              <a:alpha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a:solidFill>
                <a:schemeClr val="accent5">
                  <a:tint val="40000"/>
                  <a:hueOff val="-2463918"/>
                  <a:satOff val="-4272"/>
                  <a:lumOff val="-430"/>
                  <a:alpha val="0"/>
                </a:schemeClr>
              </a:solidFill>
            </a:rPr>
            <a:t>Portal that screens and refers anyone who enters Cherry Hill Sobering Station &amp; Detox Center </a:t>
          </a:r>
        </a:p>
      </dsp:txBody>
      <dsp:txXfrm>
        <a:off x="7436252" y="1826402"/>
        <a:ext cx="2173286" cy="2473245"/>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3" tIns="46477" rIns="92953" bIns="46477" rtlCol="0"/>
          <a:lstStyle>
            <a:lvl1pPr algn="l">
              <a:defRPr sz="1200"/>
            </a:lvl1pPr>
          </a:lstStyle>
          <a:p>
            <a:endParaRPr lang="en-US"/>
          </a:p>
        </p:txBody>
      </p:sp>
      <p:sp>
        <p:nvSpPr>
          <p:cNvPr id="3" name="Date Placeholder 2"/>
          <p:cNvSpPr>
            <a:spLocks noGrp="1"/>
          </p:cNvSpPr>
          <p:nvPr>
            <p:ph type="dt" sz="quarter" idx="1"/>
          </p:nvPr>
        </p:nvSpPr>
        <p:spPr>
          <a:xfrm>
            <a:off x="3956551" y="0"/>
            <a:ext cx="3026833" cy="465797"/>
          </a:xfrm>
          <a:prstGeom prst="rect">
            <a:avLst/>
          </a:prstGeom>
        </p:spPr>
        <p:txBody>
          <a:bodyPr vert="horz" lIns="92953" tIns="46477" rIns="92953" bIns="46477" rtlCol="0"/>
          <a:lstStyle>
            <a:lvl1pPr algn="r">
              <a:defRPr sz="1200"/>
            </a:lvl1pPr>
          </a:lstStyle>
          <a:p>
            <a:fld id="{3530CCD1-221B-5545-B850-DB6FB9B4B8C1}" type="datetimeFigureOut">
              <a:rPr lang="en-US" smtClean="0"/>
              <a:t>1/23/2020</a:t>
            </a:fld>
            <a:endParaRPr lang="en-US"/>
          </a:p>
        </p:txBody>
      </p:sp>
      <p:sp>
        <p:nvSpPr>
          <p:cNvPr id="4" name="Footer Placeholder 3"/>
          <p:cNvSpPr>
            <a:spLocks noGrp="1"/>
          </p:cNvSpPr>
          <p:nvPr>
            <p:ph type="ftr" sz="quarter" idx="2"/>
          </p:nvPr>
        </p:nvSpPr>
        <p:spPr>
          <a:xfrm>
            <a:off x="0" y="8817905"/>
            <a:ext cx="3026833" cy="465796"/>
          </a:xfrm>
          <a:prstGeom prst="rect">
            <a:avLst/>
          </a:prstGeom>
        </p:spPr>
        <p:txBody>
          <a:bodyPr vert="horz" lIns="92953" tIns="46477" rIns="92953" bIns="46477" rtlCol="0" anchor="b"/>
          <a:lstStyle>
            <a:lvl1pPr algn="l">
              <a:defRPr sz="1200"/>
            </a:lvl1pPr>
          </a:lstStyle>
          <a:p>
            <a:endParaRPr lang="en-US"/>
          </a:p>
        </p:txBody>
      </p:sp>
      <p:sp>
        <p:nvSpPr>
          <p:cNvPr id="5" name="Slide Number Placeholder 4"/>
          <p:cNvSpPr>
            <a:spLocks noGrp="1"/>
          </p:cNvSpPr>
          <p:nvPr>
            <p:ph type="sldNum" sz="quarter" idx="3"/>
          </p:nvPr>
        </p:nvSpPr>
        <p:spPr>
          <a:xfrm>
            <a:off x="3956551" y="8817905"/>
            <a:ext cx="3026833" cy="465796"/>
          </a:xfrm>
          <a:prstGeom prst="rect">
            <a:avLst/>
          </a:prstGeom>
        </p:spPr>
        <p:txBody>
          <a:bodyPr vert="horz" lIns="92953" tIns="46477" rIns="92953" bIns="46477" rtlCol="0" anchor="b"/>
          <a:lstStyle>
            <a:lvl1pPr algn="r">
              <a:defRPr sz="1200"/>
            </a:lvl1pPr>
          </a:lstStyle>
          <a:p>
            <a:fld id="{D5059BE7-361B-FC4F-928C-A807B0FB7DE6}" type="slidenum">
              <a:rPr lang="en-US" smtClean="0"/>
              <a:t>‹#›</a:t>
            </a:fld>
            <a:endParaRPr lang="en-US"/>
          </a:p>
        </p:txBody>
      </p:sp>
    </p:spTree>
    <p:extLst>
      <p:ext uri="{BB962C8B-B14F-4D97-AF65-F5344CB8AC3E}">
        <p14:creationId xmlns:p14="http://schemas.microsoft.com/office/powerpoint/2010/main" val="7811321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3" tIns="46477" rIns="92953" bIns="46477" rtlCol="0"/>
          <a:lstStyle>
            <a:lvl1pPr algn="l">
              <a:defRPr sz="1200"/>
            </a:lvl1pPr>
          </a:lstStyle>
          <a:p>
            <a:endParaRPr lang="en-US"/>
          </a:p>
        </p:txBody>
      </p:sp>
      <p:sp>
        <p:nvSpPr>
          <p:cNvPr id="3" name="Date Placeholder 2"/>
          <p:cNvSpPr>
            <a:spLocks noGrp="1"/>
          </p:cNvSpPr>
          <p:nvPr>
            <p:ph type="dt" idx="1"/>
          </p:nvPr>
        </p:nvSpPr>
        <p:spPr>
          <a:xfrm>
            <a:off x="3956551" y="0"/>
            <a:ext cx="3026833" cy="465797"/>
          </a:xfrm>
          <a:prstGeom prst="rect">
            <a:avLst/>
          </a:prstGeom>
        </p:spPr>
        <p:txBody>
          <a:bodyPr vert="horz" lIns="92953" tIns="46477" rIns="92953" bIns="46477" rtlCol="0"/>
          <a:lstStyle>
            <a:lvl1pPr algn="r">
              <a:defRPr sz="1200"/>
            </a:lvl1pPr>
          </a:lstStyle>
          <a:p>
            <a:fld id="{B82DCE35-DFE1-534C-8467-5FAE052EA909}" type="datetimeFigureOut">
              <a:rPr lang="en-US" smtClean="0"/>
              <a:t>1/23/2020</a:t>
            </a:fld>
            <a:endParaRPr lang="en-US"/>
          </a:p>
        </p:txBody>
      </p:sp>
      <p:sp>
        <p:nvSpPr>
          <p:cNvPr id="4" name="Slide Image Placeholder 3"/>
          <p:cNvSpPr>
            <a:spLocks noGrp="1" noRot="1" noChangeAspect="1"/>
          </p:cNvSpPr>
          <p:nvPr>
            <p:ph type="sldImg" idx="2"/>
          </p:nvPr>
        </p:nvSpPr>
        <p:spPr>
          <a:xfrm>
            <a:off x="709613" y="1160463"/>
            <a:ext cx="5565775" cy="3132137"/>
          </a:xfrm>
          <a:prstGeom prst="rect">
            <a:avLst/>
          </a:prstGeom>
          <a:noFill/>
          <a:ln w="12700">
            <a:solidFill>
              <a:prstClr val="black"/>
            </a:solidFill>
          </a:ln>
        </p:spPr>
        <p:txBody>
          <a:bodyPr vert="horz" lIns="92953" tIns="46477" rIns="92953" bIns="46477" rtlCol="0" anchor="ctr"/>
          <a:lstStyle/>
          <a:p>
            <a:endParaRPr lang="en-US"/>
          </a:p>
        </p:txBody>
      </p:sp>
      <p:sp>
        <p:nvSpPr>
          <p:cNvPr id="5" name="Notes Placeholder 4"/>
          <p:cNvSpPr>
            <a:spLocks noGrp="1"/>
          </p:cNvSpPr>
          <p:nvPr>
            <p:ph type="body" sz="quarter" idx="3"/>
          </p:nvPr>
        </p:nvSpPr>
        <p:spPr>
          <a:xfrm>
            <a:off x="698500" y="4467780"/>
            <a:ext cx="5588000" cy="3655457"/>
          </a:xfrm>
          <a:prstGeom prst="rect">
            <a:avLst/>
          </a:prstGeom>
        </p:spPr>
        <p:txBody>
          <a:bodyPr vert="horz" lIns="92953" tIns="46477" rIns="92953" bIns="4647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5"/>
            <a:ext cx="3026833" cy="465796"/>
          </a:xfrm>
          <a:prstGeom prst="rect">
            <a:avLst/>
          </a:prstGeom>
        </p:spPr>
        <p:txBody>
          <a:bodyPr vert="horz" lIns="92953" tIns="46477" rIns="92953" bIns="46477" rtlCol="0" anchor="b"/>
          <a:lstStyle>
            <a:lvl1pPr algn="l">
              <a:defRPr sz="1200"/>
            </a:lvl1pPr>
          </a:lstStyle>
          <a:p>
            <a:endParaRPr lang="en-US"/>
          </a:p>
        </p:txBody>
      </p:sp>
      <p:sp>
        <p:nvSpPr>
          <p:cNvPr id="7" name="Slide Number Placeholder 6"/>
          <p:cNvSpPr>
            <a:spLocks noGrp="1"/>
          </p:cNvSpPr>
          <p:nvPr>
            <p:ph type="sldNum" sz="quarter" idx="5"/>
          </p:nvPr>
        </p:nvSpPr>
        <p:spPr>
          <a:xfrm>
            <a:off x="3956551" y="8817905"/>
            <a:ext cx="3026833" cy="465796"/>
          </a:xfrm>
          <a:prstGeom prst="rect">
            <a:avLst/>
          </a:prstGeom>
        </p:spPr>
        <p:txBody>
          <a:bodyPr vert="horz" lIns="92953" tIns="46477" rIns="92953" bIns="46477" rtlCol="0" anchor="b"/>
          <a:lstStyle>
            <a:lvl1pPr algn="r">
              <a:defRPr sz="1200"/>
            </a:lvl1pPr>
          </a:lstStyle>
          <a:p>
            <a:fld id="{DFA44A01-6C60-4341-9D1B-EA7452D4C214}" type="slidenum">
              <a:rPr lang="en-US" smtClean="0"/>
              <a:t>‹#›</a:t>
            </a:fld>
            <a:endParaRPr lang="en-US"/>
          </a:p>
        </p:txBody>
      </p:sp>
    </p:spTree>
    <p:extLst>
      <p:ext uri="{BB962C8B-B14F-4D97-AF65-F5344CB8AC3E}">
        <p14:creationId xmlns:p14="http://schemas.microsoft.com/office/powerpoint/2010/main" val="1045021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baseline="0" dirty="0"/>
          </a:p>
          <a:p>
            <a:endParaRPr lang="en-US" baseline="0" dirty="0"/>
          </a:p>
          <a:p>
            <a:endParaRPr lang="en-US" dirty="0"/>
          </a:p>
          <a:p>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1</a:t>
            </a:fld>
            <a:endParaRPr lang="en-US"/>
          </a:p>
        </p:txBody>
      </p:sp>
    </p:spTree>
    <p:extLst>
      <p:ext uri="{BB962C8B-B14F-4D97-AF65-F5344CB8AC3E}">
        <p14:creationId xmlns:p14="http://schemas.microsoft.com/office/powerpoint/2010/main" val="15867336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12</a:t>
            </a:fld>
            <a:endParaRPr lang="en-US"/>
          </a:p>
        </p:txBody>
      </p:sp>
    </p:spTree>
    <p:extLst>
      <p:ext uri="{BB962C8B-B14F-4D97-AF65-F5344CB8AC3E}">
        <p14:creationId xmlns:p14="http://schemas.microsoft.com/office/powerpoint/2010/main" val="20515105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13</a:t>
            </a:fld>
            <a:endParaRPr lang="en-US"/>
          </a:p>
        </p:txBody>
      </p:sp>
    </p:spTree>
    <p:extLst>
      <p:ext uri="{BB962C8B-B14F-4D97-AF65-F5344CB8AC3E}">
        <p14:creationId xmlns:p14="http://schemas.microsoft.com/office/powerpoint/2010/main" val="33622713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effectLst/>
            </a:endParaRPr>
          </a:p>
          <a:p>
            <a:pPr marL="0" indent="0">
              <a:buFont typeface="Arial" panose="020B0604020202020204" pitchFamily="34" charset="0"/>
              <a:buNone/>
            </a:pPr>
            <a:r>
              <a:rPr lang="en-US" sz="1200" kern="1200" dirty="0">
                <a:solidFill>
                  <a:schemeClr val="tx1"/>
                </a:solidFill>
                <a:effectLst/>
                <a:latin typeface="+mn-lt"/>
                <a:ea typeface="+mn-ea"/>
                <a:cs typeface="+mn-cs"/>
              </a:rPr>
              <a:t>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14</a:t>
            </a:fld>
            <a:endParaRPr lang="en-US"/>
          </a:p>
        </p:txBody>
      </p:sp>
    </p:spTree>
    <p:extLst>
      <p:ext uri="{BB962C8B-B14F-4D97-AF65-F5344CB8AC3E}">
        <p14:creationId xmlns:p14="http://schemas.microsoft.com/office/powerpoint/2010/main" val="28620700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15</a:t>
            </a:fld>
            <a:endParaRPr lang="en-US"/>
          </a:p>
        </p:txBody>
      </p:sp>
    </p:spTree>
    <p:extLst>
      <p:ext uri="{BB962C8B-B14F-4D97-AF65-F5344CB8AC3E}">
        <p14:creationId xmlns:p14="http://schemas.microsoft.com/office/powerpoint/2010/main" val="27997971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16</a:t>
            </a:fld>
            <a:endParaRPr lang="en-US"/>
          </a:p>
        </p:txBody>
      </p:sp>
    </p:spTree>
    <p:extLst>
      <p:ext uri="{BB962C8B-B14F-4D97-AF65-F5344CB8AC3E}">
        <p14:creationId xmlns:p14="http://schemas.microsoft.com/office/powerpoint/2010/main" val="7953250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7199">
              <a:defRPr/>
            </a:pPr>
            <a:endParaRPr lang="en-US" dirty="0"/>
          </a:p>
          <a:p>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19</a:t>
            </a:fld>
            <a:endParaRPr lang="en-US"/>
          </a:p>
        </p:txBody>
      </p:sp>
    </p:spTree>
    <p:extLst>
      <p:ext uri="{BB962C8B-B14F-4D97-AF65-F5344CB8AC3E}">
        <p14:creationId xmlns:p14="http://schemas.microsoft.com/office/powerpoint/2010/main" val="33810959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DFA44A01-6C60-4341-9D1B-EA7452D4C214}" type="slidenum">
              <a:rPr lang="en-US" smtClean="0"/>
              <a:t>20</a:t>
            </a:fld>
            <a:endParaRPr lang="en-US"/>
          </a:p>
        </p:txBody>
      </p:sp>
    </p:spTree>
    <p:extLst>
      <p:ext uri="{BB962C8B-B14F-4D97-AF65-F5344CB8AC3E}">
        <p14:creationId xmlns:p14="http://schemas.microsoft.com/office/powerpoint/2010/main" val="23757916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Options stats (1/16/2020)</a:t>
            </a:r>
          </a:p>
          <a:p>
            <a:r>
              <a:rPr lang="en-US" b="1" baseline="0" dirty="0"/>
              <a:t>29 served to date</a:t>
            </a:r>
          </a:p>
          <a:p>
            <a:r>
              <a:rPr lang="en-US" b="1" baseline="0" dirty="0"/>
              <a:t>20 active, 6 pending intakes</a:t>
            </a:r>
          </a:p>
          <a:p>
            <a:r>
              <a:rPr lang="en-US" b="1" baseline="0" dirty="0"/>
              <a:t>9 re-entry</a:t>
            </a:r>
          </a:p>
          <a:p>
            <a:endParaRPr lang="en-US" baseline="0" dirty="0"/>
          </a:p>
          <a:p>
            <a:r>
              <a:rPr lang="en-US" dirty="0"/>
              <a:t>MAT Stats from </a:t>
            </a:r>
            <a:r>
              <a:rPr lang="en-US" dirty="0" err="1"/>
              <a:t>Wellpath</a:t>
            </a:r>
            <a:r>
              <a:rPr lang="en-US" dirty="0"/>
              <a:t> (1/16/2020)</a:t>
            </a:r>
          </a:p>
          <a:p>
            <a:r>
              <a:rPr lang="en-US" sz="1200" b="1" kern="1200" dirty="0">
                <a:solidFill>
                  <a:schemeClr val="tx1"/>
                </a:solidFill>
                <a:effectLst/>
                <a:latin typeface="+mn-lt"/>
                <a:ea typeface="+mn-ea"/>
                <a:cs typeface="+mn-cs"/>
              </a:rPr>
              <a:t>37 BUPRENORPHINE, 25 on Methadone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24 </a:t>
            </a:r>
            <a:r>
              <a:rPr lang="en-US" sz="1200" b="1" kern="1200" dirty="0" err="1">
                <a:solidFill>
                  <a:schemeClr val="tx1"/>
                </a:solidFill>
                <a:effectLst/>
                <a:latin typeface="+mn-lt"/>
                <a:ea typeface="+mn-ea"/>
                <a:cs typeface="+mn-cs"/>
              </a:rPr>
              <a:t>Bupe</a:t>
            </a:r>
            <a:r>
              <a:rPr lang="en-US" sz="1200" b="1" kern="1200" dirty="0">
                <a:solidFill>
                  <a:schemeClr val="tx1"/>
                </a:solidFill>
                <a:effectLst/>
                <a:latin typeface="+mn-lt"/>
                <a:ea typeface="+mn-ea"/>
                <a:cs typeface="+mn-cs"/>
              </a:rPr>
              <a:t> in Options</a:t>
            </a:r>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HMA’s training curriculum talks about what MAT is and how it affects the brain, what it’s for, etc. </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FA44A01-6C60-4341-9D1B-EA7452D4C214}" type="slidenum">
              <a:rPr lang="en-US" smtClean="0"/>
              <a:t>21</a:t>
            </a:fld>
            <a:endParaRPr lang="en-US"/>
          </a:p>
        </p:txBody>
      </p:sp>
    </p:spTree>
    <p:extLst>
      <p:ext uri="{BB962C8B-B14F-4D97-AF65-F5344CB8AC3E}">
        <p14:creationId xmlns:p14="http://schemas.microsoft.com/office/powerpoint/2010/main" val="27511860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7199">
              <a:defRPr/>
            </a:pPr>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22</a:t>
            </a:fld>
            <a:endParaRPr lang="en-US"/>
          </a:p>
        </p:txBody>
      </p:sp>
    </p:spTree>
    <p:extLst>
      <p:ext uri="{BB962C8B-B14F-4D97-AF65-F5344CB8AC3E}">
        <p14:creationId xmlns:p14="http://schemas.microsoft.com/office/powerpoint/2010/main" val="29517668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7199">
              <a:defRPr/>
            </a:pPr>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23</a:t>
            </a:fld>
            <a:endParaRPr lang="en-US"/>
          </a:p>
        </p:txBody>
      </p:sp>
    </p:spTree>
    <p:extLst>
      <p:ext uri="{BB962C8B-B14F-4D97-AF65-F5344CB8AC3E}">
        <p14:creationId xmlns:p14="http://schemas.microsoft.com/office/powerpoint/2010/main" val="3862054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7199">
              <a:defRPr/>
            </a:pPr>
            <a:r>
              <a:rPr lang="en-US" dirty="0"/>
              <a:t>Those with private insurance will be served under the</a:t>
            </a:r>
            <a:r>
              <a:rPr lang="en-US" baseline="0" dirty="0"/>
              <a:t> private insurance carrier, and referred back to their managed care plan.</a:t>
            </a:r>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2</a:t>
            </a:fld>
            <a:endParaRPr lang="en-US"/>
          </a:p>
        </p:txBody>
      </p:sp>
    </p:spTree>
    <p:extLst>
      <p:ext uri="{BB962C8B-B14F-4D97-AF65-F5344CB8AC3E}">
        <p14:creationId xmlns:p14="http://schemas.microsoft.com/office/powerpoint/2010/main" val="13389356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24</a:t>
            </a:fld>
            <a:endParaRPr lang="en-US"/>
          </a:p>
        </p:txBody>
      </p:sp>
    </p:spTree>
    <p:extLst>
      <p:ext uri="{BB962C8B-B14F-4D97-AF65-F5344CB8AC3E}">
        <p14:creationId xmlns:p14="http://schemas.microsoft.com/office/powerpoint/2010/main" val="19060769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25</a:t>
            </a:fld>
            <a:endParaRPr lang="en-US"/>
          </a:p>
        </p:txBody>
      </p:sp>
    </p:spTree>
    <p:extLst>
      <p:ext uri="{BB962C8B-B14F-4D97-AF65-F5344CB8AC3E}">
        <p14:creationId xmlns:p14="http://schemas.microsoft.com/office/powerpoint/2010/main" val="3700424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7199">
              <a:defRPr/>
            </a:pPr>
            <a:endParaRPr lang="en-US" dirty="0"/>
          </a:p>
          <a:p>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5</a:t>
            </a:fld>
            <a:endParaRPr lang="en-US"/>
          </a:p>
        </p:txBody>
      </p:sp>
    </p:spTree>
    <p:extLst>
      <p:ext uri="{BB962C8B-B14F-4D97-AF65-F5344CB8AC3E}">
        <p14:creationId xmlns:p14="http://schemas.microsoft.com/office/powerpoint/2010/main" val="1063085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7199">
              <a:defRPr/>
            </a:pPr>
            <a:endParaRPr lang="en-US" dirty="0"/>
          </a:p>
          <a:p>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6</a:t>
            </a:fld>
            <a:endParaRPr lang="en-US"/>
          </a:p>
        </p:txBody>
      </p:sp>
    </p:spTree>
    <p:extLst>
      <p:ext uri="{BB962C8B-B14F-4D97-AF65-F5344CB8AC3E}">
        <p14:creationId xmlns:p14="http://schemas.microsoft.com/office/powerpoint/2010/main" val="554363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kern="1200" dirty="0">
                <a:solidFill>
                  <a:schemeClr val="tx1"/>
                </a:solidFill>
                <a:effectLst/>
                <a:latin typeface="+mn-lt"/>
                <a:ea typeface="+mn-ea"/>
                <a:cs typeface="+mn-cs"/>
              </a:rPr>
              <a:t>Developed in partnership with Tay SOC and Sud providers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effectLst/>
            </a:endParaRPr>
          </a:p>
          <a:p>
            <a:pPr marL="0" indent="0">
              <a:buFont typeface="Arial" panose="020B0604020202020204" pitchFamily="34" charset="0"/>
              <a:buNone/>
            </a:pPr>
            <a:r>
              <a:rPr lang="en-US" sz="1200" kern="1200" dirty="0">
                <a:solidFill>
                  <a:schemeClr val="tx1"/>
                </a:solidFill>
                <a:effectLst/>
                <a:latin typeface="+mn-lt"/>
                <a:ea typeface="+mn-ea"/>
                <a:cs typeface="+mn-cs"/>
              </a:rPr>
              <a:t> During each of the sections talk about how our OS.IOS programs have done work to implement these standards, and our future monitoring efforts.</a:t>
            </a:r>
          </a:p>
          <a:p>
            <a:pPr marL="171450" indent="-171450">
              <a:buFont typeface="Arial" panose="020B0604020202020204" pitchFamily="34" charset="0"/>
              <a:buChar char="•"/>
            </a:pPr>
            <a:r>
              <a:rPr lang="en-US" dirty="0"/>
              <a:t>Specific groups are being developed and implemented already in two programs</a:t>
            </a:r>
          </a:p>
          <a:p>
            <a:pPr marL="171450" indent="-171450">
              <a:buFont typeface="Arial" panose="020B0604020202020204" pitchFamily="34" charset="0"/>
              <a:buChar char="•"/>
            </a:pPr>
            <a:r>
              <a:rPr lang="en-US" dirty="0"/>
              <a:t>Providers are building capacity to use telehealth and customized texting services; encouraging the use of apps for recovery</a:t>
            </a:r>
          </a:p>
          <a:p>
            <a:pPr marL="171450" indent="-171450">
              <a:buFont typeface="Arial" panose="020B0604020202020204" pitchFamily="34" charset="0"/>
              <a:buChar char="•"/>
            </a:pPr>
            <a:r>
              <a:rPr lang="en-US" dirty="0"/>
              <a:t>Some provider are working in specific case management around homelessness and medical services, while others are focusing on life skills, job readiness and education support</a:t>
            </a:r>
          </a:p>
          <a:p>
            <a:pPr marL="171450" indent="-171450">
              <a:buFont typeface="Arial" panose="020B0604020202020204" pitchFamily="34" charset="0"/>
              <a:buChar char="•"/>
            </a:pPr>
            <a:r>
              <a:rPr lang="en-US" dirty="0"/>
              <a:t>Providers are rolling out peer support in 2020</a:t>
            </a:r>
          </a:p>
          <a:p>
            <a:pPr marL="171450" indent="-171450">
              <a:buFont typeface="Arial" panose="020B0604020202020204" pitchFamily="34" charset="0"/>
              <a:buChar char="•"/>
            </a:pPr>
            <a:r>
              <a:rPr lang="en-US" dirty="0"/>
              <a:t>Educational meetings at local colleges</a:t>
            </a:r>
          </a:p>
          <a:p>
            <a:pPr marL="171450" indent="-171450">
              <a:buFont typeface="Arial" panose="020B0604020202020204" pitchFamily="34" charset="0"/>
              <a:buChar char="•"/>
            </a:pPr>
            <a:r>
              <a:rPr lang="en-US" dirty="0"/>
              <a:t>Providing services to clients at non-clinic sites, and at home</a:t>
            </a:r>
          </a:p>
          <a:p>
            <a:pPr marL="171450" indent="-171450">
              <a:buFont typeface="Arial" panose="020B0604020202020204" pitchFamily="34" charset="0"/>
              <a:buChar char="•"/>
            </a:pPr>
            <a:r>
              <a:rPr lang="en-US" dirty="0"/>
              <a:t>Encouragement of attending NA/AA social events</a:t>
            </a:r>
          </a:p>
          <a:p>
            <a:pPr marL="171450" indent="-171450">
              <a:buFont typeface="Arial" panose="020B0604020202020204" pitchFamily="34" charset="0"/>
              <a:buChar char="•"/>
            </a:pPr>
            <a:r>
              <a:rPr lang="en-US" dirty="0"/>
              <a:t>TAY specific brochure</a:t>
            </a:r>
          </a:p>
          <a:p>
            <a:pPr marL="171450" indent="-171450">
              <a:buFont typeface="Arial" panose="020B0604020202020204" pitchFamily="34" charset="0"/>
              <a:buChar char="•"/>
            </a:pPr>
            <a:r>
              <a:rPr lang="en-US" dirty="0"/>
              <a:t>Brainstorming on how to make spaces appealing to many different audiences, including TAY</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7</a:t>
            </a:fld>
            <a:endParaRPr lang="en-US"/>
          </a:p>
        </p:txBody>
      </p:sp>
    </p:spTree>
    <p:extLst>
      <p:ext uri="{BB962C8B-B14F-4D97-AF65-F5344CB8AC3E}">
        <p14:creationId xmlns:p14="http://schemas.microsoft.com/office/powerpoint/2010/main" val="28207946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effectLst/>
            </a:endParaRPr>
          </a:p>
          <a:p>
            <a:pPr marL="0" indent="0">
              <a:buFont typeface="Arial" panose="020B0604020202020204" pitchFamily="34" charset="0"/>
              <a:buNone/>
            </a:pPr>
            <a:r>
              <a:rPr lang="en-US" sz="1200" kern="1200" dirty="0">
                <a:solidFill>
                  <a:schemeClr val="tx1"/>
                </a:solidFill>
                <a:effectLst/>
                <a:latin typeface="+mn-lt"/>
                <a:ea typeface="+mn-ea"/>
                <a:cs typeface="+mn-cs"/>
              </a:rPr>
              <a:t>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8</a:t>
            </a:fld>
            <a:endParaRPr lang="en-US"/>
          </a:p>
        </p:txBody>
      </p:sp>
    </p:spTree>
    <p:extLst>
      <p:ext uri="{BB962C8B-B14F-4D97-AF65-F5344CB8AC3E}">
        <p14:creationId xmlns:p14="http://schemas.microsoft.com/office/powerpoint/2010/main" val="13670753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effectLst/>
            </a:endParaRPr>
          </a:p>
          <a:p>
            <a:pPr marL="0" indent="0">
              <a:buFont typeface="Arial" panose="020B0604020202020204" pitchFamily="34" charset="0"/>
              <a:buNone/>
            </a:pPr>
            <a:r>
              <a:rPr lang="en-US" sz="1200" kern="1200" dirty="0">
                <a:solidFill>
                  <a:schemeClr val="tx1"/>
                </a:solidFill>
                <a:effectLst/>
                <a:latin typeface="+mn-lt"/>
                <a:ea typeface="+mn-ea"/>
                <a:cs typeface="+mn-cs"/>
              </a:rPr>
              <a:t>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9</a:t>
            </a:fld>
            <a:endParaRPr lang="en-US"/>
          </a:p>
        </p:txBody>
      </p:sp>
    </p:spTree>
    <p:extLst>
      <p:ext uri="{BB962C8B-B14F-4D97-AF65-F5344CB8AC3E}">
        <p14:creationId xmlns:p14="http://schemas.microsoft.com/office/powerpoint/2010/main" val="170706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effectLst/>
              </a:rPr>
              <a:t>How many TAY did SUD serve in the last FY: 540 unique clients</a:t>
            </a:r>
          </a:p>
          <a:p>
            <a:pPr marL="0" indent="0">
              <a:buFont typeface="Arial" panose="020B0604020202020204" pitchFamily="34" charset="0"/>
              <a:buNone/>
            </a:pPr>
            <a:r>
              <a:rPr lang="en-US" sz="1200" kern="1200" dirty="0">
                <a:solidFill>
                  <a:schemeClr val="tx1"/>
                </a:solidFill>
                <a:effectLst/>
                <a:latin typeface="+mn-lt"/>
                <a:ea typeface="+mn-ea"/>
                <a:cs typeface="+mn-cs"/>
              </a:rPr>
              <a:t>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10</a:t>
            </a:fld>
            <a:endParaRPr lang="en-US"/>
          </a:p>
        </p:txBody>
      </p:sp>
    </p:spTree>
    <p:extLst>
      <p:ext uri="{BB962C8B-B14F-4D97-AF65-F5344CB8AC3E}">
        <p14:creationId xmlns:p14="http://schemas.microsoft.com/office/powerpoint/2010/main" val="5606049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effectLst/>
            </a:endParaRPr>
          </a:p>
          <a:p>
            <a:pPr marL="0" indent="0">
              <a:buFont typeface="Arial" panose="020B0604020202020204" pitchFamily="34" charset="0"/>
              <a:buNone/>
            </a:pPr>
            <a:r>
              <a:rPr lang="en-US" sz="1200" kern="1200" dirty="0">
                <a:solidFill>
                  <a:schemeClr val="tx1"/>
                </a:solidFill>
                <a:effectLst/>
                <a:latin typeface="+mn-lt"/>
                <a:ea typeface="+mn-ea"/>
                <a:cs typeface="+mn-cs"/>
              </a:rPr>
              <a:t>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FA44A01-6C60-4341-9D1B-EA7452D4C214}" type="slidenum">
              <a:rPr lang="en-US" smtClean="0"/>
              <a:t>11</a:t>
            </a:fld>
            <a:endParaRPr lang="en-US"/>
          </a:p>
        </p:txBody>
      </p:sp>
    </p:spTree>
    <p:extLst>
      <p:ext uri="{BB962C8B-B14F-4D97-AF65-F5344CB8AC3E}">
        <p14:creationId xmlns:p14="http://schemas.microsoft.com/office/powerpoint/2010/main" val="1268130982"/>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3.png"/><Relationship Id="rId5" Type="http://schemas.microsoft.com/office/2007/relationships/hdphoto" Target="../media/hdphoto2.wdp"/><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3.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14.png"/><Relationship Id="rId5" Type="http://schemas.microsoft.com/office/2007/relationships/hdphoto" Target="../media/hdphoto2.wdp"/><Relationship Id="rId4"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4.png"/><Relationship Id="rId5" Type="http://schemas.microsoft.com/office/2007/relationships/hdphoto" Target="../media/hdphoto2.wdp"/><Relationship Id="rId4"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microsoft.com/office/2007/relationships/hdphoto" Target="../media/hdphoto2.wdp"/><Relationship Id="rId4"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5.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15.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15.png"/></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4.png"/><Relationship Id="rId5" Type="http://schemas.microsoft.com/office/2007/relationships/hdphoto" Target="../media/hdphoto2.wdp"/><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microsoft.com/office/2007/relationships/hdphoto" Target="../media/hdphoto2.wdp"/><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 Id="rId4" Type="http://schemas.openxmlformats.org/officeDocument/2006/relationships/image" Target="../media/image1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8" name="직사각형 7">
            <a:extLst>
              <a:ext uri="{FF2B5EF4-FFF2-40B4-BE49-F238E27FC236}">
                <a16:creationId xmlns:a16="http://schemas.microsoft.com/office/drawing/2014/main" id="{2E49218A-6992-4647-B656-5F7D6D67A6AA}"/>
              </a:ext>
            </a:extLst>
          </p:cNvPr>
          <p:cNvSpPr/>
          <p:nvPr userDrawn="1"/>
        </p:nvSpPr>
        <p:spPr>
          <a:xfrm>
            <a:off x="2794000" y="1054100"/>
            <a:ext cx="9398000" cy="3721100"/>
          </a:xfrm>
          <a:prstGeom prst="rect">
            <a:avLst/>
          </a:prstGeom>
          <a:solidFill>
            <a:srgbClr val="33AB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973034" y="1402240"/>
            <a:ext cx="7307943" cy="523220"/>
          </a:xfrm>
        </p:spPr>
        <p:txBody>
          <a:bodyPr wrap="square" anchor="t">
            <a:spAutoFit/>
          </a:bodyPr>
          <a:lstStyle>
            <a:lvl1pPr algn="l">
              <a:lnSpc>
                <a:spcPct val="100000"/>
              </a:lnSpc>
              <a:defRPr sz="2800" b="1" i="0" baseline="0">
                <a:solidFill>
                  <a:schemeClr val="bg1"/>
                </a:solidFill>
                <a:latin typeface="Georgia" charset="0"/>
              </a:defRPr>
            </a:lvl1pPr>
          </a:lstStyle>
          <a:p>
            <a:r>
              <a:rPr lang="en-US" dirty="0"/>
              <a:t>Click to edit Master title style</a:t>
            </a:r>
          </a:p>
        </p:txBody>
      </p:sp>
      <p:sp>
        <p:nvSpPr>
          <p:cNvPr id="3" name="Subtitle 2"/>
          <p:cNvSpPr>
            <a:spLocks noGrp="1"/>
          </p:cNvSpPr>
          <p:nvPr>
            <p:ph type="subTitle" idx="1"/>
          </p:nvPr>
        </p:nvSpPr>
        <p:spPr>
          <a:xfrm>
            <a:off x="3019127" y="3597007"/>
            <a:ext cx="7307943" cy="348813"/>
          </a:xfrm>
        </p:spPr>
        <p:txBody>
          <a:bodyPr>
            <a:spAutoFit/>
          </a:bodyPr>
          <a:lstStyle>
            <a:lvl1pPr marL="0" indent="0" algn="l">
              <a:lnSpc>
                <a:spcPts val="2000"/>
              </a:lnSpc>
              <a:buNone/>
              <a:defRPr sz="1200" b="0" i="0" baseline="0">
                <a:solidFill>
                  <a:schemeClr val="bg1"/>
                </a:solidFill>
                <a:latin typeface="verdana"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10" name="Straight Connector 9"/>
          <p:cNvCxnSpPr/>
          <p:nvPr userDrawn="1"/>
        </p:nvCxnSpPr>
        <p:spPr>
          <a:xfrm>
            <a:off x="3149027" y="3282046"/>
            <a:ext cx="181429"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2973034" y="6309855"/>
            <a:ext cx="3175360" cy="411620"/>
          </a:xfrm>
          <a:prstGeom prst="rect">
            <a:avLst/>
          </a:prstGeom>
        </p:spPr>
      </p:pic>
      <p:sp>
        <p:nvSpPr>
          <p:cNvPr id="26" name="Date Placeholder 25"/>
          <p:cNvSpPr>
            <a:spLocks noGrp="1"/>
          </p:cNvSpPr>
          <p:nvPr>
            <p:ph type="dt" sz="half" idx="10"/>
          </p:nvPr>
        </p:nvSpPr>
        <p:spPr/>
        <p:txBody>
          <a:bodyPr/>
          <a:lstStyle/>
          <a:p>
            <a:fld id="{B843FD6A-3176-463D-8550-F6B8ED832BA9}" type="datetime1">
              <a:rPr lang="en-US" smtClean="0"/>
              <a:t>1/23/2020</a:t>
            </a:fld>
            <a:endParaRPr lang="en-US"/>
          </a:p>
        </p:txBody>
      </p:sp>
      <p:sp>
        <p:nvSpPr>
          <p:cNvPr id="27" name="Footer Placeholder 26"/>
          <p:cNvSpPr>
            <a:spLocks noGrp="1"/>
          </p:cNvSpPr>
          <p:nvPr>
            <p:ph type="ftr" sz="quarter" idx="11"/>
          </p:nvPr>
        </p:nvSpPr>
        <p:spPr/>
        <p:txBody>
          <a:bodyPr/>
          <a:lstStyle/>
          <a:p>
            <a:endParaRPr lang="en-US" dirty="0"/>
          </a:p>
        </p:txBody>
      </p:sp>
      <p:sp>
        <p:nvSpPr>
          <p:cNvPr id="28" name="Slide Number Placeholder 27"/>
          <p:cNvSpPr>
            <a:spLocks noGrp="1"/>
          </p:cNvSpPr>
          <p:nvPr>
            <p:ph type="sldNum" sz="quarter" idx="12"/>
          </p:nvPr>
        </p:nvSpPr>
        <p:spPr/>
        <p:txBody>
          <a:bodyPr/>
          <a:lstStyle/>
          <a:p>
            <a:fld id="{6E9F442E-095D-414B-A3C1-4D7C903EC540}" type="slidenum">
              <a:rPr lang="en-US" smtClean="0"/>
              <a:t>‹#›</a:t>
            </a:fld>
            <a:endParaRPr lang="en-US" dirty="0"/>
          </a:p>
        </p:txBody>
      </p:sp>
      <p:pic>
        <p:nvPicPr>
          <p:cNvPr id="12" name="Picture 15">
            <a:extLst>
              <a:ext uri="{FF2B5EF4-FFF2-40B4-BE49-F238E27FC236}">
                <a16:creationId xmlns:a16="http://schemas.microsoft.com/office/drawing/2014/main" id="{2427F4E9-0592-4B06-AE24-D8E66BE452FA}"/>
              </a:ext>
            </a:extLst>
          </p:cNvPr>
          <p:cNvPicPr>
            <a:picLocks noChangeAspect="1"/>
          </p:cNvPicPr>
          <p:nvPr userDrawn="1"/>
        </p:nvPicPr>
        <p:blipFill>
          <a:blip r:embed="rId4">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620845" y="6305610"/>
            <a:ext cx="3564556" cy="415865"/>
          </a:xfrm>
          <a:prstGeom prst="rect">
            <a:avLst/>
          </a:prstGeom>
        </p:spPr>
      </p:pic>
      <p:pic>
        <p:nvPicPr>
          <p:cNvPr id="15" name="그림 13">
            <a:extLst>
              <a:ext uri="{FF2B5EF4-FFF2-40B4-BE49-F238E27FC236}">
                <a16:creationId xmlns:a16="http://schemas.microsoft.com/office/drawing/2014/main" id="{E457818D-A34A-4B37-8D36-C8680A1278F1}"/>
              </a:ext>
            </a:extLst>
          </p:cNvPr>
          <p:cNvPicPr>
            <a:picLocks noChangeAspect="1"/>
          </p:cNvPicPr>
          <p:nvPr userDrawn="1"/>
        </p:nvPicPr>
        <p:blipFill>
          <a:blip r:embed="rId6"/>
          <a:stretch>
            <a:fillRect/>
          </a:stretch>
        </p:blipFill>
        <p:spPr>
          <a:xfrm>
            <a:off x="838200" y="566178"/>
            <a:ext cx="1101311" cy="487922"/>
          </a:xfrm>
          <a:prstGeom prst="rect">
            <a:avLst/>
          </a:prstGeom>
        </p:spPr>
      </p:pic>
    </p:spTree>
    <p:extLst>
      <p:ext uri="{BB962C8B-B14F-4D97-AF65-F5344CB8AC3E}">
        <p14:creationId xmlns:p14="http://schemas.microsoft.com/office/powerpoint/2010/main" val="399220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ank you_text">
    <p:spTree>
      <p:nvGrpSpPr>
        <p:cNvPr id="1" name=""/>
        <p:cNvGrpSpPr/>
        <p:nvPr/>
      </p:nvGrpSpPr>
      <p:grpSpPr>
        <a:xfrm>
          <a:off x="0" y="0"/>
          <a:ext cx="0" cy="0"/>
          <a:chOff x="0" y="0"/>
          <a:chExt cx="0" cy="0"/>
        </a:xfrm>
      </p:grpSpPr>
      <p:sp>
        <p:nvSpPr>
          <p:cNvPr id="41" name="Date Placeholder 40"/>
          <p:cNvSpPr>
            <a:spLocks noGrp="1"/>
          </p:cNvSpPr>
          <p:nvPr>
            <p:ph type="dt" sz="half" idx="10"/>
          </p:nvPr>
        </p:nvSpPr>
        <p:spPr/>
        <p:txBody>
          <a:bodyPr/>
          <a:lstStyle/>
          <a:p>
            <a:fld id="{98BBCC90-E86E-4B71-8D47-9B475907F612}" type="datetime1">
              <a:rPr lang="en-US" smtClean="0"/>
              <a:t>1/23/2020</a:t>
            </a:fld>
            <a:endParaRPr lang="en-US"/>
          </a:p>
        </p:txBody>
      </p:sp>
      <p:sp>
        <p:nvSpPr>
          <p:cNvPr id="42" name="Footer Placeholder 41"/>
          <p:cNvSpPr>
            <a:spLocks noGrp="1"/>
          </p:cNvSpPr>
          <p:nvPr>
            <p:ph type="ftr" sz="quarter" idx="11"/>
          </p:nvPr>
        </p:nvSpPr>
        <p:spPr/>
        <p:txBody>
          <a:bodyPr/>
          <a:lstStyle/>
          <a:p>
            <a:endParaRPr lang="en-US"/>
          </a:p>
        </p:txBody>
      </p:sp>
      <p:sp>
        <p:nvSpPr>
          <p:cNvPr id="43" name="Slide Number Placeholder 42"/>
          <p:cNvSpPr>
            <a:spLocks noGrp="1"/>
          </p:cNvSpPr>
          <p:nvPr>
            <p:ph type="sldNum" sz="quarter" idx="12"/>
          </p:nvPr>
        </p:nvSpPr>
        <p:spPr/>
        <p:txBody>
          <a:bodyPr/>
          <a:lstStyle>
            <a:lvl1pPr>
              <a:defRPr lang="en-US" sz="1100" b="1" i="1" kern="1200" smtClean="0">
                <a:solidFill>
                  <a:schemeClr val="bg1"/>
                </a:solidFill>
                <a:latin typeface="Verdana" charset="0"/>
                <a:ea typeface="Verdana" charset="0"/>
                <a:cs typeface="Verdana" charset="0"/>
              </a:defRPr>
            </a:lvl1pPr>
          </a:lstStyle>
          <a:p>
            <a:fld id="{6E9F442E-095D-414B-A3C1-4D7C903EC540}" type="slidenum">
              <a:rPr lang="uk-UA" smtClean="0"/>
              <a:pPr/>
              <a:t>‹#›</a:t>
            </a:fld>
            <a:endParaRPr lang="uk-UA" dirty="0"/>
          </a:p>
        </p:txBody>
      </p:sp>
      <p:sp>
        <p:nvSpPr>
          <p:cNvPr id="2" name="TextBox 1">
            <a:extLst>
              <a:ext uri="{FF2B5EF4-FFF2-40B4-BE49-F238E27FC236}">
                <a16:creationId xmlns:a16="http://schemas.microsoft.com/office/drawing/2014/main" id="{E87E11C0-43E5-B342-AD1C-9447FE2B69FD}"/>
              </a:ext>
            </a:extLst>
          </p:cNvPr>
          <p:cNvSpPr txBox="1"/>
          <p:nvPr userDrawn="1"/>
        </p:nvSpPr>
        <p:spPr>
          <a:xfrm>
            <a:off x="753035" y="605118"/>
            <a:ext cx="184731" cy="369332"/>
          </a:xfrm>
          <a:prstGeom prst="rect">
            <a:avLst/>
          </a:prstGeom>
          <a:noFill/>
        </p:spPr>
        <p:txBody>
          <a:bodyPr wrap="none" rtlCol="0">
            <a:spAutoFit/>
          </a:bodyPr>
          <a:lstStyle/>
          <a:p>
            <a:endParaRPr lang="en-US" dirty="0"/>
          </a:p>
        </p:txBody>
      </p:sp>
      <p:pic>
        <p:nvPicPr>
          <p:cNvPr id="3" name="Picture 2">
            <a:extLst>
              <a:ext uri="{FF2B5EF4-FFF2-40B4-BE49-F238E27FC236}">
                <a16:creationId xmlns:a16="http://schemas.microsoft.com/office/drawing/2014/main" id="{0C1C1836-93C7-8A48-8F28-9A973927FC66}"/>
              </a:ext>
            </a:extLst>
          </p:cNvPr>
          <p:cNvPicPr>
            <a:picLocks noChangeAspect="1"/>
          </p:cNvPicPr>
          <p:nvPr userDrawn="1"/>
        </p:nvPicPr>
        <p:blipFill>
          <a:blip r:embed="rId2"/>
          <a:stretch>
            <a:fillRect/>
          </a:stretch>
        </p:blipFill>
        <p:spPr>
          <a:xfrm>
            <a:off x="4600269" y="5507605"/>
            <a:ext cx="2991460" cy="831131"/>
          </a:xfrm>
          <a:prstGeom prst="rect">
            <a:avLst/>
          </a:prstGeom>
        </p:spPr>
      </p:pic>
      <p:sp>
        <p:nvSpPr>
          <p:cNvPr id="12" name="Title 6">
            <a:extLst>
              <a:ext uri="{FF2B5EF4-FFF2-40B4-BE49-F238E27FC236}">
                <a16:creationId xmlns:a16="http://schemas.microsoft.com/office/drawing/2014/main" id="{EDBC0A48-D6D4-FF45-AF26-B44FBA7B9CEC}"/>
              </a:ext>
            </a:extLst>
          </p:cNvPr>
          <p:cNvSpPr>
            <a:spLocks noGrp="1"/>
          </p:cNvSpPr>
          <p:nvPr>
            <p:ph type="title"/>
          </p:nvPr>
        </p:nvSpPr>
        <p:spPr>
          <a:xfrm>
            <a:off x="2857499" y="3033255"/>
            <a:ext cx="6477000" cy="658020"/>
          </a:xfrm>
        </p:spPr>
        <p:txBody>
          <a:bodyPr anchor="t" anchorCtr="0">
            <a:noAutofit/>
          </a:bodyPr>
          <a:lstStyle>
            <a:lvl1pPr algn="ctr">
              <a:defRPr sz="2000" b="0" i="0">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pic>
        <p:nvPicPr>
          <p:cNvPr id="13" name="Picture 12">
            <a:extLst>
              <a:ext uri="{FF2B5EF4-FFF2-40B4-BE49-F238E27FC236}">
                <a16:creationId xmlns:a16="http://schemas.microsoft.com/office/drawing/2014/main" id="{1E5357DD-4F17-B242-9EE5-72BB0171FC0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217229" y="1942166"/>
            <a:ext cx="3757540" cy="798584"/>
          </a:xfrm>
          <a:prstGeom prst="rect">
            <a:avLst/>
          </a:prstGeom>
        </p:spPr>
      </p:pic>
    </p:spTree>
    <p:extLst>
      <p:ext uri="{BB962C8B-B14F-4D97-AF65-F5344CB8AC3E}">
        <p14:creationId xmlns:p14="http://schemas.microsoft.com/office/powerpoint/2010/main" val="3645153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ue_Cover Slide">
    <p:spTree>
      <p:nvGrpSpPr>
        <p:cNvPr id="1" name=""/>
        <p:cNvGrpSpPr/>
        <p:nvPr/>
      </p:nvGrpSpPr>
      <p:grpSpPr>
        <a:xfrm>
          <a:off x="0" y="0"/>
          <a:ext cx="0" cy="0"/>
          <a:chOff x="0" y="0"/>
          <a:chExt cx="0" cy="0"/>
        </a:xfrm>
      </p:grpSpPr>
      <p:sp>
        <p:nvSpPr>
          <p:cNvPr id="8" name="직사각형 7">
            <a:extLst>
              <a:ext uri="{FF2B5EF4-FFF2-40B4-BE49-F238E27FC236}">
                <a16:creationId xmlns:a16="http://schemas.microsoft.com/office/drawing/2014/main" id="{2E49218A-6992-4647-B656-5F7D6D67A6AA}"/>
              </a:ext>
            </a:extLst>
          </p:cNvPr>
          <p:cNvSpPr/>
          <p:nvPr userDrawn="1"/>
        </p:nvSpPr>
        <p:spPr>
          <a:xfrm>
            <a:off x="2794000" y="1054100"/>
            <a:ext cx="9398000" cy="3721100"/>
          </a:xfrm>
          <a:prstGeom prst="rect">
            <a:avLst/>
          </a:prstGeom>
          <a:solidFill>
            <a:srgbClr val="69B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973034" y="1402240"/>
            <a:ext cx="7307943" cy="523220"/>
          </a:xfrm>
        </p:spPr>
        <p:txBody>
          <a:bodyPr wrap="square" anchor="t">
            <a:spAutoFit/>
          </a:bodyPr>
          <a:lstStyle>
            <a:lvl1pPr algn="l">
              <a:lnSpc>
                <a:spcPct val="100000"/>
              </a:lnSpc>
              <a:defRPr sz="2800" b="1" i="0" baseline="0">
                <a:solidFill>
                  <a:schemeClr val="bg1"/>
                </a:solidFill>
                <a:latin typeface="Georgia" charset="0"/>
              </a:defRPr>
            </a:lvl1pPr>
          </a:lstStyle>
          <a:p>
            <a:r>
              <a:rPr lang="en-US" dirty="0"/>
              <a:t>Click to edit Master title style</a:t>
            </a:r>
          </a:p>
        </p:txBody>
      </p:sp>
      <p:sp>
        <p:nvSpPr>
          <p:cNvPr id="3" name="Subtitle 2"/>
          <p:cNvSpPr>
            <a:spLocks noGrp="1"/>
          </p:cNvSpPr>
          <p:nvPr>
            <p:ph type="subTitle" idx="1"/>
          </p:nvPr>
        </p:nvSpPr>
        <p:spPr>
          <a:xfrm>
            <a:off x="3019127" y="3597007"/>
            <a:ext cx="7307943" cy="348813"/>
          </a:xfrm>
        </p:spPr>
        <p:txBody>
          <a:bodyPr>
            <a:spAutoFit/>
          </a:bodyPr>
          <a:lstStyle>
            <a:lvl1pPr marL="0" indent="0" algn="l">
              <a:lnSpc>
                <a:spcPts val="2000"/>
              </a:lnSpc>
              <a:buNone/>
              <a:defRPr sz="1200" b="0" i="0" baseline="0">
                <a:solidFill>
                  <a:schemeClr val="bg1"/>
                </a:solidFill>
                <a:latin typeface="verdana"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10" name="Straight Connector 9"/>
          <p:cNvCxnSpPr/>
          <p:nvPr userDrawn="1"/>
        </p:nvCxnSpPr>
        <p:spPr>
          <a:xfrm>
            <a:off x="3149027" y="3282046"/>
            <a:ext cx="181429"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2973034" y="6309855"/>
            <a:ext cx="3175360" cy="411620"/>
          </a:xfrm>
          <a:prstGeom prst="rect">
            <a:avLst/>
          </a:prstGeom>
        </p:spPr>
      </p:pic>
      <p:sp>
        <p:nvSpPr>
          <p:cNvPr id="26" name="Date Placeholder 25"/>
          <p:cNvSpPr>
            <a:spLocks noGrp="1"/>
          </p:cNvSpPr>
          <p:nvPr>
            <p:ph type="dt" sz="half" idx="10"/>
          </p:nvPr>
        </p:nvSpPr>
        <p:spPr/>
        <p:txBody>
          <a:bodyPr/>
          <a:lstStyle/>
          <a:p>
            <a:fld id="{86A5592A-E5D8-474D-B29A-9286ACE4138D}" type="datetime1">
              <a:rPr lang="en-US" smtClean="0"/>
              <a:t>1/23/2020</a:t>
            </a:fld>
            <a:endParaRPr lang="en-US"/>
          </a:p>
        </p:txBody>
      </p:sp>
      <p:sp>
        <p:nvSpPr>
          <p:cNvPr id="27" name="Footer Placeholder 26"/>
          <p:cNvSpPr>
            <a:spLocks noGrp="1"/>
          </p:cNvSpPr>
          <p:nvPr>
            <p:ph type="ftr" sz="quarter" idx="11"/>
          </p:nvPr>
        </p:nvSpPr>
        <p:spPr/>
        <p:txBody>
          <a:bodyPr/>
          <a:lstStyle/>
          <a:p>
            <a:endParaRPr lang="en-US" dirty="0"/>
          </a:p>
        </p:txBody>
      </p:sp>
      <p:sp>
        <p:nvSpPr>
          <p:cNvPr id="28" name="Slide Number Placeholder 27"/>
          <p:cNvSpPr>
            <a:spLocks noGrp="1"/>
          </p:cNvSpPr>
          <p:nvPr>
            <p:ph type="sldNum" sz="quarter" idx="12"/>
          </p:nvPr>
        </p:nvSpPr>
        <p:spPr/>
        <p:txBody>
          <a:bodyPr/>
          <a:lstStyle/>
          <a:p>
            <a:fld id="{6E9F442E-095D-414B-A3C1-4D7C903EC540}" type="slidenum">
              <a:rPr lang="en-US" smtClean="0"/>
              <a:t>‹#›</a:t>
            </a:fld>
            <a:endParaRPr lang="en-US" dirty="0"/>
          </a:p>
        </p:txBody>
      </p:sp>
      <p:pic>
        <p:nvPicPr>
          <p:cNvPr id="12" name="Picture 15">
            <a:extLst>
              <a:ext uri="{FF2B5EF4-FFF2-40B4-BE49-F238E27FC236}">
                <a16:creationId xmlns:a16="http://schemas.microsoft.com/office/drawing/2014/main" id="{2427F4E9-0592-4B06-AE24-D8E66BE452FA}"/>
              </a:ext>
            </a:extLst>
          </p:cNvPr>
          <p:cNvPicPr>
            <a:picLocks noChangeAspect="1"/>
          </p:cNvPicPr>
          <p:nvPr userDrawn="1"/>
        </p:nvPicPr>
        <p:blipFill>
          <a:blip r:embed="rId4">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620845" y="6305610"/>
            <a:ext cx="3564556" cy="415865"/>
          </a:xfrm>
          <a:prstGeom prst="rect">
            <a:avLst/>
          </a:prstGeom>
        </p:spPr>
      </p:pic>
      <p:pic>
        <p:nvPicPr>
          <p:cNvPr id="5" name="Picture 4">
            <a:extLst>
              <a:ext uri="{FF2B5EF4-FFF2-40B4-BE49-F238E27FC236}">
                <a16:creationId xmlns:a16="http://schemas.microsoft.com/office/drawing/2014/main" id="{5BC507C8-89D7-DB40-91F9-27F61D33F59D}"/>
              </a:ext>
            </a:extLst>
          </p:cNvPr>
          <p:cNvPicPr>
            <a:picLocks noChangeAspect="1"/>
          </p:cNvPicPr>
          <p:nvPr userDrawn="1"/>
        </p:nvPicPr>
        <p:blipFill>
          <a:blip r:embed="rId6"/>
          <a:stretch>
            <a:fillRect/>
          </a:stretch>
        </p:blipFill>
        <p:spPr>
          <a:xfrm>
            <a:off x="914010" y="1298196"/>
            <a:ext cx="1131197" cy="566540"/>
          </a:xfrm>
          <a:prstGeom prst="rect">
            <a:avLst/>
          </a:prstGeom>
        </p:spPr>
      </p:pic>
    </p:spTree>
    <p:extLst>
      <p:ext uri="{BB962C8B-B14F-4D97-AF65-F5344CB8AC3E}">
        <p14:creationId xmlns:p14="http://schemas.microsoft.com/office/powerpoint/2010/main" val="21924170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ver Slide 2">
    <p:spTree>
      <p:nvGrpSpPr>
        <p:cNvPr id="1" name=""/>
        <p:cNvGrpSpPr/>
        <p:nvPr/>
      </p:nvGrpSpPr>
      <p:grpSpPr>
        <a:xfrm>
          <a:off x="0" y="0"/>
          <a:ext cx="0" cy="0"/>
          <a:chOff x="0" y="0"/>
          <a:chExt cx="0" cy="0"/>
        </a:xfrm>
      </p:grpSpPr>
      <p:sp>
        <p:nvSpPr>
          <p:cNvPr id="8" name="직사각형 7">
            <a:extLst>
              <a:ext uri="{FF2B5EF4-FFF2-40B4-BE49-F238E27FC236}">
                <a16:creationId xmlns:a16="http://schemas.microsoft.com/office/drawing/2014/main" id="{2E49218A-6992-4647-B656-5F7D6D67A6AA}"/>
              </a:ext>
            </a:extLst>
          </p:cNvPr>
          <p:cNvSpPr/>
          <p:nvPr userDrawn="1"/>
        </p:nvSpPr>
        <p:spPr>
          <a:xfrm>
            <a:off x="0" y="-1"/>
            <a:ext cx="12192000" cy="6129867"/>
          </a:xfrm>
          <a:prstGeom prst="rect">
            <a:avLst/>
          </a:prstGeom>
          <a:solidFill>
            <a:srgbClr val="69B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973034" y="1402240"/>
            <a:ext cx="7307943" cy="523220"/>
          </a:xfrm>
        </p:spPr>
        <p:txBody>
          <a:bodyPr wrap="square" anchor="t">
            <a:spAutoFit/>
          </a:bodyPr>
          <a:lstStyle>
            <a:lvl1pPr algn="l">
              <a:lnSpc>
                <a:spcPct val="100000"/>
              </a:lnSpc>
              <a:defRPr sz="2800" b="1" i="0" baseline="0">
                <a:solidFill>
                  <a:schemeClr val="bg1"/>
                </a:solidFill>
                <a:latin typeface="Georgia" charset="0"/>
              </a:defRPr>
            </a:lvl1pPr>
          </a:lstStyle>
          <a:p>
            <a:r>
              <a:rPr lang="en-US" dirty="0"/>
              <a:t>Click to edit Master title style</a:t>
            </a:r>
          </a:p>
        </p:txBody>
      </p:sp>
      <p:sp>
        <p:nvSpPr>
          <p:cNvPr id="3" name="Subtitle 2"/>
          <p:cNvSpPr>
            <a:spLocks noGrp="1"/>
          </p:cNvSpPr>
          <p:nvPr>
            <p:ph type="subTitle" idx="1"/>
          </p:nvPr>
        </p:nvSpPr>
        <p:spPr>
          <a:xfrm>
            <a:off x="3019127" y="3597007"/>
            <a:ext cx="7307943" cy="348813"/>
          </a:xfrm>
        </p:spPr>
        <p:txBody>
          <a:bodyPr>
            <a:spAutoFit/>
          </a:bodyPr>
          <a:lstStyle>
            <a:lvl1pPr marL="0" indent="0" algn="l">
              <a:lnSpc>
                <a:spcPts val="2000"/>
              </a:lnSpc>
              <a:buNone/>
              <a:defRPr sz="1200" b="0" i="0" baseline="0">
                <a:solidFill>
                  <a:schemeClr val="bg1"/>
                </a:solidFill>
                <a:latin typeface="verdana"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10" name="Straight Connector 9"/>
          <p:cNvCxnSpPr/>
          <p:nvPr userDrawn="1"/>
        </p:nvCxnSpPr>
        <p:spPr>
          <a:xfrm>
            <a:off x="3149027" y="3282046"/>
            <a:ext cx="181429"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2973034" y="6309855"/>
            <a:ext cx="3175360" cy="411620"/>
          </a:xfrm>
          <a:prstGeom prst="rect">
            <a:avLst/>
          </a:prstGeom>
        </p:spPr>
      </p:pic>
      <p:sp>
        <p:nvSpPr>
          <p:cNvPr id="26" name="Date Placeholder 25"/>
          <p:cNvSpPr>
            <a:spLocks noGrp="1"/>
          </p:cNvSpPr>
          <p:nvPr>
            <p:ph type="dt" sz="half" idx="10"/>
          </p:nvPr>
        </p:nvSpPr>
        <p:spPr/>
        <p:txBody>
          <a:bodyPr/>
          <a:lstStyle/>
          <a:p>
            <a:fld id="{8E4DAA3D-6732-4006-9081-7F33E8C2B856}" type="datetime1">
              <a:rPr lang="en-US" smtClean="0"/>
              <a:t>1/23/2020</a:t>
            </a:fld>
            <a:endParaRPr lang="en-US"/>
          </a:p>
        </p:txBody>
      </p:sp>
      <p:sp>
        <p:nvSpPr>
          <p:cNvPr id="27" name="Footer Placeholder 26"/>
          <p:cNvSpPr>
            <a:spLocks noGrp="1"/>
          </p:cNvSpPr>
          <p:nvPr>
            <p:ph type="ftr" sz="quarter" idx="11"/>
          </p:nvPr>
        </p:nvSpPr>
        <p:spPr/>
        <p:txBody>
          <a:bodyPr/>
          <a:lstStyle/>
          <a:p>
            <a:endParaRPr lang="en-US" dirty="0"/>
          </a:p>
        </p:txBody>
      </p:sp>
      <p:sp>
        <p:nvSpPr>
          <p:cNvPr id="28" name="Slide Number Placeholder 27"/>
          <p:cNvSpPr>
            <a:spLocks noGrp="1"/>
          </p:cNvSpPr>
          <p:nvPr>
            <p:ph type="sldNum" sz="quarter" idx="12"/>
          </p:nvPr>
        </p:nvSpPr>
        <p:spPr/>
        <p:txBody>
          <a:bodyPr/>
          <a:lstStyle/>
          <a:p>
            <a:fld id="{6E9F442E-095D-414B-A3C1-4D7C903EC540}" type="slidenum">
              <a:rPr lang="en-US" smtClean="0"/>
              <a:t>‹#›</a:t>
            </a:fld>
            <a:endParaRPr lang="en-US" dirty="0"/>
          </a:p>
        </p:txBody>
      </p:sp>
      <p:pic>
        <p:nvPicPr>
          <p:cNvPr id="12" name="Picture 15">
            <a:extLst>
              <a:ext uri="{FF2B5EF4-FFF2-40B4-BE49-F238E27FC236}">
                <a16:creationId xmlns:a16="http://schemas.microsoft.com/office/drawing/2014/main" id="{2427F4E9-0592-4B06-AE24-D8E66BE452FA}"/>
              </a:ext>
            </a:extLst>
          </p:cNvPr>
          <p:cNvPicPr>
            <a:picLocks noChangeAspect="1"/>
          </p:cNvPicPr>
          <p:nvPr userDrawn="1"/>
        </p:nvPicPr>
        <p:blipFill>
          <a:blip r:embed="rId4">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620845" y="6305610"/>
            <a:ext cx="3564556" cy="415865"/>
          </a:xfrm>
          <a:prstGeom prst="rect">
            <a:avLst/>
          </a:prstGeom>
        </p:spPr>
      </p:pic>
      <p:pic>
        <p:nvPicPr>
          <p:cNvPr id="5" name="Picture 4">
            <a:extLst>
              <a:ext uri="{FF2B5EF4-FFF2-40B4-BE49-F238E27FC236}">
                <a16:creationId xmlns:a16="http://schemas.microsoft.com/office/drawing/2014/main" id="{FB8AFA73-E847-CB41-BFF4-E56915AB17A3}"/>
              </a:ext>
            </a:extLst>
          </p:cNvPr>
          <p:cNvPicPr>
            <a:picLocks noChangeAspect="1"/>
          </p:cNvPicPr>
          <p:nvPr userDrawn="1"/>
        </p:nvPicPr>
        <p:blipFill>
          <a:blip r:embed="rId6"/>
          <a:stretch>
            <a:fillRect/>
          </a:stretch>
        </p:blipFill>
        <p:spPr>
          <a:xfrm>
            <a:off x="898770" y="1294316"/>
            <a:ext cx="1139236" cy="570566"/>
          </a:xfrm>
          <a:prstGeom prst="rect">
            <a:avLst/>
          </a:prstGeom>
        </p:spPr>
      </p:pic>
    </p:spTree>
    <p:extLst>
      <p:ext uri="{BB962C8B-B14F-4D97-AF65-F5344CB8AC3E}">
        <p14:creationId xmlns:p14="http://schemas.microsoft.com/office/powerpoint/2010/main" val="27138072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Blue_Section Title Page Style 1">
    <p:bg>
      <p:bgPr>
        <a:solidFill>
          <a:schemeClr val="bg1"/>
        </a:solidFill>
        <a:effectLst/>
      </p:bgPr>
    </p:bg>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2973034" y="6309855"/>
            <a:ext cx="3175360" cy="411620"/>
          </a:xfrm>
          <a:prstGeom prst="rect">
            <a:avLst/>
          </a:prstGeom>
        </p:spPr>
      </p:pic>
      <p:pic>
        <p:nvPicPr>
          <p:cNvPr id="15" name="Picture 15">
            <a:extLst>
              <a:ext uri="{FF2B5EF4-FFF2-40B4-BE49-F238E27FC236}">
                <a16:creationId xmlns:a16="http://schemas.microsoft.com/office/drawing/2014/main" id="{2427F4E9-0592-4B06-AE24-D8E66BE452FA}"/>
              </a:ext>
            </a:extLst>
          </p:cNvPr>
          <p:cNvPicPr>
            <a:picLocks noChangeAspect="1"/>
          </p:cNvPicPr>
          <p:nvPr userDrawn="1"/>
        </p:nvPicPr>
        <p:blipFill>
          <a:blip r:embed="rId4">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620845" y="6305610"/>
            <a:ext cx="3564556" cy="415865"/>
          </a:xfrm>
          <a:prstGeom prst="rect">
            <a:avLst/>
          </a:prstGeom>
        </p:spPr>
      </p:pic>
      <p:sp>
        <p:nvSpPr>
          <p:cNvPr id="2" name="Title 1"/>
          <p:cNvSpPr>
            <a:spLocks noGrp="1"/>
          </p:cNvSpPr>
          <p:nvPr>
            <p:ph type="ctrTitle"/>
          </p:nvPr>
        </p:nvSpPr>
        <p:spPr>
          <a:xfrm>
            <a:off x="3016685" y="1350261"/>
            <a:ext cx="7307943" cy="480131"/>
          </a:xfrm>
        </p:spPr>
        <p:txBody>
          <a:bodyPr wrap="square" anchor="t">
            <a:spAutoFit/>
          </a:bodyPr>
          <a:lstStyle>
            <a:lvl1pPr algn="l">
              <a:defRPr sz="2800" b="1" i="0" baseline="0">
                <a:solidFill>
                  <a:srgbClr val="69B3E7"/>
                </a:solidFill>
                <a:latin typeface="Georgia" charset="0"/>
              </a:defRPr>
            </a:lvl1pPr>
          </a:lstStyle>
          <a:p>
            <a:r>
              <a:rPr lang="en-US" dirty="0"/>
              <a:t>Click to edit Master </a:t>
            </a:r>
            <a:r>
              <a:rPr lang="en-US"/>
              <a:t>title style</a:t>
            </a:r>
            <a:endParaRPr lang="en-US" dirty="0"/>
          </a:p>
        </p:txBody>
      </p:sp>
      <p:sp>
        <p:nvSpPr>
          <p:cNvPr id="3" name="Subtitle 2"/>
          <p:cNvSpPr>
            <a:spLocks noGrp="1"/>
          </p:cNvSpPr>
          <p:nvPr>
            <p:ph type="subTitle" idx="1"/>
          </p:nvPr>
        </p:nvSpPr>
        <p:spPr>
          <a:xfrm>
            <a:off x="2973034" y="3059874"/>
            <a:ext cx="7307943" cy="323165"/>
          </a:xfrm>
        </p:spPr>
        <p:txBody>
          <a:bodyPr lIns="108000">
            <a:spAutoFit/>
          </a:bodyPr>
          <a:lstStyle>
            <a:lvl1pPr marL="285750" indent="-177750" algn="l">
              <a:lnSpc>
                <a:spcPts val="1800"/>
              </a:lnSpc>
              <a:spcBef>
                <a:spcPts val="500"/>
              </a:spcBef>
              <a:buClr>
                <a:schemeClr val="bg2">
                  <a:lumMod val="25000"/>
                </a:schemeClr>
              </a:buClr>
              <a:buSzPct val="130000"/>
              <a:buFont typeface="Arial" charset="0"/>
              <a:buChar char="•"/>
              <a:defRPr sz="1200" b="0" i="0" baseline="0">
                <a:solidFill>
                  <a:schemeClr val="bg2">
                    <a:lumMod val="50000"/>
                  </a:schemeClr>
                </a:solidFill>
                <a:latin typeface="verdana"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10" name="Straight Connector 9"/>
          <p:cNvCxnSpPr/>
          <p:nvPr userDrawn="1"/>
        </p:nvCxnSpPr>
        <p:spPr>
          <a:xfrm>
            <a:off x="3120098" y="2733303"/>
            <a:ext cx="181429" cy="0"/>
          </a:xfrm>
          <a:prstGeom prst="line">
            <a:avLst/>
          </a:prstGeom>
          <a:ln w="38100">
            <a:solidFill>
              <a:srgbClr val="69B3E7"/>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562099" y="1306980"/>
            <a:ext cx="816211" cy="439498"/>
          </a:xfrm>
          <a:prstGeom prst="rect">
            <a:avLst/>
          </a:prstGeom>
        </p:spPr>
      </p:pic>
      <p:sp>
        <p:nvSpPr>
          <p:cNvPr id="22" name="Date Placeholder 23">
            <a:extLst>
              <a:ext uri="{FF2B5EF4-FFF2-40B4-BE49-F238E27FC236}">
                <a16:creationId xmlns:a16="http://schemas.microsoft.com/office/drawing/2014/main" id="{57435674-EC97-49F4-8D73-51D06972DCDF}"/>
              </a:ext>
            </a:extLst>
          </p:cNvPr>
          <p:cNvSpPr>
            <a:spLocks noGrp="1"/>
          </p:cNvSpPr>
          <p:nvPr>
            <p:ph type="dt" sz="half" idx="10"/>
          </p:nvPr>
        </p:nvSpPr>
        <p:spPr>
          <a:xfrm>
            <a:off x="838200" y="6356350"/>
            <a:ext cx="2743200" cy="365125"/>
          </a:xfrm>
        </p:spPr>
        <p:txBody>
          <a:bodyPr/>
          <a:lstStyle/>
          <a:p>
            <a:fld id="{B5D225A7-A895-4B95-AA48-E14E67F10562}" type="datetime1">
              <a:rPr lang="en-US" smtClean="0"/>
              <a:t>1/23/2020</a:t>
            </a:fld>
            <a:endParaRPr lang="en-US"/>
          </a:p>
        </p:txBody>
      </p:sp>
      <p:sp>
        <p:nvSpPr>
          <p:cNvPr id="23" name="Footer Placeholder 24">
            <a:extLst>
              <a:ext uri="{FF2B5EF4-FFF2-40B4-BE49-F238E27FC236}">
                <a16:creationId xmlns:a16="http://schemas.microsoft.com/office/drawing/2014/main" id="{5EBE0129-467E-4DA7-93CD-E1638C53FB55}"/>
              </a:ext>
            </a:extLst>
          </p:cNvPr>
          <p:cNvSpPr>
            <a:spLocks noGrp="1"/>
          </p:cNvSpPr>
          <p:nvPr>
            <p:ph type="ftr" sz="quarter" idx="11"/>
          </p:nvPr>
        </p:nvSpPr>
        <p:spPr>
          <a:xfrm>
            <a:off x="4038600" y="6356350"/>
            <a:ext cx="4114800" cy="365125"/>
          </a:xfrm>
        </p:spPr>
        <p:txBody>
          <a:bodyPr/>
          <a:lstStyle/>
          <a:p>
            <a:endParaRPr lang="en-US" dirty="0"/>
          </a:p>
        </p:txBody>
      </p:sp>
      <p:sp>
        <p:nvSpPr>
          <p:cNvPr id="24" name="Slide Number Placeholder 25">
            <a:extLst>
              <a:ext uri="{FF2B5EF4-FFF2-40B4-BE49-F238E27FC236}">
                <a16:creationId xmlns:a16="http://schemas.microsoft.com/office/drawing/2014/main" id="{BB1BD3DB-AFF5-45F0-845F-184CA09793B9}"/>
              </a:ext>
            </a:extLst>
          </p:cNvPr>
          <p:cNvSpPr>
            <a:spLocks noGrp="1"/>
          </p:cNvSpPr>
          <p:nvPr>
            <p:ph type="sldNum" sz="quarter" idx="12"/>
          </p:nvPr>
        </p:nvSpPr>
        <p:spPr>
          <a:xfrm>
            <a:off x="8610600" y="6356350"/>
            <a:ext cx="2743200" cy="365125"/>
          </a:xfrm>
        </p:spPr>
        <p:txBody>
          <a:bodyPr/>
          <a:lstStyle>
            <a:lvl1pPr>
              <a:defRPr lang="en-US" sz="1100" b="1" i="1" kern="1200" smtClean="0">
                <a:solidFill>
                  <a:schemeClr val="bg1"/>
                </a:solidFill>
                <a:latin typeface="Verdana" charset="0"/>
                <a:ea typeface="Verdana" charset="0"/>
                <a:cs typeface="Verdana" charset="0"/>
              </a:defRPr>
            </a:lvl1pPr>
          </a:lstStyle>
          <a:p>
            <a:fld id="{6E9F442E-095D-414B-A3C1-4D7C903EC540}" type="slidenum">
              <a:rPr lang="uk-UA" smtClean="0"/>
              <a:pPr/>
              <a:t>‹#›</a:t>
            </a:fld>
            <a:endParaRPr lang="uk-UA" dirty="0"/>
          </a:p>
        </p:txBody>
      </p:sp>
      <p:pic>
        <p:nvPicPr>
          <p:cNvPr id="12" name="Picture 11">
            <a:extLst>
              <a:ext uri="{FF2B5EF4-FFF2-40B4-BE49-F238E27FC236}">
                <a16:creationId xmlns:a16="http://schemas.microsoft.com/office/drawing/2014/main" id="{DAF192F4-C17A-F845-9D3F-6FABC40C32D9}"/>
              </a:ext>
            </a:extLst>
          </p:cNvPr>
          <p:cNvPicPr>
            <a:picLocks noChangeAspect="1"/>
          </p:cNvPicPr>
          <p:nvPr userDrawn="1"/>
        </p:nvPicPr>
        <p:blipFill>
          <a:blip r:embed="rId7"/>
          <a:stretch>
            <a:fillRect/>
          </a:stretch>
        </p:blipFill>
        <p:spPr>
          <a:xfrm>
            <a:off x="914010" y="1298196"/>
            <a:ext cx="1131197" cy="566540"/>
          </a:xfrm>
          <a:prstGeom prst="rect">
            <a:avLst/>
          </a:prstGeom>
        </p:spPr>
      </p:pic>
    </p:spTree>
    <p:extLst>
      <p:ext uri="{BB962C8B-B14F-4D97-AF65-F5344CB8AC3E}">
        <p14:creationId xmlns:p14="http://schemas.microsoft.com/office/powerpoint/2010/main" val="277433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Blue_Section Title Page Style 2">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605315" y="1724145"/>
            <a:ext cx="7307943" cy="480131"/>
          </a:xfrm>
        </p:spPr>
        <p:txBody>
          <a:bodyPr wrap="square" anchor="b">
            <a:spAutoFit/>
          </a:bodyPr>
          <a:lstStyle>
            <a:lvl1pPr algn="l">
              <a:defRPr sz="2800" b="1" i="0" baseline="0">
                <a:solidFill>
                  <a:srgbClr val="69B3E7"/>
                </a:solidFill>
                <a:latin typeface="Georgia" charset="0"/>
              </a:defRPr>
            </a:lvl1pPr>
          </a:lstStyle>
          <a:p>
            <a:r>
              <a:rPr lang="en-US" dirty="0"/>
              <a:t>Click to edit Master title style</a:t>
            </a:r>
          </a:p>
        </p:txBody>
      </p:sp>
      <p:sp>
        <p:nvSpPr>
          <p:cNvPr id="3" name="Subtitle 2"/>
          <p:cNvSpPr>
            <a:spLocks noGrp="1"/>
          </p:cNvSpPr>
          <p:nvPr>
            <p:ph type="subTitle" idx="1"/>
          </p:nvPr>
        </p:nvSpPr>
        <p:spPr>
          <a:xfrm>
            <a:off x="2523564" y="3408054"/>
            <a:ext cx="7307943" cy="323165"/>
          </a:xfrm>
        </p:spPr>
        <p:txBody>
          <a:bodyPr lIns="108000">
            <a:spAutoFit/>
          </a:bodyPr>
          <a:lstStyle>
            <a:lvl1pPr marL="285750" indent="-177750" algn="l">
              <a:lnSpc>
                <a:spcPts val="1800"/>
              </a:lnSpc>
              <a:spcBef>
                <a:spcPts val="500"/>
              </a:spcBef>
              <a:buClr>
                <a:schemeClr val="bg2">
                  <a:lumMod val="25000"/>
                </a:schemeClr>
              </a:buClr>
              <a:buSzPct val="130000"/>
              <a:buFont typeface="Arial" charset="0"/>
              <a:buChar char="•"/>
              <a:defRPr sz="1200" b="0" i="0" baseline="0">
                <a:solidFill>
                  <a:schemeClr val="bg2">
                    <a:lumMod val="50000"/>
                  </a:schemeClr>
                </a:solidFill>
                <a:latin typeface="verdana"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10" name="Straight Connector 9"/>
          <p:cNvCxnSpPr/>
          <p:nvPr userDrawn="1"/>
        </p:nvCxnSpPr>
        <p:spPr>
          <a:xfrm>
            <a:off x="2670628" y="3081483"/>
            <a:ext cx="181429" cy="0"/>
          </a:xfrm>
          <a:prstGeom prst="line">
            <a:avLst/>
          </a:prstGeom>
          <a:ln w="38100">
            <a:solidFill>
              <a:srgbClr val="69B3E7"/>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9D148482-9DDE-3044-85B1-5FA2A2F100A5}"/>
              </a:ext>
            </a:extLst>
          </p:cNvPr>
          <p:cNvPicPr>
            <a:picLocks noChangeAspect="1"/>
          </p:cNvPicPr>
          <p:nvPr userDrawn="1"/>
        </p:nvPicPr>
        <p:blipFill>
          <a:blip r:embed="rId2"/>
          <a:stretch>
            <a:fillRect/>
          </a:stretch>
        </p:blipFill>
        <p:spPr>
          <a:xfrm>
            <a:off x="1706095" y="1829907"/>
            <a:ext cx="247647" cy="218014"/>
          </a:xfrm>
          <a:prstGeom prst="rect">
            <a:avLst/>
          </a:prstGeom>
        </p:spPr>
      </p:pic>
      <p:pic>
        <p:nvPicPr>
          <p:cNvPr id="7" name="Picture 6">
            <a:extLst>
              <a:ext uri="{FF2B5EF4-FFF2-40B4-BE49-F238E27FC236}">
                <a16:creationId xmlns:a16="http://schemas.microsoft.com/office/drawing/2014/main" id="{C814F4B8-56BB-8A42-8DA3-74DB3B648235}"/>
              </a:ext>
            </a:extLst>
          </p:cNvPr>
          <p:cNvPicPr>
            <a:picLocks noChangeAspect="1"/>
          </p:cNvPicPr>
          <p:nvPr userDrawn="1"/>
        </p:nvPicPr>
        <p:blipFill>
          <a:blip r:embed="rId3"/>
          <a:stretch>
            <a:fillRect/>
          </a:stretch>
        </p:blipFill>
        <p:spPr>
          <a:xfrm rot="16200000">
            <a:off x="1989226" y="1843781"/>
            <a:ext cx="274149" cy="193618"/>
          </a:xfrm>
          <a:prstGeom prst="rect">
            <a:avLst/>
          </a:prstGeom>
        </p:spPr>
      </p:pic>
      <p:pic>
        <p:nvPicPr>
          <p:cNvPr id="13" name="Picture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562099" y="1306980"/>
            <a:ext cx="816211" cy="439498"/>
          </a:xfrm>
          <a:prstGeom prst="rect">
            <a:avLst/>
          </a:prstGeom>
        </p:spPr>
      </p:pic>
      <p:sp>
        <p:nvSpPr>
          <p:cNvPr id="19" name="Rectangle 9">
            <a:extLst>
              <a:ext uri="{FF2B5EF4-FFF2-40B4-BE49-F238E27FC236}">
                <a16:creationId xmlns:a16="http://schemas.microsoft.com/office/drawing/2014/main" id="{FACD5E0F-63B2-4700-8ACA-3FCD412EFC8F}"/>
              </a:ext>
            </a:extLst>
          </p:cNvPr>
          <p:cNvSpPr/>
          <p:nvPr userDrawn="1"/>
        </p:nvSpPr>
        <p:spPr>
          <a:xfrm>
            <a:off x="0" y="6238567"/>
            <a:ext cx="12192000" cy="619433"/>
          </a:xfrm>
          <a:prstGeom prst="rect">
            <a:avLst/>
          </a:prstGeom>
          <a:solidFill>
            <a:srgbClr val="69B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12">
            <a:extLst>
              <a:ext uri="{FF2B5EF4-FFF2-40B4-BE49-F238E27FC236}">
                <a16:creationId xmlns:a16="http://schemas.microsoft.com/office/drawing/2014/main" id="{9419D7B7-6D20-4CB8-94FD-DF93A3A86C60}"/>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05647" y="6381980"/>
            <a:ext cx="3807894" cy="253859"/>
          </a:xfrm>
          <a:prstGeom prst="rect">
            <a:avLst/>
          </a:prstGeom>
        </p:spPr>
      </p:pic>
      <p:sp>
        <p:nvSpPr>
          <p:cNvPr id="22" name="Date Placeholder 23">
            <a:extLst>
              <a:ext uri="{FF2B5EF4-FFF2-40B4-BE49-F238E27FC236}">
                <a16:creationId xmlns:a16="http://schemas.microsoft.com/office/drawing/2014/main" id="{57435674-EC97-49F4-8D73-51D06972DCDF}"/>
              </a:ext>
            </a:extLst>
          </p:cNvPr>
          <p:cNvSpPr>
            <a:spLocks noGrp="1"/>
          </p:cNvSpPr>
          <p:nvPr>
            <p:ph type="dt" sz="half" idx="10"/>
          </p:nvPr>
        </p:nvSpPr>
        <p:spPr>
          <a:xfrm>
            <a:off x="838200" y="6356350"/>
            <a:ext cx="2743200" cy="365125"/>
          </a:xfrm>
        </p:spPr>
        <p:txBody>
          <a:bodyPr/>
          <a:lstStyle/>
          <a:p>
            <a:fld id="{2674F2C9-61EA-455F-A5E9-73A4F64FBE7B}" type="datetime1">
              <a:rPr lang="en-US" smtClean="0"/>
              <a:t>1/23/2020</a:t>
            </a:fld>
            <a:endParaRPr lang="en-US"/>
          </a:p>
        </p:txBody>
      </p:sp>
      <p:sp>
        <p:nvSpPr>
          <p:cNvPr id="23" name="Footer Placeholder 24">
            <a:extLst>
              <a:ext uri="{FF2B5EF4-FFF2-40B4-BE49-F238E27FC236}">
                <a16:creationId xmlns:a16="http://schemas.microsoft.com/office/drawing/2014/main" id="{5EBE0129-467E-4DA7-93CD-E1638C53FB55}"/>
              </a:ext>
            </a:extLst>
          </p:cNvPr>
          <p:cNvSpPr>
            <a:spLocks noGrp="1"/>
          </p:cNvSpPr>
          <p:nvPr>
            <p:ph type="ftr" sz="quarter" idx="11"/>
          </p:nvPr>
        </p:nvSpPr>
        <p:spPr>
          <a:xfrm>
            <a:off x="4038600" y="6356350"/>
            <a:ext cx="4114800" cy="365125"/>
          </a:xfrm>
        </p:spPr>
        <p:txBody>
          <a:bodyPr/>
          <a:lstStyle/>
          <a:p>
            <a:endParaRPr lang="en-US"/>
          </a:p>
        </p:txBody>
      </p:sp>
      <p:sp>
        <p:nvSpPr>
          <p:cNvPr id="24" name="Slide Number Placeholder 25">
            <a:extLst>
              <a:ext uri="{FF2B5EF4-FFF2-40B4-BE49-F238E27FC236}">
                <a16:creationId xmlns:a16="http://schemas.microsoft.com/office/drawing/2014/main" id="{BB1BD3DB-AFF5-45F0-845F-184CA09793B9}"/>
              </a:ext>
            </a:extLst>
          </p:cNvPr>
          <p:cNvSpPr>
            <a:spLocks noGrp="1"/>
          </p:cNvSpPr>
          <p:nvPr>
            <p:ph type="sldNum" sz="quarter" idx="12"/>
          </p:nvPr>
        </p:nvSpPr>
        <p:spPr>
          <a:xfrm>
            <a:off x="8610600" y="6356350"/>
            <a:ext cx="2743200" cy="365125"/>
          </a:xfrm>
        </p:spPr>
        <p:txBody>
          <a:bodyPr/>
          <a:lstStyle>
            <a:lvl1pPr>
              <a:defRPr lang="en-US" sz="1100" b="1" i="1" kern="1200" smtClean="0">
                <a:solidFill>
                  <a:schemeClr val="bg1"/>
                </a:solidFill>
                <a:latin typeface="Verdana" charset="0"/>
                <a:ea typeface="Verdana" charset="0"/>
                <a:cs typeface="Verdana" charset="0"/>
              </a:defRPr>
            </a:lvl1pPr>
          </a:lstStyle>
          <a:p>
            <a:fld id="{6E9F442E-095D-414B-A3C1-4D7C903EC540}" type="slidenum">
              <a:rPr lang="uk-UA" smtClean="0"/>
              <a:pPr/>
              <a:t>‹#›</a:t>
            </a:fld>
            <a:endParaRPr lang="uk-UA" dirty="0"/>
          </a:p>
        </p:txBody>
      </p:sp>
    </p:spTree>
    <p:extLst>
      <p:ext uri="{BB962C8B-B14F-4D97-AF65-F5344CB8AC3E}">
        <p14:creationId xmlns:p14="http://schemas.microsoft.com/office/powerpoint/2010/main" val="8666953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ue_Title and Content">
    <p:spTree>
      <p:nvGrpSpPr>
        <p:cNvPr id="1" name=""/>
        <p:cNvGrpSpPr/>
        <p:nvPr/>
      </p:nvGrpSpPr>
      <p:grpSpPr>
        <a:xfrm>
          <a:off x="0" y="0"/>
          <a:ext cx="0" cy="0"/>
          <a:chOff x="0" y="0"/>
          <a:chExt cx="0" cy="0"/>
        </a:xfrm>
      </p:grpSpPr>
      <p:sp>
        <p:nvSpPr>
          <p:cNvPr id="10" name="Rectangle 9"/>
          <p:cNvSpPr/>
          <p:nvPr userDrawn="1"/>
        </p:nvSpPr>
        <p:spPr>
          <a:xfrm>
            <a:off x="0" y="6238567"/>
            <a:ext cx="12192000" cy="619433"/>
          </a:xfrm>
          <a:prstGeom prst="rect">
            <a:avLst/>
          </a:prstGeom>
          <a:solidFill>
            <a:srgbClr val="69B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5647" y="2209518"/>
            <a:ext cx="7675110" cy="1291123"/>
          </a:xfrm>
        </p:spPr>
        <p:txBody>
          <a:bodyPr vert="horz" lIns="108000" tIns="45720" rIns="91440" bIns="45720" rtlCol="0">
            <a:spAutoFit/>
          </a:bodyPr>
          <a:lstStyle>
            <a:lvl1pPr indent="97200" algn="l">
              <a:defRPr lang="en-US" sz="1400" b="0" i="0" baseline="0" dirty="0" smtClean="0">
                <a:solidFill>
                  <a:schemeClr val="bg2">
                    <a:lumMod val="25000"/>
                  </a:schemeClr>
                </a:solidFill>
                <a:latin typeface="verdana" charset="0"/>
              </a:defRPr>
            </a:lvl1pPr>
            <a:lvl2pPr algn="l">
              <a:defRPr lang="en-US" sz="1400" i="1" dirty="0" smtClean="0">
                <a:solidFill>
                  <a:schemeClr val="bg2">
                    <a:lumMod val="50000"/>
                  </a:schemeClr>
                </a:solidFill>
                <a:latin typeface="Verdana" charset="0"/>
                <a:ea typeface="Verdana" charset="0"/>
                <a:cs typeface="Verdana" charset="0"/>
              </a:defRPr>
            </a:lvl2pPr>
            <a:lvl3pPr algn="l">
              <a:defRPr lang="en-US" sz="1400" i="1" dirty="0" smtClean="0">
                <a:solidFill>
                  <a:schemeClr val="bg2">
                    <a:lumMod val="50000"/>
                  </a:schemeClr>
                </a:solidFill>
                <a:latin typeface="Verdana" charset="0"/>
                <a:ea typeface="Verdana" charset="0"/>
                <a:cs typeface="Verdana" charset="0"/>
              </a:defRPr>
            </a:lvl3pPr>
            <a:lvl4pPr algn="l">
              <a:defRPr lang="en-US" sz="1400" i="1" dirty="0" smtClean="0">
                <a:solidFill>
                  <a:schemeClr val="bg2">
                    <a:lumMod val="50000"/>
                  </a:schemeClr>
                </a:solidFill>
                <a:latin typeface="Verdana" charset="0"/>
                <a:ea typeface="Verdana" charset="0"/>
                <a:cs typeface="Verdana" charset="0"/>
              </a:defRPr>
            </a:lvl4pPr>
            <a:lvl5pPr>
              <a:defRPr lang="en-US" sz="1400" i="1" dirty="0">
                <a:solidFill>
                  <a:schemeClr val="bg2">
                    <a:lumMod val="50000"/>
                  </a:schemeClr>
                </a:solidFill>
                <a:latin typeface="Verdana" charset="0"/>
                <a:ea typeface="Verdana" charset="0"/>
                <a:cs typeface="Verdana" charset="0"/>
              </a:defRPr>
            </a:lvl5pPr>
          </a:lstStyle>
          <a:p>
            <a:pPr marL="285750" lvl="0" indent="-177750">
              <a:lnSpc>
                <a:spcPts val="800"/>
              </a:lnSpc>
              <a:spcBef>
                <a:spcPts val="500"/>
              </a:spcBef>
              <a:buClr>
                <a:schemeClr val="bg2">
                  <a:lumMod val="25000"/>
                </a:schemeClr>
              </a:buClr>
              <a:buSzPct val="130000"/>
              <a:buFont typeface="Arial" charset="0"/>
            </a:pPr>
            <a:r>
              <a:rPr lang="en-US" dirty="0"/>
              <a:t>Click to edit Master text styles</a:t>
            </a:r>
          </a:p>
          <a:p>
            <a:pPr marL="0" lvl="0" indent="0" algn="ctr">
              <a:buNone/>
            </a:pPr>
            <a:r>
              <a:rPr lang="en-US" dirty="0"/>
              <a:t>Second level</a:t>
            </a:r>
          </a:p>
          <a:p>
            <a:pPr marL="457200" lvl="1" indent="0" algn="ctr">
              <a:buNone/>
            </a:pPr>
            <a:r>
              <a:rPr lang="en-US" dirty="0"/>
              <a:t>Third level</a:t>
            </a:r>
          </a:p>
          <a:p>
            <a:pPr marL="914400" lvl="2" indent="0" algn="ctr">
              <a:buNone/>
            </a:pPr>
            <a:r>
              <a:rPr lang="en-US" dirty="0"/>
              <a:t>Fourth level</a:t>
            </a:r>
          </a:p>
          <a:p>
            <a:pPr marL="1371600" lvl="3" indent="0" algn="ctr">
              <a:buNone/>
            </a:pPr>
            <a:r>
              <a:rPr lang="en-US" dirty="0"/>
              <a:t>Fifth level</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5647" y="6381980"/>
            <a:ext cx="3807894" cy="253859"/>
          </a:xfrm>
          <a:prstGeom prst="rect">
            <a:avLst/>
          </a:prstGeom>
        </p:spPr>
      </p:pic>
      <p:sp>
        <p:nvSpPr>
          <p:cNvPr id="24" name="Date Placeholder 23"/>
          <p:cNvSpPr>
            <a:spLocks noGrp="1"/>
          </p:cNvSpPr>
          <p:nvPr>
            <p:ph type="dt" sz="half" idx="10"/>
          </p:nvPr>
        </p:nvSpPr>
        <p:spPr/>
        <p:txBody>
          <a:bodyPr/>
          <a:lstStyle/>
          <a:p>
            <a:fld id="{70F81A26-B28D-4DDD-A3D2-475ACD571E76}" type="datetime1">
              <a:rPr lang="en-US" smtClean="0"/>
              <a:t>1/23/2020</a:t>
            </a:fld>
            <a:endParaRPr lang="en-US"/>
          </a:p>
        </p:txBody>
      </p:sp>
      <p:sp>
        <p:nvSpPr>
          <p:cNvPr id="25" name="Footer Placeholder 24"/>
          <p:cNvSpPr>
            <a:spLocks noGrp="1"/>
          </p:cNvSpPr>
          <p:nvPr>
            <p:ph type="ftr" sz="quarter" idx="11"/>
          </p:nvPr>
        </p:nvSpPr>
        <p:spPr/>
        <p:txBody>
          <a:bodyPr/>
          <a:lstStyle/>
          <a:p>
            <a:endParaRPr lang="en-US"/>
          </a:p>
        </p:txBody>
      </p:sp>
      <p:sp>
        <p:nvSpPr>
          <p:cNvPr id="26" name="Slide Number Placeholder 25"/>
          <p:cNvSpPr>
            <a:spLocks noGrp="1"/>
          </p:cNvSpPr>
          <p:nvPr>
            <p:ph type="sldNum" sz="quarter" idx="12"/>
          </p:nvPr>
        </p:nvSpPr>
        <p:spPr/>
        <p:txBody>
          <a:bodyPr/>
          <a:lstStyle>
            <a:lvl1pPr>
              <a:defRPr lang="en-US" sz="1100" b="1" i="1" kern="1200" smtClean="0">
                <a:solidFill>
                  <a:schemeClr val="bg1"/>
                </a:solidFill>
                <a:latin typeface="Verdana" charset="0"/>
                <a:ea typeface="Verdana" charset="0"/>
                <a:cs typeface="Verdana" charset="0"/>
              </a:defRPr>
            </a:lvl1pPr>
          </a:lstStyle>
          <a:p>
            <a:fld id="{6E9F442E-095D-414B-A3C1-4D7C903EC540}" type="slidenum">
              <a:rPr lang="uk-UA" smtClean="0"/>
              <a:pPr/>
              <a:t>‹#›</a:t>
            </a:fld>
            <a:endParaRPr lang="uk-UA" dirty="0"/>
          </a:p>
        </p:txBody>
      </p:sp>
      <p:sp>
        <p:nvSpPr>
          <p:cNvPr id="11" name="Title 1">
            <a:extLst>
              <a:ext uri="{FF2B5EF4-FFF2-40B4-BE49-F238E27FC236}">
                <a16:creationId xmlns:a16="http://schemas.microsoft.com/office/drawing/2014/main" id="{0A2B20B7-EA78-479A-89F8-E944F5C68713}"/>
              </a:ext>
            </a:extLst>
          </p:cNvPr>
          <p:cNvSpPr>
            <a:spLocks noGrp="1"/>
          </p:cNvSpPr>
          <p:nvPr>
            <p:ph type="title"/>
          </p:nvPr>
        </p:nvSpPr>
        <p:spPr>
          <a:xfrm>
            <a:off x="712573" y="733368"/>
            <a:ext cx="5894832" cy="864778"/>
          </a:xfrm>
        </p:spPr>
        <p:txBody>
          <a:bodyPr vert="horz" lIns="91440" tIns="45720" rIns="91440" bIns="45720" rtlCol="0" anchor="ctr">
            <a:normAutofit/>
          </a:bodyPr>
          <a:lstStyle>
            <a:lvl1pPr>
              <a:defRPr lang="en-US" sz="2400" b="1" i="0" baseline="0">
                <a:solidFill>
                  <a:srgbClr val="69B3E7"/>
                </a:solidFill>
                <a:latin typeface="Georgia" charset="0"/>
              </a:defRPr>
            </a:lvl1pPr>
          </a:lstStyle>
          <a:p>
            <a:pPr lvl="0"/>
            <a:r>
              <a:rPr lang="en-US" dirty="0"/>
              <a:t>Click to edit Master title style</a:t>
            </a:r>
          </a:p>
        </p:txBody>
      </p:sp>
      <p:cxnSp>
        <p:nvCxnSpPr>
          <p:cNvPr id="12" name="Straight Connector 15">
            <a:extLst>
              <a:ext uri="{FF2B5EF4-FFF2-40B4-BE49-F238E27FC236}">
                <a16:creationId xmlns:a16="http://schemas.microsoft.com/office/drawing/2014/main" id="{67E2E8A3-EE7E-4FD1-87A2-5CA56601AD11}"/>
              </a:ext>
            </a:extLst>
          </p:cNvPr>
          <p:cNvCxnSpPr/>
          <p:nvPr userDrawn="1"/>
        </p:nvCxnSpPr>
        <p:spPr>
          <a:xfrm>
            <a:off x="821898" y="1616653"/>
            <a:ext cx="181429" cy="0"/>
          </a:xfrm>
          <a:prstGeom prst="line">
            <a:avLst/>
          </a:prstGeom>
          <a:ln w="38100">
            <a:solidFill>
              <a:srgbClr val="69B3E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17099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ue_Title and Content 2 pics">
    <p:spTree>
      <p:nvGrpSpPr>
        <p:cNvPr id="1" name=""/>
        <p:cNvGrpSpPr/>
        <p:nvPr/>
      </p:nvGrpSpPr>
      <p:grpSpPr>
        <a:xfrm>
          <a:off x="0" y="0"/>
          <a:ext cx="0" cy="0"/>
          <a:chOff x="0" y="0"/>
          <a:chExt cx="0" cy="0"/>
        </a:xfrm>
      </p:grpSpPr>
      <p:sp>
        <p:nvSpPr>
          <p:cNvPr id="8" name="Picture Placeholder 2"/>
          <p:cNvSpPr>
            <a:spLocks noGrp="1"/>
          </p:cNvSpPr>
          <p:nvPr>
            <p:ph type="pic" idx="13"/>
          </p:nvPr>
        </p:nvSpPr>
        <p:spPr>
          <a:xfrm>
            <a:off x="7698658" y="1071716"/>
            <a:ext cx="2998839" cy="22810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9" name="Picture Placeholder 2"/>
          <p:cNvSpPr>
            <a:spLocks noGrp="1"/>
          </p:cNvSpPr>
          <p:nvPr>
            <p:ph type="pic" idx="14"/>
          </p:nvPr>
        </p:nvSpPr>
        <p:spPr>
          <a:xfrm>
            <a:off x="7698658" y="3362632"/>
            <a:ext cx="2998839" cy="22810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9" name="Rectangle 18"/>
          <p:cNvSpPr/>
          <p:nvPr userDrawn="1"/>
        </p:nvSpPr>
        <p:spPr>
          <a:xfrm>
            <a:off x="0" y="6238567"/>
            <a:ext cx="12192000" cy="619433"/>
          </a:xfrm>
          <a:prstGeom prst="rect">
            <a:avLst/>
          </a:prstGeom>
          <a:solidFill>
            <a:srgbClr val="69B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ontent Placeholder 2"/>
          <p:cNvSpPr>
            <a:spLocks noGrp="1"/>
          </p:cNvSpPr>
          <p:nvPr>
            <p:ph idx="15"/>
          </p:nvPr>
        </p:nvSpPr>
        <p:spPr>
          <a:xfrm>
            <a:off x="614310" y="2216918"/>
            <a:ext cx="5282321" cy="1312667"/>
          </a:xfrm>
        </p:spPr>
        <p:txBody>
          <a:bodyPr vert="horz" lIns="108000" tIns="45720" rIns="91440" bIns="45720" rtlCol="0">
            <a:spAutoFit/>
          </a:bodyPr>
          <a:lstStyle>
            <a:lvl1pPr marL="108000" indent="0" algn="l">
              <a:lnSpc>
                <a:spcPct val="100000"/>
              </a:lnSpc>
              <a:buNone/>
              <a:defRPr lang="en-US" sz="1400" b="0" i="0" baseline="0" dirty="0" smtClean="0">
                <a:solidFill>
                  <a:schemeClr val="bg2">
                    <a:lumMod val="25000"/>
                  </a:schemeClr>
                </a:solidFill>
                <a:latin typeface="verdana" charset="0"/>
              </a:defRPr>
            </a:lvl1pPr>
            <a:lvl2pPr algn="l">
              <a:defRPr lang="en-US" sz="1400" i="1" dirty="0" smtClean="0">
                <a:solidFill>
                  <a:schemeClr val="bg2">
                    <a:lumMod val="50000"/>
                  </a:schemeClr>
                </a:solidFill>
                <a:latin typeface="Verdana" charset="0"/>
                <a:ea typeface="Verdana" charset="0"/>
                <a:cs typeface="Verdana" charset="0"/>
              </a:defRPr>
            </a:lvl2pPr>
            <a:lvl3pPr algn="l">
              <a:defRPr lang="en-US" sz="1400" i="1" dirty="0" smtClean="0">
                <a:solidFill>
                  <a:schemeClr val="bg2">
                    <a:lumMod val="50000"/>
                  </a:schemeClr>
                </a:solidFill>
                <a:latin typeface="Verdana" charset="0"/>
                <a:ea typeface="Verdana" charset="0"/>
                <a:cs typeface="Verdana" charset="0"/>
              </a:defRPr>
            </a:lvl3pPr>
            <a:lvl4pPr algn="l">
              <a:defRPr lang="en-US" sz="1400" i="1" dirty="0" smtClean="0">
                <a:solidFill>
                  <a:schemeClr val="bg2">
                    <a:lumMod val="50000"/>
                  </a:schemeClr>
                </a:solidFill>
                <a:latin typeface="Verdana" charset="0"/>
                <a:ea typeface="Verdana" charset="0"/>
                <a:cs typeface="Verdana" charset="0"/>
              </a:defRPr>
            </a:lvl4pPr>
            <a:lvl5pPr>
              <a:defRPr lang="en-US" sz="1400" i="1" dirty="0">
                <a:solidFill>
                  <a:schemeClr val="bg2">
                    <a:lumMod val="50000"/>
                  </a:schemeClr>
                </a:solidFill>
                <a:latin typeface="Verdana" charset="0"/>
                <a:ea typeface="Verdana" charset="0"/>
                <a:cs typeface="Verdana" charset="0"/>
              </a:defRPr>
            </a:lvl5pPr>
          </a:lstStyle>
          <a:p>
            <a:pPr marL="285750" lvl="0" indent="-177750">
              <a:lnSpc>
                <a:spcPts val="800"/>
              </a:lnSpc>
              <a:spcBef>
                <a:spcPts val="500"/>
              </a:spcBef>
              <a:buClr>
                <a:schemeClr val="bg2">
                  <a:lumMod val="25000"/>
                </a:schemeClr>
              </a:buClr>
              <a:buSzPct val="130000"/>
              <a:buFont typeface="Arial" charset="0"/>
            </a:pPr>
            <a:r>
              <a:rPr lang="en-US" dirty="0"/>
              <a:t>Click to edit Master text styles</a:t>
            </a:r>
          </a:p>
          <a:p>
            <a:pPr marL="0" lvl="0" indent="0" algn="ctr">
              <a:buNone/>
            </a:pPr>
            <a:r>
              <a:rPr lang="en-US" dirty="0"/>
              <a:t>Second level</a:t>
            </a:r>
          </a:p>
          <a:p>
            <a:pPr marL="457200" lvl="1" indent="0" algn="ctr">
              <a:buNone/>
            </a:pPr>
            <a:r>
              <a:rPr lang="en-US" dirty="0"/>
              <a:t>Third level</a:t>
            </a:r>
          </a:p>
          <a:p>
            <a:pPr marL="914400" lvl="2" indent="0" algn="ctr">
              <a:buNone/>
            </a:pPr>
            <a:r>
              <a:rPr lang="en-US" dirty="0"/>
              <a:t>Fourth level</a:t>
            </a:r>
          </a:p>
          <a:p>
            <a:pPr marL="1371600" lvl="3" indent="0" algn="ctr">
              <a:buNone/>
            </a:pPr>
            <a:r>
              <a:rPr lang="en-US" dirty="0"/>
              <a:t>Fifth level</a:t>
            </a:r>
          </a:p>
        </p:txBody>
      </p:sp>
      <p:sp>
        <p:nvSpPr>
          <p:cNvPr id="15" name="Title 1"/>
          <p:cNvSpPr>
            <a:spLocks noGrp="1"/>
          </p:cNvSpPr>
          <p:nvPr>
            <p:ph type="title"/>
          </p:nvPr>
        </p:nvSpPr>
        <p:spPr>
          <a:xfrm>
            <a:off x="712573" y="733368"/>
            <a:ext cx="5894832" cy="864778"/>
          </a:xfrm>
        </p:spPr>
        <p:txBody>
          <a:bodyPr vert="horz" lIns="91440" tIns="45720" rIns="91440" bIns="45720" rtlCol="0" anchor="ctr">
            <a:normAutofit/>
          </a:bodyPr>
          <a:lstStyle>
            <a:lvl1pPr>
              <a:defRPr lang="en-US" sz="2400" b="1" i="0" baseline="0">
                <a:solidFill>
                  <a:srgbClr val="69B3E7"/>
                </a:solidFill>
                <a:latin typeface="Georgia" charset="0"/>
              </a:defRPr>
            </a:lvl1pPr>
          </a:lstStyle>
          <a:p>
            <a:pPr lvl="0"/>
            <a:r>
              <a:rPr lang="en-US" dirty="0"/>
              <a:t>Click to edit Master title style</a:t>
            </a:r>
          </a:p>
        </p:txBody>
      </p:sp>
      <p:pic>
        <p:nvPicPr>
          <p:cNvPr id="21" name="Picture 2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5647" y="6381980"/>
            <a:ext cx="3807894" cy="253859"/>
          </a:xfrm>
          <a:prstGeom prst="rect">
            <a:avLst/>
          </a:prstGeom>
        </p:spPr>
      </p:pic>
      <p:sp>
        <p:nvSpPr>
          <p:cNvPr id="25" name="Date Placeholder 24"/>
          <p:cNvSpPr>
            <a:spLocks noGrp="1"/>
          </p:cNvSpPr>
          <p:nvPr>
            <p:ph type="dt" sz="half" idx="16"/>
          </p:nvPr>
        </p:nvSpPr>
        <p:spPr/>
        <p:txBody>
          <a:bodyPr/>
          <a:lstStyle/>
          <a:p>
            <a:fld id="{062941E8-43C0-4928-9199-B6C30076CE1D}" type="datetime1">
              <a:rPr lang="en-US" smtClean="0"/>
              <a:t>1/23/2020</a:t>
            </a:fld>
            <a:endParaRPr lang="en-US"/>
          </a:p>
        </p:txBody>
      </p:sp>
      <p:sp>
        <p:nvSpPr>
          <p:cNvPr id="26" name="Footer Placeholder 25"/>
          <p:cNvSpPr>
            <a:spLocks noGrp="1"/>
          </p:cNvSpPr>
          <p:nvPr>
            <p:ph type="ftr" sz="quarter" idx="17"/>
          </p:nvPr>
        </p:nvSpPr>
        <p:spPr/>
        <p:txBody>
          <a:bodyPr/>
          <a:lstStyle/>
          <a:p>
            <a:endParaRPr lang="en-US"/>
          </a:p>
        </p:txBody>
      </p:sp>
      <p:sp>
        <p:nvSpPr>
          <p:cNvPr id="27" name="Slide Number Placeholder 26"/>
          <p:cNvSpPr>
            <a:spLocks noGrp="1"/>
          </p:cNvSpPr>
          <p:nvPr>
            <p:ph type="sldNum" sz="quarter" idx="18"/>
          </p:nvPr>
        </p:nvSpPr>
        <p:spPr/>
        <p:txBody>
          <a:bodyPr/>
          <a:lstStyle>
            <a:lvl1pPr>
              <a:defRPr sz="1100" b="1" i="1">
                <a:solidFill>
                  <a:schemeClr val="bg1"/>
                </a:solidFill>
                <a:latin typeface="Verdana" charset="0"/>
                <a:ea typeface="Verdana" charset="0"/>
                <a:cs typeface="Verdana" charset="0"/>
              </a:defRPr>
            </a:lvl1pPr>
          </a:lstStyle>
          <a:p>
            <a:fld id="{6E9F442E-095D-414B-A3C1-4D7C903EC540}" type="slidenum">
              <a:rPr lang="en-US" smtClean="0"/>
              <a:pPr/>
              <a:t>‹#›</a:t>
            </a:fld>
            <a:endParaRPr lang="en-US" dirty="0"/>
          </a:p>
        </p:txBody>
      </p:sp>
      <p:cxnSp>
        <p:nvCxnSpPr>
          <p:cNvPr id="20" name="Straight Connector 15">
            <a:extLst>
              <a:ext uri="{FF2B5EF4-FFF2-40B4-BE49-F238E27FC236}">
                <a16:creationId xmlns:a16="http://schemas.microsoft.com/office/drawing/2014/main" id="{FCDA9ACC-F610-49C4-BE31-4AEA6AE3D9E9}"/>
              </a:ext>
            </a:extLst>
          </p:cNvPr>
          <p:cNvCxnSpPr/>
          <p:nvPr userDrawn="1"/>
        </p:nvCxnSpPr>
        <p:spPr>
          <a:xfrm>
            <a:off x="821898" y="1616653"/>
            <a:ext cx="181429" cy="0"/>
          </a:xfrm>
          <a:prstGeom prst="line">
            <a:avLst/>
          </a:prstGeom>
          <a:ln w="38100">
            <a:solidFill>
              <a:srgbClr val="69B3E7"/>
            </a:solidFill>
          </a:ln>
        </p:spPr>
        <p:style>
          <a:lnRef idx="1">
            <a:schemeClr val="accent1"/>
          </a:lnRef>
          <a:fillRef idx="0">
            <a:schemeClr val="accent1"/>
          </a:fillRef>
          <a:effectRef idx="0">
            <a:schemeClr val="accent1"/>
          </a:effectRef>
          <a:fontRef idx="minor">
            <a:schemeClr val="tx1"/>
          </a:fontRef>
        </p:style>
      </p:cxnSp>
      <p:pic>
        <p:nvPicPr>
          <p:cNvPr id="22" name="Picture 21">
            <a:extLst>
              <a:ext uri="{FF2B5EF4-FFF2-40B4-BE49-F238E27FC236}">
                <a16:creationId xmlns:a16="http://schemas.microsoft.com/office/drawing/2014/main" id="{A7CE4469-60CC-744D-BAFB-E58EFBF3AD82}"/>
              </a:ext>
            </a:extLst>
          </p:cNvPr>
          <p:cNvPicPr>
            <a:picLocks noChangeAspect="1"/>
          </p:cNvPicPr>
          <p:nvPr userDrawn="1"/>
        </p:nvPicPr>
        <p:blipFill>
          <a:blip r:embed="rId3">
            <a:alphaModFix amt="80000"/>
          </a:blip>
          <a:stretch>
            <a:fillRect/>
          </a:stretch>
        </p:blipFill>
        <p:spPr>
          <a:xfrm>
            <a:off x="7405388" y="3350044"/>
            <a:ext cx="582625" cy="411480"/>
          </a:xfrm>
          <a:prstGeom prst="rect">
            <a:avLst/>
          </a:prstGeom>
        </p:spPr>
      </p:pic>
      <p:pic>
        <p:nvPicPr>
          <p:cNvPr id="16" name="Picture 15">
            <a:extLst>
              <a:ext uri="{FF2B5EF4-FFF2-40B4-BE49-F238E27FC236}">
                <a16:creationId xmlns:a16="http://schemas.microsoft.com/office/drawing/2014/main" id="{A3B382F0-341A-0048-9444-C560BD487F50}"/>
              </a:ext>
            </a:extLst>
          </p:cNvPr>
          <p:cNvPicPr>
            <a:picLocks noChangeAspect="1"/>
          </p:cNvPicPr>
          <p:nvPr userDrawn="1"/>
        </p:nvPicPr>
        <p:blipFill>
          <a:blip r:embed="rId4">
            <a:alphaModFix/>
          </a:blip>
          <a:stretch>
            <a:fillRect/>
          </a:stretch>
        </p:blipFill>
        <p:spPr>
          <a:xfrm>
            <a:off x="10465002" y="2901336"/>
            <a:ext cx="503685" cy="443415"/>
          </a:xfrm>
          <a:prstGeom prst="rect">
            <a:avLst/>
          </a:prstGeom>
        </p:spPr>
      </p:pic>
    </p:spTree>
    <p:extLst>
      <p:ext uri="{BB962C8B-B14F-4D97-AF65-F5344CB8AC3E}">
        <p14:creationId xmlns:p14="http://schemas.microsoft.com/office/powerpoint/2010/main" val="8629473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ue_Title and Content 1 pic">
    <p:spTree>
      <p:nvGrpSpPr>
        <p:cNvPr id="1" name=""/>
        <p:cNvGrpSpPr/>
        <p:nvPr/>
      </p:nvGrpSpPr>
      <p:grpSpPr>
        <a:xfrm>
          <a:off x="0" y="0"/>
          <a:ext cx="0" cy="0"/>
          <a:chOff x="0" y="0"/>
          <a:chExt cx="0" cy="0"/>
        </a:xfrm>
      </p:grpSpPr>
      <p:sp>
        <p:nvSpPr>
          <p:cNvPr id="19" name="Rectangle 18"/>
          <p:cNvSpPr/>
          <p:nvPr userDrawn="1"/>
        </p:nvSpPr>
        <p:spPr>
          <a:xfrm>
            <a:off x="0" y="6238567"/>
            <a:ext cx="12200238" cy="619433"/>
          </a:xfrm>
          <a:prstGeom prst="rect">
            <a:avLst/>
          </a:prstGeom>
          <a:solidFill>
            <a:srgbClr val="69B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5647" y="6381980"/>
            <a:ext cx="3807894" cy="253859"/>
          </a:xfrm>
          <a:prstGeom prst="rect">
            <a:avLst/>
          </a:prstGeom>
        </p:spPr>
      </p:pic>
      <p:sp>
        <p:nvSpPr>
          <p:cNvPr id="8" name="Picture Placeholder 2"/>
          <p:cNvSpPr>
            <a:spLocks noGrp="1"/>
          </p:cNvSpPr>
          <p:nvPr>
            <p:ph type="pic" idx="13"/>
          </p:nvPr>
        </p:nvSpPr>
        <p:spPr>
          <a:xfrm>
            <a:off x="6071812" y="-32950"/>
            <a:ext cx="6128426" cy="627151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pic>
        <p:nvPicPr>
          <p:cNvPr id="17" name="Picture 16"/>
          <p:cNvPicPr>
            <a:picLocks noChangeAspect="1"/>
          </p:cNvPicPr>
          <p:nvPr userDrawn="1"/>
        </p:nvPicPr>
        <p:blipFill>
          <a:blip r:embed="rId3"/>
          <a:stretch>
            <a:fillRect/>
          </a:stretch>
        </p:blipFill>
        <p:spPr>
          <a:xfrm>
            <a:off x="5781838" y="3411912"/>
            <a:ext cx="563072" cy="397669"/>
          </a:xfrm>
          <a:prstGeom prst="rect">
            <a:avLst/>
          </a:prstGeom>
        </p:spPr>
      </p:pic>
      <p:pic>
        <p:nvPicPr>
          <p:cNvPr id="18" name="Picture 17"/>
          <p:cNvPicPr>
            <a:picLocks noChangeAspect="1"/>
          </p:cNvPicPr>
          <p:nvPr userDrawn="1"/>
        </p:nvPicPr>
        <p:blipFill>
          <a:blip r:embed="rId4"/>
          <a:stretch>
            <a:fillRect/>
          </a:stretch>
        </p:blipFill>
        <p:spPr>
          <a:xfrm>
            <a:off x="5835778" y="2197130"/>
            <a:ext cx="476122" cy="419150"/>
          </a:xfrm>
          <a:prstGeom prst="rect">
            <a:avLst/>
          </a:prstGeom>
        </p:spPr>
      </p:pic>
      <p:sp>
        <p:nvSpPr>
          <p:cNvPr id="20" name="Content Placeholder 2"/>
          <p:cNvSpPr>
            <a:spLocks noGrp="1"/>
          </p:cNvSpPr>
          <p:nvPr>
            <p:ph idx="15"/>
          </p:nvPr>
        </p:nvSpPr>
        <p:spPr>
          <a:xfrm>
            <a:off x="614311" y="2216918"/>
            <a:ext cx="5091456" cy="1312667"/>
          </a:xfrm>
        </p:spPr>
        <p:txBody>
          <a:bodyPr vert="horz" wrap="square" lIns="108000" tIns="45720" rIns="91440" bIns="45720" rtlCol="0">
            <a:spAutoFit/>
          </a:bodyPr>
          <a:lstStyle>
            <a:lvl1pPr marL="108000" indent="0" algn="l">
              <a:lnSpc>
                <a:spcPct val="100000"/>
              </a:lnSpc>
              <a:buNone/>
              <a:defRPr lang="en-US" sz="1400" b="0" i="0" baseline="0" dirty="0" smtClean="0">
                <a:solidFill>
                  <a:schemeClr val="bg2">
                    <a:lumMod val="25000"/>
                  </a:schemeClr>
                </a:solidFill>
                <a:latin typeface="verdana" charset="0"/>
              </a:defRPr>
            </a:lvl1pPr>
            <a:lvl2pPr algn="l">
              <a:defRPr lang="en-US" sz="1400" i="1" dirty="0" smtClean="0">
                <a:solidFill>
                  <a:schemeClr val="bg2">
                    <a:lumMod val="50000"/>
                  </a:schemeClr>
                </a:solidFill>
                <a:latin typeface="Verdana" charset="0"/>
                <a:ea typeface="Verdana" charset="0"/>
                <a:cs typeface="Verdana" charset="0"/>
              </a:defRPr>
            </a:lvl2pPr>
            <a:lvl3pPr algn="l">
              <a:defRPr lang="en-US" sz="1400" i="1" dirty="0" smtClean="0">
                <a:solidFill>
                  <a:schemeClr val="bg2">
                    <a:lumMod val="50000"/>
                  </a:schemeClr>
                </a:solidFill>
                <a:latin typeface="Verdana" charset="0"/>
                <a:ea typeface="Verdana" charset="0"/>
                <a:cs typeface="Verdana" charset="0"/>
              </a:defRPr>
            </a:lvl3pPr>
            <a:lvl4pPr algn="l">
              <a:defRPr lang="en-US" sz="1400" i="1" dirty="0" smtClean="0">
                <a:solidFill>
                  <a:schemeClr val="bg2">
                    <a:lumMod val="50000"/>
                  </a:schemeClr>
                </a:solidFill>
                <a:latin typeface="Verdana" charset="0"/>
                <a:ea typeface="Verdana" charset="0"/>
                <a:cs typeface="Verdana" charset="0"/>
              </a:defRPr>
            </a:lvl4pPr>
            <a:lvl5pPr>
              <a:defRPr lang="en-US" sz="1400" i="1" dirty="0">
                <a:solidFill>
                  <a:schemeClr val="bg2">
                    <a:lumMod val="50000"/>
                  </a:schemeClr>
                </a:solidFill>
                <a:latin typeface="Verdana" charset="0"/>
                <a:ea typeface="Verdana" charset="0"/>
                <a:cs typeface="Verdana" charset="0"/>
              </a:defRPr>
            </a:lvl5pPr>
          </a:lstStyle>
          <a:p>
            <a:pPr marL="285750" lvl="0" indent="-177750">
              <a:lnSpc>
                <a:spcPts val="800"/>
              </a:lnSpc>
              <a:spcBef>
                <a:spcPts val="500"/>
              </a:spcBef>
              <a:buClr>
                <a:schemeClr val="bg2">
                  <a:lumMod val="25000"/>
                </a:schemeClr>
              </a:buClr>
              <a:buSzPct val="130000"/>
              <a:buFont typeface="Arial" charset="0"/>
            </a:pPr>
            <a:r>
              <a:rPr lang="en-US" dirty="0"/>
              <a:t>Click to edit Master text styles</a:t>
            </a:r>
          </a:p>
          <a:p>
            <a:pPr marL="0" lvl="0" indent="0" algn="ctr">
              <a:buNone/>
            </a:pPr>
            <a:r>
              <a:rPr lang="en-US" dirty="0"/>
              <a:t>Second level</a:t>
            </a:r>
          </a:p>
          <a:p>
            <a:pPr marL="457200" lvl="1" indent="0" algn="ctr">
              <a:buNone/>
            </a:pPr>
            <a:r>
              <a:rPr lang="en-US" dirty="0"/>
              <a:t>Third level</a:t>
            </a:r>
          </a:p>
          <a:p>
            <a:pPr marL="914400" lvl="2" indent="0" algn="ctr">
              <a:buNone/>
            </a:pPr>
            <a:r>
              <a:rPr lang="en-US" dirty="0"/>
              <a:t>Fourth level</a:t>
            </a:r>
          </a:p>
          <a:p>
            <a:pPr marL="1371600" lvl="3" indent="0" algn="ctr">
              <a:buNone/>
            </a:pPr>
            <a:r>
              <a:rPr lang="en-US" dirty="0"/>
              <a:t>Fifth level</a:t>
            </a:r>
          </a:p>
        </p:txBody>
      </p:sp>
      <p:sp>
        <p:nvSpPr>
          <p:cNvPr id="2" name="Date Placeholder 1"/>
          <p:cNvSpPr>
            <a:spLocks noGrp="1"/>
          </p:cNvSpPr>
          <p:nvPr>
            <p:ph type="dt" sz="half" idx="16"/>
          </p:nvPr>
        </p:nvSpPr>
        <p:spPr/>
        <p:txBody>
          <a:bodyPr/>
          <a:lstStyle/>
          <a:p>
            <a:fld id="{BC285616-A28E-48F5-AAA4-DDACEBCE2772}" type="datetime1">
              <a:rPr lang="en-US" smtClean="0"/>
              <a:t>1/23/2020</a:t>
            </a:fld>
            <a:endParaRPr lang="en-US"/>
          </a:p>
        </p:txBody>
      </p:sp>
      <p:sp>
        <p:nvSpPr>
          <p:cNvPr id="3" name="Footer Placeholder 2"/>
          <p:cNvSpPr>
            <a:spLocks noGrp="1"/>
          </p:cNvSpPr>
          <p:nvPr>
            <p:ph type="ftr" sz="quarter" idx="17"/>
          </p:nvPr>
        </p:nvSpPr>
        <p:spPr/>
        <p:txBody>
          <a:bodyPr/>
          <a:lstStyle/>
          <a:p>
            <a:endParaRPr lang="en-US"/>
          </a:p>
        </p:txBody>
      </p:sp>
      <p:sp>
        <p:nvSpPr>
          <p:cNvPr id="4" name="Slide Number Placeholder 3"/>
          <p:cNvSpPr>
            <a:spLocks noGrp="1"/>
          </p:cNvSpPr>
          <p:nvPr>
            <p:ph type="sldNum" sz="quarter" idx="18"/>
          </p:nvPr>
        </p:nvSpPr>
        <p:spPr/>
        <p:txBody>
          <a:bodyPr/>
          <a:lstStyle>
            <a:lvl1pPr>
              <a:defRPr lang="en-US" sz="1100" b="1" i="1" kern="1200" smtClean="0">
                <a:solidFill>
                  <a:schemeClr val="bg1"/>
                </a:solidFill>
                <a:latin typeface="Verdana" charset="0"/>
                <a:ea typeface="Verdana" charset="0"/>
                <a:cs typeface="Verdana" charset="0"/>
              </a:defRPr>
            </a:lvl1pPr>
          </a:lstStyle>
          <a:p>
            <a:fld id="{6E9F442E-095D-414B-A3C1-4D7C903EC540}" type="slidenum">
              <a:rPr lang="uk-UA" smtClean="0"/>
              <a:pPr/>
              <a:t>‹#›</a:t>
            </a:fld>
            <a:endParaRPr lang="uk-UA" dirty="0"/>
          </a:p>
        </p:txBody>
      </p:sp>
      <p:sp>
        <p:nvSpPr>
          <p:cNvPr id="14" name="Title 1">
            <a:extLst>
              <a:ext uri="{FF2B5EF4-FFF2-40B4-BE49-F238E27FC236}">
                <a16:creationId xmlns:a16="http://schemas.microsoft.com/office/drawing/2014/main" id="{795839EF-EE3F-4E4B-9948-E420DC709994}"/>
              </a:ext>
            </a:extLst>
          </p:cNvPr>
          <p:cNvSpPr>
            <a:spLocks noGrp="1"/>
          </p:cNvSpPr>
          <p:nvPr>
            <p:ph type="title"/>
          </p:nvPr>
        </p:nvSpPr>
        <p:spPr>
          <a:xfrm>
            <a:off x="712574" y="733368"/>
            <a:ext cx="4993194" cy="864778"/>
          </a:xfrm>
        </p:spPr>
        <p:txBody>
          <a:bodyPr vert="horz" lIns="91440" tIns="45720" rIns="91440" bIns="45720" rtlCol="0" anchor="ctr">
            <a:normAutofit/>
          </a:bodyPr>
          <a:lstStyle>
            <a:lvl1pPr>
              <a:defRPr lang="en-US" sz="2400" b="1" i="0" baseline="0">
                <a:solidFill>
                  <a:srgbClr val="69B3E7"/>
                </a:solidFill>
                <a:latin typeface="Georgia" charset="0"/>
              </a:defRPr>
            </a:lvl1pPr>
          </a:lstStyle>
          <a:p>
            <a:pPr lvl="0"/>
            <a:r>
              <a:rPr lang="en-US" dirty="0"/>
              <a:t>Click to edit Master title style</a:t>
            </a:r>
          </a:p>
        </p:txBody>
      </p:sp>
      <p:cxnSp>
        <p:nvCxnSpPr>
          <p:cNvPr id="22" name="Straight Connector 15">
            <a:extLst>
              <a:ext uri="{FF2B5EF4-FFF2-40B4-BE49-F238E27FC236}">
                <a16:creationId xmlns:a16="http://schemas.microsoft.com/office/drawing/2014/main" id="{0DD633BE-2EEE-4AA7-BC30-7EC06E18621B}"/>
              </a:ext>
            </a:extLst>
          </p:cNvPr>
          <p:cNvCxnSpPr/>
          <p:nvPr userDrawn="1"/>
        </p:nvCxnSpPr>
        <p:spPr>
          <a:xfrm>
            <a:off x="821898" y="1616653"/>
            <a:ext cx="181429" cy="0"/>
          </a:xfrm>
          <a:prstGeom prst="line">
            <a:avLst/>
          </a:prstGeom>
          <a:ln w="38100">
            <a:solidFill>
              <a:srgbClr val="69B3E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27320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ue_Title only">
    <p:spTree>
      <p:nvGrpSpPr>
        <p:cNvPr id="1" name=""/>
        <p:cNvGrpSpPr/>
        <p:nvPr/>
      </p:nvGrpSpPr>
      <p:grpSpPr>
        <a:xfrm>
          <a:off x="0" y="0"/>
          <a:ext cx="0" cy="0"/>
          <a:chOff x="0" y="0"/>
          <a:chExt cx="0" cy="0"/>
        </a:xfrm>
      </p:grpSpPr>
      <p:sp>
        <p:nvSpPr>
          <p:cNvPr id="19" name="Rectangle 18"/>
          <p:cNvSpPr/>
          <p:nvPr userDrawn="1"/>
        </p:nvSpPr>
        <p:spPr>
          <a:xfrm>
            <a:off x="0" y="6238567"/>
            <a:ext cx="12192000" cy="619433"/>
          </a:xfrm>
          <a:prstGeom prst="rect">
            <a:avLst/>
          </a:prstGeom>
          <a:solidFill>
            <a:srgbClr val="69B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5647" y="6381980"/>
            <a:ext cx="3807894" cy="253859"/>
          </a:xfrm>
          <a:prstGeom prst="rect">
            <a:avLst/>
          </a:prstGeom>
        </p:spPr>
      </p:pic>
      <p:sp>
        <p:nvSpPr>
          <p:cNvPr id="3" name="Date Placeholder 2"/>
          <p:cNvSpPr>
            <a:spLocks noGrp="1"/>
          </p:cNvSpPr>
          <p:nvPr>
            <p:ph type="dt" sz="half" idx="10"/>
          </p:nvPr>
        </p:nvSpPr>
        <p:spPr/>
        <p:txBody>
          <a:bodyPr/>
          <a:lstStyle/>
          <a:p>
            <a:fld id="{1403DB0C-7749-439D-A079-D4FF456C4FA4}" type="datetime1">
              <a:rPr lang="en-US" smtClean="0"/>
              <a:t>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lang="en-US" sz="1100" b="1" i="1" kern="1200" smtClean="0">
                <a:solidFill>
                  <a:schemeClr val="bg1"/>
                </a:solidFill>
                <a:latin typeface="Verdana" charset="0"/>
                <a:ea typeface="Verdana" charset="0"/>
                <a:cs typeface="Verdana" charset="0"/>
              </a:defRPr>
            </a:lvl1pPr>
          </a:lstStyle>
          <a:p>
            <a:fld id="{6E9F442E-095D-414B-A3C1-4D7C903EC540}" type="slidenum">
              <a:rPr lang="uk-UA" smtClean="0"/>
              <a:pPr/>
              <a:t>‹#›</a:t>
            </a:fld>
            <a:endParaRPr lang="uk-UA" dirty="0"/>
          </a:p>
        </p:txBody>
      </p:sp>
      <p:sp>
        <p:nvSpPr>
          <p:cNvPr id="7" name="Title 6"/>
          <p:cNvSpPr>
            <a:spLocks noGrp="1"/>
          </p:cNvSpPr>
          <p:nvPr>
            <p:ph type="title"/>
          </p:nvPr>
        </p:nvSpPr>
        <p:spPr/>
        <p:txBody>
          <a:bodyPr/>
          <a:lstStyle/>
          <a:p>
            <a:r>
              <a:rPr lang="en-US"/>
              <a:t>Click to edit Master title style</a:t>
            </a:r>
          </a:p>
        </p:txBody>
      </p:sp>
      <p:cxnSp>
        <p:nvCxnSpPr>
          <p:cNvPr id="9" name="Straight Connector 15">
            <a:extLst>
              <a:ext uri="{FF2B5EF4-FFF2-40B4-BE49-F238E27FC236}">
                <a16:creationId xmlns:a16="http://schemas.microsoft.com/office/drawing/2014/main" id="{451358AA-0978-47C7-B947-59F8C17129D8}"/>
              </a:ext>
            </a:extLst>
          </p:cNvPr>
          <p:cNvCxnSpPr/>
          <p:nvPr userDrawn="1"/>
        </p:nvCxnSpPr>
        <p:spPr>
          <a:xfrm>
            <a:off x="821898" y="1616653"/>
            <a:ext cx="181429" cy="0"/>
          </a:xfrm>
          <a:prstGeom prst="line">
            <a:avLst/>
          </a:prstGeom>
          <a:ln w="38100">
            <a:solidFill>
              <a:srgbClr val="69B3E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7208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Slide 2">
    <p:spTree>
      <p:nvGrpSpPr>
        <p:cNvPr id="1" name=""/>
        <p:cNvGrpSpPr/>
        <p:nvPr/>
      </p:nvGrpSpPr>
      <p:grpSpPr>
        <a:xfrm>
          <a:off x="0" y="0"/>
          <a:ext cx="0" cy="0"/>
          <a:chOff x="0" y="0"/>
          <a:chExt cx="0" cy="0"/>
        </a:xfrm>
      </p:grpSpPr>
      <p:sp>
        <p:nvSpPr>
          <p:cNvPr id="8" name="직사각형 7">
            <a:extLst>
              <a:ext uri="{FF2B5EF4-FFF2-40B4-BE49-F238E27FC236}">
                <a16:creationId xmlns:a16="http://schemas.microsoft.com/office/drawing/2014/main" id="{2E49218A-6992-4647-B656-5F7D6D67A6AA}"/>
              </a:ext>
            </a:extLst>
          </p:cNvPr>
          <p:cNvSpPr/>
          <p:nvPr userDrawn="1"/>
        </p:nvSpPr>
        <p:spPr>
          <a:xfrm>
            <a:off x="0" y="-1"/>
            <a:ext cx="12192000" cy="6129867"/>
          </a:xfrm>
          <a:prstGeom prst="rect">
            <a:avLst/>
          </a:prstGeom>
          <a:solidFill>
            <a:srgbClr val="33AB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973034" y="1402240"/>
            <a:ext cx="7307943" cy="523220"/>
          </a:xfrm>
        </p:spPr>
        <p:txBody>
          <a:bodyPr wrap="square" anchor="t">
            <a:spAutoFit/>
          </a:bodyPr>
          <a:lstStyle>
            <a:lvl1pPr algn="l">
              <a:lnSpc>
                <a:spcPct val="100000"/>
              </a:lnSpc>
              <a:defRPr sz="2800" b="1" i="0" baseline="0">
                <a:solidFill>
                  <a:schemeClr val="bg1"/>
                </a:solidFill>
                <a:latin typeface="Georgia" charset="0"/>
              </a:defRPr>
            </a:lvl1pPr>
          </a:lstStyle>
          <a:p>
            <a:r>
              <a:rPr lang="en-US" dirty="0"/>
              <a:t>Click to edit Master title style</a:t>
            </a:r>
          </a:p>
        </p:txBody>
      </p:sp>
      <p:sp>
        <p:nvSpPr>
          <p:cNvPr id="3" name="Subtitle 2"/>
          <p:cNvSpPr>
            <a:spLocks noGrp="1"/>
          </p:cNvSpPr>
          <p:nvPr>
            <p:ph type="subTitle" idx="1"/>
          </p:nvPr>
        </p:nvSpPr>
        <p:spPr>
          <a:xfrm>
            <a:off x="3019127" y="3597007"/>
            <a:ext cx="7307943" cy="348813"/>
          </a:xfrm>
        </p:spPr>
        <p:txBody>
          <a:bodyPr>
            <a:spAutoFit/>
          </a:bodyPr>
          <a:lstStyle>
            <a:lvl1pPr marL="0" indent="0" algn="l">
              <a:lnSpc>
                <a:spcPts val="2000"/>
              </a:lnSpc>
              <a:buNone/>
              <a:defRPr sz="1200" b="0" i="0" baseline="0">
                <a:solidFill>
                  <a:schemeClr val="bg1"/>
                </a:solidFill>
                <a:latin typeface="verdana"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10" name="Straight Connector 9"/>
          <p:cNvCxnSpPr/>
          <p:nvPr userDrawn="1"/>
        </p:nvCxnSpPr>
        <p:spPr>
          <a:xfrm>
            <a:off x="3149027" y="3282046"/>
            <a:ext cx="181429"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2973034" y="6309855"/>
            <a:ext cx="3175360" cy="411620"/>
          </a:xfrm>
          <a:prstGeom prst="rect">
            <a:avLst/>
          </a:prstGeom>
        </p:spPr>
      </p:pic>
      <p:sp>
        <p:nvSpPr>
          <p:cNvPr id="26" name="Date Placeholder 25"/>
          <p:cNvSpPr>
            <a:spLocks noGrp="1"/>
          </p:cNvSpPr>
          <p:nvPr>
            <p:ph type="dt" sz="half" idx="10"/>
          </p:nvPr>
        </p:nvSpPr>
        <p:spPr/>
        <p:txBody>
          <a:bodyPr/>
          <a:lstStyle/>
          <a:p>
            <a:fld id="{A863E455-DEFB-48E8-B902-2B058A71F384}" type="datetime1">
              <a:rPr lang="en-US" smtClean="0"/>
              <a:t>1/23/2020</a:t>
            </a:fld>
            <a:endParaRPr lang="en-US"/>
          </a:p>
        </p:txBody>
      </p:sp>
      <p:sp>
        <p:nvSpPr>
          <p:cNvPr id="27" name="Footer Placeholder 26"/>
          <p:cNvSpPr>
            <a:spLocks noGrp="1"/>
          </p:cNvSpPr>
          <p:nvPr>
            <p:ph type="ftr" sz="quarter" idx="11"/>
          </p:nvPr>
        </p:nvSpPr>
        <p:spPr/>
        <p:txBody>
          <a:bodyPr/>
          <a:lstStyle/>
          <a:p>
            <a:endParaRPr lang="en-US" dirty="0"/>
          </a:p>
        </p:txBody>
      </p:sp>
      <p:sp>
        <p:nvSpPr>
          <p:cNvPr id="28" name="Slide Number Placeholder 27"/>
          <p:cNvSpPr>
            <a:spLocks noGrp="1"/>
          </p:cNvSpPr>
          <p:nvPr>
            <p:ph type="sldNum" sz="quarter" idx="12"/>
          </p:nvPr>
        </p:nvSpPr>
        <p:spPr/>
        <p:txBody>
          <a:bodyPr/>
          <a:lstStyle/>
          <a:p>
            <a:fld id="{6E9F442E-095D-414B-A3C1-4D7C903EC540}" type="slidenum">
              <a:rPr lang="en-US" smtClean="0"/>
              <a:t>‹#›</a:t>
            </a:fld>
            <a:endParaRPr lang="en-US" dirty="0"/>
          </a:p>
        </p:txBody>
      </p:sp>
      <p:pic>
        <p:nvPicPr>
          <p:cNvPr id="12" name="Picture 15">
            <a:extLst>
              <a:ext uri="{FF2B5EF4-FFF2-40B4-BE49-F238E27FC236}">
                <a16:creationId xmlns:a16="http://schemas.microsoft.com/office/drawing/2014/main" id="{2427F4E9-0592-4B06-AE24-D8E66BE452FA}"/>
              </a:ext>
            </a:extLst>
          </p:cNvPr>
          <p:cNvPicPr>
            <a:picLocks noChangeAspect="1"/>
          </p:cNvPicPr>
          <p:nvPr userDrawn="1"/>
        </p:nvPicPr>
        <p:blipFill>
          <a:blip r:embed="rId4">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620845" y="6305610"/>
            <a:ext cx="3564556" cy="415865"/>
          </a:xfrm>
          <a:prstGeom prst="rect">
            <a:avLst/>
          </a:prstGeom>
        </p:spPr>
      </p:pic>
      <p:pic>
        <p:nvPicPr>
          <p:cNvPr id="5" name="Picture 4">
            <a:extLst>
              <a:ext uri="{FF2B5EF4-FFF2-40B4-BE49-F238E27FC236}">
                <a16:creationId xmlns:a16="http://schemas.microsoft.com/office/drawing/2014/main" id="{FB8AFA73-E847-CB41-BFF4-E56915AB17A3}"/>
              </a:ext>
            </a:extLst>
          </p:cNvPr>
          <p:cNvPicPr>
            <a:picLocks noChangeAspect="1"/>
          </p:cNvPicPr>
          <p:nvPr userDrawn="1"/>
        </p:nvPicPr>
        <p:blipFill>
          <a:blip r:embed="rId6"/>
          <a:stretch>
            <a:fillRect/>
          </a:stretch>
        </p:blipFill>
        <p:spPr>
          <a:xfrm>
            <a:off x="898770" y="1294316"/>
            <a:ext cx="1139236" cy="570566"/>
          </a:xfrm>
          <a:prstGeom prst="rect">
            <a:avLst/>
          </a:prstGeom>
        </p:spPr>
      </p:pic>
    </p:spTree>
    <p:extLst>
      <p:ext uri="{BB962C8B-B14F-4D97-AF65-F5344CB8AC3E}">
        <p14:creationId xmlns:p14="http://schemas.microsoft.com/office/powerpoint/2010/main" val="467279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Section Title Page Style 1">
    <p:bg>
      <p:bgPr>
        <a:solidFill>
          <a:schemeClr val="bg1"/>
        </a:solidFill>
        <a:effectLst/>
      </p:bgPr>
    </p:bg>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2973034" y="6309855"/>
            <a:ext cx="3175360" cy="411620"/>
          </a:xfrm>
          <a:prstGeom prst="rect">
            <a:avLst/>
          </a:prstGeom>
        </p:spPr>
      </p:pic>
      <p:pic>
        <p:nvPicPr>
          <p:cNvPr id="15" name="Picture 15">
            <a:extLst>
              <a:ext uri="{FF2B5EF4-FFF2-40B4-BE49-F238E27FC236}">
                <a16:creationId xmlns:a16="http://schemas.microsoft.com/office/drawing/2014/main" id="{2427F4E9-0592-4B06-AE24-D8E66BE452FA}"/>
              </a:ext>
            </a:extLst>
          </p:cNvPr>
          <p:cNvPicPr>
            <a:picLocks noChangeAspect="1"/>
          </p:cNvPicPr>
          <p:nvPr userDrawn="1"/>
        </p:nvPicPr>
        <p:blipFill>
          <a:blip r:embed="rId4">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620845" y="6305610"/>
            <a:ext cx="3564556" cy="415865"/>
          </a:xfrm>
          <a:prstGeom prst="rect">
            <a:avLst/>
          </a:prstGeom>
        </p:spPr>
      </p:pic>
      <p:sp>
        <p:nvSpPr>
          <p:cNvPr id="2" name="Title 1"/>
          <p:cNvSpPr>
            <a:spLocks noGrp="1"/>
          </p:cNvSpPr>
          <p:nvPr>
            <p:ph type="ctrTitle"/>
          </p:nvPr>
        </p:nvSpPr>
        <p:spPr>
          <a:xfrm>
            <a:off x="2973126" y="543430"/>
            <a:ext cx="7307943" cy="480131"/>
          </a:xfrm>
        </p:spPr>
        <p:txBody>
          <a:bodyPr wrap="square" anchor="t">
            <a:spAutoFit/>
          </a:bodyPr>
          <a:lstStyle>
            <a:lvl1pPr algn="l">
              <a:defRPr sz="2800" b="1" i="0" baseline="0">
                <a:solidFill>
                  <a:srgbClr val="33AB7E"/>
                </a:solidFill>
                <a:latin typeface="Georgia" charset="0"/>
              </a:defRPr>
            </a:lvl1pPr>
          </a:lstStyle>
          <a:p>
            <a:r>
              <a:rPr lang="en-US" dirty="0"/>
              <a:t>Click to edit Master </a:t>
            </a:r>
            <a:r>
              <a:rPr lang="en-US"/>
              <a:t>title style</a:t>
            </a:r>
            <a:endParaRPr lang="en-US" dirty="0"/>
          </a:p>
        </p:txBody>
      </p:sp>
      <p:sp>
        <p:nvSpPr>
          <p:cNvPr id="3" name="Subtitle 2"/>
          <p:cNvSpPr>
            <a:spLocks noGrp="1"/>
          </p:cNvSpPr>
          <p:nvPr>
            <p:ph type="subTitle" idx="1"/>
          </p:nvPr>
        </p:nvSpPr>
        <p:spPr>
          <a:xfrm>
            <a:off x="2973034" y="3059874"/>
            <a:ext cx="7307943" cy="323165"/>
          </a:xfrm>
        </p:spPr>
        <p:txBody>
          <a:bodyPr lIns="108000">
            <a:spAutoFit/>
          </a:bodyPr>
          <a:lstStyle>
            <a:lvl1pPr marL="285750" indent="-177750" algn="l">
              <a:lnSpc>
                <a:spcPts val="1800"/>
              </a:lnSpc>
              <a:spcBef>
                <a:spcPts val="500"/>
              </a:spcBef>
              <a:buClr>
                <a:schemeClr val="bg2">
                  <a:lumMod val="25000"/>
                </a:schemeClr>
              </a:buClr>
              <a:buSzPct val="130000"/>
              <a:buFont typeface="Arial" charset="0"/>
              <a:buChar char="•"/>
              <a:defRPr sz="1200" b="0" i="0" baseline="0">
                <a:solidFill>
                  <a:schemeClr val="bg2">
                    <a:lumMod val="50000"/>
                  </a:schemeClr>
                </a:solidFill>
                <a:latin typeface="verdana"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3" name="Picture 12"/>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562099" y="1306980"/>
            <a:ext cx="816211" cy="439498"/>
          </a:xfrm>
          <a:prstGeom prst="rect">
            <a:avLst/>
          </a:prstGeom>
        </p:spPr>
      </p:pic>
      <p:sp>
        <p:nvSpPr>
          <p:cNvPr id="22" name="Date Placeholder 23">
            <a:extLst>
              <a:ext uri="{FF2B5EF4-FFF2-40B4-BE49-F238E27FC236}">
                <a16:creationId xmlns:a16="http://schemas.microsoft.com/office/drawing/2014/main" id="{57435674-EC97-49F4-8D73-51D06972DCDF}"/>
              </a:ext>
            </a:extLst>
          </p:cNvPr>
          <p:cNvSpPr>
            <a:spLocks noGrp="1"/>
          </p:cNvSpPr>
          <p:nvPr>
            <p:ph type="dt" sz="half" idx="10"/>
          </p:nvPr>
        </p:nvSpPr>
        <p:spPr>
          <a:xfrm>
            <a:off x="838200" y="6356350"/>
            <a:ext cx="2743200" cy="365125"/>
          </a:xfrm>
        </p:spPr>
        <p:txBody>
          <a:bodyPr/>
          <a:lstStyle/>
          <a:p>
            <a:fld id="{9C475660-5492-4CA6-83A7-1D9D2A8F22F5}" type="datetime1">
              <a:rPr lang="en-US" smtClean="0"/>
              <a:t>1/23/2020</a:t>
            </a:fld>
            <a:endParaRPr lang="en-US"/>
          </a:p>
        </p:txBody>
      </p:sp>
      <p:sp>
        <p:nvSpPr>
          <p:cNvPr id="23" name="Footer Placeholder 24">
            <a:extLst>
              <a:ext uri="{FF2B5EF4-FFF2-40B4-BE49-F238E27FC236}">
                <a16:creationId xmlns:a16="http://schemas.microsoft.com/office/drawing/2014/main" id="{5EBE0129-467E-4DA7-93CD-E1638C53FB55}"/>
              </a:ext>
            </a:extLst>
          </p:cNvPr>
          <p:cNvSpPr>
            <a:spLocks noGrp="1"/>
          </p:cNvSpPr>
          <p:nvPr>
            <p:ph type="ftr" sz="quarter" idx="11"/>
          </p:nvPr>
        </p:nvSpPr>
        <p:spPr>
          <a:xfrm>
            <a:off x="4038600" y="6356350"/>
            <a:ext cx="4114800" cy="365125"/>
          </a:xfrm>
        </p:spPr>
        <p:txBody>
          <a:bodyPr/>
          <a:lstStyle/>
          <a:p>
            <a:endParaRPr lang="en-US" dirty="0"/>
          </a:p>
        </p:txBody>
      </p:sp>
      <p:sp>
        <p:nvSpPr>
          <p:cNvPr id="24" name="Slide Number Placeholder 25">
            <a:extLst>
              <a:ext uri="{FF2B5EF4-FFF2-40B4-BE49-F238E27FC236}">
                <a16:creationId xmlns:a16="http://schemas.microsoft.com/office/drawing/2014/main" id="{BB1BD3DB-AFF5-45F0-845F-184CA09793B9}"/>
              </a:ext>
            </a:extLst>
          </p:cNvPr>
          <p:cNvSpPr>
            <a:spLocks noGrp="1"/>
          </p:cNvSpPr>
          <p:nvPr>
            <p:ph type="sldNum" sz="quarter" idx="12"/>
          </p:nvPr>
        </p:nvSpPr>
        <p:spPr>
          <a:xfrm>
            <a:off x="8610600" y="6356350"/>
            <a:ext cx="2743200" cy="365125"/>
          </a:xfrm>
        </p:spPr>
        <p:txBody>
          <a:bodyPr/>
          <a:lstStyle>
            <a:lvl1pPr>
              <a:defRPr lang="en-US" sz="1100" b="1" i="1" kern="1200" smtClean="0">
                <a:solidFill>
                  <a:schemeClr val="bg1"/>
                </a:solidFill>
                <a:latin typeface="Verdana" charset="0"/>
                <a:ea typeface="Verdana" charset="0"/>
                <a:cs typeface="Verdana" charset="0"/>
              </a:defRPr>
            </a:lvl1pPr>
          </a:lstStyle>
          <a:p>
            <a:fld id="{6E9F442E-095D-414B-A3C1-4D7C903EC540}" type="slidenum">
              <a:rPr lang="uk-UA" smtClean="0"/>
              <a:pPr/>
              <a:t>‹#›</a:t>
            </a:fld>
            <a:endParaRPr lang="uk-UA" dirty="0"/>
          </a:p>
        </p:txBody>
      </p:sp>
      <p:pic>
        <p:nvPicPr>
          <p:cNvPr id="17" name="그림 13">
            <a:extLst>
              <a:ext uri="{FF2B5EF4-FFF2-40B4-BE49-F238E27FC236}">
                <a16:creationId xmlns:a16="http://schemas.microsoft.com/office/drawing/2014/main" id="{E457818D-A34A-4B37-8D36-C8680A1278F1}"/>
              </a:ext>
            </a:extLst>
          </p:cNvPr>
          <p:cNvPicPr>
            <a:picLocks noChangeAspect="1"/>
          </p:cNvPicPr>
          <p:nvPr userDrawn="1"/>
        </p:nvPicPr>
        <p:blipFill>
          <a:blip r:embed="rId7"/>
          <a:stretch>
            <a:fillRect/>
          </a:stretch>
        </p:blipFill>
        <p:spPr>
          <a:xfrm>
            <a:off x="762359" y="535639"/>
            <a:ext cx="1101311" cy="487922"/>
          </a:xfrm>
          <a:prstGeom prst="rect">
            <a:avLst/>
          </a:prstGeom>
        </p:spPr>
      </p:pic>
    </p:spTree>
    <p:extLst>
      <p:ext uri="{BB962C8B-B14F-4D97-AF65-F5344CB8AC3E}">
        <p14:creationId xmlns:p14="http://schemas.microsoft.com/office/powerpoint/2010/main" val="1262273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Title Page Style 2">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442028" y="574135"/>
            <a:ext cx="7307943" cy="480131"/>
          </a:xfrm>
        </p:spPr>
        <p:txBody>
          <a:bodyPr wrap="square" anchor="b">
            <a:spAutoFit/>
          </a:bodyPr>
          <a:lstStyle>
            <a:lvl1pPr algn="l">
              <a:defRPr sz="2800" b="1" i="0" baseline="0">
                <a:solidFill>
                  <a:srgbClr val="33AB7E"/>
                </a:solidFill>
                <a:latin typeface="Georgia" charset="0"/>
              </a:defRPr>
            </a:lvl1pPr>
          </a:lstStyle>
          <a:p>
            <a:r>
              <a:rPr lang="en-US" dirty="0"/>
              <a:t>Click to edit Master title style</a:t>
            </a:r>
          </a:p>
        </p:txBody>
      </p:sp>
      <p:sp>
        <p:nvSpPr>
          <p:cNvPr id="3" name="Subtitle 2"/>
          <p:cNvSpPr>
            <a:spLocks noGrp="1"/>
          </p:cNvSpPr>
          <p:nvPr>
            <p:ph type="subTitle" idx="1"/>
          </p:nvPr>
        </p:nvSpPr>
        <p:spPr>
          <a:xfrm>
            <a:off x="2523564" y="3408054"/>
            <a:ext cx="7307943" cy="323165"/>
          </a:xfrm>
        </p:spPr>
        <p:txBody>
          <a:bodyPr lIns="108000">
            <a:spAutoFit/>
          </a:bodyPr>
          <a:lstStyle>
            <a:lvl1pPr marL="285750" indent="-177750" algn="l">
              <a:lnSpc>
                <a:spcPts val="1800"/>
              </a:lnSpc>
              <a:spcBef>
                <a:spcPts val="500"/>
              </a:spcBef>
              <a:buClr>
                <a:schemeClr val="bg2">
                  <a:lumMod val="25000"/>
                </a:schemeClr>
              </a:buClr>
              <a:buSzPct val="130000"/>
              <a:buFont typeface="Arial" charset="0"/>
              <a:buChar char="•"/>
              <a:defRPr sz="1200" b="0" i="0" baseline="0">
                <a:solidFill>
                  <a:schemeClr val="bg2">
                    <a:lumMod val="50000"/>
                  </a:schemeClr>
                </a:solidFill>
                <a:latin typeface="verdana"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62099" y="1306980"/>
            <a:ext cx="816211" cy="439498"/>
          </a:xfrm>
          <a:prstGeom prst="rect">
            <a:avLst/>
          </a:prstGeom>
        </p:spPr>
      </p:pic>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62941" y="583463"/>
            <a:ext cx="798316" cy="429862"/>
          </a:xfrm>
          <a:prstGeom prst="rect">
            <a:avLst/>
          </a:prstGeom>
        </p:spPr>
      </p:pic>
      <p:sp>
        <p:nvSpPr>
          <p:cNvPr id="19" name="Rectangle 9">
            <a:extLst>
              <a:ext uri="{FF2B5EF4-FFF2-40B4-BE49-F238E27FC236}">
                <a16:creationId xmlns:a16="http://schemas.microsoft.com/office/drawing/2014/main" id="{FACD5E0F-63B2-4700-8ACA-3FCD412EFC8F}"/>
              </a:ext>
            </a:extLst>
          </p:cNvPr>
          <p:cNvSpPr/>
          <p:nvPr userDrawn="1"/>
        </p:nvSpPr>
        <p:spPr>
          <a:xfrm>
            <a:off x="0" y="6238567"/>
            <a:ext cx="12192000" cy="619433"/>
          </a:xfrm>
          <a:prstGeom prst="rect">
            <a:avLst/>
          </a:prstGeom>
          <a:solidFill>
            <a:srgbClr val="33AB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12">
            <a:extLst>
              <a:ext uri="{FF2B5EF4-FFF2-40B4-BE49-F238E27FC236}">
                <a16:creationId xmlns:a16="http://schemas.microsoft.com/office/drawing/2014/main" id="{9419D7B7-6D20-4CB8-94FD-DF93A3A86C60}"/>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05647" y="6381980"/>
            <a:ext cx="3807894" cy="253859"/>
          </a:xfrm>
          <a:prstGeom prst="rect">
            <a:avLst/>
          </a:prstGeom>
        </p:spPr>
      </p:pic>
      <p:sp>
        <p:nvSpPr>
          <p:cNvPr id="22" name="Date Placeholder 23">
            <a:extLst>
              <a:ext uri="{FF2B5EF4-FFF2-40B4-BE49-F238E27FC236}">
                <a16:creationId xmlns:a16="http://schemas.microsoft.com/office/drawing/2014/main" id="{57435674-EC97-49F4-8D73-51D06972DCDF}"/>
              </a:ext>
            </a:extLst>
          </p:cNvPr>
          <p:cNvSpPr>
            <a:spLocks noGrp="1"/>
          </p:cNvSpPr>
          <p:nvPr>
            <p:ph type="dt" sz="half" idx="10"/>
          </p:nvPr>
        </p:nvSpPr>
        <p:spPr>
          <a:xfrm>
            <a:off x="838200" y="6356350"/>
            <a:ext cx="2743200" cy="365125"/>
          </a:xfrm>
        </p:spPr>
        <p:txBody>
          <a:bodyPr/>
          <a:lstStyle/>
          <a:p>
            <a:fld id="{F479CEFC-6604-407D-A67C-09B6463A407B}" type="datetime1">
              <a:rPr lang="en-US" smtClean="0"/>
              <a:t>1/23/2020</a:t>
            </a:fld>
            <a:endParaRPr lang="en-US"/>
          </a:p>
        </p:txBody>
      </p:sp>
      <p:sp>
        <p:nvSpPr>
          <p:cNvPr id="23" name="Footer Placeholder 24">
            <a:extLst>
              <a:ext uri="{FF2B5EF4-FFF2-40B4-BE49-F238E27FC236}">
                <a16:creationId xmlns:a16="http://schemas.microsoft.com/office/drawing/2014/main" id="{5EBE0129-467E-4DA7-93CD-E1638C53FB55}"/>
              </a:ext>
            </a:extLst>
          </p:cNvPr>
          <p:cNvSpPr>
            <a:spLocks noGrp="1"/>
          </p:cNvSpPr>
          <p:nvPr>
            <p:ph type="ftr" sz="quarter" idx="11"/>
          </p:nvPr>
        </p:nvSpPr>
        <p:spPr>
          <a:xfrm>
            <a:off x="4038600" y="6356350"/>
            <a:ext cx="4114800" cy="365125"/>
          </a:xfrm>
        </p:spPr>
        <p:txBody>
          <a:bodyPr/>
          <a:lstStyle/>
          <a:p>
            <a:endParaRPr lang="en-US"/>
          </a:p>
        </p:txBody>
      </p:sp>
      <p:sp>
        <p:nvSpPr>
          <p:cNvPr id="24" name="Slide Number Placeholder 25">
            <a:extLst>
              <a:ext uri="{FF2B5EF4-FFF2-40B4-BE49-F238E27FC236}">
                <a16:creationId xmlns:a16="http://schemas.microsoft.com/office/drawing/2014/main" id="{BB1BD3DB-AFF5-45F0-845F-184CA09793B9}"/>
              </a:ext>
            </a:extLst>
          </p:cNvPr>
          <p:cNvSpPr>
            <a:spLocks noGrp="1"/>
          </p:cNvSpPr>
          <p:nvPr>
            <p:ph type="sldNum" sz="quarter" idx="12"/>
          </p:nvPr>
        </p:nvSpPr>
        <p:spPr>
          <a:xfrm>
            <a:off x="8610600" y="6356350"/>
            <a:ext cx="2743200" cy="365125"/>
          </a:xfrm>
        </p:spPr>
        <p:txBody>
          <a:bodyPr/>
          <a:lstStyle>
            <a:lvl1pPr>
              <a:defRPr lang="en-US" sz="1100" b="1" i="1" kern="1200" smtClean="0">
                <a:solidFill>
                  <a:schemeClr val="bg1"/>
                </a:solidFill>
                <a:latin typeface="Verdana" charset="0"/>
                <a:ea typeface="Verdana" charset="0"/>
                <a:cs typeface="Verdana" charset="0"/>
              </a:defRPr>
            </a:lvl1pPr>
          </a:lstStyle>
          <a:p>
            <a:fld id="{6E9F442E-095D-414B-A3C1-4D7C903EC540}" type="slidenum">
              <a:rPr lang="uk-UA" smtClean="0"/>
              <a:pPr/>
              <a:t>‹#›</a:t>
            </a:fld>
            <a:endParaRPr lang="uk-UA" dirty="0"/>
          </a:p>
        </p:txBody>
      </p:sp>
    </p:spTree>
    <p:extLst>
      <p:ext uri="{BB962C8B-B14F-4D97-AF65-F5344CB8AC3E}">
        <p14:creationId xmlns:p14="http://schemas.microsoft.com/office/powerpoint/2010/main" val="174271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Rectangle 9"/>
          <p:cNvSpPr/>
          <p:nvPr userDrawn="1"/>
        </p:nvSpPr>
        <p:spPr>
          <a:xfrm>
            <a:off x="0" y="6238567"/>
            <a:ext cx="12192000" cy="619433"/>
          </a:xfrm>
          <a:prstGeom prst="rect">
            <a:avLst/>
          </a:prstGeom>
          <a:solidFill>
            <a:srgbClr val="33AB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5647" y="2209518"/>
            <a:ext cx="7675110" cy="1291123"/>
          </a:xfrm>
        </p:spPr>
        <p:txBody>
          <a:bodyPr vert="horz" lIns="108000" tIns="45720" rIns="91440" bIns="45720" rtlCol="0">
            <a:spAutoFit/>
          </a:bodyPr>
          <a:lstStyle>
            <a:lvl1pPr indent="97200" algn="l">
              <a:defRPr lang="en-US" sz="1400" b="0" i="0" baseline="0" dirty="0" smtClean="0">
                <a:solidFill>
                  <a:schemeClr val="bg2">
                    <a:lumMod val="25000"/>
                  </a:schemeClr>
                </a:solidFill>
                <a:latin typeface="verdana" charset="0"/>
              </a:defRPr>
            </a:lvl1pPr>
            <a:lvl2pPr algn="l">
              <a:defRPr lang="en-US" sz="1400" i="1" dirty="0" smtClean="0">
                <a:solidFill>
                  <a:schemeClr val="bg2">
                    <a:lumMod val="50000"/>
                  </a:schemeClr>
                </a:solidFill>
                <a:latin typeface="Verdana" charset="0"/>
                <a:ea typeface="Verdana" charset="0"/>
                <a:cs typeface="Verdana" charset="0"/>
              </a:defRPr>
            </a:lvl2pPr>
            <a:lvl3pPr algn="l">
              <a:defRPr lang="en-US" sz="1400" i="1" dirty="0" smtClean="0">
                <a:solidFill>
                  <a:schemeClr val="bg2">
                    <a:lumMod val="50000"/>
                  </a:schemeClr>
                </a:solidFill>
                <a:latin typeface="Verdana" charset="0"/>
                <a:ea typeface="Verdana" charset="0"/>
                <a:cs typeface="Verdana" charset="0"/>
              </a:defRPr>
            </a:lvl3pPr>
            <a:lvl4pPr algn="l">
              <a:defRPr lang="en-US" sz="1400" i="1" dirty="0" smtClean="0">
                <a:solidFill>
                  <a:schemeClr val="bg2">
                    <a:lumMod val="50000"/>
                  </a:schemeClr>
                </a:solidFill>
                <a:latin typeface="Verdana" charset="0"/>
                <a:ea typeface="Verdana" charset="0"/>
                <a:cs typeface="Verdana" charset="0"/>
              </a:defRPr>
            </a:lvl4pPr>
            <a:lvl5pPr>
              <a:defRPr lang="en-US" sz="1400" i="1" dirty="0">
                <a:solidFill>
                  <a:schemeClr val="bg2">
                    <a:lumMod val="50000"/>
                  </a:schemeClr>
                </a:solidFill>
                <a:latin typeface="Verdana" charset="0"/>
                <a:ea typeface="Verdana" charset="0"/>
                <a:cs typeface="Verdana" charset="0"/>
              </a:defRPr>
            </a:lvl5pPr>
          </a:lstStyle>
          <a:p>
            <a:pPr marL="285750" lvl="0" indent="-177750">
              <a:lnSpc>
                <a:spcPts val="800"/>
              </a:lnSpc>
              <a:spcBef>
                <a:spcPts val="500"/>
              </a:spcBef>
              <a:buClr>
                <a:schemeClr val="bg2">
                  <a:lumMod val="25000"/>
                </a:schemeClr>
              </a:buClr>
              <a:buSzPct val="130000"/>
              <a:buFont typeface="Arial" charset="0"/>
            </a:pPr>
            <a:r>
              <a:rPr lang="en-US" dirty="0"/>
              <a:t>Click to edit Master text styles</a:t>
            </a:r>
          </a:p>
          <a:p>
            <a:pPr marL="0" lvl="0" indent="0" algn="ctr">
              <a:buNone/>
            </a:pPr>
            <a:r>
              <a:rPr lang="en-US" dirty="0"/>
              <a:t>Second level</a:t>
            </a:r>
          </a:p>
          <a:p>
            <a:pPr marL="457200" lvl="1" indent="0" algn="ctr">
              <a:buNone/>
            </a:pPr>
            <a:r>
              <a:rPr lang="en-US" dirty="0"/>
              <a:t>Third level</a:t>
            </a:r>
          </a:p>
          <a:p>
            <a:pPr marL="914400" lvl="2" indent="0" algn="ctr">
              <a:buNone/>
            </a:pPr>
            <a:r>
              <a:rPr lang="en-US" dirty="0"/>
              <a:t>Fourth level</a:t>
            </a:r>
          </a:p>
          <a:p>
            <a:pPr marL="1371600" lvl="3" indent="0" algn="ctr">
              <a:buNone/>
            </a:pPr>
            <a:r>
              <a:rPr lang="en-US" dirty="0"/>
              <a:t>Fifth level</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5647" y="6381980"/>
            <a:ext cx="3807894" cy="253859"/>
          </a:xfrm>
          <a:prstGeom prst="rect">
            <a:avLst/>
          </a:prstGeom>
        </p:spPr>
      </p:pic>
      <p:sp>
        <p:nvSpPr>
          <p:cNvPr id="24" name="Date Placeholder 23"/>
          <p:cNvSpPr>
            <a:spLocks noGrp="1"/>
          </p:cNvSpPr>
          <p:nvPr>
            <p:ph type="dt" sz="half" idx="10"/>
          </p:nvPr>
        </p:nvSpPr>
        <p:spPr/>
        <p:txBody>
          <a:bodyPr/>
          <a:lstStyle/>
          <a:p>
            <a:fld id="{AC84DF9F-7584-4886-ABDE-E5EE45E1AF18}" type="datetime1">
              <a:rPr lang="en-US" smtClean="0"/>
              <a:t>1/23/2020</a:t>
            </a:fld>
            <a:endParaRPr lang="en-US"/>
          </a:p>
        </p:txBody>
      </p:sp>
      <p:sp>
        <p:nvSpPr>
          <p:cNvPr id="25" name="Footer Placeholder 24"/>
          <p:cNvSpPr>
            <a:spLocks noGrp="1"/>
          </p:cNvSpPr>
          <p:nvPr>
            <p:ph type="ftr" sz="quarter" idx="11"/>
          </p:nvPr>
        </p:nvSpPr>
        <p:spPr/>
        <p:txBody>
          <a:bodyPr/>
          <a:lstStyle/>
          <a:p>
            <a:endParaRPr lang="en-US"/>
          </a:p>
        </p:txBody>
      </p:sp>
      <p:sp>
        <p:nvSpPr>
          <p:cNvPr id="26" name="Slide Number Placeholder 25"/>
          <p:cNvSpPr>
            <a:spLocks noGrp="1"/>
          </p:cNvSpPr>
          <p:nvPr>
            <p:ph type="sldNum" sz="quarter" idx="12"/>
          </p:nvPr>
        </p:nvSpPr>
        <p:spPr/>
        <p:txBody>
          <a:bodyPr/>
          <a:lstStyle>
            <a:lvl1pPr>
              <a:defRPr lang="en-US" sz="1100" b="1" i="1" kern="1200" smtClean="0">
                <a:solidFill>
                  <a:schemeClr val="bg1"/>
                </a:solidFill>
                <a:latin typeface="Verdana" charset="0"/>
                <a:ea typeface="Verdana" charset="0"/>
                <a:cs typeface="Verdana" charset="0"/>
              </a:defRPr>
            </a:lvl1pPr>
          </a:lstStyle>
          <a:p>
            <a:fld id="{6E9F442E-095D-414B-A3C1-4D7C903EC540}" type="slidenum">
              <a:rPr lang="uk-UA" smtClean="0"/>
              <a:pPr/>
              <a:t>‹#›</a:t>
            </a:fld>
            <a:endParaRPr lang="uk-UA" dirty="0"/>
          </a:p>
        </p:txBody>
      </p:sp>
      <p:sp>
        <p:nvSpPr>
          <p:cNvPr id="11" name="Title 1">
            <a:extLst>
              <a:ext uri="{FF2B5EF4-FFF2-40B4-BE49-F238E27FC236}">
                <a16:creationId xmlns:a16="http://schemas.microsoft.com/office/drawing/2014/main" id="{0A2B20B7-EA78-479A-89F8-E944F5C68713}"/>
              </a:ext>
            </a:extLst>
          </p:cNvPr>
          <p:cNvSpPr>
            <a:spLocks noGrp="1"/>
          </p:cNvSpPr>
          <p:nvPr>
            <p:ph type="title"/>
          </p:nvPr>
        </p:nvSpPr>
        <p:spPr>
          <a:xfrm>
            <a:off x="712573" y="733368"/>
            <a:ext cx="5894832" cy="864778"/>
          </a:xfrm>
        </p:spPr>
        <p:txBody>
          <a:bodyPr vert="horz" lIns="91440" tIns="45720" rIns="91440" bIns="45720" rtlCol="0" anchor="ctr">
            <a:normAutofit/>
          </a:bodyPr>
          <a:lstStyle>
            <a:lvl1pPr>
              <a:defRPr lang="en-US" sz="2400" b="1" i="0" baseline="0">
                <a:solidFill>
                  <a:srgbClr val="33AB7E"/>
                </a:solidFill>
                <a:latin typeface="Georgia" charset="0"/>
              </a:defRPr>
            </a:lvl1pPr>
          </a:lstStyle>
          <a:p>
            <a:pPr lvl="0"/>
            <a:r>
              <a:rPr lang="en-US" dirty="0"/>
              <a:t>Click to edit Master title style</a:t>
            </a:r>
          </a:p>
        </p:txBody>
      </p:sp>
      <p:cxnSp>
        <p:nvCxnSpPr>
          <p:cNvPr id="12" name="Straight Connector 15">
            <a:extLst>
              <a:ext uri="{FF2B5EF4-FFF2-40B4-BE49-F238E27FC236}">
                <a16:creationId xmlns:a16="http://schemas.microsoft.com/office/drawing/2014/main" id="{67E2E8A3-EE7E-4FD1-87A2-5CA56601AD11}"/>
              </a:ext>
            </a:extLst>
          </p:cNvPr>
          <p:cNvCxnSpPr/>
          <p:nvPr userDrawn="1"/>
        </p:nvCxnSpPr>
        <p:spPr>
          <a:xfrm>
            <a:off x="821898" y="1616653"/>
            <a:ext cx="181429" cy="0"/>
          </a:xfrm>
          <a:prstGeom prst="line">
            <a:avLst/>
          </a:prstGeom>
          <a:ln w="38100">
            <a:solidFill>
              <a:srgbClr val="33AB7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9753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9" name="Rectangle 18"/>
          <p:cNvSpPr/>
          <p:nvPr userDrawn="1"/>
        </p:nvSpPr>
        <p:spPr>
          <a:xfrm>
            <a:off x="0" y="6238567"/>
            <a:ext cx="12192000" cy="619433"/>
          </a:xfrm>
          <a:prstGeom prst="rect">
            <a:avLst/>
          </a:prstGeom>
          <a:solidFill>
            <a:srgbClr val="33AB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icture Placeholder 2"/>
          <p:cNvSpPr>
            <a:spLocks noGrp="1"/>
          </p:cNvSpPr>
          <p:nvPr>
            <p:ph type="pic" idx="13"/>
          </p:nvPr>
        </p:nvSpPr>
        <p:spPr>
          <a:xfrm>
            <a:off x="7698658" y="1071716"/>
            <a:ext cx="2998839" cy="22810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9" name="Picture Placeholder 2"/>
          <p:cNvSpPr>
            <a:spLocks noGrp="1"/>
          </p:cNvSpPr>
          <p:nvPr>
            <p:ph type="pic" idx="14"/>
          </p:nvPr>
        </p:nvSpPr>
        <p:spPr>
          <a:xfrm>
            <a:off x="7698658" y="3362632"/>
            <a:ext cx="2998839" cy="22810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4" name="Content Placeholder 2"/>
          <p:cNvSpPr>
            <a:spLocks noGrp="1"/>
          </p:cNvSpPr>
          <p:nvPr>
            <p:ph idx="15"/>
          </p:nvPr>
        </p:nvSpPr>
        <p:spPr>
          <a:xfrm>
            <a:off x="614310" y="2216918"/>
            <a:ext cx="5282321" cy="1312667"/>
          </a:xfrm>
        </p:spPr>
        <p:txBody>
          <a:bodyPr vert="horz" lIns="108000" tIns="45720" rIns="91440" bIns="45720" rtlCol="0">
            <a:spAutoFit/>
          </a:bodyPr>
          <a:lstStyle>
            <a:lvl1pPr marL="108000" indent="0" algn="l">
              <a:lnSpc>
                <a:spcPct val="100000"/>
              </a:lnSpc>
              <a:buNone/>
              <a:defRPr lang="en-US" sz="1400" b="0" i="0" baseline="0" dirty="0" smtClean="0">
                <a:solidFill>
                  <a:schemeClr val="bg2">
                    <a:lumMod val="25000"/>
                  </a:schemeClr>
                </a:solidFill>
                <a:latin typeface="verdana" charset="0"/>
              </a:defRPr>
            </a:lvl1pPr>
            <a:lvl2pPr algn="l">
              <a:defRPr lang="en-US" sz="1400" i="1" dirty="0" smtClean="0">
                <a:solidFill>
                  <a:schemeClr val="bg2">
                    <a:lumMod val="50000"/>
                  </a:schemeClr>
                </a:solidFill>
                <a:latin typeface="Verdana" charset="0"/>
                <a:ea typeface="Verdana" charset="0"/>
                <a:cs typeface="Verdana" charset="0"/>
              </a:defRPr>
            </a:lvl2pPr>
            <a:lvl3pPr algn="l">
              <a:defRPr lang="en-US" sz="1400" i="1" dirty="0" smtClean="0">
                <a:solidFill>
                  <a:schemeClr val="bg2">
                    <a:lumMod val="50000"/>
                  </a:schemeClr>
                </a:solidFill>
                <a:latin typeface="Verdana" charset="0"/>
                <a:ea typeface="Verdana" charset="0"/>
                <a:cs typeface="Verdana" charset="0"/>
              </a:defRPr>
            </a:lvl3pPr>
            <a:lvl4pPr algn="l">
              <a:defRPr lang="en-US" sz="1400" i="1" dirty="0" smtClean="0">
                <a:solidFill>
                  <a:schemeClr val="bg2">
                    <a:lumMod val="50000"/>
                  </a:schemeClr>
                </a:solidFill>
                <a:latin typeface="Verdana" charset="0"/>
                <a:ea typeface="Verdana" charset="0"/>
                <a:cs typeface="Verdana" charset="0"/>
              </a:defRPr>
            </a:lvl4pPr>
            <a:lvl5pPr>
              <a:defRPr lang="en-US" sz="1400" i="1" dirty="0">
                <a:solidFill>
                  <a:schemeClr val="bg2">
                    <a:lumMod val="50000"/>
                  </a:schemeClr>
                </a:solidFill>
                <a:latin typeface="Verdana" charset="0"/>
                <a:ea typeface="Verdana" charset="0"/>
                <a:cs typeface="Verdana" charset="0"/>
              </a:defRPr>
            </a:lvl5pPr>
          </a:lstStyle>
          <a:p>
            <a:pPr marL="285750" lvl="0" indent="-177750">
              <a:lnSpc>
                <a:spcPts val="800"/>
              </a:lnSpc>
              <a:spcBef>
                <a:spcPts val="500"/>
              </a:spcBef>
              <a:buClr>
                <a:schemeClr val="bg2">
                  <a:lumMod val="25000"/>
                </a:schemeClr>
              </a:buClr>
              <a:buSzPct val="130000"/>
              <a:buFont typeface="Arial" charset="0"/>
            </a:pPr>
            <a:r>
              <a:rPr lang="en-US" dirty="0"/>
              <a:t>Click to edit Master text styles</a:t>
            </a:r>
          </a:p>
          <a:p>
            <a:pPr marL="0" lvl="0" indent="0" algn="ctr">
              <a:buNone/>
            </a:pPr>
            <a:r>
              <a:rPr lang="en-US" dirty="0"/>
              <a:t>Second level</a:t>
            </a:r>
          </a:p>
          <a:p>
            <a:pPr marL="457200" lvl="1" indent="0" algn="ctr">
              <a:buNone/>
            </a:pPr>
            <a:r>
              <a:rPr lang="en-US" dirty="0"/>
              <a:t>Third level</a:t>
            </a:r>
          </a:p>
          <a:p>
            <a:pPr marL="914400" lvl="2" indent="0" algn="ctr">
              <a:buNone/>
            </a:pPr>
            <a:r>
              <a:rPr lang="en-US" dirty="0"/>
              <a:t>Fourth level</a:t>
            </a:r>
          </a:p>
          <a:p>
            <a:pPr marL="1371600" lvl="3" indent="0" algn="ctr">
              <a:buNone/>
            </a:pPr>
            <a:r>
              <a:rPr lang="en-US" dirty="0"/>
              <a:t>Fifth level</a:t>
            </a:r>
          </a:p>
        </p:txBody>
      </p:sp>
      <p:sp>
        <p:nvSpPr>
          <p:cNvPr id="15" name="Title 1"/>
          <p:cNvSpPr>
            <a:spLocks noGrp="1"/>
          </p:cNvSpPr>
          <p:nvPr>
            <p:ph type="title"/>
          </p:nvPr>
        </p:nvSpPr>
        <p:spPr>
          <a:xfrm>
            <a:off x="712573" y="733368"/>
            <a:ext cx="5894832" cy="864778"/>
          </a:xfrm>
        </p:spPr>
        <p:txBody>
          <a:bodyPr vert="horz" lIns="91440" tIns="45720" rIns="91440" bIns="45720" rtlCol="0" anchor="ctr">
            <a:normAutofit/>
          </a:bodyPr>
          <a:lstStyle>
            <a:lvl1pPr>
              <a:defRPr lang="en-US" sz="2400" b="1" i="0" baseline="0">
                <a:solidFill>
                  <a:srgbClr val="33AB7E"/>
                </a:solidFill>
                <a:latin typeface="Georgia" charset="0"/>
              </a:defRPr>
            </a:lvl1pPr>
          </a:lstStyle>
          <a:p>
            <a:pPr lvl="0"/>
            <a:r>
              <a:rPr lang="en-US" dirty="0"/>
              <a:t>Click to edit Master title style</a:t>
            </a:r>
          </a:p>
        </p:txBody>
      </p:sp>
      <p:pic>
        <p:nvPicPr>
          <p:cNvPr id="21" name="Picture 2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5647" y="6381980"/>
            <a:ext cx="3807894" cy="253859"/>
          </a:xfrm>
          <a:prstGeom prst="rect">
            <a:avLst/>
          </a:prstGeom>
        </p:spPr>
      </p:pic>
      <p:sp>
        <p:nvSpPr>
          <p:cNvPr id="25" name="Date Placeholder 24"/>
          <p:cNvSpPr>
            <a:spLocks noGrp="1"/>
          </p:cNvSpPr>
          <p:nvPr>
            <p:ph type="dt" sz="half" idx="16"/>
          </p:nvPr>
        </p:nvSpPr>
        <p:spPr/>
        <p:txBody>
          <a:bodyPr/>
          <a:lstStyle/>
          <a:p>
            <a:fld id="{19562F4D-D889-450F-8FAD-C137B3A01058}" type="datetime1">
              <a:rPr lang="en-US" smtClean="0"/>
              <a:t>1/23/2020</a:t>
            </a:fld>
            <a:endParaRPr lang="en-US"/>
          </a:p>
        </p:txBody>
      </p:sp>
      <p:sp>
        <p:nvSpPr>
          <p:cNvPr id="26" name="Footer Placeholder 25"/>
          <p:cNvSpPr>
            <a:spLocks noGrp="1"/>
          </p:cNvSpPr>
          <p:nvPr>
            <p:ph type="ftr" sz="quarter" idx="17"/>
          </p:nvPr>
        </p:nvSpPr>
        <p:spPr/>
        <p:txBody>
          <a:bodyPr/>
          <a:lstStyle/>
          <a:p>
            <a:endParaRPr lang="en-US"/>
          </a:p>
        </p:txBody>
      </p:sp>
      <p:sp>
        <p:nvSpPr>
          <p:cNvPr id="27" name="Slide Number Placeholder 26"/>
          <p:cNvSpPr>
            <a:spLocks noGrp="1"/>
          </p:cNvSpPr>
          <p:nvPr>
            <p:ph type="sldNum" sz="quarter" idx="18"/>
          </p:nvPr>
        </p:nvSpPr>
        <p:spPr/>
        <p:txBody>
          <a:bodyPr/>
          <a:lstStyle>
            <a:lvl1pPr>
              <a:defRPr sz="1100" b="1" i="1">
                <a:solidFill>
                  <a:schemeClr val="bg1"/>
                </a:solidFill>
                <a:latin typeface="Verdana" charset="0"/>
                <a:ea typeface="Verdana" charset="0"/>
                <a:cs typeface="Verdana" charset="0"/>
              </a:defRPr>
            </a:lvl1pPr>
          </a:lstStyle>
          <a:p>
            <a:fld id="{6E9F442E-095D-414B-A3C1-4D7C903EC540}" type="slidenum">
              <a:rPr lang="en-US" smtClean="0"/>
              <a:pPr/>
              <a:t>‹#›</a:t>
            </a:fld>
            <a:endParaRPr lang="en-US" dirty="0"/>
          </a:p>
        </p:txBody>
      </p:sp>
      <p:cxnSp>
        <p:nvCxnSpPr>
          <p:cNvPr id="20" name="Straight Connector 15">
            <a:extLst>
              <a:ext uri="{FF2B5EF4-FFF2-40B4-BE49-F238E27FC236}">
                <a16:creationId xmlns:a16="http://schemas.microsoft.com/office/drawing/2014/main" id="{FCDA9ACC-F610-49C4-BE31-4AEA6AE3D9E9}"/>
              </a:ext>
            </a:extLst>
          </p:cNvPr>
          <p:cNvCxnSpPr/>
          <p:nvPr userDrawn="1"/>
        </p:nvCxnSpPr>
        <p:spPr>
          <a:xfrm>
            <a:off x="821898" y="1616653"/>
            <a:ext cx="181429" cy="0"/>
          </a:xfrm>
          <a:prstGeom prst="line">
            <a:avLst/>
          </a:prstGeom>
          <a:ln w="38100">
            <a:solidFill>
              <a:srgbClr val="33AB7E"/>
            </a:solidFill>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userDrawn="1"/>
        </p:nvPicPr>
        <p:blipFill>
          <a:blip r:embed="rId3">
            <a:alphaModFix amt="80000"/>
            <a:extLst>
              <a:ext uri="{28A0092B-C50C-407E-A947-70E740481C1C}">
                <a14:useLocalDpi xmlns:a14="http://schemas.microsoft.com/office/drawing/2010/main" val="0"/>
              </a:ext>
            </a:extLst>
          </a:blip>
          <a:stretch>
            <a:fillRect/>
          </a:stretch>
        </p:blipFill>
        <p:spPr>
          <a:xfrm>
            <a:off x="7418614" y="3305629"/>
            <a:ext cx="563072" cy="500508"/>
          </a:xfrm>
          <a:prstGeom prst="rect">
            <a:avLst/>
          </a:prstGeom>
        </p:spPr>
      </p:pic>
      <p:pic>
        <p:nvPicPr>
          <p:cNvPr id="18" name="Picture 17"/>
          <p:cNvPicPr>
            <a:picLocks noChangeAspect="1"/>
          </p:cNvPicPr>
          <p:nvPr userDrawn="1"/>
        </p:nvPicPr>
        <p:blipFill>
          <a:blip r:embed="rId4">
            <a:alphaModFix amt="80000"/>
            <a:extLst>
              <a:ext uri="{28A0092B-C50C-407E-A947-70E740481C1C}">
                <a14:useLocalDpi xmlns:a14="http://schemas.microsoft.com/office/drawing/2010/main" val="0"/>
              </a:ext>
            </a:extLst>
          </a:blip>
          <a:stretch>
            <a:fillRect/>
          </a:stretch>
        </p:blipFill>
        <p:spPr>
          <a:xfrm>
            <a:off x="10430892" y="2874770"/>
            <a:ext cx="541908" cy="481696"/>
          </a:xfrm>
          <a:prstGeom prst="rect">
            <a:avLst/>
          </a:prstGeom>
        </p:spPr>
      </p:pic>
    </p:spTree>
    <p:extLst>
      <p:ext uri="{BB962C8B-B14F-4D97-AF65-F5344CB8AC3E}">
        <p14:creationId xmlns:p14="http://schemas.microsoft.com/office/powerpoint/2010/main" val="922241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19" name="Rectangle 18"/>
          <p:cNvSpPr/>
          <p:nvPr userDrawn="1"/>
        </p:nvSpPr>
        <p:spPr>
          <a:xfrm>
            <a:off x="0" y="6238567"/>
            <a:ext cx="12200238" cy="619433"/>
          </a:xfrm>
          <a:prstGeom prst="rect">
            <a:avLst/>
          </a:prstGeom>
          <a:solidFill>
            <a:srgbClr val="33AB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icture Placeholder 2"/>
          <p:cNvSpPr>
            <a:spLocks noGrp="1"/>
          </p:cNvSpPr>
          <p:nvPr>
            <p:ph type="pic" idx="13"/>
          </p:nvPr>
        </p:nvSpPr>
        <p:spPr>
          <a:xfrm>
            <a:off x="6071812" y="-32950"/>
            <a:ext cx="6128426" cy="627151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pic>
        <p:nvPicPr>
          <p:cNvPr id="17" name="Picture 16"/>
          <p:cNvPicPr>
            <a:picLocks noChangeAspect="1"/>
          </p:cNvPicPr>
          <p:nvPr userDrawn="1"/>
        </p:nvPicPr>
        <p:blipFill>
          <a:blip r:embed="rId2">
            <a:alphaModFix amt="80000"/>
            <a:extLst>
              <a:ext uri="{28A0092B-C50C-407E-A947-70E740481C1C}">
                <a14:useLocalDpi xmlns:a14="http://schemas.microsoft.com/office/drawing/2010/main" val="0"/>
              </a:ext>
            </a:extLst>
          </a:blip>
          <a:stretch>
            <a:fillRect/>
          </a:stretch>
        </p:blipFill>
        <p:spPr>
          <a:xfrm>
            <a:off x="5781838" y="3360493"/>
            <a:ext cx="563072" cy="500508"/>
          </a:xfrm>
          <a:prstGeom prst="rect">
            <a:avLst/>
          </a:prstGeom>
        </p:spPr>
      </p:pic>
      <p:pic>
        <p:nvPicPr>
          <p:cNvPr id="18" name="Picture 17"/>
          <p:cNvPicPr>
            <a:picLocks noChangeAspect="1"/>
          </p:cNvPicPr>
          <p:nvPr userDrawn="1"/>
        </p:nvPicPr>
        <p:blipFill>
          <a:blip r:embed="rId3">
            <a:alphaModFix amt="80000"/>
            <a:extLst>
              <a:ext uri="{28A0092B-C50C-407E-A947-70E740481C1C}">
                <a14:useLocalDpi xmlns:a14="http://schemas.microsoft.com/office/drawing/2010/main" val="0"/>
              </a:ext>
            </a:extLst>
          </a:blip>
          <a:stretch>
            <a:fillRect/>
          </a:stretch>
        </p:blipFill>
        <p:spPr>
          <a:xfrm>
            <a:off x="5804028" y="2143250"/>
            <a:ext cx="541908" cy="481696"/>
          </a:xfrm>
          <a:prstGeom prst="rect">
            <a:avLst/>
          </a:prstGeom>
        </p:spPr>
      </p:pic>
      <p:pic>
        <p:nvPicPr>
          <p:cNvPr id="13" name="Picture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05647" y="6381980"/>
            <a:ext cx="3807894" cy="253859"/>
          </a:xfrm>
          <a:prstGeom prst="rect">
            <a:avLst/>
          </a:prstGeom>
        </p:spPr>
      </p:pic>
      <p:sp>
        <p:nvSpPr>
          <p:cNvPr id="20" name="Content Placeholder 2"/>
          <p:cNvSpPr>
            <a:spLocks noGrp="1"/>
          </p:cNvSpPr>
          <p:nvPr>
            <p:ph idx="15"/>
          </p:nvPr>
        </p:nvSpPr>
        <p:spPr>
          <a:xfrm>
            <a:off x="614311" y="2216918"/>
            <a:ext cx="5091456" cy="1312667"/>
          </a:xfrm>
        </p:spPr>
        <p:txBody>
          <a:bodyPr vert="horz" wrap="square" lIns="108000" tIns="45720" rIns="91440" bIns="45720" rtlCol="0">
            <a:spAutoFit/>
          </a:bodyPr>
          <a:lstStyle>
            <a:lvl1pPr marL="108000" indent="0" algn="l">
              <a:lnSpc>
                <a:spcPct val="100000"/>
              </a:lnSpc>
              <a:buNone/>
              <a:defRPr lang="en-US" sz="1400" b="0" i="0" baseline="0" dirty="0" smtClean="0">
                <a:solidFill>
                  <a:schemeClr val="bg2">
                    <a:lumMod val="25000"/>
                  </a:schemeClr>
                </a:solidFill>
                <a:latin typeface="verdana" charset="0"/>
              </a:defRPr>
            </a:lvl1pPr>
            <a:lvl2pPr algn="l">
              <a:defRPr lang="en-US" sz="1400" i="1" dirty="0" smtClean="0">
                <a:solidFill>
                  <a:schemeClr val="bg2">
                    <a:lumMod val="50000"/>
                  </a:schemeClr>
                </a:solidFill>
                <a:latin typeface="Verdana" charset="0"/>
                <a:ea typeface="Verdana" charset="0"/>
                <a:cs typeface="Verdana" charset="0"/>
              </a:defRPr>
            </a:lvl2pPr>
            <a:lvl3pPr algn="l">
              <a:defRPr lang="en-US" sz="1400" i="1" dirty="0" smtClean="0">
                <a:solidFill>
                  <a:schemeClr val="bg2">
                    <a:lumMod val="50000"/>
                  </a:schemeClr>
                </a:solidFill>
                <a:latin typeface="Verdana" charset="0"/>
                <a:ea typeface="Verdana" charset="0"/>
                <a:cs typeface="Verdana" charset="0"/>
              </a:defRPr>
            </a:lvl3pPr>
            <a:lvl4pPr algn="l">
              <a:defRPr lang="en-US" sz="1400" i="1" dirty="0" smtClean="0">
                <a:solidFill>
                  <a:schemeClr val="bg2">
                    <a:lumMod val="50000"/>
                  </a:schemeClr>
                </a:solidFill>
                <a:latin typeface="Verdana" charset="0"/>
                <a:ea typeface="Verdana" charset="0"/>
                <a:cs typeface="Verdana" charset="0"/>
              </a:defRPr>
            </a:lvl4pPr>
            <a:lvl5pPr>
              <a:defRPr lang="en-US" sz="1400" i="1" dirty="0">
                <a:solidFill>
                  <a:schemeClr val="bg2">
                    <a:lumMod val="50000"/>
                  </a:schemeClr>
                </a:solidFill>
                <a:latin typeface="Verdana" charset="0"/>
                <a:ea typeface="Verdana" charset="0"/>
                <a:cs typeface="Verdana" charset="0"/>
              </a:defRPr>
            </a:lvl5pPr>
          </a:lstStyle>
          <a:p>
            <a:pPr marL="285750" lvl="0" indent="-177750">
              <a:lnSpc>
                <a:spcPts val="800"/>
              </a:lnSpc>
              <a:spcBef>
                <a:spcPts val="500"/>
              </a:spcBef>
              <a:buClr>
                <a:schemeClr val="bg2">
                  <a:lumMod val="25000"/>
                </a:schemeClr>
              </a:buClr>
              <a:buSzPct val="130000"/>
              <a:buFont typeface="Arial" charset="0"/>
            </a:pPr>
            <a:r>
              <a:rPr lang="en-US" dirty="0"/>
              <a:t>Click to edit Master text styles</a:t>
            </a:r>
          </a:p>
          <a:p>
            <a:pPr marL="0" lvl="0" indent="0" algn="ctr">
              <a:buNone/>
            </a:pPr>
            <a:r>
              <a:rPr lang="en-US" dirty="0"/>
              <a:t>Second level</a:t>
            </a:r>
          </a:p>
          <a:p>
            <a:pPr marL="457200" lvl="1" indent="0" algn="ctr">
              <a:buNone/>
            </a:pPr>
            <a:r>
              <a:rPr lang="en-US" dirty="0"/>
              <a:t>Third level</a:t>
            </a:r>
          </a:p>
          <a:p>
            <a:pPr marL="914400" lvl="2" indent="0" algn="ctr">
              <a:buNone/>
            </a:pPr>
            <a:r>
              <a:rPr lang="en-US" dirty="0"/>
              <a:t>Fourth level</a:t>
            </a:r>
          </a:p>
          <a:p>
            <a:pPr marL="1371600" lvl="3" indent="0" algn="ctr">
              <a:buNone/>
            </a:pPr>
            <a:r>
              <a:rPr lang="en-US" dirty="0"/>
              <a:t>Fifth level</a:t>
            </a:r>
          </a:p>
        </p:txBody>
      </p:sp>
      <p:sp>
        <p:nvSpPr>
          <p:cNvPr id="2" name="Date Placeholder 1"/>
          <p:cNvSpPr>
            <a:spLocks noGrp="1"/>
          </p:cNvSpPr>
          <p:nvPr>
            <p:ph type="dt" sz="half" idx="16"/>
          </p:nvPr>
        </p:nvSpPr>
        <p:spPr/>
        <p:txBody>
          <a:bodyPr/>
          <a:lstStyle/>
          <a:p>
            <a:fld id="{DBCA95A9-3827-403D-B7FB-F6A5C53D05F0}" type="datetime1">
              <a:rPr lang="en-US" smtClean="0"/>
              <a:t>1/23/2020</a:t>
            </a:fld>
            <a:endParaRPr lang="en-US"/>
          </a:p>
        </p:txBody>
      </p:sp>
      <p:sp>
        <p:nvSpPr>
          <p:cNvPr id="3" name="Footer Placeholder 2"/>
          <p:cNvSpPr>
            <a:spLocks noGrp="1"/>
          </p:cNvSpPr>
          <p:nvPr>
            <p:ph type="ftr" sz="quarter" idx="17"/>
          </p:nvPr>
        </p:nvSpPr>
        <p:spPr/>
        <p:txBody>
          <a:bodyPr/>
          <a:lstStyle/>
          <a:p>
            <a:endParaRPr lang="en-US"/>
          </a:p>
        </p:txBody>
      </p:sp>
      <p:sp>
        <p:nvSpPr>
          <p:cNvPr id="4" name="Slide Number Placeholder 3"/>
          <p:cNvSpPr>
            <a:spLocks noGrp="1"/>
          </p:cNvSpPr>
          <p:nvPr>
            <p:ph type="sldNum" sz="quarter" idx="18"/>
          </p:nvPr>
        </p:nvSpPr>
        <p:spPr/>
        <p:txBody>
          <a:bodyPr/>
          <a:lstStyle>
            <a:lvl1pPr>
              <a:defRPr lang="en-US" sz="1100" b="1" i="1" kern="1200" smtClean="0">
                <a:solidFill>
                  <a:schemeClr val="bg1"/>
                </a:solidFill>
                <a:latin typeface="Verdana" charset="0"/>
                <a:ea typeface="Verdana" charset="0"/>
                <a:cs typeface="Verdana" charset="0"/>
              </a:defRPr>
            </a:lvl1pPr>
          </a:lstStyle>
          <a:p>
            <a:fld id="{6E9F442E-095D-414B-A3C1-4D7C903EC540}" type="slidenum">
              <a:rPr lang="uk-UA" smtClean="0"/>
              <a:pPr/>
              <a:t>‹#›</a:t>
            </a:fld>
            <a:endParaRPr lang="uk-UA" dirty="0"/>
          </a:p>
        </p:txBody>
      </p:sp>
      <p:sp>
        <p:nvSpPr>
          <p:cNvPr id="14" name="Title 1">
            <a:extLst>
              <a:ext uri="{FF2B5EF4-FFF2-40B4-BE49-F238E27FC236}">
                <a16:creationId xmlns:a16="http://schemas.microsoft.com/office/drawing/2014/main" id="{795839EF-EE3F-4E4B-9948-E420DC709994}"/>
              </a:ext>
            </a:extLst>
          </p:cNvPr>
          <p:cNvSpPr>
            <a:spLocks noGrp="1"/>
          </p:cNvSpPr>
          <p:nvPr>
            <p:ph type="title"/>
          </p:nvPr>
        </p:nvSpPr>
        <p:spPr>
          <a:xfrm>
            <a:off x="712574" y="733368"/>
            <a:ext cx="4993194" cy="864778"/>
          </a:xfrm>
        </p:spPr>
        <p:txBody>
          <a:bodyPr vert="horz" lIns="91440" tIns="45720" rIns="91440" bIns="45720" rtlCol="0" anchor="ctr">
            <a:normAutofit/>
          </a:bodyPr>
          <a:lstStyle>
            <a:lvl1pPr>
              <a:defRPr lang="en-US" sz="2400" b="1" i="0" baseline="0">
                <a:solidFill>
                  <a:srgbClr val="33AB7E"/>
                </a:solidFill>
                <a:latin typeface="Georgia" charset="0"/>
              </a:defRPr>
            </a:lvl1pPr>
          </a:lstStyle>
          <a:p>
            <a:pPr lvl="0"/>
            <a:r>
              <a:rPr lang="en-US" dirty="0"/>
              <a:t>Click to edit Master title style</a:t>
            </a:r>
          </a:p>
        </p:txBody>
      </p:sp>
      <p:cxnSp>
        <p:nvCxnSpPr>
          <p:cNvPr id="22" name="Straight Connector 15">
            <a:extLst>
              <a:ext uri="{FF2B5EF4-FFF2-40B4-BE49-F238E27FC236}">
                <a16:creationId xmlns:a16="http://schemas.microsoft.com/office/drawing/2014/main" id="{0DD633BE-2EEE-4AA7-BC30-7EC06E18621B}"/>
              </a:ext>
            </a:extLst>
          </p:cNvPr>
          <p:cNvCxnSpPr/>
          <p:nvPr userDrawn="1"/>
        </p:nvCxnSpPr>
        <p:spPr>
          <a:xfrm>
            <a:off x="821898" y="1616653"/>
            <a:ext cx="181429" cy="0"/>
          </a:xfrm>
          <a:prstGeom prst="line">
            <a:avLst/>
          </a:prstGeom>
          <a:ln w="38100">
            <a:solidFill>
              <a:srgbClr val="33AB7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0096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sp>
        <p:nvSpPr>
          <p:cNvPr id="19" name="Rectangle 18"/>
          <p:cNvSpPr/>
          <p:nvPr userDrawn="1"/>
        </p:nvSpPr>
        <p:spPr>
          <a:xfrm>
            <a:off x="0" y="6238567"/>
            <a:ext cx="12192000" cy="619433"/>
          </a:xfrm>
          <a:prstGeom prst="rect">
            <a:avLst/>
          </a:prstGeom>
          <a:solidFill>
            <a:srgbClr val="33AB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5647" y="6381980"/>
            <a:ext cx="3807894" cy="253859"/>
          </a:xfrm>
          <a:prstGeom prst="rect">
            <a:avLst/>
          </a:prstGeom>
        </p:spPr>
      </p:pic>
      <p:sp>
        <p:nvSpPr>
          <p:cNvPr id="3" name="Date Placeholder 2"/>
          <p:cNvSpPr>
            <a:spLocks noGrp="1"/>
          </p:cNvSpPr>
          <p:nvPr>
            <p:ph type="dt" sz="half" idx="10"/>
          </p:nvPr>
        </p:nvSpPr>
        <p:spPr/>
        <p:txBody>
          <a:bodyPr/>
          <a:lstStyle/>
          <a:p>
            <a:fld id="{F146CA1B-81AF-4BF9-9E26-3371F0873431}" type="datetime1">
              <a:rPr lang="en-US" smtClean="0"/>
              <a:t>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lang="en-US" sz="1100" b="1" i="1" kern="1200" smtClean="0">
                <a:solidFill>
                  <a:schemeClr val="bg1"/>
                </a:solidFill>
                <a:latin typeface="Verdana" charset="0"/>
                <a:ea typeface="Verdana" charset="0"/>
                <a:cs typeface="Verdana" charset="0"/>
              </a:defRPr>
            </a:lvl1pPr>
          </a:lstStyle>
          <a:p>
            <a:fld id="{6E9F442E-095D-414B-A3C1-4D7C903EC540}" type="slidenum">
              <a:rPr lang="uk-UA" smtClean="0"/>
              <a:pPr/>
              <a:t>‹#›</a:t>
            </a:fld>
            <a:endParaRPr lang="uk-UA" dirty="0"/>
          </a:p>
        </p:txBody>
      </p:sp>
      <p:sp>
        <p:nvSpPr>
          <p:cNvPr id="7" name="Title 6"/>
          <p:cNvSpPr>
            <a:spLocks noGrp="1"/>
          </p:cNvSpPr>
          <p:nvPr>
            <p:ph type="title"/>
          </p:nvPr>
        </p:nvSpPr>
        <p:spPr/>
        <p:txBody>
          <a:bodyPr/>
          <a:lstStyle/>
          <a:p>
            <a:r>
              <a:rPr lang="en-US"/>
              <a:t>Click to edit Master title style</a:t>
            </a:r>
          </a:p>
        </p:txBody>
      </p:sp>
      <p:cxnSp>
        <p:nvCxnSpPr>
          <p:cNvPr id="9" name="Straight Connector 15">
            <a:extLst>
              <a:ext uri="{FF2B5EF4-FFF2-40B4-BE49-F238E27FC236}">
                <a16:creationId xmlns:a16="http://schemas.microsoft.com/office/drawing/2014/main" id="{451358AA-0978-47C7-B947-59F8C17129D8}"/>
              </a:ext>
            </a:extLst>
          </p:cNvPr>
          <p:cNvCxnSpPr/>
          <p:nvPr userDrawn="1"/>
        </p:nvCxnSpPr>
        <p:spPr>
          <a:xfrm>
            <a:off x="821898" y="1616653"/>
            <a:ext cx="181429" cy="0"/>
          </a:xfrm>
          <a:prstGeom prst="line">
            <a:avLst/>
          </a:prstGeom>
          <a:ln w="38100">
            <a:solidFill>
              <a:srgbClr val="33AB7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3226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20A4461-17FE-664E-8053-D85AA4257E65}"/>
              </a:ext>
            </a:extLst>
          </p:cNvPr>
          <p:cNvPicPr>
            <a:picLocks noChangeAspect="1"/>
          </p:cNvPicPr>
          <p:nvPr userDrawn="1"/>
        </p:nvPicPr>
        <p:blipFill rotWithShape="1">
          <a:blip r:embed="rId2"/>
          <a:srcRect t="4590"/>
          <a:stretch/>
        </p:blipFill>
        <p:spPr>
          <a:xfrm>
            <a:off x="203200" y="0"/>
            <a:ext cx="11805920" cy="6336030"/>
          </a:xfrm>
          <a:prstGeom prst="rect">
            <a:avLst/>
          </a:prstGeom>
        </p:spPr>
      </p:pic>
      <p:pic>
        <p:nvPicPr>
          <p:cNvPr id="40" name="Picture 3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52798" y="5716007"/>
            <a:ext cx="2823335" cy="600038"/>
          </a:xfrm>
          <a:prstGeom prst="rect">
            <a:avLst/>
          </a:prstGeom>
        </p:spPr>
      </p:pic>
      <p:sp>
        <p:nvSpPr>
          <p:cNvPr id="41" name="Date Placeholder 40"/>
          <p:cNvSpPr>
            <a:spLocks noGrp="1"/>
          </p:cNvSpPr>
          <p:nvPr>
            <p:ph type="dt" sz="half" idx="10"/>
          </p:nvPr>
        </p:nvSpPr>
        <p:spPr/>
        <p:txBody>
          <a:bodyPr/>
          <a:lstStyle/>
          <a:p>
            <a:fld id="{96B2399D-216B-4F97-8956-BDB185716C47}" type="datetime1">
              <a:rPr lang="en-US" smtClean="0"/>
              <a:t>1/23/2020</a:t>
            </a:fld>
            <a:endParaRPr lang="en-US"/>
          </a:p>
        </p:txBody>
      </p:sp>
      <p:sp>
        <p:nvSpPr>
          <p:cNvPr id="42" name="Footer Placeholder 41"/>
          <p:cNvSpPr>
            <a:spLocks noGrp="1"/>
          </p:cNvSpPr>
          <p:nvPr>
            <p:ph type="ftr" sz="quarter" idx="11"/>
          </p:nvPr>
        </p:nvSpPr>
        <p:spPr/>
        <p:txBody>
          <a:bodyPr/>
          <a:lstStyle/>
          <a:p>
            <a:endParaRPr lang="en-US"/>
          </a:p>
        </p:txBody>
      </p:sp>
      <p:sp>
        <p:nvSpPr>
          <p:cNvPr id="43" name="Slide Number Placeholder 42"/>
          <p:cNvSpPr>
            <a:spLocks noGrp="1"/>
          </p:cNvSpPr>
          <p:nvPr>
            <p:ph type="sldNum" sz="quarter" idx="12"/>
          </p:nvPr>
        </p:nvSpPr>
        <p:spPr/>
        <p:txBody>
          <a:bodyPr/>
          <a:lstStyle>
            <a:lvl1pPr>
              <a:defRPr lang="en-US" sz="1100" b="1" i="1" kern="1200" smtClean="0">
                <a:solidFill>
                  <a:schemeClr val="bg1"/>
                </a:solidFill>
                <a:latin typeface="Verdana" charset="0"/>
                <a:ea typeface="Verdana" charset="0"/>
                <a:cs typeface="Verdana" charset="0"/>
              </a:defRPr>
            </a:lvl1pPr>
          </a:lstStyle>
          <a:p>
            <a:fld id="{6E9F442E-095D-414B-A3C1-4D7C903EC540}" type="slidenum">
              <a:rPr lang="uk-UA" smtClean="0"/>
              <a:pPr/>
              <a:t>‹#›</a:t>
            </a:fld>
            <a:endParaRPr lang="uk-UA" dirty="0"/>
          </a:p>
        </p:txBody>
      </p:sp>
      <p:pic>
        <p:nvPicPr>
          <p:cNvPr id="45" name="Picture 6">
            <a:extLst>
              <a:ext uri="{FF2B5EF4-FFF2-40B4-BE49-F238E27FC236}">
                <a16:creationId xmlns:a16="http://schemas.microsoft.com/office/drawing/2014/main" id="{FDA2364E-2666-4158-B3B6-D3BA88994877}"/>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l="1447" t="9875" r="-1"/>
          <a:stretch/>
        </p:blipFill>
        <p:spPr>
          <a:xfrm>
            <a:off x="1535145" y="5771334"/>
            <a:ext cx="3391530" cy="402046"/>
          </a:xfrm>
          <a:prstGeom prst="rect">
            <a:avLst/>
          </a:prstGeom>
        </p:spPr>
      </p:pic>
      <p:sp>
        <p:nvSpPr>
          <p:cNvPr id="2" name="TextBox 1">
            <a:extLst>
              <a:ext uri="{FF2B5EF4-FFF2-40B4-BE49-F238E27FC236}">
                <a16:creationId xmlns:a16="http://schemas.microsoft.com/office/drawing/2014/main" id="{E87E11C0-43E5-B342-AD1C-9447FE2B69FD}"/>
              </a:ext>
            </a:extLst>
          </p:cNvPr>
          <p:cNvSpPr txBox="1"/>
          <p:nvPr userDrawn="1"/>
        </p:nvSpPr>
        <p:spPr>
          <a:xfrm>
            <a:off x="753035" y="60511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151743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lvl="0"/>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25964-8532-4C52-A585-2F05ECE183D2}" type="datetime1">
              <a:rPr lang="en-US" smtClean="0"/>
              <a:t>1/23/2020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9F442E-095D-414B-A3C1-4D7C903EC540}" type="slidenum">
              <a:rPr lang="en-US" smtClean="0"/>
              <a:t>‹#›</a:t>
            </a:fld>
            <a:endParaRPr lang="en-US" dirty="0"/>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71" r:id="rId1"/>
    <p:sldLayoutId id="2147483649" r:id="rId2"/>
    <p:sldLayoutId id="2147483669" r:id="rId3"/>
    <p:sldLayoutId id="2147483668" r:id="rId4"/>
    <p:sldLayoutId id="2147483650" r:id="rId5"/>
    <p:sldLayoutId id="2147483662" r:id="rId6"/>
    <p:sldLayoutId id="2147483664" r:id="rId7"/>
    <p:sldLayoutId id="2147483665" r:id="rId8"/>
    <p:sldLayoutId id="2147483670" r:id="rId9"/>
    <p:sldLayoutId id="214748368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Lst>
  <p:hf hdr="0" ftr="0" dt="0"/>
  <p:txStyles>
    <p:titleStyle>
      <a:lvl1pPr algn="l" defTabSz="914400" rtl="0" eaLnBrk="1" latinLnBrk="0" hangingPunct="1">
        <a:lnSpc>
          <a:spcPct val="90000"/>
        </a:lnSpc>
        <a:spcBef>
          <a:spcPct val="0"/>
        </a:spcBef>
        <a:buNone/>
        <a:defRPr lang="en-US" sz="2800" b="1" i="0" kern="1200" baseline="0" smtClean="0">
          <a:solidFill>
            <a:schemeClr val="tx1"/>
          </a:solidFill>
          <a:latin typeface="Georgia" charset="0"/>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mailto:gmclean@acgov.org"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9.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4.xml.rels><?xml version="1.0" encoding="UTF-8" standalone="yes"?>
<Relationships xmlns="http://schemas.openxmlformats.org/package/2006/relationships"><Relationship Id="rId3" Type="http://schemas.openxmlformats.org/officeDocument/2006/relationships/hyperlink" Target="http://www.acbhcs.org/substance-use-treatment/"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 Id="rId5" Type="http://schemas.openxmlformats.org/officeDocument/2006/relationships/hyperlink" Target="http://www.acbhcs.org/consumer-grievance/" TargetMode="External"/><Relationship Id="rId4" Type="http://schemas.openxmlformats.org/officeDocument/2006/relationships/hyperlink" Target="http://www.acbhcs.org/provider_directory/"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mailto:Jacqline.Murillo@acgov.org" TargetMode="External"/><Relationship Id="rId2" Type="http://schemas.openxmlformats.org/officeDocument/2006/relationships/notesSlide" Target="../notesSlides/notesSlide21.xml"/><Relationship Id="rId1" Type="http://schemas.openxmlformats.org/officeDocument/2006/relationships/slideLayout" Target="../slideLayouts/slideLayout10.xml"/><Relationship Id="rId4" Type="http://schemas.openxmlformats.org/officeDocument/2006/relationships/hyperlink" Target="mailto:Shannon.Singleton-Banks2@acgov.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48FA991-A003-8B4E-BBEF-18F2E1D609A6}"/>
              </a:ext>
            </a:extLst>
          </p:cNvPr>
          <p:cNvSpPr>
            <a:spLocks noGrp="1"/>
          </p:cNvSpPr>
          <p:nvPr>
            <p:ph type="ctrTitle"/>
          </p:nvPr>
        </p:nvSpPr>
        <p:spPr>
          <a:xfrm>
            <a:off x="2973034" y="1402240"/>
            <a:ext cx="8511830" cy="1706720"/>
          </a:xfrm>
        </p:spPr>
        <p:txBody>
          <a:bodyPr/>
          <a:lstStyle/>
          <a:p>
            <a:r>
              <a:rPr lang="en-US" dirty="0"/>
              <a:t>Alameda County </a:t>
            </a:r>
            <a:br>
              <a:rPr lang="en-US" dirty="0"/>
            </a:br>
            <a:r>
              <a:rPr lang="en-US" dirty="0"/>
              <a:t>Drug Medi-Cal Organized Delivery System (DMC-ODS)</a:t>
            </a:r>
            <a:br>
              <a:rPr lang="en-US" dirty="0"/>
            </a:br>
            <a:br>
              <a:rPr lang="en-US" dirty="0"/>
            </a:br>
            <a:br>
              <a:rPr lang="en-US" dirty="0"/>
            </a:br>
            <a:br>
              <a:rPr lang="en-US" dirty="0"/>
            </a:br>
            <a:br>
              <a:rPr lang="en-US" dirty="0"/>
            </a:br>
            <a:br>
              <a:rPr lang="en-US" dirty="0"/>
            </a:br>
            <a:endParaRPr lang="en-US" dirty="0"/>
          </a:p>
        </p:txBody>
      </p:sp>
      <p:sp>
        <p:nvSpPr>
          <p:cNvPr id="5" name="Subtitle 4"/>
          <p:cNvSpPr>
            <a:spLocks noGrp="1"/>
          </p:cNvSpPr>
          <p:nvPr>
            <p:ph type="subTitle" idx="1"/>
          </p:nvPr>
        </p:nvSpPr>
        <p:spPr>
          <a:xfrm>
            <a:off x="3019127" y="3597007"/>
            <a:ext cx="8758345" cy="348813"/>
          </a:xfrm>
        </p:spPr>
        <p:txBody>
          <a:bodyPr/>
          <a:lstStyle/>
          <a:p>
            <a:r>
              <a:rPr lang="en-US" sz="2000" dirty="0"/>
              <a:t>Transition-Age Youth and Medication Assisted Treatment Services</a:t>
            </a:r>
            <a:endParaRPr lang="en-US" sz="2000" i="0" dirty="0"/>
          </a:p>
        </p:txBody>
      </p:sp>
      <p:sp>
        <p:nvSpPr>
          <p:cNvPr id="6" name="TextBox 5"/>
          <p:cNvSpPr txBox="1"/>
          <p:nvPr/>
        </p:nvSpPr>
        <p:spPr>
          <a:xfrm>
            <a:off x="12728448" y="2889504"/>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213951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74257" y="482331"/>
            <a:ext cx="7307943" cy="480131"/>
          </a:xfrm>
        </p:spPr>
        <p:txBody>
          <a:bodyPr/>
          <a:lstStyle/>
          <a:p>
            <a:r>
              <a:rPr lang="en-US" dirty="0"/>
              <a:t>TAY Practice Standards Continued</a:t>
            </a:r>
          </a:p>
        </p:txBody>
      </p:sp>
      <p:sp>
        <p:nvSpPr>
          <p:cNvPr id="4" name="Slide Number Placeholder 3"/>
          <p:cNvSpPr>
            <a:spLocks noGrp="1"/>
          </p:cNvSpPr>
          <p:nvPr>
            <p:ph type="sldNum" sz="quarter" idx="12"/>
          </p:nvPr>
        </p:nvSpPr>
        <p:spPr/>
        <p:txBody>
          <a:bodyPr/>
          <a:lstStyle/>
          <a:p>
            <a:fld id="{6E9F442E-095D-414B-A3C1-4D7C903EC540}" type="slidenum">
              <a:rPr lang="uk-UA" smtClean="0"/>
              <a:pPr/>
              <a:t>10</a:t>
            </a:fld>
            <a:endParaRPr lang="uk-UA" dirty="0"/>
          </a:p>
        </p:txBody>
      </p:sp>
      <p:sp>
        <p:nvSpPr>
          <p:cNvPr id="5" name="Subtitle 3"/>
          <p:cNvSpPr>
            <a:spLocks noGrp="1"/>
          </p:cNvSpPr>
          <p:nvPr>
            <p:ph type="subTitle" idx="1"/>
          </p:nvPr>
        </p:nvSpPr>
        <p:spPr>
          <a:xfrm>
            <a:off x="1554032" y="1475580"/>
            <a:ext cx="9083936" cy="3585662"/>
          </a:xfrm>
        </p:spPr>
        <p:txBody>
          <a:bodyPr anchor="t"/>
          <a:lstStyle/>
          <a:p>
            <a:r>
              <a:rPr lang="en-US" sz="1600" dirty="0"/>
              <a:t>Field Based Services</a:t>
            </a:r>
          </a:p>
          <a:p>
            <a:pPr marL="108000" indent="0">
              <a:buNone/>
            </a:pPr>
            <a:r>
              <a:rPr lang="en-US" sz="1400" dirty="0"/>
              <a:t>	</a:t>
            </a:r>
            <a:r>
              <a:rPr lang="en-US" sz="1400" b="1" dirty="0">
                <a:solidFill>
                  <a:schemeClr val="tx1"/>
                </a:solidFill>
              </a:rPr>
              <a:t>&gt;</a:t>
            </a:r>
            <a:r>
              <a:rPr lang="en-US" sz="1400" dirty="0"/>
              <a:t> Providers must be able and willing to provide field-based treatment to TAY 	beneficiaries who may be reluctant or unable to access clinic-based substance use 	services </a:t>
            </a:r>
          </a:p>
          <a:p>
            <a:pPr marL="108000" indent="0">
              <a:buNone/>
            </a:pPr>
            <a:r>
              <a:rPr lang="en-US" sz="1400" dirty="0"/>
              <a:t>	</a:t>
            </a:r>
            <a:r>
              <a:rPr lang="en-US" sz="1400" b="1" dirty="0">
                <a:solidFill>
                  <a:schemeClr val="tx1"/>
                </a:solidFill>
              </a:rPr>
              <a:t>&gt;</a:t>
            </a:r>
            <a:r>
              <a:rPr lang="en-US" sz="1400" dirty="0"/>
              <a:t> Providers should be willing and able to engage TAYs in structured, community based 	social activities</a:t>
            </a:r>
          </a:p>
          <a:p>
            <a:pPr marL="108000" indent="0">
              <a:buNone/>
            </a:pPr>
            <a:endParaRPr lang="en-US" sz="1400" dirty="0"/>
          </a:p>
          <a:p>
            <a:r>
              <a:rPr lang="en-US" sz="1600" dirty="0"/>
              <a:t>Outreach</a:t>
            </a:r>
          </a:p>
          <a:p>
            <a:pPr marL="108000" indent="0">
              <a:buNone/>
            </a:pPr>
            <a:r>
              <a:rPr lang="en-US" sz="1400" dirty="0"/>
              <a:t>	</a:t>
            </a:r>
            <a:r>
              <a:rPr lang="en-US" sz="1400" b="1" dirty="0">
                <a:solidFill>
                  <a:schemeClr val="tx1"/>
                </a:solidFill>
              </a:rPr>
              <a:t>&gt;</a:t>
            </a:r>
            <a:r>
              <a:rPr lang="en-US" sz="1400" dirty="0"/>
              <a:t> On an annual basis, TAY designated programs will provide a written TAY outreach plan 	that describes </a:t>
            </a:r>
          </a:p>
          <a:p>
            <a:pPr marL="108000" indent="0">
              <a:buNone/>
            </a:pPr>
            <a:r>
              <a:rPr lang="en-US" sz="1400" dirty="0"/>
              <a:t>		~How the SUD program will be marketed to TAYs</a:t>
            </a:r>
          </a:p>
          <a:p>
            <a:pPr marL="108000" indent="0">
              <a:buNone/>
            </a:pPr>
            <a:r>
              <a:rPr lang="en-US" sz="1400" dirty="0"/>
              <a:t>		~How TAYs will learn about services available within the SUD program</a:t>
            </a:r>
          </a:p>
          <a:p>
            <a:pPr marL="108000" indent="0">
              <a:buNone/>
            </a:pPr>
            <a:r>
              <a:rPr lang="en-US" sz="1400" dirty="0"/>
              <a:t>	</a:t>
            </a:r>
            <a:r>
              <a:rPr lang="en-US" sz="1400" b="1" dirty="0">
                <a:solidFill>
                  <a:schemeClr val="tx1"/>
                </a:solidFill>
              </a:rPr>
              <a:t>&gt;</a:t>
            </a:r>
            <a:r>
              <a:rPr lang="en-US" sz="1400" dirty="0"/>
              <a:t> Providers will develop a TAY specific brochure</a:t>
            </a:r>
          </a:p>
        </p:txBody>
      </p:sp>
    </p:spTree>
    <p:extLst>
      <p:ext uri="{BB962C8B-B14F-4D97-AF65-F5344CB8AC3E}">
        <p14:creationId xmlns:p14="http://schemas.microsoft.com/office/powerpoint/2010/main" val="3372322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74257" y="482331"/>
            <a:ext cx="7307943" cy="480131"/>
          </a:xfrm>
        </p:spPr>
        <p:txBody>
          <a:bodyPr/>
          <a:lstStyle/>
          <a:p>
            <a:r>
              <a:rPr lang="en-US" dirty="0"/>
              <a:t>TAY Practice Standards Continued</a:t>
            </a:r>
          </a:p>
        </p:txBody>
      </p:sp>
      <p:sp>
        <p:nvSpPr>
          <p:cNvPr id="4" name="Slide Number Placeholder 3"/>
          <p:cNvSpPr>
            <a:spLocks noGrp="1"/>
          </p:cNvSpPr>
          <p:nvPr>
            <p:ph type="sldNum" sz="quarter" idx="12"/>
          </p:nvPr>
        </p:nvSpPr>
        <p:spPr/>
        <p:txBody>
          <a:bodyPr/>
          <a:lstStyle/>
          <a:p>
            <a:fld id="{6E9F442E-095D-414B-A3C1-4D7C903EC540}" type="slidenum">
              <a:rPr lang="uk-UA" smtClean="0"/>
              <a:pPr/>
              <a:t>11</a:t>
            </a:fld>
            <a:endParaRPr lang="uk-UA" dirty="0"/>
          </a:p>
        </p:txBody>
      </p:sp>
      <p:sp>
        <p:nvSpPr>
          <p:cNvPr id="5" name="Subtitle 3"/>
          <p:cNvSpPr>
            <a:spLocks noGrp="1"/>
          </p:cNvSpPr>
          <p:nvPr>
            <p:ph type="subTitle" idx="1"/>
          </p:nvPr>
        </p:nvSpPr>
        <p:spPr>
          <a:xfrm>
            <a:off x="1554032" y="1475580"/>
            <a:ext cx="9083936" cy="3585662"/>
          </a:xfrm>
        </p:spPr>
        <p:txBody>
          <a:bodyPr anchor="t"/>
          <a:lstStyle/>
          <a:p>
            <a:r>
              <a:rPr lang="en-US" sz="1600" dirty="0"/>
              <a:t>Workforce/Staff Development</a:t>
            </a:r>
          </a:p>
          <a:p>
            <a:pPr marL="108000" indent="0">
              <a:buNone/>
            </a:pPr>
            <a:r>
              <a:rPr lang="en-US" sz="1400" dirty="0"/>
              <a:t>	</a:t>
            </a:r>
            <a:r>
              <a:rPr lang="en-US" sz="1400" b="1" dirty="0">
                <a:solidFill>
                  <a:schemeClr val="tx1"/>
                </a:solidFill>
              </a:rPr>
              <a:t>&gt;</a:t>
            </a:r>
            <a:r>
              <a:rPr lang="en-US" sz="1400" dirty="0"/>
              <a:t> Providers must be able and willing to provide field-based treatment to TAY 	beneficiaries who may be reluctant or unable to access clinic-based substance use 	services </a:t>
            </a:r>
          </a:p>
          <a:p>
            <a:pPr marL="108000" indent="0">
              <a:buNone/>
            </a:pPr>
            <a:r>
              <a:rPr lang="en-US" sz="1400" dirty="0"/>
              <a:t>	</a:t>
            </a:r>
            <a:r>
              <a:rPr lang="en-US" sz="1400" b="1" dirty="0">
                <a:solidFill>
                  <a:schemeClr val="tx1"/>
                </a:solidFill>
              </a:rPr>
              <a:t>&gt;</a:t>
            </a:r>
            <a:r>
              <a:rPr lang="en-US" sz="1400" dirty="0"/>
              <a:t> Providers should be willing and able to engage TAYs in structured, community based 	social activities</a:t>
            </a:r>
          </a:p>
          <a:p>
            <a:pPr marL="108000" indent="0">
              <a:buNone/>
            </a:pPr>
            <a:endParaRPr lang="en-US" sz="1400" dirty="0"/>
          </a:p>
          <a:p>
            <a:r>
              <a:rPr lang="en-US" sz="1600" dirty="0"/>
              <a:t>Clinic Facility</a:t>
            </a:r>
          </a:p>
          <a:p>
            <a:pPr marL="108000" indent="0">
              <a:buNone/>
            </a:pPr>
            <a:r>
              <a:rPr lang="en-US" sz="1400" dirty="0"/>
              <a:t>	</a:t>
            </a:r>
            <a:r>
              <a:rPr lang="en-US" sz="1400" b="1" dirty="0">
                <a:solidFill>
                  <a:schemeClr val="tx1"/>
                </a:solidFill>
              </a:rPr>
              <a:t>&gt;</a:t>
            </a:r>
            <a:r>
              <a:rPr lang="en-US" sz="1400" dirty="0"/>
              <a:t> On an annual basis, TAY designated programs will provide a written TAY outreach plan 	that describes </a:t>
            </a:r>
          </a:p>
          <a:p>
            <a:pPr marL="108000" indent="0">
              <a:buNone/>
            </a:pPr>
            <a:r>
              <a:rPr lang="en-US" sz="1400" dirty="0"/>
              <a:t>		~How the SUD program will be marketed to TAYs</a:t>
            </a:r>
          </a:p>
          <a:p>
            <a:pPr marL="108000" indent="0">
              <a:buNone/>
            </a:pPr>
            <a:r>
              <a:rPr lang="en-US" sz="1400" dirty="0"/>
              <a:t>		~How TAYs will learn about services available within the SUD program</a:t>
            </a:r>
          </a:p>
          <a:p>
            <a:pPr marL="108000" indent="0">
              <a:buNone/>
            </a:pPr>
            <a:r>
              <a:rPr lang="en-US" sz="1400" dirty="0"/>
              <a:t>	</a:t>
            </a:r>
            <a:r>
              <a:rPr lang="en-US" sz="1400" b="1" dirty="0">
                <a:solidFill>
                  <a:schemeClr val="tx1"/>
                </a:solidFill>
              </a:rPr>
              <a:t>&gt;</a:t>
            </a:r>
            <a:r>
              <a:rPr lang="en-US" sz="1400" dirty="0"/>
              <a:t> Providers will develop a TAY specific brochure</a:t>
            </a:r>
          </a:p>
        </p:txBody>
      </p:sp>
    </p:spTree>
    <p:extLst>
      <p:ext uri="{BB962C8B-B14F-4D97-AF65-F5344CB8AC3E}">
        <p14:creationId xmlns:p14="http://schemas.microsoft.com/office/powerpoint/2010/main" val="3609166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74257" y="482331"/>
            <a:ext cx="7307943" cy="480131"/>
          </a:xfrm>
        </p:spPr>
        <p:txBody>
          <a:bodyPr/>
          <a:lstStyle/>
          <a:p>
            <a:r>
              <a:rPr lang="en-US" dirty="0"/>
              <a:t>TAY Practice Standards Continued</a:t>
            </a:r>
          </a:p>
        </p:txBody>
      </p:sp>
      <p:sp>
        <p:nvSpPr>
          <p:cNvPr id="4" name="Slide Number Placeholder 3"/>
          <p:cNvSpPr>
            <a:spLocks noGrp="1"/>
          </p:cNvSpPr>
          <p:nvPr>
            <p:ph type="sldNum" sz="quarter" idx="12"/>
          </p:nvPr>
        </p:nvSpPr>
        <p:spPr/>
        <p:txBody>
          <a:bodyPr/>
          <a:lstStyle/>
          <a:p>
            <a:fld id="{6E9F442E-095D-414B-A3C1-4D7C903EC540}" type="slidenum">
              <a:rPr lang="uk-UA" smtClean="0"/>
              <a:pPr/>
              <a:t>12</a:t>
            </a:fld>
            <a:endParaRPr lang="uk-UA" dirty="0"/>
          </a:p>
        </p:txBody>
      </p:sp>
      <p:sp>
        <p:nvSpPr>
          <p:cNvPr id="5" name="Subtitle 3"/>
          <p:cNvSpPr>
            <a:spLocks noGrp="1"/>
          </p:cNvSpPr>
          <p:nvPr>
            <p:ph type="subTitle" idx="1"/>
          </p:nvPr>
        </p:nvSpPr>
        <p:spPr>
          <a:xfrm>
            <a:off x="516367" y="1855059"/>
            <a:ext cx="11521440" cy="2829044"/>
          </a:xfrm>
        </p:spPr>
        <p:txBody>
          <a:bodyPr anchor="t"/>
          <a:lstStyle/>
          <a:p>
            <a:r>
              <a:rPr lang="en-US" sz="1600" dirty="0"/>
              <a:t>Workforce/Staff Development</a:t>
            </a:r>
          </a:p>
          <a:p>
            <a:pPr marL="108000" indent="0">
              <a:buNone/>
            </a:pPr>
            <a:r>
              <a:rPr lang="en-US" sz="1800" dirty="0"/>
              <a:t>	</a:t>
            </a:r>
            <a:r>
              <a:rPr lang="en-US" sz="1400" dirty="0"/>
              <a:t>&gt;Staff should have a minimum of two years of experience working with TAY, </a:t>
            </a:r>
          </a:p>
          <a:p>
            <a:pPr marL="108000" indent="0">
              <a:buNone/>
            </a:pPr>
            <a:r>
              <a:rPr lang="en-US" sz="1400" dirty="0"/>
              <a:t>	&gt;Staff should be able to identify with clients through shared lived experience as a TAY being served in SUD 	services. </a:t>
            </a:r>
          </a:p>
          <a:p>
            <a:pPr marL="108000" indent="0">
              <a:buNone/>
            </a:pPr>
            <a:r>
              <a:rPr lang="en-US" sz="1400" dirty="0"/>
              <a:t>	&gt;Training on the developmental stages of adolescents and young adults, Motivational Interviewing, and 	Trauma Informed CBT. </a:t>
            </a:r>
          </a:p>
          <a:p>
            <a:pPr marL="108000" indent="0">
              <a:buNone/>
            </a:pPr>
            <a:r>
              <a:rPr lang="en-US" sz="1400" dirty="0"/>
              <a:t>	&gt;Cultural specific trainings, such as Gender Fluidity training</a:t>
            </a:r>
          </a:p>
          <a:p>
            <a:pPr marL="108000" indent="0">
              <a:buNone/>
            </a:pPr>
            <a:r>
              <a:rPr lang="en-US" sz="1400" dirty="0"/>
              <a:t>	&gt;TAY focused SUD workshops with Mental Health TAY providers</a:t>
            </a:r>
          </a:p>
          <a:p>
            <a:pPr marL="108000" indent="0">
              <a:buNone/>
            </a:pPr>
            <a:r>
              <a:rPr lang="en-US" sz="1400" dirty="0"/>
              <a:t>	&gt;Knowledge and experience involving primary care integration </a:t>
            </a:r>
          </a:p>
          <a:p>
            <a:pPr marL="108000" indent="0">
              <a:buNone/>
            </a:pPr>
            <a:r>
              <a:rPr lang="en-US" sz="1400" dirty="0"/>
              <a:t>	&gt;TAY Peer support specialists (strongly consider using peers in recovery support 	services)</a:t>
            </a:r>
          </a:p>
        </p:txBody>
      </p:sp>
    </p:spTree>
    <p:extLst>
      <p:ext uri="{BB962C8B-B14F-4D97-AF65-F5344CB8AC3E}">
        <p14:creationId xmlns:p14="http://schemas.microsoft.com/office/powerpoint/2010/main" val="4168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74257" y="482331"/>
            <a:ext cx="7307943" cy="480131"/>
          </a:xfrm>
        </p:spPr>
        <p:txBody>
          <a:bodyPr/>
          <a:lstStyle/>
          <a:p>
            <a:r>
              <a:rPr lang="en-US" dirty="0"/>
              <a:t>TAY Practice Standards Continued</a:t>
            </a:r>
          </a:p>
        </p:txBody>
      </p:sp>
      <p:sp>
        <p:nvSpPr>
          <p:cNvPr id="4" name="Slide Number Placeholder 3"/>
          <p:cNvSpPr>
            <a:spLocks noGrp="1"/>
          </p:cNvSpPr>
          <p:nvPr>
            <p:ph type="sldNum" sz="quarter" idx="12"/>
          </p:nvPr>
        </p:nvSpPr>
        <p:spPr/>
        <p:txBody>
          <a:bodyPr/>
          <a:lstStyle/>
          <a:p>
            <a:fld id="{6E9F442E-095D-414B-A3C1-4D7C903EC540}" type="slidenum">
              <a:rPr lang="uk-UA" smtClean="0"/>
              <a:pPr/>
              <a:t>13</a:t>
            </a:fld>
            <a:endParaRPr lang="uk-UA" dirty="0"/>
          </a:p>
        </p:txBody>
      </p:sp>
      <p:sp>
        <p:nvSpPr>
          <p:cNvPr id="5" name="Subtitle 3"/>
          <p:cNvSpPr>
            <a:spLocks noGrp="1"/>
          </p:cNvSpPr>
          <p:nvPr>
            <p:ph type="subTitle" idx="1"/>
          </p:nvPr>
        </p:nvSpPr>
        <p:spPr>
          <a:xfrm>
            <a:off x="850323" y="2012744"/>
            <a:ext cx="10491353" cy="2534092"/>
          </a:xfrm>
        </p:spPr>
        <p:txBody>
          <a:bodyPr anchor="t"/>
          <a:lstStyle/>
          <a:p>
            <a:r>
              <a:rPr lang="en-US" sz="1600" dirty="0"/>
              <a:t>Clinic/Facility</a:t>
            </a:r>
          </a:p>
          <a:p>
            <a:pPr marL="108000" indent="0">
              <a:buNone/>
            </a:pPr>
            <a:r>
              <a:rPr lang="en-US" sz="1600" dirty="0"/>
              <a:t>	&gt;</a:t>
            </a:r>
            <a:r>
              <a:rPr lang="en-US" sz="1400" dirty="0"/>
              <a:t>Space should be aesthetically inviting for TAYs (e.g. pictures of TAYs in lobbies, modern décor and 	design)</a:t>
            </a:r>
          </a:p>
          <a:p>
            <a:pPr marL="108000" indent="0">
              <a:buNone/>
            </a:pPr>
            <a:r>
              <a:rPr lang="en-US" sz="1400" dirty="0"/>
              <a:t>	&gt;Space should be Trans/Fluid friendly</a:t>
            </a:r>
          </a:p>
          <a:p>
            <a:pPr marL="108000" indent="0">
              <a:buNone/>
            </a:pPr>
            <a:r>
              <a:rPr lang="en-US" sz="1400" dirty="0"/>
              <a:t>	&gt;Space should include hangout and safe spaces for socialization</a:t>
            </a:r>
          </a:p>
          <a:p>
            <a:pPr marL="108000" indent="0">
              <a:buNone/>
            </a:pPr>
            <a:r>
              <a:rPr lang="en-US" sz="1400" dirty="0"/>
              <a:t>	&gt;TAY brochures (e.g. SUD, Mental Health, others) posted in lobby or common room spaces, &amp;/or 	resource tables available within the clinic</a:t>
            </a:r>
          </a:p>
          <a:p>
            <a:pPr marL="108000" indent="0">
              <a:buNone/>
            </a:pPr>
            <a:r>
              <a:rPr lang="en-US" sz="1400" dirty="0"/>
              <a:t>	&gt;Easily accessible by public transportation</a:t>
            </a:r>
          </a:p>
          <a:p>
            <a:pPr marL="108000" indent="0">
              <a:buNone/>
            </a:pPr>
            <a:r>
              <a:rPr lang="en-US" sz="1400" dirty="0"/>
              <a:t>	&gt;Offer or be near support services such as childcare, shelter, dining</a:t>
            </a:r>
          </a:p>
        </p:txBody>
      </p:sp>
    </p:spTree>
    <p:extLst>
      <p:ext uri="{BB962C8B-B14F-4D97-AF65-F5344CB8AC3E}">
        <p14:creationId xmlns:p14="http://schemas.microsoft.com/office/powerpoint/2010/main" val="1751291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74257" y="482331"/>
            <a:ext cx="7307943" cy="480131"/>
          </a:xfrm>
        </p:spPr>
        <p:txBody>
          <a:bodyPr/>
          <a:lstStyle/>
          <a:p>
            <a:r>
              <a:rPr lang="en-US" dirty="0"/>
              <a:t>TAY Division Slide</a:t>
            </a:r>
          </a:p>
        </p:txBody>
      </p:sp>
      <p:sp>
        <p:nvSpPr>
          <p:cNvPr id="4" name="Slide Number Placeholder 3"/>
          <p:cNvSpPr>
            <a:spLocks noGrp="1"/>
          </p:cNvSpPr>
          <p:nvPr>
            <p:ph type="sldNum" sz="quarter" idx="12"/>
          </p:nvPr>
        </p:nvSpPr>
        <p:spPr/>
        <p:txBody>
          <a:bodyPr/>
          <a:lstStyle/>
          <a:p>
            <a:fld id="{6E9F442E-095D-414B-A3C1-4D7C903EC540}" type="slidenum">
              <a:rPr lang="uk-UA" smtClean="0"/>
              <a:pPr/>
              <a:t>14</a:t>
            </a:fld>
            <a:endParaRPr lang="uk-UA" dirty="0"/>
          </a:p>
        </p:txBody>
      </p:sp>
      <p:sp>
        <p:nvSpPr>
          <p:cNvPr id="5" name="Subtitle 3"/>
          <p:cNvSpPr>
            <a:spLocks noGrp="1"/>
          </p:cNvSpPr>
          <p:nvPr>
            <p:ph type="subTitle" idx="1"/>
          </p:nvPr>
        </p:nvSpPr>
        <p:spPr>
          <a:xfrm>
            <a:off x="1000461" y="1097280"/>
            <a:ext cx="10488706" cy="5099125"/>
          </a:xfrm>
        </p:spPr>
        <p:txBody>
          <a:bodyPr anchor="t"/>
          <a:lstStyle/>
          <a:p>
            <a:pPr marL="0" indent="0" algn="ctr">
              <a:buNone/>
            </a:pPr>
            <a:r>
              <a:rPr lang="en-US" sz="1800" b="1" dirty="0">
                <a:solidFill>
                  <a:schemeClr val="tx1"/>
                </a:solidFill>
              </a:rPr>
              <a:t>MISSION</a:t>
            </a:r>
          </a:p>
          <a:p>
            <a:pPr marL="0" indent="0">
              <a:buNone/>
            </a:pPr>
            <a:r>
              <a:rPr lang="en-US" sz="1400" b="1" dirty="0">
                <a:solidFill>
                  <a:schemeClr val="tx1"/>
                </a:solidFill>
              </a:rPr>
              <a:t>To improve services and outcomes for youth, ages 16-24 who are experiencing or at risk of serious behavioral health challenges, in making successful and seamless transitions towards maximum self-sufficiency and independent living, in collaboration with TAY and their families.</a:t>
            </a:r>
          </a:p>
          <a:p>
            <a:pPr marL="0" indent="0">
              <a:buNone/>
            </a:pPr>
            <a:endParaRPr lang="en-US" sz="1400" b="1" dirty="0"/>
          </a:p>
          <a:p>
            <a:pPr marL="0" indent="0">
              <a:buNone/>
            </a:pPr>
            <a:r>
              <a:rPr lang="en-US" sz="1400" dirty="0">
                <a:solidFill>
                  <a:schemeClr val="tx1"/>
                </a:solidFill>
              </a:rPr>
              <a:t>In 2016, TAYSOC, hosted a series of strategic brainstorming and listening sessions, in collaboration with PEI and Public Health’s-CAPE unit to create five targeted results. </a:t>
            </a:r>
          </a:p>
          <a:p>
            <a:pPr marL="0" indent="0">
              <a:buNone/>
            </a:pPr>
            <a:r>
              <a:rPr lang="en-US" sz="1400" dirty="0">
                <a:solidFill>
                  <a:schemeClr val="tx1"/>
                </a:solidFill>
              </a:rPr>
              <a:t>Efforts were centered around methods of Results Based Accountability (RBA) Performance and Delivery of services. </a:t>
            </a:r>
          </a:p>
          <a:p>
            <a:pPr indent="-285750"/>
            <a:r>
              <a:rPr lang="en-US" sz="1400" b="1" dirty="0">
                <a:solidFill>
                  <a:schemeClr val="tx1"/>
                </a:solidFill>
              </a:rPr>
              <a:t>How much did we do? </a:t>
            </a:r>
          </a:p>
          <a:p>
            <a:pPr indent="-285750"/>
            <a:r>
              <a:rPr lang="en-US" sz="1400" b="1" dirty="0">
                <a:solidFill>
                  <a:schemeClr val="tx1"/>
                </a:solidFill>
              </a:rPr>
              <a:t>How well did we do it?</a:t>
            </a:r>
          </a:p>
          <a:p>
            <a:pPr indent="-285750"/>
            <a:r>
              <a:rPr lang="en-US" sz="1400" b="1" dirty="0">
                <a:solidFill>
                  <a:schemeClr val="tx1"/>
                </a:solidFill>
              </a:rPr>
              <a:t>Is anyone better off?</a:t>
            </a:r>
          </a:p>
          <a:p>
            <a:pPr marL="0" indent="0">
              <a:buNone/>
            </a:pPr>
            <a:endParaRPr lang="en-US" sz="1400" b="1" dirty="0">
              <a:solidFill>
                <a:schemeClr val="tx1"/>
              </a:solidFill>
            </a:endParaRPr>
          </a:p>
          <a:p>
            <a:pPr marL="0" indent="0">
              <a:buNone/>
            </a:pPr>
            <a:r>
              <a:rPr lang="en-US" sz="1400" dirty="0">
                <a:solidFill>
                  <a:schemeClr val="tx1"/>
                </a:solidFill>
              </a:rPr>
              <a:t>Resulting in the </a:t>
            </a:r>
            <a:r>
              <a:rPr lang="en-US" sz="1400" b="1" i="1" u="sng" dirty="0">
                <a:solidFill>
                  <a:schemeClr val="tx1"/>
                </a:solidFill>
              </a:rPr>
              <a:t>TAY 5 Pillars of Care </a:t>
            </a:r>
            <a:r>
              <a:rPr lang="en-US" sz="1400" dirty="0">
                <a:solidFill>
                  <a:schemeClr val="tx1"/>
                </a:solidFill>
              </a:rPr>
              <a:t>as a practice approach with appropriately referring TAY to mental health services.</a:t>
            </a:r>
          </a:p>
          <a:p>
            <a:pPr marL="0" indent="0">
              <a:buNone/>
            </a:pPr>
            <a:endParaRPr lang="en-US" sz="1400" dirty="0">
              <a:solidFill>
                <a:schemeClr val="tx1"/>
              </a:solidFill>
            </a:endParaRPr>
          </a:p>
          <a:p>
            <a:pPr marL="0" indent="0">
              <a:buNone/>
            </a:pPr>
            <a:r>
              <a:rPr lang="en-US" sz="1400" b="1" dirty="0">
                <a:solidFill>
                  <a:srgbClr val="25B781"/>
                </a:solidFill>
              </a:rPr>
              <a:t>** FY 18-19:</a:t>
            </a:r>
          </a:p>
          <a:p>
            <a:pPr marL="0" indent="0">
              <a:buNone/>
            </a:pPr>
            <a:r>
              <a:rPr lang="en-US" sz="1400" b="1" u="sng" dirty="0">
                <a:solidFill>
                  <a:srgbClr val="25B781"/>
                </a:solidFill>
              </a:rPr>
              <a:t>5,131 TAY were served throughout ACBH </a:t>
            </a:r>
          </a:p>
          <a:p>
            <a:pPr marL="0" indent="0">
              <a:buNone/>
            </a:pPr>
            <a:endParaRPr lang="en-US" sz="1400" b="1" dirty="0"/>
          </a:p>
          <a:p>
            <a:pPr marL="0" indent="0">
              <a:buNone/>
            </a:pPr>
            <a:endParaRPr lang="en-US" sz="1400" b="1" dirty="0"/>
          </a:p>
          <a:p>
            <a:pPr marL="0" indent="0">
              <a:buNone/>
            </a:pPr>
            <a:endParaRPr lang="en-US" sz="1400" b="1" dirty="0"/>
          </a:p>
          <a:p>
            <a:pPr marL="0" indent="0">
              <a:buNone/>
            </a:pPr>
            <a:endParaRPr lang="en-US" sz="1400" b="1" dirty="0"/>
          </a:p>
          <a:p>
            <a:pPr marL="108000" indent="0">
              <a:buNone/>
            </a:pPr>
            <a:endParaRPr lang="en-US" sz="1400" dirty="0"/>
          </a:p>
        </p:txBody>
      </p:sp>
    </p:spTree>
    <p:extLst>
      <p:ext uri="{BB962C8B-B14F-4D97-AF65-F5344CB8AC3E}">
        <p14:creationId xmlns:p14="http://schemas.microsoft.com/office/powerpoint/2010/main" val="249488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62288" y="482331"/>
            <a:ext cx="8864300" cy="867930"/>
          </a:xfrm>
        </p:spPr>
        <p:txBody>
          <a:bodyPr/>
          <a:lstStyle/>
          <a:p>
            <a:r>
              <a:rPr lang="en-US" dirty="0"/>
              <a:t>Developmentally Appropriate Services for TAY</a:t>
            </a:r>
          </a:p>
        </p:txBody>
      </p:sp>
      <p:sp>
        <p:nvSpPr>
          <p:cNvPr id="4" name="Slide Number Placeholder 3"/>
          <p:cNvSpPr>
            <a:spLocks noGrp="1"/>
          </p:cNvSpPr>
          <p:nvPr>
            <p:ph type="sldNum" sz="quarter" idx="12"/>
          </p:nvPr>
        </p:nvSpPr>
        <p:spPr/>
        <p:txBody>
          <a:bodyPr/>
          <a:lstStyle/>
          <a:p>
            <a:fld id="{6E9F442E-095D-414B-A3C1-4D7C903EC540}" type="slidenum">
              <a:rPr lang="uk-UA" smtClean="0"/>
              <a:pPr/>
              <a:t>15</a:t>
            </a:fld>
            <a:endParaRPr lang="uk-UA" dirty="0"/>
          </a:p>
        </p:txBody>
      </p:sp>
      <p:sp>
        <p:nvSpPr>
          <p:cNvPr id="5" name="Subtitle 3"/>
          <p:cNvSpPr>
            <a:spLocks noGrp="1"/>
          </p:cNvSpPr>
          <p:nvPr>
            <p:ph type="subTitle" idx="1"/>
          </p:nvPr>
        </p:nvSpPr>
        <p:spPr>
          <a:xfrm>
            <a:off x="850323" y="2012744"/>
            <a:ext cx="10491353" cy="2387833"/>
          </a:xfrm>
        </p:spPr>
        <p:txBody>
          <a:bodyPr anchor="t"/>
          <a:lstStyle/>
          <a:p>
            <a:r>
              <a:rPr lang="en-US" sz="1600" dirty="0"/>
              <a:t>Recognizes clients are in discovery (vs. recovery) stage</a:t>
            </a:r>
            <a:endParaRPr lang="en-US" sz="1400" dirty="0"/>
          </a:p>
          <a:p>
            <a:r>
              <a:rPr lang="en-US" sz="1600" dirty="0"/>
              <a:t>Assists in expanding world view</a:t>
            </a:r>
          </a:p>
          <a:p>
            <a:r>
              <a:rPr lang="en-US" sz="1600" dirty="0"/>
              <a:t>Supports in developing new skills and competencies (in-vivo training)</a:t>
            </a:r>
          </a:p>
          <a:p>
            <a:r>
              <a:rPr lang="en-US" sz="1600" dirty="0"/>
              <a:t>Trauma-informed</a:t>
            </a:r>
          </a:p>
          <a:p>
            <a:r>
              <a:rPr lang="en-US" sz="1600" dirty="0"/>
              <a:t>Encourages future planning while being aware of the importance of “now”</a:t>
            </a:r>
          </a:p>
          <a:p>
            <a:r>
              <a:rPr lang="en-US" sz="1600" dirty="0"/>
              <a:t>Involves “family of choice” and other natural supports</a:t>
            </a:r>
          </a:p>
          <a:p>
            <a:r>
              <a:rPr lang="en-US" sz="1600" dirty="0"/>
              <a:t>Supports meeting basic survival needs</a:t>
            </a:r>
          </a:p>
          <a:p>
            <a:r>
              <a:rPr lang="en-US" sz="1600" dirty="0"/>
              <a:t>Maximizes safety and confidentiality</a:t>
            </a:r>
          </a:p>
        </p:txBody>
      </p:sp>
    </p:spTree>
    <p:extLst>
      <p:ext uri="{BB962C8B-B14F-4D97-AF65-F5344CB8AC3E}">
        <p14:creationId xmlns:p14="http://schemas.microsoft.com/office/powerpoint/2010/main" val="510257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98968" y="587131"/>
            <a:ext cx="7307943" cy="1255728"/>
          </a:xfrm>
        </p:spPr>
        <p:txBody>
          <a:bodyPr/>
          <a:lstStyle/>
          <a:p>
            <a:r>
              <a:rPr lang="en-US" dirty="0"/>
              <a:t>How to Refer into DMC-ODS?</a:t>
            </a:r>
            <a:br>
              <a:rPr lang="en-US" dirty="0"/>
            </a:br>
            <a:br>
              <a:rPr lang="en-US" dirty="0"/>
            </a:br>
            <a:endParaRPr lang="en-US" dirty="0"/>
          </a:p>
        </p:txBody>
      </p:sp>
      <p:sp>
        <p:nvSpPr>
          <p:cNvPr id="4" name="Slide Number Placeholder 3"/>
          <p:cNvSpPr>
            <a:spLocks noGrp="1"/>
          </p:cNvSpPr>
          <p:nvPr>
            <p:ph type="sldNum" sz="quarter" idx="12"/>
          </p:nvPr>
        </p:nvSpPr>
        <p:spPr/>
        <p:txBody>
          <a:bodyPr/>
          <a:lstStyle/>
          <a:p>
            <a:fld id="{6E9F442E-095D-414B-A3C1-4D7C903EC540}" type="slidenum">
              <a:rPr lang="uk-UA" smtClean="0"/>
              <a:pPr/>
              <a:t>16</a:t>
            </a:fld>
            <a:endParaRPr lang="uk-UA" dirty="0"/>
          </a:p>
        </p:txBody>
      </p:sp>
      <p:sp>
        <p:nvSpPr>
          <p:cNvPr id="5" name="Subtitle 3"/>
          <p:cNvSpPr txBox="1">
            <a:spLocks/>
          </p:cNvSpPr>
          <p:nvPr/>
        </p:nvSpPr>
        <p:spPr>
          <a:xfrm>
            <a:off x="2675415" y="1355499"/>
            <a:ext cx="8434581" cy="4083169"/>
          </a:xfrm>
          <a:prstGeom prst="rect">
            <a:avLst/>
          </a:prstGeom>
        </p:spPr>
        <p:txBody>
          <a:bodyPr vert="horz" lIns="108000" tIns="45720" rIns="91440" bIns="45720" rtlCol="0" anchor="t">
            <a:spAutoFit/>
          </a:bodyPr>
          <a:lstStyle>
            <a:lvl1pPr marL="285750" indent="-177750" algn="l" defTabSz="914400" rtl="0" eaLnBrk="1" latinLnBrk="0" hangingPunct="1">
              <a:lnSpc>
                <a:spcPts val="1800"/>
              </a:lnSpc>
              <a:spcBef>
                <a:spcPts val="500"/>
              </a:spcBef>
              <a:buClr>
                <a:schemeClr val="bg2">
                  <a:lumMod val="25000"/>
                </a:schemeClr>
              </a:buClr>
              <a:buSzPct val="130000"/>
              <a:buFont typeface="Arial" charset="0"/>
              <a:buChar char="•"/>
              <a:defRPr sz="1200" b="0" i="0" kern="1200" baseline="0">
                <a:solidFill>
                  <a:schemeClr val="bg2">
                    <a:lumMod val="50000"/>
                  </a:schemeClr>
                </a:solidFill>
                <a:latin typeface="verdana" charset="0"/>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108000" indent="0">
              <a:spcAft>
                <a:spcPts val="600"/>
              </a:spcAft>
              <a:buFont typeface="Arial" charset="0"/>
              <a:buNone/>
            </a:pPr>
            <a:r>
              <a:rPr lang="en-US" sz="2800" b="1" dirty="0">
                <a:solidFill>
                  <a:srgbClr val="33AB7E"/>
                </a:solidFill>
                <a:latin typeface="Georgia" charset="0"/>
                <a:ea typeface="+mj-ea"/>
                <a:cs typeface="+mj-cs"/>
              </a:rPr>
              <a:t>Adolescent (18 and younger)</a:t>
            </a:r>
          </a:p>
          <a:p>
            <a:pPr marL="108000" indent="0">
              <a:spcAft>
                <a:spcPts val="600"/>
              </a:spcAft>
              <a:buNone/>
            </a:pPr>
            <a:r>
              <a:rPr lang="en-US" sz="1700" b="1" dirty="0"/>
              <a:t>All Adolescent SUD services</a:t>
            </a:r>
          </a:p>
          <a:p>
            <a:pPr marL="565200" lvl="1" indent="-285750" algn="l">
              <a:spcAft>
                <a:spcPts val="600"/>
              </a:spcAft>
              <a:buFont typeface="Arial" panose="020B0604020202020204" pitchFamily="34" charset="0"/>
              <a:buChar char="•"/>
            </a:pPr>
            <a:r>
              <a:rPr lang="en-US" sz="1800" dirty="0">
                <a:solidFill>
                  <a:schemeClr val="bg2">
                    <a:lumMod val="50000"/>
                  </a:schemeClr>
                </a:solidFill>
                <a:latin typeface="verdana" charset="0"/>
              </a:rPr>
              <a:t>Self or direct referrals to all Adolescent SUD Services can be made by Self/Parent or Caregiver, Healthcare provider, CWS, Juvenile Probation, or Schools</a:t>
            </a:r>
          </a:p>
          <a:p>
            <a:pPr marL="108000" indent="0">
              <a:spcAft>
                <a:spcPts val="600"/>
              </a:spcAft>
              <a:buFont typeface="Arial" charset="0"/>
              <a:buNone/>
            </a:pPr>
            <a:endParaRPr lang="en-US" sz="1700" b="1" dirty="0"/>
          </a:p>
          <a:p>
            <a:pPr marL="108000" indent="0">
              <a:spcAft>
                <a:spcPts val="600"/>
              </a:spcAft>
              <a:buFont typeface="Arial" charset="0"/>
              <a:buNone/>
            </a:pPr>
            <a:r>
              <a:rPr lang="en-US" sz="2800" b="1" dirty="0">
                <a:solidFill>
                  <a:srgbClr val="33AB7E"/>
                </a:solidFill>
                <a:latin typeface="Georgia" charset="0"/>
                <a:ea typeface="+mj-ea"/>
                <a:cs typeface="+mj-cs"/>
              </a:rPr>
              <a:t>Adult (18 and older)</a:t>
            </a:r>
          </a:p>
          <a:p>
            <a:pPr marL="108000" indent="0">
              <a:spcAft>
                <a:spcPts val="600"/>
              </a:spcAft>
              <a:buNone/>
            </a:pPr>
            <a:r>
              <a:rPr lang="en-US" sz="1700" b="1" dirty="0"/>
              <a:t>Residential or Recovery Residence </a:t>
            </a:r>
          </a:p>
          <a:p>
            <a:pPr marL="742950" lvl="1" indent="-285750" algn="l">
              <a:spcAft>
                <a:spcPts val="600"/>
              </a:spcAft>
              <a:buFont typeface="Arial" panose="020B0604020202020204" pitchFamily="34" charset="0"/>
              <a:buChar char="•"/>
            </a:pPr>
            <a:r>
              <a:rPr lang="en-US" sz="1800" dirty="0">
                <a:solidFill>
                  <a:schemeClr val="bg2">
                    <a:lumMod val="50000"/>
                  </a:schemeClr>
                </a:solidFill>
                <a:latin typeface="verdana" charset="0"/>
              </a:rPr>
              <a:t>Referrals MUST go through one of 4 DMC-ODS access points</a:t>
            </a:r>
          </a:p>
          <a:p>
            <a:pPr marL="108000" indent="0">
              <a:spcAft>
                <a:spcPts val="600"/>
              </a:spcAft>
              <a:buNone/>
            </a:pPr>
            <a:r>
              <a:rPr lang="en-US" sz="1700" b="1" dirty="0"/>
              <a:t>Outpatient/Intensive Outpatient/Recovery Support or Opioid Treatment </a:t>
            </a:r>
          </a:p>
          <a:p>
            <a:pPr marL="742950" lvl="1" indent="-285750" algn="l">
              <a:spcAft>
                <a:spcPts val="600"/>
              </a:spcAft>
              <a:buFont typeface="Arial" panose="020B0604020202020204" pitchFamily="34" charset="0"/>
              <a:buChar char="•"/>
            </a:pPr>
            <a:r>
              <a:rPr lang="en-US" sz="1800" dirty="0">
                <a:solidFill>
                  <a:schemeClr val="bg2">
                    <a:lumMod val="50000"/>
                  </a:schemeClr>
                </a:solidFill>
                <a:latin typeface="verdana" charset="0"/>
              </a:rPr>
              <a:t>Self or direct referrals, or by one of 4 DMC-ODS access points</a:t>
            </a:r>
          </a:p>
        </p:txBody>
      </p:sp>
    </p:spTree>
    <p:extLst>
      <p:ext uri="{BB962C8B-B14F-4D97-AF65-F5344CB8AC3E}">
        <p14:creationId xmlns:p14="http://schemas.microsoft.com/office/powerpoint/2010/main" val="3459347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F44EF-02EB-4044-8BBF-82F4298C9B06}"/>
              </a:ext>
            </a:extLst>
          </p:cNvPr>
          <p:cNvSpPr>
            <a:spLocks noGrp="1"/>
          </p:cNvSpPr>
          <p:nvPr>
            <p:ph type="ctrTitle"/>
          </p:nvPr>
        </p:nvSpPr>
        <p:spPr>
          <a:xfrm>
            <a:off x="2865457" y="2381186"/>
            <a:ext cx="7307943" cy="523220"/>
          </a:xfrm>
        </p:spPr>
        <p:txBody>
          <a:bodyPr/>
          <a:lstStyle/>
          <a:p>
            <a:r>
              <a:rPr lang="en-US" dirty="0"/>
              <a:t>Medication-Assisted Treatment (MAT)</a:t>
            </a:r>
          </a:p>
        </p:txBody>
      </p:sp>
      <p:sp>
        <p:nvSpPr>
          <p:cNvPr id="4" name="Slide Number Placeholder 3">
            <a:extLst>
              <a:ext uri="{FF2B5EF4-FFF2-40B4-BE49-F238E27FC236}">
                <a16:creationId xmlns:a16="http://schemas.microsoft.com/office/drawing/2014/main" id="{A1BFC71A-3282-47DC-A765-FDB75DE46417}"/>
              </a:ext>
            </a:extLst>
          </p:cNvPr>
          <p:cNvSpPr>
            <a:spLocks noGrp="1"/>
          </p:cNvSpPr>
          <p:nvPr>
            <p:ph type="sldNum" sz="quarter" idx="12"/>
          </p:nvPr>
        </p:nvSpPr>
        <p:spPr/>
        <p:txBody>
          <a:bodyPr/>
          <a:lstStyle/>
          <a:p>
            <a:fld id="{6E9F442E-095D-414B-A3C1-4D7C903EC540}" type="slidenum">
              <a:rPr lang="en-US" smtClean="0"/>
              <a:t>17</a:t>
            </a:fld>
            <a:endParaRPr lang="en-US" dirty="0"/>
          </a:p>
        </p:txBody>
      </p:sp>
    </p:spTree>
    <p:extLst>
      <p:ext uri="{BB962C8B-B14F-4D97-AF65-F5344CB8AC3E}">
        <p14:creationId xmlns:p14="http://schemas.microsoft.com/office/powerpoint/2010/main" val="18415632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C98F2BEA-365E-4998-9B98-C1453FC405E4}"/>
              </a:ext>
            </a:extLst>
          </p:cNvPr>
          <p:cNvSpPr>
            <a:spLocks noGrp="1"/>
          </p:cNvSpPr>
          <p:nvPr>
            <p:ph idx="1"/>
          </p:nvPr>
        </p:nvSpPr>
        <p:spPr>
          <a:xfrm>
            <a:off x="810042" y="1811485"/>
            <a:ext cx="7675110" cy="3375283"/>
          </a:xfrm>
        </p:spPr>
        <p:txBody>
          <a:bodyPr/>
          <a:lstStyle/>
          <a:p>
            <a:pPr marL="285750" lvl="0" indent="-177750">
              <a:lnSpc>
                <a:spcPts val="1800"/>
              </a:lnSpc>
              <a:spcBef>
                <a:spcPts val="500"/>
              </a:spcBef>
              <a:buClr>
                <a:srgbClr val="E7E6E6">
                  <a:lumMod val="25000"/>
                </a:srgbClr>
              </a:buClr>
              <a:buSzPct val="130000"/>
              <a:buFont typeface="Arial" charset="0"/>
              <a:buChar char="•"/>
            </a:pPr>
            <a:r>
              <a:rPr lang="en-US" sz="1800" dirty="0">
                <a:solidFill>
                  <a:srgbClr val="E7E6E6">
                    <a:lumMod val="50000"/>
                  </a:srgbClr>
                </a:solidFill>
              </a:rPr>
              <a:t>Medication Assisted Treatment</a:t>
            </a:r>
          </a:p>
          <a:p>
            <a:pPr marL="108000" lvl="0" indent="0">
              <a:lnSpc>
                <a:spcPts val="1800"/>
              </a:lnSpc>
              <a:spcBef>
                <a:spcPts val="500"/>
              </a:spcBef>
              <a:buClr>
                <a:srgbClr val="E7E6E6">
                  <a:lumMod val="25000"/>
                </a:srgbClr>
              </a:buClr>
              <a:buSzPct val="130000"/>
              <a:buNone/>
            </a:pPr>
            <a:r>
              <a:rPr lang="en-US" sz="1800" dirty="0">
                <a:solidFill>
                  <a:srgbClr val="E7E6E6">
                    <a:lumMod val="50000"/>
                  </a:srgbClr>
                </a:solidFill>
              </a:rPr>
              <a:t>	</a:t>
            </a:r>
            <a:r>
              <a:rPr lang="en-US" sz="1800" b="1" dirty="0">
                <a:solidFill>
                  <a:prstClr val="black"/>
                </a:solidFill>
              </a:rPr>
              <a:t>&gt; </a:t>
            </a:r>
            <a:r>
              <a:rPr lang="en-US" sz="1800" dirty="0">
                <a:solidFill>
                  <a:srgbClr val="E7E6E6">
                    <a:lumMod val="50000"/>
                  </a:srgbClr>
                </a:solidFill>
              </a:rPr>
              <a:t>MAT is for individuals with Opioid and/or Alcohol 	use disorders who need pharmacological support in 	addition to therapy </a:t>
            </a:r>
          </a:p>
          <a:p>
            <a:pPr marL="108000" lvl="0" indent="0">
              <a:lnSpc>
                <a:spcPts val="1800"/>
              </a:lnSpc>
              <a:spcBef>
                <a:spcPts val="500"/>
              </a:spcBef>
              <a:buClr>
                <a:srgbClr val="E7E6E6">
                  <a:lumMod val="25000"/>
                </a:srgbClr>
              </a:buClr>
              <a:buSzPct val="130000"/>
              <a:buNone/>
            </a:pPr>
            <a:r>
              <a:rPr lang="en-US" sz="1800" dirty="0">
                <a:solidFill>
                  <a:srgbClr val="E7E6E6">
                    <a:lumMod val="50000"/>
                  </a:srgbClr>
                </a:solidFill>
              </a:rPr>
              <a:t>	</a:t>
            </a:r>
            <a:r>
              <a:rPr lang="en-US" sz="1800" b="1" dirty="0">
                <a:solidFill>
                  <a:prstClr val="black"/>
                </a:solidFill>
              </a:rPr>
              <a:t>&gt;</a:t>
            </a:r>
            <a:r>
              <a:rPr lang="en-US" sz="1800" dirty="0">
                <a:solidFill>
                  <a:srgbClr val="E7E6E6">
                    <a:lumMod val="50000"/>
                  </a:srgbClr>
                </a:solidFill>
              </a:rPr>
              <a:t> Served in our Opioid and Outpatient Treatment 	Programs</a:t>
            </a:r>
          </a:p>
          <a:p>
            <a:pPr marL="108000" lvl="0" indent="0">
              <a:lnSpc>
                <a:spcPts val="1800"/>
              </a:lnSpc>
              <a:spcBef>
                <a:spcPts val="500"/>
              </a:spcBef>
              <a:buClr>
                <a:srgbClr val="E7E6E6">
                  <a:lumMod val="25000"/>
                </a:srgbClr>
              </a:buClr>
              <a:buSzPct val="130000"/>
              <a:buNone/>
            </a:pPr>
            <a:r>
              <a:rPr lang="en-US" sz="1800" dirty="0">
                <a:solidFill>
                  <a:srgbClr val="E7E6E6">
                    <a:lumMod val="50000"/>
                  </a:srgbClr>
                </a:solidFill>
              </a:rPr>
              <a:t>	</a:t>
            </a:r>
            <a:r>
              <a:rPr lang="en-US" sz="1800" b="1" dirty="0">
                <a:solidFill>
                  <a:prstClr val="black"/>
                </a:solidFill>
              </a:rPr>
              <a:t>&gt;</a:t>
            </a:r>
            <a:r>
              <a:rPr lang="en-US" sz="1800" dirty="0">
                <a:solidFill>
                  <a:srgbClr val="E7E6E6">
                    <a:lumMod val="50000"/>
                  </a:srgbClr>
                </a:solidFill>
              </a:rPr>
              <a:t> Covered medications include: </a:t>
            </a:r>
          </a:p>
          <a:p>
            <a:pPr marL="108000" lvl="0" indent="0">
              <a:lnSpc>
                <a:spcPts val="1800"/>
              </a:lnSpc>
              <a:spcBef>
                <a:spcPts val="500"/>
              </a:spcBef>
              <a:buClr>
                <a:srgbClr val="E7E6E6">
                  <a:lumMod val="25000"/>
                </a:srgbClr>
              </a:buClr>
              <a:buSzPct val="130000"/>
              <a:buNone/>
            </a:pPr>
            <a:r>
              <a:rPr lang="en-US" sz="1800" dirty="0">
                <a:solidFill>
                  <a:srgbClr val="E7E6E6">
                    <a:lumMod val="50000"/>
                  </a:srgbClr>
                </a:solidFill>
              </a:rPr>
              <a:t>		~Methadone</a:t>
            </a:r>
          </a:p>
          <a:p>
            <a:pPr marL="108000" lvl="0" indent="0">
              <a:lnSpc>
                <a:spcPts val="1800"/>
              </a:lnSpc>
              <a:spcBef>
                <a:spcPts val="500"/>
              </a:spcBef>
              <a:buClr>
                <a:srgbClr val="E7E6E6">
                  <a:lumMod val="25000"/>
                </a:srgbClr>
              </a:buClr>
              <a:buSzPct val="130000"/>
              <a:buNone/>
            </a:pPr>
            <a:r>
              <a:rPr lang="en-US" sz="1800" dirty="0">
                <a:solidFill>
                  <a:srgbClr val="E7E6E6">
                    <a:lumMod val="50000"/>
                  </a:srgbClr>
                </a:solidFill>
              </a:rPr>
              <a:t>		~Buprenorphine</a:t>
            </a:r>
          </a:p>
          <a:p>
            <a:pPr marL="108000" lvl="0" indent="0">
              <a:lnSpc>
                <a:spcPts val="1800"/>
              </a:lnSpc>
              <a:spcBef>
                <a:spcPts val="500"/>
              </a:spcBef>
              <a:buClr>
                <a:srgbClr val="E7E6E6">
                  <a:lumMod val="25000"/>
                </a:srgbClr>
              </a:buClr>
              <a:buSzPct val="130000"/>
              <a:buNone/>
            </a:pPr>
            <a:r>
              <a:rPr lang="en-US" sz="1800" dirty="0">
                <a:solidFill>
                  <a:srgbClr val="E7E6E6">
                    <a:lumMod val="50000"/>
                  </a:srgbClr>
                </a:solidFill>
              </a:rPr>
              <a:t>		~Buprenorphine-Naloxone Combo</a:t>
            </a:r>
          </a:p>
          <a:p>
            <a:pPr marL="108000" lvl="0" indent="0">
              <a:lnSpc>
                <a:spcPts val="1800"/>
              </a:lnSpc>
              <a:spcBef>
                <a:spcPts val="500"/>
              </a:spcBef>
              <a:buClr>
                <a:srgbClr val="E7E6E6">
                  <a:lumMod val="25000"/>
                </a:srgbClr>
              </a:buClr>
              <a:buSzPct val="130000"/>
              <a:buNone/>
            </a:pPr>
            <a:r>
              <a:rPr lang="en-US" sz="1800" dirty="0">
                <a:solidFill>
                  <a:srgbClr val="E7E6E6">
                    <a:lumMod val="50000"/>
                  </a:srgbClr>
                </a:solidFill>
              </a:rPr>
              <a:t>		~Disulfiram</a:t>
            </a:r>
          </a:p>
          <a:p>
            <a:pPr marL="108000" lvl="0" indent="0">
              <a:lnSpc>
                <a:spcPts val="1800"/>
              </a:lnSpc>
              <a:spcBef>
                <a:spcPts val="500"/>
              </a:spcBef>
              <a:buClr>
                <a:srgbClr val="E7E6E6">
                  <a:lumMod val="25000"/>
                </a:srgbClr>
              </a:buClr>
              <a:buSzPct val="130000"/>
              <a:buNone/>
            </a:pPr>
            <a:r>
              <a:rPr lang="en-US" sz="1800" dirty="0">
                <a:solidFill>
                  <a:srgbClr val="E7E6E6">
                    <a:lumMod val="50000"/>
                  </a:srgbClr>
                </a:solidFill>
              </a:rPr>
              <a:t>		~Naloxone (NARCAN)</a:t>
            </a:r>
          </a:p>
        </p:txBody>
      </p:sp>
      <p:sp>
        <p:nvSpPr>
          <p:cNvPr id="4" name="Slide Number Placeholder 3">
            <a:extLst>
              <a:ext uri="{FF2B5EF4-FFF2-40B4-BE49-F238E27FC236}">
                <a16:creationId xmlns:a16="http://schemas.microsoft.com/office/drawing/2014/main" id="{CA1E2114-7073-40CA-ADAC-D8565BBF4B60}"/>
              </a:ext>
            </a:extLst>
          </p:cNvPr>
          <p:cNvSpPr>
            <a:spLocks noGrp="1"/>
          </p:cNvSpPr>
          <p:nvPr>
            <p:ph type="sldNum" sz="quarter" idx="12"/>
          </p:nvPr>
        </p:nvSpPr>
        <p:spPr/>
        <p:txBody>
          <a:bodyPr/>
          <a:lstStyle/>
          <a:p>
            <a:fld id="{6E9F442E-095D-414B-A3C1-4D7C903EC540}" type="slidenum">
              <a:rPr lang="en-US" smtClean="0"/>
              <a:t>18</a:t>
            </a:fld>
            <a:endParaRPr lang="en-US" dirty="0"/>
          </a:p>
        </p:txBody>
      </p:sp>
      <p:sp>
        <p:nvSpPr>
          <p:cNvPr id="5" name="Title 4">
            <a:extLst>
              <a:ext uri="{FF2B5EF4-FFF2-40B4-BE49-F238E27FC236}">
                <a16:creationId xmlns:a16="http://schemas.microsoft.com/office/drawing/2014/main" id="{081A9792-67B9-4BA3-9124-B6AA1419D250}"/>
              </a:ext>
            </a:extLst>
          </p:cNvPr>
          <p:cNvSpPr>
            <a:spLocks noGrp="1"/>
          </p:cNvSpPr>
          <p:nvPr>
            <p:ph type="title"/>
          </p:nvPr>
        </p:nvSpPr>
        <p:spPr/>
        <p:txBody>
          <a:bodyPr/>
          <a:lstStyle/>
          <a:p>
            <a:r>
              <a:rPr lang="en-US" dirty="0"/>
              <a:t>MAT Overview</a:t>
            </a:r>
          </a:p>
        </p:txBody>
      </p:sp>
    </p:spTree>
    <p:extLst>
      <p:ext uri="{BB962C8B-B14F-4D97-AF65-F5344CB8AC3E}">
        <p14:creationId xmlns:p14="http://schemas.microsoft.com/office/powerpoint/2010/main" val="4032776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02421" y="323192"/>
            <a:ext cx="9641722" cy="480131"/>
          </a:xfrm>
        </p:spPr>
        <p:txBody>
          <a:bodyPr/>
          <a:lstStyle/>
          <a:p>
            <a:r>
              <a:rPr lang="en-US" dirty="0"/>
              <a:t>Services for Adult beneficiaries (age 18+)</a:t>
            </a:r>
          </a:p>
        </p:txBody>
      </p:sp>
      <p:sp>
        <p:nvSpPr>
          <p:cNvPr id="4" name="Slide Number Placeholder 3"/>
          <p:cNvSpPr>
            <a:spLocks noGrp="1"/>
          </p:cNvSpPr>
          <p:nvPr>
            <p:ph type="sldNum" sz="quarter" idx="12"/>
          </p:nvPr>
        </p:nvSpPr>
        <p:spPr/>
        <p:txBody>
          <a:bodyPr/>
          <a:lstStyle/>
          <a:p>
            <a:fld id="{6E9F442E-095D-414B-A3C1-4D7C903EC540}" type="slidenum">
              <a:rPr lang="uk-UA" smtClean="0"/>
              <a:pPr/>
              <a:t>19</a:t>
            </a:fld>
            <a:endParaRPr lang="uk-UA" dirty="0"/>
          </a:p>
        </p:txBody>
      </p:sp>
      <p:graphicFrame>
        <p:nvGraphicFramePr>
          <p:cNvPr id="13" name="Table 12"/>
          <p:cNvGraphicFramePr>
            <a:graphicFrameLocks noGrp="1"/>
          </p:cNvGraphicFramePr>
          <p:nvPr>
            <p:extLst>
              <p:ext uri="{D42A27DB-BD31-4B8C-83A1-F6EECF244321}">
                <p14:modId xmlns:p14="http://schemas.microsoft.com/office/powerpoint/2010/main" val="1995814974"/>
              </p:ext>
            </p:extLst>
          </p:nvPr>
        </p:nvGraphicFramePr>
        <p:xfrm>
          <a:off x="2374440" y="1417320"/>
          <a:ext cx="7443120" cy="2011680"/>
        </p:xfrm>
        <a:graphic>
          <a:graphicData uri="http://schemas.openxmlformats.org/drawingml/2006/table">
            <a:tbl>
              <a:tblPr firstRow="1" bandRow="1">
                <a:tableStyleId>{93296810-A885-4BE3-A3E7-6D5BEEA58F35}</a:tableStyleId>
              </a:tblPr>
              <a:tblGrid>
                <a:gridCol w="7443120">
                  <a:extLst>
                    <a:ext uri="{9D8B030D-6E8A-4147-A177-3AD203B41FA5}">
                      <a16:colId xmlns:a16="http://schemas.microsoft.com/office/drawing/2014/main" val="20000"/>
                    </a:ext>
                  </a:extLst>
                </a:gridCol>
              </a:tblGrid>
              <a:tr h="256540">
                <a:tc>
                  <a:txBody>
                    <a:bodyPr/>
                    <a:lstStyle/>
                    <a:p>
                      <a:r>
                        <a:rPr lang="en-US" sz="1500" dirty="0"/>
                        <a:t>Adult Outpatient, Intensive Outpatient &amp; Recovery Support </a:t>
                      </a:r>
                      <a:r>
                        <a:rPr lang="en-US" sz="1500" dirty="0" err="1"/>
                        <a:t>Svs</a:t>
                      </a:r>
                      <a:r>
                        <a:rPr lang="en-US" sz="1500" dirty="0"/>
                        <a:t>. (10)</a:t>
                      </a:r>
                    </a:p>
                  </a:txBody>
                  <a:tcPr/>
                </a:tc>
                <a:extLst>
                  <a:ext uri="{0D108BD9-81ED-4DB2-BD59-A6C34878D82A}">
                    <a16:rowId xmlns:a16="http://schemas.microsoft.com/office/drawing/2014/main" val="10000"/>
                  </a:ext>
                </a:extLst>
              </a:tr>
              <a:tr h="428710">
                <a:tc>
                  <a:txBody>
                    <a:bodyPr/>
                    <a:lstStyle/>
                    <a:p>
                      <a:pPr marL="0" indent="0">
                        <a:buFontTx/>
                        <a:buNone/>
                      </a:pPr>
                      <a:r>
                        <a:rPr lang="en-US" sz="1500" i="1" dirty="0">
                          <a:solidFill>
                            <a:srgbClr val="FF0000"/>
                          </a:solidFill>
                        </a:rPr>
                        <a:t>Coming Soon! </a:t>
                      </a:r>
                      <a:r>
                        <a:rPr lang="en-US" sz="1500" dirty="0"/>
                        <a:t>- Provider specializing </a:t>
                      </a:r>
                      <a:r>
                        <a:rPr lang="en-US" sz="1500" baseline="0" dirty="0"/>
                        <a:t>in </a:t>
                      </a:r>
                      <a:r>
                        <a:rPr lang="en-US" sz="1500" dirty="0"/>
                        <a:t>Asian/Pacific</a:t>
                      </a:r>
                      <a:r>
                        <a:rPr lang="en-US" sz="1500" baseline="0" dirty="0"/>
                        <a:t> Islander services (Union City)</a:t>
                      </a:r>
                    </a:p>
                    <a:p>
                      <a:pPr marL="0" indent="0">
                        <a:buFontTx/>
                        <a:buNone/>
                      </a:pPr>
                      <a:r>
                        <a:rPr lang="en-US" sz="1500" baseline="0" dirty="0"/>
                        <a:t>Alameda Health Systems: Highland Hospital (Oakland) – </a:t>
                      </a:r>
                      <a:r>
                        <a:rPr lang="en-US" sz="1500" b="1" i="1" baseline="0" dirty="0">
                          <a:solidFill>
                            <a:srgbClr val="7030A0"/>
                          </a:solidFill>
                        </a:rPr>
                        <a:t>Offers MAT </a:t>
                      </a:r>
                    </a:p>
                    <a:p>
                      <a:pPr marL="0" indent="0">
                        <a:buFontTx/>
                        <a:buNone/>
                      </a:pPr>
                      <a:r>
                        <a:rPr lang="en-US" sz="1500" baseline="0" dirty="0"/>
                        <a:t>Bi-Bett East Oakland Recovery Center (East Oakland)</a:t>
                      </a:r>
                    </a:p>
                    <a:p>
                      <a:pPr marL="0" indent="0">
                        <a:buFontTx/>
                        <a:buNone/>
                      </a:pPr>
                      <a:r>
                        <a:rPr lang="en-US" sz="1500" baseline="0" dirty="0"/>
                        <a:t>Horizon Project Eden  (Pleasanton)</a:t>
                      </a:r>
                    </a:p>
                    <a:p>
                      <a:pPr marL="0" indent="0">
                        <a:buFontTx/>
                        <a:buNone/>
                      </a:pPr>
                      <a:r>
                        <a:rPr lang="en-US" sz="1500" baseline="0" dirty="0"/>
                        <a:t>La Familia: Latino Family Services (Fruitvale/Oakland) – </a:t>
                      </a:r>
                      <a:r>
                        <a:rPr lang="en-US" sz="1500" b="1" i="1" baseline="0" dirty="0">
                          <a:solidFill>
                            <a:srgbClr val="7030A0"/>
                          </a:solidFill>
                        </a:rPr>
                        <a:t>Offers MAT</a:t>
                      </a:r>
                    </a:p>
                    <a:p>
                      <a:pPr marL="0" indent="0">
                        <a:buFontTx/>
                        <a:buNone/>
                      </a:pPr>
                      <a:r>
                        <a:rPr lang="en-US" sz="1500" baseline="0" dirty="0"/>
                        <a:t>Options Recovery (Berkeley, West Oakland</a:t>
                      </a:r>
                      <a:r>
                        <a:rPr lang="en-US" sz="1500" u="none" baseline="0" dirty="0"/>
                        <a:t>, San Leandro, </a:t>
                      </a:r>
                      <a:r>
                        <a:rPr lang="en-US" sz="1500" b="0" i="0" u="none" baseline="0" dirty="0">
                          <a:solidFill>
                            <a:srgbClr val="323232"/>
                          </a:solidFill>
                        </a:rPr>
                        <a:t>Santa Rita – </a:t>
                      </a:r>
                      <a:r>
                        <a:rPr lang="en-US" sz="1500" b="1" i="1" u="none" baseline="0" dirty="0">
                          <a:solidFill>
                            <a:srgbClr val="7030A0"/>
                          </a:solidFill>
                        </a:rPr>
                        <a:t>Offers MAT</a:t>
                      </a:r>
                      <a:r>
                        <a:rPr lang="en-US" sz="1500" baseline="0" dirty="0"/>
                        <a:t>)</a:t>
                      </a:r>
                    </a:p>
                    <a:p>
                      <a:pPr marL="0" indent="0">
                        <a:buFontTx/>
                        <a:buNone/>
                      </a:pPr>
                      <a:r>
                        <a:rPr lang="en-US" sz="1500" baseline="0" dirty="0"/>
                        <a:t>Second Chance (Hayward &amp; Newark)</a:t>
                      </a:r>
                    </a:p>
                  </a:txBody>
                  <a:tcPr/>
                </a:tc>
                <a:extLst>
                  <a:ext uri="{0D108BD9-81ED-4DB2-BD59-A6C34878D82A}">
                    <a16:rowId xmlns:a16="http://schemas.microsoft.com/office/drawing/2014/main" val="10001"/>
                  </a:ext>
                </a:extLst>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1317775191"/>
              </p:ext>
            </p:extLst>
          </p:nvPr>
        </p:nvGraphicFramePr>
        <p:xfrm>
          <a:off x="2374440" y="4001134"/>
          <a:ext cx="7443120" cy="1819771"/>
        </p:xfrm>
        <a:graphic>
          <a:graphicData uri="http://schemas.openxmlformats.org/drawingml/2006/table">
            <a:tbl>
              <a:tblPr firstRow="1" bandRow="1">
                <a:tableStyleId>{93296810-A885-4BE3-A3E7-6D5BEEA58F35}</a:tableStyleId>
              </a:tblPr>
              <a:tblGrid>
                <a:gridCol w="7443120">
                  <a:extLst>
                    <a:ext uri="{9D8B030D-6E8A-4147-A177-3AD203B41FA5}">
                      <a16:colId xmlns:a16="http://schemas.microsoft.com/office/drawing/2014/main" val="20000"/>
                    </a:ext>
                  </a:extLst>
                </a:gridCol>
              </a:tblGrid>
              <a:tr h="356731">
                <a:tc>
                  <a:txBody>
                    <a:bodyPr/>
                    <a:lstStyle/>
                    <a:p>
                      <a:r>
                        <a:rPr lang="en-US" sz="1500" dirty="0">
                          <a:solidFill>
                            <a:schemeClr val="bg1"/>
                          </a:solidFill>
                        </a:rPr>
                        <a:t>Opioid</a:t>
                      </a:r>
                      <a:r>
                        <a:rPr lang="en-US" sz="1500" baseline="0" dirty="0">
                          <a:solidFill>
                            <a:schemeClr val="bg1"/>
                          </a:solidFill>
                        </a:rPr>
                        <a:t> Treatment Provider (Medication Assisted Treatment) (7)</a:t>
                      </a:r>
                      <a:endParaRPr lang="en-US" sz="1500" dirty="0">
                        <a:solidFill>
                          <a:schemeClr val="bg1"/>
                        </a:solidFill>
                      </a:endParaRPr>
                    </a:p>
                  </a:txBody>
                  <a:tcPr/>
                </a:tc>
                <a:extLst>
                  <a:ext uri="{0D108BD9-81ED-4DB2-BD59-A6C34878D82A}">
                    <a16:rowId xmlns:a16="http://schemas.microsoft.com/office/drawing/2014/main" val="10000"/>
                  </a:ext>
                </a:extLst>
              </a:tr>
              <a:tr h="1375961">
                <a:tc>
                  <a:txBody>
                    <a:bodyPr/>
                    <a:lstStyle/>
                    <a:p>
                      <a:r>
                        <a:rPr lang="en-US" sz="1500" dirty="0"/>
                        <a:t>Berkeley Addiction Treatment Center (Berkeley) </a:t>
                      </a:r>
                    </a:p>
                    <a:p>
                      <a:r>
                        <a:rPr lang="en-US" sz="1500" baseline="0" dirty="0"/>
                        <a:t>Addiction Research and Treatment (Oakland)</a:t>
                      </a:r>
                    </a:p>
                    <a:p>
                      <a:r>
                        <a:rPr lang="en-US" sz="1500" baseline="0" dirty="0"/>
                        <a:t>Humanistic Alternatives to Addiction Treatment (Oakland, Hayward) </a:t>
                      </a:r>
                    </a:p>
                    <a:p>
                      <a:r>
                        <a:rPr lang="en-US" sz="1500" baseline="0" dirty="0"/>
                        <a:t>MedMark (Hayward) </a:t>
                      </a:r>
                      <a:endParaRPr lang="en-US" sz="1500" b="1" baseline="0" dirty="0"/>
                    </a:p>
                    <a:p>
                      <a:r>
                        <a:rPr lang="en-US" sz="1500" baseline="0" dirty="0"/>
                        <a:t>Lifeline (Oakland)</a:t>
                      </a:r>
                    </a:p>
                    <a:p>
                      <a:r>
                        <a:rPr lang="en-US" sz="1500" baseline="0" dirty="0"/>
                        <a:t>West Oakland Health Council (Oakland) </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09668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40238" y="533745"/>
            <a:ext cx="7785994" cy="867930"/>
          </a:xfrm>
        </p:spPr>
        <p:txBody>
          <a:bodyPr/>
          <a:lstStyle/>
          <a:p>
            <a:r>
              <a:rPr lang="en-US" dirty="0"/>
              <a:t>Who is eligible to receive SUD services?</a:t>
            </a:r>
          </a:p>
        </p:txBody>
      </p:sp>
      <p:sp>
        <p:nvSpPr>
          <p:cNvPr id="4" name="Slide Number Placeholder 3"/>
          <p:cNvSpPr>
            <a:spLocks noGrp="1"/>
          </p:cNvSpPr>
          <p:nvPr>
            <p:ph type="sldNum" sz="quarter" idx="12"/>
          </p:nvPr>
        </p:nvSpPr>
        <p:spPr/>
        <p:txBody>
          <a:bodyPr/>
          <a:lstStyle/>
          <a:p>
            <a:fld id="{6E9F442E-095D-414B-A3C1-4D7C903EC540}" type="slidenum">
              <a:rPr lang="uk-UA" smtClean="0"/>
              <a:pPr/>
              <a:t>2</a:t>
            </a:fld>
            <a:endParaRPr lang="uk-UA" dirty="0"/>
          </a:p>
        </p:txBody>
      </p:sp>
      <p:sp>
        <p:nvSpPr>
          <p:cNvPr id="5" name="Subtitle 3"/>
          <p:cNvSpPr>
            <a:spLocks noGrp="1"/>
          </p:cNvSpPr>
          <p:nvPr>
            <p:ph type="subTitle" idx="1"/>
          </p:nvPr>
        </p:nvSpPr>
        <p:spPr>
          <a:xfrm>
            <a:off x="2898328" y="1305982"/>
            <a:ext cx="7307943" cy="3862596"/>
          </a:xfrm>
        </p:spPr>
        <p:txBody>
          <a:bodyPr anchor="t"/>
          <a:lstStyle/>
          <a:p>
            <a:pPr marL="108000" indent="0" algn="ctr">
              <a:spcAft>
                <a:spcPts val="1200"/>
              </a:spcAft>
              <a:buNone/>
            </a:pPr>
            <a:endParaRPr lang="en-US" sz="2500" b="1" dirty="0"/>
          </a:p>
          <a:p>
            <a:pPr marL="108000" indent="0" algn="ctr">
              <a:lnSpc>
                <a:spcPct val="100000"/>
              </a:lnSpc>
              <a:spcAft>
                <a:spcPts val="1200"/>
              </a:spcAft>
              <a:buNone/>
            </a:pPr>
            <a:r>
              <a:rPr lang="en-US" sz="2500" b="1" i="1" dirty="0"/>
              <a:t>All </a:t>
            </a:r>
            <a:r>
              <a:rPr lang="en-US" sz="2500" b="1" i="1" dirty="0" err="1"/>
              <a:t>Medi</a:t>
            </a:r>
            <a:r>
              <a:rPr lang="en-US" sz="2500" b="1" i="1" dirty="0"/>
              <a:t>-Cal Beneficiaries </a:t>
            </a:r>
          </a:p>
          <a:p>
            <a:pPr marL="108000" indent="0" algn="ctr">
              <a:lnSpc>
                <a:spcPct val="100000"/>
              </a:lnSpc>
              <a:spcAft>
                <a:spcPts val="1200"/>
              </a:spcAft>
              <a:buNone/>
            </a:pPr>
            <a:r>
              <a:rPr lang="en-US" sz="2500" b="1" dirty="0"/>
              <a:t>In addition, SUD System has funding set aside to serve the following clients: </a:t>
            </a:r>
            <a:endParaRPr lang="en-US" sz="2000" b="1" dirty="0"/>
          </a:p>
          <a:p>
            <a:r>
              <a:rPr lang="en-US" sz="1800" dirty="0"/>
              <a:t>Undocumented clients who are ineligible for </a:t>
            </a:r>
            <a:r>
              <a:rPr lang="en-US" sz="1800" dirty="0" err="1"/>
              <a:t>Medi</a:t>
            </a:r>
            <a:r>
              <a:rPr lang="en-US" sz="1800" dirty="0"/>
              <a:t>-Cal</a:t>
            </a:r>
          </a:p>
          <a:p>
            <a:r>
              <a:rPr lang="en-US" sz="1800" dirty="0"/>
              <a:t>Eligible for </a:t>
            </a:r>
            <a:r>
              <a:rPr lang="en-US" sz="1800" dirty="0" err="1"/>
              <a:t>Medi</a:t>
            </a:r>
            <a:r>
              <a:rPr lang="en-US" sz="1800" dirty="0"/>
              <a:t>-Cal, not enrolled at time of treatment</a:t>
            </a:r>
          </a:p>
          <a:p>
            <a:r>
              <a:rPr lang="en-US" sz="1800" dirty="0"/>
              <a:t>Out-of-county </a:t>
            </a:r>
            <a:r>
              <a:rPr lang="en-US" sz="1800" dirty="0" err="1"/>
              <a:t>Medi</a:t>
            </a:r>
            <a:r>
              <a:rPr lang="en-US" sz="1800" dirty="0"/>
              <a:t>-Cal in process of switching to Alameda County</a:t>
            </a:r>
          </a:p>
          <a:p>
            <a:endParaRPr lang="en-US" sz="1800" dirty="0"/>
          </a:p>
        </p:txBody>
      </p:sp>
    </p:spTree>
    <p:extLst>
      <p:ext uri="{BB962C8B-B14F-4D97-AF65-F5344CB8AC3E}">
        <p14:creationId xmlns:p14="http://schemas.microsoft.com/office/powerpoint/2010/main" val="26069836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74257" y="482331"/>
            <a:ext cx="7307943" cy="480131"/>
          </a:xfrm>
        </p:spPr>
        <p:txBody>
          <a:bodyPr/>
          <a:lstStyle/>
          <a:p>
            <a:r>
              <a:rPr lang="en-US" dirty="0"/>
              <a:t>Medication Assisted Treatment (MAT)</a:t>
            </a:r>
          </a:p>
        </p:txBody>
      </p:sp>
      <p:sp>
        <p:nvSpPr>
          <p:cNvPr id="4" name="Slide Number Placeholder 3"/>
          <p:cNvSpPr>
            <a:spLocks noGrp="1"/>
          </p:cNvSpPr>
          <p:nvPr>
            <p:ph type="sldNum" sz="quarter" idx="12"/>
          </p:nvPr>
        </p:nvSpPr>
        <p:spPr/>
        <p:txBody>
          <a:bodyPr/>
          <a:lstStyle/>
          <a:p>
            <a:fld id="{6E9F442E-095D-414B-A3C1-4D7C903EC540}" type="slidenum">
              <a:rPr lang="uk-UA" smtClean="0"/>
              <a:pPr/>
              <a:t>20</a:t>
            </a:fld>
            <a:endParaRPr lang="uk-UA" dirty="0"/>
          </a:p>
        </p:txBody>
      </p:sp>
      <p:sp>
        <p:nvSpPr>
          <p:cNvPr id="5" name="Subtitle 3"/>
          <p:cNvSpPr>
            <a:spLocks noGrp="1"/>
          </p:cNvSpPr>
          <p:nvPr>
            <p:ph type="subTitle" idx="1"/>
          </p:nvPr>
        </p:nvSpPr>
        <p:spPr>
          <a:xfrm>
            <a:off x="838199" y="1575012"/>
            <a:ext cx="10177631" cy="4287271"/>
          </a:xfrm>
        </p:spPr>
        <p:txBody>
          <a:bodyPr anchor="t"/>
          <a:lstStyle/>
          <a:p>
            <a:r>
              <a:rPr lang="en-US" sz="1800" dirty="0"/>
              <a:t>ACBH provides MAT through two treatment modalities</a:t>
            </a:r>
          </a:p>
          <a:p>
            <a:pPr marL="108000" indent="0">
              <a:buNone/>
            </a:pPr>
            <a:r>
              <a:rPr lang="en-US" sz="1800" dirty="0"/>
              <a:t>	</a:t>
            </a:r>
            <a:r>
              <a:rPr lang="en-US" sz="1800" b="1" dirty="0">
                <a:solidFill>
                  <a:srgbClr val="323232"/>
                </a:solidFill>
              </a:rPr>
              <a:t>&gt;</a:t>
            </a:r>
            <a:r>
              <a:rPr lang="en-US" sz="1800" dirty="0"/>
              <a:t> Opioid Treatment Providers</a:t>
            </a:r>
          </a:p>
          <a:p>
            <a:pPr marL="108000" indent="0">
              <a:buNone/>
            </a:pPr>
            <a:r>
              <a:rPr lang="en-US" sz="1800" dirty="0"/>
              <a:t>	</a:t>
            </a:r>
            <a:r>
              <a:rPr lang="en-US" sz="1800" b="1" dirty="0">
                <a:solidFill>
                  <a:srgbClr val="323232"/>
                </a:solidFill>
              </a:rPr>
              <a:t>&gt;</a:t>
            </a:r>
            <a:r>
              <a:rPr lang="en-US" sz="1800" dirty="0"/>
              <a:t> Outpatient Treatment Providers</a:t>
            </a:r>
            <a:br>
              <a:rPr lang="en-US" sz="1800" dirty="0"/>
            </a:br>
            <a:endParaRPr lang="en-US" sz="1800" dirty="0"/>
          </a:p>
          <a:p>
            <a:r>
              <a:rPr lang="en-US" sz="1800" dirty="0"/>
              <a:t>Opioid treatment providers (OTPs) historically only provided Methadone, as part of the DMC ODS, they now also provide other forms of MAT such as Buprenorphine, as well as additional services such Case Management</a:t>
            </a:r>
            <a:br>
              <a:rPr lang="en-US" sz="1800" dirty="0"/>
            </a:br>
            <a:endParaRPr lang="en-US" sz="1800" dirty="0"/>
          </a:p>
          <a:p>
            <a:r>
              <a:rPr lang="en-US" sz="1800" dirty="0"/>
              <a:t>ACBH has partnered with two Outpatient providers (AHS and La Familia) to be MAT champions via a MAT Expansion Grant Learning Collaborative</a:t>
            </a:r>
          </a:p>
          <a:p>
            <a:pPr marL="108000" indent="0">
              <a:buNone/>
            </a:pPr>
            <a:r>
              <a:rPr lang="en-US" sz="1800" b="1" dirty="0">
                <a:solidFill>
                  <a:srgbClr val="323232"/>
                </a:solidFill>
              </a:rPr>
              <a:t>	&gt;</a:t>
            </a:r>
            <a:r>
              <a:rPr lang="en-US" sz="1800" dirty="0"/>
              <a:t> The goal of the learning collaborative is to build capacity among outpatient 	providers to offer MAT services, in addition 	to the standard individual and 	group therapy</a:t>
            </a:r>
          </a:p>
          <a:p>
            <a:pPr marL="108000" indent="0">
              <a:buNone/>
            </a:pPr>
            <a:r>
              <a:rPr lang="en-US" sz="1800" dirty="0"/>
              <a:t>	</a:t>
            </a:r>
            <a:r>
              <a:rPr lang="en-US" sz="1800" b="1" dirty="0">
                <a:solidFill>
                  <a:schemeClr val="tx1"/>
                </a:solidFill>
              </a:rPr>
              <a:t>&gt;</a:t>
            </a:r>
            <a:r>
              <a:rPr lang="en-US" sz="1800" dirty="0"/>
              <a:t> As part of La Familia’s participation, the continuum of care is 	building capacity to serve youth who need MAT</a:t>
            </a:r>
            <a:endParaRPr lang="en-US" sz="2600" dirty="0"/>
          </a:p>
          <a:p>
            <a:pPr marL="108000" indent="0">
              <a:buNone/>
            </a:pPr>
            <a:endParaRPr lang="en-US" sz="1800" dirty="0"/>
          </a:p>
          <a:p>
            <a:pPr marL="108000" indent="0">
              <a:buNone/>
            </a:pPr>
            <a:r>
              <a:rPr lang="en-US" sz="1800" dirty="0"/>
              <a:t>		</a:t>
            </a:r>
          </a:p>
        </p:txBody>
      </p:sp>
    </p:spTree>
    <p:extLst>
      <p:ext uri="{BB962C8B-B14F-4D97-AF65-F5344CB8AC3E}">
        <p14:creationId xmlns:p14="http://schemas.microsoft.com/office/powerpoint/2010/main" val="12953347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74257" y="482331"/>
            <a:ext cx="7307943" cy="480131"/>
          </a:xfrm>
        </p:spPr>
        <p:txBody>
          <a:bodyPr/>
          <a:lstStyle/>
          <a:p>
            <a:r>
              <a:rPr lang="en-US" dirty="0"/>
              <a:t>Medication Assisted Treatment (MAT)</a:t>
            </a:r>
          </a:p>
        </p:txBody>
      </p:sp>
      <p:sp>
        <p:nvSpPr>
          <p:cNvPr id="4" name="Slide Number Placeholder 3"/>
          <p:cNvSpPr>
            <a:spLocks noGrp="1"/>
          </p:cNvSpPr>
          <p:nvPr>
            <p:ph type="sldNum" sz="quarter" idx="12"/>
          </p:nvPr>
        </p:nvSpPr>
        <p:spPr/>
        <p:txBody>
          <a:bodyPr/>
          <a:lstStyle/>
          <a:p>
            <a:fld id="{6E9F442E-095D-414B-A3C1-4D7C903EC540}" type="slidenum">
              <a:rPr lang="uk-UA" smtClean="0"/>
              <a:pPr/>
              <a:t>21</a:t>
            </a:fld>
            <a:endParaRPr lang="uk-UA" dirty="0"/>
          </a:p>
        </p:txBody>
      </p:sp>
      <p:sp>
        <p:nvSpPr>
          <p:cNvPr id="5" name="Subtitle 3"/>
          <p:cNvSpPr>
            <a:spLocks noGrp="1"/>
          </p:cNvSpPr>
          <p:nvPr>
            <p:ph type="subTitle" idx="1"/>
          </p:nvPr>
        </p:nvSpPr>
        <p:spPr>
          <a:xfrm>
            <a:off x="838199" y="1671085"/>
            <a:ext cx="10177631" cy="3965188"/>
          </a:xfrm>
        </p:spPr>
        <p:txBody>
          <a:bodyPr anchor="t"/>
          <a:lstStyle/>
          <a:p>
            <a:r>
              <a:rPr lang="en-US" sz="1800" dirty="0"/>
              <a:t>Our Santa Rita Jail-based outpatient program (Options) is also building MAT capacity by partnering directly with the jail’s OTP for referrals to the program</a:t>
            </a:r>
          </a:p>
          <a:p>
            <a:pPr marL="108000" indent="0">
              <a:buNone/>
            </a:pPr>
            <a:r>
              <a:rPr lang="en-US" sz="1800" dirty="0"/>
              <a:t>	</a:t>
            </a:r>
            <a:r>
              <a:rPr lang="en-US" sz="1800" b="1" dirty="0">
                <a:solidFill>
                  <a:schemeClr val="tx1"/>
                </a:solidFill>
              </a:rPr>
              <a:t>&gt;</a:t>
            </a:r>
            <a:r>
              <a:rPr lang="en-US" sz="1800" dirty="0"/>
              <a:t> ACBH is working directly with </a:t>
            </a:r>
            <a:r>
              <a:rPr lang="en-US" sz="1800" dirty="0" err="1"/>
              <a:t>WellPath</a:t>
            </a:r>
            <a:r>
              <a:rPr lang="en-US" sz="1800" dirty="0"/>
              <a:t> to ensure that all staff know how to 	access MAT for clients being released from Santa Rita Jail</a:t>
            </a:r>
            <a:br>
              <a:rPr lang="en-US" sz="1800" dirty="0"/>
            </a:br>
            <a:endParaRPr lang="en-US" sz="1800" dirty="0"/>
          </a:p>
          <a:p>
            <a:r>
              <a:rPr lang="en-US" sz="1800" dirty="0"/>
              <a:t>County Touchpoints Initiative</a:t>
            </a:r>
          </a:p>
          <a:p>
            <a:pPr marL="108000" indent="0">
              <a:buNone/>
            </a:pPr>
            <a:r>
              <a:rPr lang="en-US" sz="1800" dirty="0"/>
              <a:t>	</a:t>
            </a:r>
            <a:r>
              <a:rPr lang="en-US" sz="1800" b="1" dirty="0">
                <a:solidFill>
                  <a:schemeClr val="tx1"/>
                </a:solidFill>
              </a:rPr>
              <a:t>&gt;</a:t>
            </a:r>
            <a:r>
              <a:rPr lang="en-US" sz="1800" dirty="0"/>
              <a:t>ACBH, </a:t>
            </a:r>
            <a:r>
              <a:rPr lang="en-US" sz="1800" dirty="0" err="1"/>
              <a:t>WellPath</a:t>
            </a:r>
            <a:r>
              <a:rPr lang="en-US" sz="1800" dirty="0"/>
              <a:t> and Probation partook in a learning session</a:t>
            </a:r>
          </a:p>
          <a:p>
            <a:pPr marL="108000" indent="0">
              <a:buNone/>
            </a:pPr>
            <a:r>
              <a:rPr lang="en-US" sz="1800" dirty="0"/>
              <a:t>	</a:t>
            </a:r>
            <a:r>
              <a:rPr lang="en-US" sz="1800" b="1" dirty="0">
                <a:solidFill>
                  <a:schemeClr val="tx1"/>
                </a:solidFill>
              </a:rPr>
              <a:t>&gt;</a:t>
            </a:r>
            <a:r>
              <a:rPr lang="en-US" sz="1800" dirty="0"/>
              <a:t>HMA developed a training curriculum for Justice involved staff</a:t>
            </a:r>
          </a:p>
          <a:p>
            <a:pPr marL="108000" indent="0">
              <a:buNone/>
            </a:pPr>
            <a:r>
              <a:rPr lang="en-US" sz="1800" dirty="0"/>
              <a:t>	</a:t>
            </a:r>
            <a:r>
              <a:rPr lang="en-US" sz="1800" b="1" dirty="0">
                <a:solidFill>
                  <a:schemeClr val="tx1"/>
                </a:solidFill>
              </a:rPr>
              <a:t>&gt;</a:t>
            </a:r>
            <a:r>
              <a:rPr lang="en-US" sz="1800" dirty="0"/>
              <a:t>ACBH added how to access MAT services in the county</a:t>
            </a:r>
          </a:p>
          <a:p>
            <a:pPr marL="108000" indent="0">
              <a:buNone/>
            </a:pPr>
            <a:r>
              <a:rPr lang="en-US" sz="1800" dirty="0"/>
              <a:t>		</a:t>
            </a:r>
            <a:r>
              <a:rPr lang="en-US" sz="1800" b="1" dirty="0">
                <a:solidFill>
                  <a:schemeClr val="tx1"/>
                </a:solidFill>
              </a:rPr>
              <a:t>~</a:t>
            </a:r>
            <a:r>
              <a:rPr lang="en-US" sz="1800" dirty="0"/>
              <a:t>Partnering with Probation to train staff </a:t>
            </a:r>
          </a:p>
          <a:p>
            <a:pPr marL="108000" indent="0">
              <a:buNone/>
            </a:pPr>
            <a:r>
              <a:rPr lang="en-US" sz="1800" dirty="0"/>
              <a:t>	</a:t>
            </a:r>
            <a:r>
              <a:rPr lang="en-US" sz="1800" b="1" dirty="0">
                <a:solidFill>
                  <a:schemeClr val="tx1"/>
                </a:solidFill>
              </a:rPr>
              <a:t>&gt;</a:t>
            </a:r>
            <a:r>
              <a:rPr lang="en-US" sz="1800" dirty="0"/>
              <a:t>MAT champions within Probation and ACSO/</a:t>
            </a:r>
            <a:r>
              <a:rPr lang="en-US" sz="1800" dirty="0" err="1"/>
              <a:t>WellPath</a:t>
            </a:r>
            <a:r>
              <a:rPr lang="en-US" sz="1800" dirty="0"/>
              <a:t> staff</a:t>
            </a:r>
          </a:p>
          <a:p>
            <a:endParaRPr lang="en-US" sz="1800" dirty="0"/>
          </a:p>
          <a:p>
            <a:endParaRPr lang="en-US" sz="1800" dirty="0"/>
          </a:p>
          <a:p>
            <a:pPr marL="108000" indent="0">
              <a:buNone/>
            </a:pPr>
            <a:r>
              <a:rPr lang="en-US" sz="1800" dirty="0"/>
              <a:t>		</a:t>
            </a:r>
          </a:p>
        </p:txBody>
      </p:sp>
    </p:spTree>
    <p:extLst>
      <p:ext uri="{BB962C8B-B14F-4D97-AF65-F5344CB8AC3E}">
        <p14:creationId xmlns:p14="http://schemas.microsoft.com/office/powerpoint/2010/main" val="17705937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E9F442E-095D-414B-A3C1-4D7C903EC540}" type="slidenum">
              <a:rPr lang="uk-UA" smtClean="0"/>
              <a:pPr/>
              <a:t>22</a:t>
            </a:fld>
            <a:endParaRPr lang="uk-UA" dirty="0"/>
          </a:p>
        </p:txBody>
      </p:sp>
      <p:sp>
        <p:nvSpPr>
          <p:cNvPr id="6" name="TextBox 5"/>
          <p:cNvSpPr txBox="1"/>
          <p:nvPr/>
        </p:nvSpPr>
        <p:spPr>
          <a:xfrm>
            <a:off x="3070412" y="2105853"/>
            <a:ext cx="6051176" cy="553998"/>
          </a:xfrm>
          <a:prstGeom prst="rect">
            <a:avLst/>
          </a:prstGeom>
          <a:noFill/>
        </p:spPr>
        <p:txBody>
          <a:bodyPr wrap="square" rtlCol="0">
            <a:spAutoFit/>
          </a:bodyPr>
          <a:lstStyle/>
          <a:p>
            <a:pPr algn="ctr"/>
            <a:r>
              <a:rPr lang="en-US" sz="3000" b="1" dirty="0"/>
              <a:t>Santa Rita &amp; Probation Offices</a:t>
            </a:r>
          </a:p>
        </p:txBody>
      </p:sp>
      <p:sp>
        <p:nvSpPr>
          <p:cNvPr id="2" name="TextBox 1"/>
          <p:cNvSpPr txBox="1"/>
          <p:nvPr/>
        </p:nvSpPr>
        <p:spPr>
          <a:xfrm>
            <a:off x="3110752" y="2676699"/>
            <a:ext cx="5970495" cy="646331"/>
          </a:xfrm>
          <a:prstGeom prst="rect">
            <a:avLst/>
          </a:prstGeom>
          <a:noFill/>
        </p:spPr>
        <p:txBody>
          <a:bodyPr wrap="square" rtlCol="0">
            <a:spAutoFit/>
          </a:bodyPr>
          <a:lstStyle/>
          <a:p>
            <a:pPr algn="ctr"/>
            <a:r>
              <a:rPr lang="en-US" i="1" dirty="0"/>
              <a:t>Screenings for justice-involved individuals, and Case Management for Probation Clients</a:t>
            </a:r>
          </a:p>
        </p:txBody>
      </p:sp>
      <p:sp>
        <p:nvSpPr>
          <p:cNvPr id="9" name="Title 1"/>
          <p:cNvSpPr>
            <a:spLocks noGrp="1"/>
          </p:cNvSpPr>
          <p:nvPr>
            <p:ph type="ctrTitle"/>
          </p:nvPr>
        </p:nvSpPr>
        <p:spPr>
          <a:xfrm>
            <a:off x="2202770" y="637715"/>
            <a:ext cx="9151030" cy="867930"/>
          </a:xfrm>
        </p:spPr>
        <p:txBody>
          <a:bodyPr/>
          <a:lstStyle/>
          <a:p>
            <a:r>
              <a:rPr lang="en-US" dirty="0"/>
              <a:t>Center Point Criminal Justice Case Management</a:t>
            </a:r>
          </a:p>
        </p:txBody>
      </p:sp>
      <p:sp>
        <p:nvSpPr>
          <p:cNvPr id="12" name="TextBox 11">
            <a:extLst>
              <a:ext uri="{FF2B5EF4-FFF2-40B4-BE49-F238E27FC236}">
                <a16:creationId xmlns:a16="http://schemas.microsoft.com/office/drawing/2014/main" id="{9A838308-69B9-4BDD-AEF0-04507A1AAE35}"/>
              </a:ext>
            </a:extLst>
          </p:cNvPr>
          <p:cNvSpPr txBox="1"/>
          <p:nvPr/>
        </p:nvSpPr>
        <p:spPr>
          <a:xfrm>
            <a:off x="3281014" y="3429000"/>
            <a:ext cx="6486930" cy="1754326"/>
          </a:xfrm>
          <a:prstGeom prst="rect">
            <a:avLst/>
          </a:prstGeom>
          <a:noFill/>
        </p:spPr>
        <p:txBody>
          <a:bodyPr wrap="square" rtlCol="0">
            <a:spAutoFit/>
          </a:bodyPr>
          <a:lstStyle/>
          <a:p>
            <a:r>
              <a:rPr lang="en-US" b="1" dirty="0"/>
              <a:t>Santa Rita Jail</a:t>
            </a:r>
          </a:p>
          <a:p>
            <a:r>
              <a:rPr lang="en-US" dirty="0"/>
              <a:t>Contact Deputy Greg McLean to get client on the screening list</a:t>
            </a:r>
            <a:br>
              <a:rPr lang="en-US" dirty="0"/>
            </a:br>
            <a:r>
              <a:rPr lang="en-US" dirty="0">
                <a:hlinkClick r:id="rId3"/>
              </a:rPr>
              <a:t>gmclean@acgov.org</a:t>
            </a:r>
            <a:r>
              <a:rPr lang="en-US" dirty="0"/>
              <a:t> </a:t>
            </a:r>
          </a:p>
          <a:p>
            <a:endParaRPr lang="en-US" dirty="0"/>
          </a:p>
          <a:p>
            <a:r>
              <a:rPr lang="en-US" b="1" dirty="0"/>
              <a:t>Oakland and Hayward Probation Offices</a:t>
            </a:r>
          </a:p>
          <a:p>
            <a:r>
              <a:rPr lang="en-US" dirty="0"/>
              <a:t>Sign client up for screening and input referral into Tyler Supervision</a:t>
            </a:r>
          </a:p>
        </p:txBody>
      </p:sp>
    </p:spTree>
    <p:extLst>
      <p:ext uri="{BB962C8B-B14F-4D97-AF65-F5344CB8AC3E}">
        <p14:creationId xmlns:p14="http://schemas.microsoft.com/office/powerpoint/2010/main" val="37438042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E9F442E-095D-414B-A3C1-4D7C903EC540}" type="slidenum">
              <a:rPr lang="uk-UA" smtClean="0"/>
              <a:pPr/>
              <a:t>23</a:t>
            </a:fld>
            <a:endParaRPr lang="uk-UA" dirty="0"/>
          </a:p>
        </p:txBody>
      </p:sp>
      <p:sp>
        <p:nvSpPr>
          <p:cNvPr id="5" name="Subtitle 3"/>
          <p:cNvSpPr>
            <a:spLocks noGrp="1"/>
          </p:cNvSpPr>
          <p:nvPr>
            <p:ph type="subTitle" idx="1"/>
          </p:nvPr>
        </p:nvSpPr>
        <p:spPr>
          <a:xfrm>
            <a:off x="2871434" y="1840119"/>
            <a:ext cx="7307943" cy="618118"/>
          </a:xfrm>
        </p:spPr>
        <p:txBody>
          <a:bodyPr anchor="t"/>
          <a:lstStyle/>
          <a:p>
            <a:pPr marL="108000" indent="0">
              <a:buNone/>
            </a:pPr>
            <a:endParaRPr lang="en-US" sz="1800" dirty="0"/>
          </a:p>
          <a:p>
            <a:endParaRPr lang="en-US" sz="1800" dirty="0"/>
          </a:p>
        </p:txBody>
      </p:sp>
      <p:graphicFrame>
        <p:nvGraphicFramePr>
          <p:cNvPr id="3" name="Diagram 2"/>
          <p:cNvGraphicFramePr/>
          <p:nvPr/>
        </p:nvGraphicFramePr>
        <p:xfrm>
          <a:off x="2202770" y="637714"/>
          <a:ext cx="9613153"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4733365" y="2097098"/>
            <a:ext cx="6051176" cy="2862322"/>
          </a:xfrm>
          <a:prstGeom prst="rect">
            <a:avLst/>
          </a:prstGeom>
          <a:noFill/>
        </p:spPr>
        <p:txBody>
          <a:bodyPr wrap="square" rtlCol="0">
            <a:spAutoFit/>
          </a:bodyPr>
          <a:lstStyle/>
          <a:p>
            <a:pPr algn="ctr"/>
            <a:r>
              <a:rPr lang="en-US" sz="3000" b="1" dirty="0"/>
              <a:t>1-844-682-7215</a:t>
            </a:r>
          </a:p>
          <a:p>
            <a:pPr algn="ctr"/>
            <a:endParaRPr lang="en-US" sz="3000" b="1" dirty="0"/>
          </a:p>
          <a:p>
            <a:pPr algn="ctr"/>
            <a:endParaRPr lang="en-US" sz="3000" dirty="0"/>
          </a:p>
          <a:p>
            <a:pPr algn="ctr"/>
            <a:r>
              <a:rPr lang="en-US" sz="3000" dirty="0"/>
              <a:t>Hours: Monday – Friday, 8am-9pm</a:t>
            </a:r>
          </a:p>
          <a:p>
            <a:pPr algn="ctr"/>
            <a:endParaRPr lang="en-US" sz="3000" dirty="0"/>
          </a:p>
          <a:p>
            <a:pPr algn="ctr"/>
            <a:r>
              <a:rPr lang="en-US" sz="3000" dirty="0"/>
              <a:t>Screenings for Adult 18+ only</a:t>
            </a:r>
          </a:p>
        </p:txBody>
      </p:sp>
      <p:sp>
        <p:nvSpPr>
          <p:cNvPr id="2" name="TextBox 1"/>
          <p:cNvSpPr txBox="1"/>
          <p:nvPr/>
        </p:nvSpPr>
        <p:spPr>
          <a:xfrm>
            <a:off x="4948450" y="2652134"/>
            <a:ext cx="6030411" cy="646331"/>
          </a:xfrm>
          <a:prstGeom prst="rect">
            <a:avLst/>
          </a:prstGeom>
          <a:noFill/>
        </p:spPr>
        <p:txBody>
          <a:bodyPr wrap="square" rtlCol="0">
            <a:spAutoFit/>
          </a:bodyPr>
          <a:lstStyle/>
          <a:p>
            <a:r>
              <a:rPr lang="en-US" i="1" dirty="0"/>
              <a:t>With client’s permission, health care provider or anyone may be on call with beneficiary to support the screening process</a:t>
            </a:r>
          </a:p>
        </p:txBody>
      </p:sp>
      <p:sp>
        <p:nvSpPr>
          <p:cNvPr id="9" name="Title 1"/>
          <p:cNvSpPr>
            <a:spLocks noGrp="1"/>
          </p:cNvSpPr>
          <p:nvPr>
            <p:ph type="ctrTitle"/>
          </p:nvPr>
        </p:nvSpPr>
        <p:spPr>
          <a:xfrm>
            <a:off x="2202770" y="637715"/>
            <a:ext cx="8746881" cy="867930"/>
          </a:xfrm>
        </p:spPr>
        <p:txBody>
          <a:bodyPr/>
          <a:lstStyle/>
          <a:p>
            <a:r>
              <a:rPr lang="en-US" dirty="0"/>
              <a:t>Substance Use Access and Referral Helpline</a:t>
            </a:r>
          </a:p>
        </p:txBody>
      </p:sp>
    </p:spTree>
    <p:extLst>
      <p:ext uri="{BB962C8B-B14F-4D97-AF65-F5344CB8AC3E}">
        <p14:creationId xmlns:p14="http://schemas.microsoft.com/office/powerpoint/2010/main" val="41188297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Resources</a:t>
            </a:r>
          </a:p>
        </p:txBody>
      </p:sp>
      <p:sp>
        <p:nvSpPr>
          <p:cNvPr id="4" name="Slide Number Placeholder 3"/>
          <p:cNvSpPr>
            <a:spLocks noGrp="1"/>
          </p:cNvSpPr>
          <p:nvPr>
            <p:ph type="sldNum" sz="quarter" idx="12"/>
          </p:nvPr>
        </p:nvSpPr>
        <p:spPr/>
        <p:txBody>
          <a:bodyPr/>
          <a:lstStyle/>
          <a:p>
            <a:fld id="{6E9F442E-095D-414B-A3C1-4D7C903EC540}" type="slidenum">
              <a:rPr lang="uk-UA" smtClean="0"/>
              <a:pPr/>
              <a:t>24</a:t>
            </a:fld>
            <a:endParaRPr lang="uk-UA" dirty="0"/>
          </a:p>
        </p:txBody>
      </p:sp>
      <p:sp>
        <p:nvSpPr>
          <p:cNvPr id="5" name="Subtitle 3"/>
          <p:cNvSpPr>
            <a:spLocks noGrp="1"/>
          </p:cNvSpPr>
          <p:nvPr>
            <p:ph type="subTitle" idx="1"/>
          </p:nvPr>
        </p:nvSpPr>
        <p:spPr>
          <a:xfrm>
            <a:off x="2442028" y="1582065"/>
            <a:ext cx="7307943" cy="2451953"/>
          </a:xfrm>
        </p:spPr>
        <p:txBody>
          <a:bodyPr anchor="t"/>
          <a:lstStyle/>
          <a:p>
            <a:pPr>
              <a:spcAft>
                <a:spcPts val="600"/>
              </a:spcAft>
            </a:pPr>
            <a:r>
              <a:rPr lang="en-US" sz="1800" dirty="0"/>
              <a:t>Substance Use Access and Referral Helpline Brochure (in all threshold languages) &amp; Brochure on Improvements to the Alameda County SUD System (in all threshold languages): </a:t>
            </a:r>
            <a:r>
              <a:rPr lang="en-US" sz="1800" dirty="0">
                <a:hlinkClick r:id="rId3"/>
              </a:rPr>
              <a:t>http://www.acbhcs.org/substance-use-treatment/</a:t>
            </a:r>
            <a:r>
              <a:rPr lang="en-US" sz="1800" dirty="0"/>
              <a:t> </a:t>
            </a:r>
          </a:p>
          <a:p>
            <a:pPr>
              <a:spcAft>
                <a:spcPts val="600"/>
              </a:spcAft>
            </a:pPr>
            <a:r>
              <a:rPr lang="en-US" sz="1800" dirty="0"/>
              <a:t>SUD Provider Directory: </a:t>
            </a:r>
            <a:r>
              <a:rPr lang="en-US" sz="1800" dirty="0">
                <a:hlinkClick r:id="rId4"/>
              </a:rPr>
              <a:t>http://www.acbhcs.org/provider_directory/</a:t>
            </a:r>
            <a:r>
              <a:rPr lang="en-US" sz="1800" dirty="0"/>
              <a:t> </a:t>
            </a:r>
          </a:p>
          <a:p>
            <a:pPr>
              <a:spcAft>
                <a:spcPts val="600"/>
              </a:spcAft>
            </a:pPr>
            <a:r>
              <a:rPr lang="en-US" sz="1800" dirty="0"/>
              <a:t>Alameda County Behavioral Health Grievance and Appeals: </a:t>
            </a:r>
            <a:r>
              <a:rPr lang="en-US" sz="1800" dirty="0">
                <a:hlinkClick r:id="rId5"/>
              </a:rPr>
              <a:t>http://www.acbhcs.org/consumer-grievance/</a:t>
            </a:r>
            <a:r>
              <a:rPr lang="en-US" sz="1800" dirty="0"/>
              <a:t>   </a:t>
            </a:r>
          </a:p>
        </p:txBody>
      </p:sp>
    </p:spTree>
    <p:extLst>
      <p:ext uri="{BB962C8B-B14F-4D97-AF65-F5344CB8AC3E}">
        <p14:creationId xmlns:p14="http://schemas.microsoft.com/office/powerpoint/2010/main" val="5364036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CAE299E-6839-444F-AA2D-55C05BB3E648}"/>
              </a:ext>
            </a:extLst>
          </p:cNvPr>
          <p:cNvSpPr>
            <a:spLocks noGrp="1"/>
          </p:cNvSpPr>
          <p:nvPr>
            <p:ph type="sldNum" sz="quarter" idx="12"/>
          </p:nvPr>
        </p:nvSpPr>
        <p:spPr/>
        <p:txBody>
          <a:bodyPr/>
          <a:lstStyle/>
          <a:p>
            <a:fld id="{6E9F442E-095D-414B-A3C1-4D7C903EC540}" type="slidenum">
              <a:rPr lang="uk-UA" smtClean="0"/>
              <a:pPr/>
              <a:t>25</a:t>
            </a:fld>
            <a:endParaRPr lang="uk-UA" dirty="0"/>
          </a:p>
        </p:txBody>
      </p:sp>
      <p:sp>
        <p:nvSpPr>
          <p:cNvPr id="3" name="Title 2">
            <a:extLst>
              <a:ext uri="{FF2B5EF4-FFF2-40B4-BE49-F238E27FC236}">
                <a16:creationId xmlns:a16="http://schemas.microsoft.com/office/drawing/2014/main" id="{929BA761-CEA2-E94A-B6F8-E75AB23A7B49}"/>
              </a:ext>
            </a:extLst>
          </p:cNvPr>
          <p:cNvSpPr>
            <a:spLocks noGrp="1"/>
          </p:cNvSpPr>
          <p:nvPr>
            <p:ph type="title"/>
          </p:nvPr>
        </p:nvSpPr>
        <p:spPr>
          <a:xfrm>
            <a:off x="3116131" y="2908587"/>
            <a:ext cx="5959737" cy="1921597"/>
          </a:xfrm>
        </p:spPr>
        <p:txBody>
          <a:bodyPr/>
          <a:lstStyle/>
          <a:p>
            <a:r>
              <a:rPr lang="en-US" sz="1400" dirty="0"/>
              <a:t>Jacqline Murillo, MPH, MSBH</a:t>
            </a:r>
            <a:br>
              <a:rPr lang="en-US" sz="1400" dirty="0"/>
            </a:br>
            <a:r>
              <a:rPr lang="en-US" sz="1400" dirty="0"/>
              <a:t>DMC ODS Consultant</a:t>
            </a:r>
            <a:br>
              <a:rPr lang="en-US" sz="1400" dirty="0"/>
            </a:br>
            <a:r>
              <a:rPr lang="en-US" sz="1400" dirty="0">
                <a:hlinkClick r:id="rId3"/>
              </a:rPr>
              <a:t>Jacqline.Murillo@acgov.org</a:t>
            </a:r>
            <a:br>
              <a:rPr lang="en-US" sz="1400" dirty="0"/>
            </a:br>
            <a:br>
              <a:rPr lang="en-US" sz="1400" dirty="0"/>
            </a:br>
            <a:r>
              <a:rPr lang="en-US" sz="1400" dirty="0"/>
              <a:t>Shannon Singleton-Banks, MPH</a:t>
            </a:r>
            <a:br>
              <a:rPr lang="en-US" sz="1400" dirty="0"/>
            </a:br>
            <a:r>
              <a:rPr lang="en-US" sz="1400" dirty="0"/>
              <a:t>Program Services Coordinator, TAY</a:t>
            </a:r>
            <a:br>
              <a:rPr lang="en-US" sz="1400" dirty="0"/>
            </a:br>
            <a:r>
              <a:rPr lang="en-US" sz="1400" dirty="0">
                <a:hlinkClick r:id="rId4"/>
              </a:rPr>
              <a:t>Shannon.Singleton-Banks2@acgov.org</a:t>
            </a:r>
            <a:r>
              <a:rPr lang="en-US" sz="1400" dirty="0"/>
              <a:t> </a:t>
            </a:r>
            <a:br>
              <a:rPr lang="en-US" sz="1400" dirty="0"/>
            </a:br>
            <a:br>
              <a:rPr lang="en-US" sz="1400" dirty="0"/>
            </a:br>
            <a:br>
              <a:rPr lang="en-US" sz="1400" dirty="0"/>
            </a:br>
            <a:br>
              <a:rPr lang="en-US" sz="1400" dirty="0"/>
            </a:br>
            <a:br>
              <a:rPr lang="en-US" dirty="0"/>
            </a:br>
            <a:endParaRPr lang="en-US" dirty="0"/>
          </a:p>
        </p:txBody>
      </p:sp>
    </p:spTree>
    <p:extLst>
      <p:ext uri="{BB962C8B-B14F-4D97-AF65-F5344CB8AC3E}">
        <p14:creationId xmlns:p14="http://schemas.microsoft.com/office/powerpoint/2010/main" val="4208366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F44EF-02EB-4044-8BBF-82F4298C9B06}"/>
              </a:ext>
            </a:extLst>
          </p:cNvPr>
          <p:cNvSpPr>
            <a:spLocks noGrp="1"/>
          </p:cNvSpPr>
          <p:nvPr>
            <p:ph type="ctrTitle"/>
          </p:nvPr>
        </p:nvSpPr>
        <p:spPr>
          <a:xfrm>
            <a:off x="2865457" y="2381186"/>
            <a:ext cx="7307943" cy="523220"/>
          </a:xfrm>
        </p:spPr>
        <p:txBody>
          <a:bodyPr/>
          <a:lstStyle/>
          <a:p>
            <a:r>
              <a:rPr lang="en-US" dirty="0"/>
              <a:t>Transitional-Age Youth (TAY)</a:t>
            </a:r>
          </a:p>
        </p:txBody>
      </p:sp>
      <p:sp>
        <p:nvSpPr>
          <p:cNvPr id="4" name="Slide Number Placeholder 3">
            <a:extLst>
              <a:ext uri="{FF2B5EF4-FFF2-40B4-BE49-F238E27FC236}">
                <a16:creationId xmlns:a16="http://schemas.microsoft.com/office/drawing/2014/main" id="{A1BFC71A-3282-47DC-A765-FDB75DE46417}"/>
              </a:ext>
            </a:extLst>
          </p:cNvPr>
          <p:cNvSpPr>
            <a:spLocks noGrp="1"/>
          </p:cNvSpPr>
          <p:nvPr>
            <p:ph type="sldNum" sz="quarter" idx="12"/>
          </p:nvPr>
        </p:nvSpPr>
        <p:spPr/>
        <p:txBody>
          <a:bodyPr/>
          <a:lstStyle/>
          <a:p>
            <a:fld id="{6E9F442E-095D-414B-A3C1-4D7C903EC540}" type="slidenum">
              <a:rPr lang="en-US" smtClean="0"/>
              <a:t>3</a:t>
            </a:fld>
            <a:endParaRPr lang="en-US" dirty="0"/>
          </a:p>
        </p:txBody>
      </p:sp>
    </p:spTree>
    <p:extLst>
      <p:ext uri="{BB962C8B-B14F-4D97-AF65-F5344CB8AC3E}">
        <p14:creationId xmlns:p14="http://schemas.microsoft.com/office/powerpoint/2010/main" val="2548902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C98F2BEA-365E-4998-9B98-C1453FC405E4}"/>
              </a:ext>
            </a:extLst>
          </p:cNvPr>
          <p:cNvSpPr>
            <a:spLocks noGrp="1"/>
          </p:cNvSpPr>
          <p:nvPr>
            <p:ph idx="1"/>
          </p:nvPr>
        </p:nvSpPr>
        <p:spPr>
          <a:xfrm>
            <a:off x="605647" y="2209518"/>
            <a:ext cx="7675110" cy="1991827"/>
          </a:xfrm>
        </p:spPr>
        <p:txBody>
          <a:bodyPr/>
          <a:lstStyle/>
          <a:p>
            <a:pPr marL="285750" lvl="0" indent="-177750">
              <a:lnSpc>
                <a:spcPts val="1800"/>
              </a:lnSpc>
              <a:spcBef>
                <a:spcPts val="500"/>
              </a:spcBef>
              <a:buClr>
                <a:srgbClr val="E7E6E6">
                  <a:lumMod val="25000"/>
                </a:srgbClr>
              </a:buClr>
              <a:buSzPct val="130000"/>
              <a:buFont typeface="Arial" charset="0"/>
              <a:buChar char="•"/>
            </a:pPr>
            <a:r>
              <a:rPr lang="en-US" sz="1800" dirty="0">
                <a:solidFill>
                  <a:srgbClr val="E7E6E6">
                    <a:lumMod val="50000"/>
                  </a:srgbClr>
                </a:solidFill>
              </a:rPr>
              <a:t>Transitional-Age Youth</a:t>
            </a:r>
          </a:p>
          <a:p>
            <a:pPr marL="108000" lvl="0" indent="0">
              <a:lnSpc>
                <a:spcPts val="1800"/>
              </a:lnSpc>
              <a:spcBef>
                <a:spcPts val="500"/>
              </a:spcBef>
              <a:buClr>
                <a:srgbClr val="E7E6E6">
                  <a:lumMod val="25000"/>
                </a:srgbClr>
              </a:buClr>
              <a:buSzPct val="130000"/>
              <a:buNone/>
            </a:pPr>
            <a:r>
              <a:rPr lang="en-US" sz="1800" dirty="0">
                <a:solidFill>
                  <a:srgbClr val="E7E6E6">
                    <a:lumMod val="50000"/>
                  </a:srgbClr>
                </a:solidFill>
              </a:rPr>
              <a:t>	</a:t>
            </a:r>
            <a:r>
              <a:rPr lang="en-US" sz="1800" b="1" dirty="0">
                <a:solidFill>
                  <a:prstClr val="black"/>
                </a:solidFill>
              </a:rPr>
              <a:t>&gt; </a:t>
            </a:r>
            <a:r>
              <a:rPr lang="en-US" sz="1800" dirty="0">
                <a:solidFill>
                  <a:srgbClr val="E7E6E6">
                    <a:lumMod val="50000"/>
                  </a:srgbClr>
                </a:solidFill>
              </a:rPr>
              <a:t>TAY are between the age of 16-24 years old</a:t>
            </a:r>
          </a:p>
          <a:p>
            <a:pPr marL="108000" lvl="0" indent="0">
              <a:lnSpc>
                <a:spcPts val="1800"/>
              </a:lnSpc>
              <a:spcBef>
                <a:spcPts val="500"/>
              </a:spcBef>
              <a:buClr>
                <a:srgbClr val="E7E6E6">
                  <a:lumMod val="25000"/>
                </a:srgbClr>
              </a:buClr>
              <a:buSzPct val="130000"/>
              <a:buNone/>
            </a:pPr>
            <a:r>
              <a:rPr lang="en-US" sz="1800" b="1" dirty="0">
                <a:solidFill>
                  <a:prstClr val="black"/>
                </a:solidFill>
              </a:rPr>
              <a:t>	&gt;</a:t>
            </a:r>
            <a:r>
              <a:rPr lang="en-US" sz="1800" dirty="0">
                <a:solidFill>
                  <a:srgbClr val="E7E6E6">
                    <a:lumMod val="50000"/>
                  </a:srgbClr>
                </a:solidFill>
              </a:rPr>
              <a:t> Served in both Adolescent (up to 21y) and Adult 	programs (18+y)</a:t>
            </a:r>
          </a:p>
          <a:p>
            <a:pPr marL="108000" lvl="0" indent="0">
              <a:lnSpc>
                <a:spcPts val="1800"/>
              </a:lnSpc>
              <a:spcBef>
                <a:spcPts val="500"/>
              </a:spcBef>
              <a:buClr>
                <a:srgbClr val="E7E6E6">
                  <a:lumMod val="25000"/>
                </a:srgbClr>
              </a:buClr>
              <a:buSzPct val="130000"/>
              <a:buNone/>
            </a:pPr>
            <a:r>
              <a:rPr lang="en-US" sz="1800" dirty="0">
                <a:solidFill>
                  <a:srgbClr val="E7E6E6">
                    <a:lumMod val="50000"/>
                  </a:srgbClr>
                </a:solidFill>
              </a:rPr>
              <a:t>	</a:t>
            </a:r>
            <a:r>
              <a:rPr lang="en-US" sz="1800" b="1" dirty="0">
                <a:solidFill>
                  <a:prstClr val="black"/>
                </a:solidFill>
              </a:rPr>
              <a:t>&gt; </a:t>
            </a:r>
            <a:r>
              <a:rPr lang="en-US" sz="1800" dirty="0">
                <a:solidFill>
                  <a:srgbClr val="E7E6E6">
                    <a:lumMod val="50000"/>
                  </a:srgbClr>
                </a:solidFill>
              </a:rPr>
              <a:t>TAY designated program are held to a specific TAY 	practice standards</a:t>
            </a:r>
          </a:p>
          <a:p>
            <a:endParaRPr lang="en-US" dirty="0"/>
          </a:p>
        </p:txBody>
      </p:sp>
      <p:sp>
        <p:nvSpPr>
          <p:cNvPr id="4" name="Slide Number Placeholder 3">
            <a:extLst>
              <a:ext uri="{FF2B5EF4-FFF2-40B4-BE49-F238E27FC236}">
                <a16:creationId xmlns:a16="http://schemas.microsoft.com/office/drawing/2014/main" id="{CA1E2114-7073-40CA-ADAC-D8565BBF4B60}"/>
              </a:ext>
            </a:extLst>
          </p:cNvPr>
          <p:cNvSpPr>
            <a:spLocks noGrp="1"/>
          </p:cNvSpPr>
          <p:nvPr>
            <p:ph type="sldNum" sz="quarter" idx="12"/>
          </p:nvPr>
        </p:nvSpPr>
        <p:spPr/>
        <p:txBody>
          <a:bodyPr/>
          <a:lstStyle/>
          <a:p>
            <a:fld id="{6E9F442E-095D-414B-A3C1-4D7C903EC540}" type="slidenum">
              <a:rPr lang="en-US" smtClean="0"/>
              <a:t>4</a:t>
            </a:fld>
            <a:endParaRPr lang="en-US" dirty="0"/>
          </a:p>
        </p:txBody>
      </p:sp>
      <p:sp>
        <p:nvSpPr>
          <p:cNvPr id="5" name="Title 4">
            <a:extLst>
              <a:ext uri="{FF2B5EF4-FFF2-40B4-BE49-F238E27FC236}">
                <a16:creationId xmlns:a16="http://schemas.microsoft.com/office/drawing/2014/main" id="{081A9792-67B9-4BA3-9124-B6AA1419D250}"/>
              </a:ext>
            </a:extLst>
          </p:cNvPr>
          <p:cNvSpPr>
            <a:spLocks noGrp="1"/>
          </p:cNvSpPr>
          <p:nvPr>
            <p:ph type="title"/>
          </p:nvPr>
        </p:nvSpPr>
        <p:spPr/>
        <p:txBody>
          <a:bodyPr/>
          <a:lstStyle/>
          <a:p>
            <a:r>
              <a:rPr lang="en-US" dirty="0"/>
              <a:t>TAY Overview</a:t>
            </a:r>
          </a:p>
        </p:txBody>
      </p:sp>
    </p:spTree>
    <p:extLst>
      <p:ext uri="{BB962C8B-B14F-4D97-AF65-F5344CB8AC3E}">
        <p14:creationId xmlns:p14="http://schemas.microsoft.com/office/powerpoint/2010/main" val="1690861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02421" y="323192"/>
            <a:ext cx="9641722" cy="480131"/>
          </a:xfrm>
        </p:spPr>
        <p:txBody>
          <a:bodyPr/>
          <a:lstStyle/>
          <a:p>
            <a:r>
              <a:rPr lang="en-US" dirty="0"/>
              <a:t>Services for Adolescent beneficiaries (12-21y)</a:t>
            </a:r>
          </a:p>
        </p:txBody>
      </p:sp>
      <p:sp>
        <p:nvSpPr>
          <p:cNvPr id="4" name="Slide Number Placeholder 3"/>
          <p:cNvSpPr>
            <a:spLocks noGrp="1"/>
          </p:cNvSpPr>
          <p:nvPr>
            <p:ph type="sldNum" sz="quarter" idx="12"/>
          </p:nvPr>
        </p:nvSpPr>
        <p:spPr/>
        <p:txBody>
          <a:bodyPr/>
          <a:lstStyle/>
          <a:p>
            <a:fld id="{6E9F442E-095D-414B-A3C1-4D7C903EC540}" type="slidenum">
              <a:rPr lang="uk-UA" smtClean="0"/>
              <a:pPr/>
              <a:t>5</a:t>
            </a:fld>
            <a:endParaRPr lang="uk-UA" dirty="0"/>
          </a:p>
        </p:txBody>
      </p:sp>
      <p:graphicFrame>
        <p:nvGraphicFramePr>
          <p:cNvPr id="10" name="Table 9"/>
          <p:cNvGraphicFramePr>
            <a:graphicFrameLocks noGrp="1"/>
          </p:cNvGraphicFramePr>
          <p:nvPr>
            <p:extLst>
              <p:ext uri="{D42A27DB-BD31-4B8C-83A1-F6EECF244321}">
                <p14:modId xmlns:p14="http://schemas.microsoft.com/office/powerpoint/2010/main" val="219222761"/>
              </p:ext>
            </p:extLst>
          </p:nvPr>
        </p:nvGraphicFramePr>
        <p:xfrm>
          <a:off x="1004293" y="3562513"/>
          <a:ext cx="10190018" cy="1828800"/>
        </p:xfrm>
        <a:graphic>
          <a:graphicData uri="http://schemas.openxmlformats.org/drawingml/2006/table">
            <a:tbl>
              <a:tblPr firstRow="1" bandRow="1">
                <a:tableStyleId>{93296810-A885-4BE3-A3E7-6D5BEEA58F35}</a:tableStyleId>
              </a:tblPr>
              <a:tblGrid>
                <a:gridCol w="7265583">
                  <a:extLst>
                    <a:ext uri="{9D8B030D-6E8A-4147-A177-3AD203B41FA5}">
                      <a16:colId xmlns:a16="http://schemas.microsoft.com/office/drawing/2014/main" val="20000"/>
                    </a:ext>
                  </a:extLst>
                </a:gridCol>
                <a:gridCol w="2924435">
                  <a:extLst>
                    <a:ext uri="{9D8B030D-6E8A-4147-A177-3AD203B41FA5}">
                      <a16:colId xmlns:a16="http://schemas.microsoft.com/office/drawing/2014/main" val="20001"/>
                    </a:ext>
                  </a:extLst>
                </a:gridCol>
              </a:tblGrid>
              <a:tr h="359722">
                <a:tc>
                  <a:txBody>
                    <a:bodyPr/>
                    <a:lstStyle/>
                    <a:p>
                      <a:r>
                        <a:rPr lang="en-US" dirty="0"/>
                        <a:t>Adolescent Residential Treatment </a:t>
                      </a:r>
                    </a:p>
                  </a:txBody>
                  <a:tcPr/>
                </a:tc>
                <a:tc>
                  <a:txBody>
                    <a:bodyPr/>
                    <a:lstStyle/>
                    <a:p>
                      <a:endParaRPr lang="en-US" dirty="0"/>
                    </a:p>
                  </a:txBody>
                  <a:tcPr/>
                </a:tc>
                <a:extLst>
                  <a:ext uri="{0D108BD9-81ED-4DB2-BD59-A6C34878D82A}">
                    <a16:rowId xmlns:a16="http://schemas.microsoft.com/office/drawing/2014/main" val="10000"/>
                  </a:ext>
                </a:extLst>
              </a:tr>
              <a:tr h="537079">
                <a:tc>
                  <a:txBody>
                    <a:bodyPr/>
                    <a:lstStyle/>
                    <a:p>
                      <a:r>
                        <a:rPr lang="en-US" b="1" i="1" strike="noStrike" baseline="0" dirty="0">
                          <a:solidFill>
                            <a:srgbClr val="FF0000"/>
                          </a:solidFill>
                        </a:rPr>
                        <a:t>New Contract Coming Soon!</a:t>
                      </a:r>
                    </a:p>
                    <a:p>
                      <a:endParaRPr lang="en-US" baseline="0" dirty="0"/>
                    </a:p>
                  </a:txBody>
                  <a:tcPr/>
                </a:tc>
                <a:tc>
                  <a:txBody>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Calibri" panose="020F0502020204030204" pitchFamily="34" charset="0"/>
                        </a:rPr>
                        <a:t>Therapy groups, anger management, relapse prevention, and one-on-one time with a recovery counselor</a:t>
                      </a:r>
                    </a:p>
                  </a:txBody>
                  <a:tcPr/>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752632908"/>
              </p:ext>
            </p:extLst>
          </p:nvPr>
        </p:nvGraphicFramePr>
        <p:xfrm>
          <a:off x="1004292" y="1255906"/>
          <a:ext cx="10349507" cy="1617430"/>
        </p:xfrm>
        <a:graphic>
          <a:graphicData uri="http://schemas.openxmlformats.org/drawingml/2006/table">
            <a:tbl>
              <a:tblPr firstRow="1" bandRow="1">
                <a:tableStyleId>{93296810-A885-4BE3-A3E7-6D5BEEA58F35}</a:tableStyleId>
              </a:tblPr>
              <a:tblGrid>
                <a:gridCol w="10349507">
                  <a:extLst>
                    <a:ext uri="{9D8B030D-6E8A-4147-A177-3AD203B41FA5}">
                      <a16:colId xmlns:a16="http://schemas.microsoft.com/office/drawing/2014/main" val="20000"/>
                    </a:ext>
                  </a:extLst>
                </a:gridCol>
              </a:tblGrid>
              <a:tr h="428710">
                <a:tc>
                  <a:txBody>
                    <a:bodyPr/>
                    <a:lstStyle/>
                    <a:p>
                      <a:r>
                        <a:rPr lang="en-US" dirty="0"/>
                        <a:t>Adolescent Outpatient, Intensive Outpatient &amp; Recovery Support Services (3 clinics; 19 High schools; 2 JCs)</a:t>
                      </a:r>
                    </a:p>
                  </a:txBody>
                  <a:tcPr/>
                </a:tc>
                <a:extLst>
                  <a:ext uri="{0D108BD9-81ED-4DB2-BD59-A6C34878D82A}">
                    <a16:rowId xmlns:a16="http://schemas.microsoft.com/office/drawing/2014/main" val="10000"/>
                  </a:ext>
                </a:extLst>
              </a:tr>
              <a:tr h="428710">
                <a:tc>
                  <a:txBody>
                    <a:bodyPr/>
                    <a:lstStyle/>
                    <a:p>
                      <a:r>
                        <a:rPr lang="en-US" dirty="0"/>
                        <a:t>City of Fremont:</a:t>
                      </a:r>
                      <a:r>
                        <a:rPr lang="en-US" baseline="0" dirty="0"/>
                        <a:t> Youth and Family Services (Fremont)</a:t>
                      </a:r>
                    </a:p>
                    <a:p>
                      <a:r>
                        <a:rPr lang="en-US" baseline="0" dirty="0"/>
                        <a:t>Horizon Project Eden Adolescent Services (Hayward)</a:t>
                      </a:r>
                    </a:p>
                    <a:p>
                      <a:r>
                        <a:rPr lang="en-US" baseline="0" dirty="0"/>
                        <a:t>La Familia Projecto Primavera (Oakland)</a:t>
                      </a:r>
                    </a:p>
                    <a:p>
                      <a:r>
                        <a:rPr lang="en-US" baseline="0" dirty="0"/>
                        <a:t>Camp Sweeney &amp; Juvenile Justice Center – Juvenile Hall</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58037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02421" y="323192"/>
            <a:ext cx="9641722" cy="480131"/>
          </a:xfrm>
        </p:spPr>
        <p:txBody>
          <a:bodyPr/>
          <a:lstStyle/>
          <a:p>
            <a:r>
              <a:rPr lang="en-US" dirty="0"/>
              <a:t>Services for Adult beneficiaries (age 18+)</a:t>
            </a:r>
          </a:p>
        </p:txBody>
      </p:sp>
      <p:sp>
        <p:nvSpPr>
          <p:cNvPr id="4" name="Slide Number Placeholder 3"/>
          <p:cNvSpPr>
            <a:spLocks noGrp="1"/>
          </p:cNvSpPr>
          <p:nvPr>
            <p:ph type="sldNum" sz="quarter" idx="12"/>
          </p:nvPr>
        </p:nvSpPr>
        <p:spPr/>
        <p:txBody>
          <a:bodyPr/>
          <a:lstStyle/>
          <a:p>
            <a:fld id="{6E9F442E-095D-414B-A3C1-4D7C903EC540}" type="slidenum">
              <a:rPr lang="uk-UA" smtClean="0"/>
              <a:pPr/>
              <a:t>6</a:t>
            </a:fld>
            <a:endParaRPr lang="uk-UA" dirty="0"/>
          </a:p>
        </p:txBody>
      </p:sp>
      <p:graphicFrame>
        <p:nvGraphicFramePr>
          <p:cNvPr id="13" name="Table 12"/>
          <p:cNvGraphicFramePr>
            <a:graphicFrameLocks noGrp="1"/>
          </p:cNvGraphicFramePr>
          <p:nvPr>
            <p:extLst>
              <p:ext uri="{D42A27DB-BD31-4B8C-83A1-F6EECF244321}">
                <p14:modId xmlns:p14="http://schemas.microsoft.com/office/powerpoint/2010/main" val="3590816329"/>
              </p:ext>
            </p:extLst>
          </p:nvPr>
        </p:nvGraphicFramePr>
        <p:xfrm>
          <a:off x="265355" y="1725080"/>
          <a:ext cx="11661289" cy="2911466"/>
        </p:xfrm>
        <a:graphic>
          <a:graphicData uri="http://schemas.openxmlformats.org/drawingml/2006/table">
            <a:tbl>
              <a:tblPr firstRow="1" bandRow="1">
                <a:tableStyleId>{93296810-A885-4BE3-A3E7-6D5BEEA58F35}</a:tableStyleId>
              </a:tblPr>
              <a:tblGrid>
                <a:gridCol w="11661289">
                  <a:extLst>
                    <a:ext uri="{9D8B030D-6E8A-4147-A177-3AD203B41FA5}">
                      <a16:colId xmlns:a16="http://schemas.microsoft.com/office/drawing/2014/main" val="20000"/>
                    </a:ext>
                  </a:extLst>
                </a:gridCol>
              </a:tblGrid>
              <a:tr h="417724">
                <a:tc>
                  <a:txBody>
                    <a:bodyPr/>
                    <a:lstStyle/>
                    <a:p>
                      <a:r>
                        <a:rPr lang="en-US" sz="1500" dirty="0"/>
                        <a:t>Adult Outpatient, Intensive Outpatient &amp; Recovery Support </a:t>
                      </a:r>
                      <a:r>
                        <a:rPr lang="en-US" sz="1500" dirty="0" err="1"/>
                        <a:t>Svs</a:t>
                      </a:r>
                      <a:r>
                        <a:rPr lang="en-US" sz="1500" dirty="0"/>
                        <a:t>. (10)</a:t>
                      </a:r>
                    </a:p>
                  </a:txBody>
                  <a:tcPr/>
                </a:tc>
                <a:extLst>
                  <a:ext uri="{0D108BD9-81ED-4DB2-BD59-A6C34878D82A}">
                    <a16:rowId xmlns:a16="http://schemas.microsoft.com/office/drawing/2014/main" val="10000"/>
                  </a:ext>
                </a:extLst>
              </a:tr>
              <a:tr h="2493742">
                <a:tc>
                  <a:txBody>
                    <a:bodyPr/>
                    <a:lstStyle/>
                    <a:p>
                      <a:pPr marL="0" indent="0">
                        <a:buFontTx/>
                        <a:buNone/>
                      </a:pPr>
                      <a:r>
                        <a:rPr lang="en-US" sz="1800" i="1" dirty="0">
                          <a:solidFill>
                            <a:srgbClr val="FF0000"/>
                          </a:solidFill>
                        </a:rPr>
                        <a:t>Coming Soon! </a:t>
                      </a:r>
                      <a:r>
                        <a:rPr lang="en-US" sz="1800" dirty="0"/>
                        <a:t>- Provider specializing </a:t>
                      </a:r>
                      <a:r>
                        <a:rPr lang="en-US" sz="1800" baseline="0" dirty="0"/>
                        <a:t>in </a:t>
                      </a:r>
                      <a:r>
                        <a:rPr lang="en-US" sz="1800" dirty="0"/>
                        <a:t>Asian/Pacific</a:t>
                      </a:r>
                      <a:r>
                        <a:rPr lang="en-US" sz="1800" baseline="0" dirty="0"/>
                        <a:t> Islander services (Union City)</a:t>
                      </a:r>
                    </a:p>
                    <a:p>
                      <a:pPr marL="0" indent="0">
                        <a:buFontTx/>
                        <a:buNone/>
                      </a:pPr>
                      <a:r>
                        <a:rPr lang="en-US" sz="1800" baseline="0" dirty="0"/>
                        <a:t>Alameda Health Systems: Highland Hospital (Oakland) </a:t>
                      </a:r>
                    </a:p>
                    <a:p>
                      <a:pPr marL="0" indent="0">
                        <a:buFontTx/>
                        <a:buNone/>
                      </a:pPr>
                      <a:r>
                        <a:rPr lang="en-US" sz="1800" baseline="0" dirty="0"/>
                        <a:t>Bi-Bett East Oakland Recovery Center (East Oakland)</a:t>
                      </a:r>
                    </a:p>
                    <a:p>
                      <a:pPr marL="0" indent="0">
                        <a:buFontTx/>
                        <a:buNone/>
                      </a:pPr>
                      <a:r>
                        <a:rPr lang="en-US" sz="1800" baseline="0" dirty="0"/>
                        <a:t>Horizon Project Eden  (Pleasanton)</a:t>
                      </a:r>
                    </a:p>
                    <a:p>
                      <a:pPr marL="0" indent="0">
                        <a:buFontTx/>
                        <a:buNone/>
                      </a:pPr>
                      <a:r>
                        <a:rPr lang="en-US" sz="1800" baseline="0" dirty="0"/>
                        <a:t>La Familia: Latino Family Services (Fruitvale/Oakland) </a:t>
                      </a:r>
                    </a:p>
                    <a:p>
                      <a:pPr marL="0" indent="0">
                        <a:buFontTx/>
                        <a:buNone/>
                      </a:pPr>
                      <a:r>
                        <a:rPr lang="en-US" sz="1800" baseline="0" dirty="0"/>
                        <a:t>Options Recovery (Berkeley, West Oakland</a:t>
                      </a:r>
                      <a:r>
                        <a:rPr lang="en-US" sz="1800" u="none" baseline="0" dirty="0"/>
                        <a:t>, San Leandro, </a:t>
                      </a:r>
                      <a:r>
                        <a:rPr lang="en-US" sz="1800" b="0" i="0" u="none" baseline="0" dirty="0">
                          <a:solidFill>
                            <a:schemeClr val="tx1"/>
                          </a:solidFill>
                        </a:rPr>
                        <a:t>Santa Rita</a:t>
                      </a:r>
                      <a:r>
                        <a:rPr lang="en-US" sz="1800" baseline="0" dirty="0"/>
                        <a:t>)</a:t>
                      </a:r>
                    </a:p>
                    <a:p>
                      <a:pPr marL="0" indent="0">
                        <a:buFontTx/>
                        <a:buNone/>
                      </a:pPr>
                      <a:r>
                        <a:rPr lang="en-US" sz="1800" baseline="0" dirty="0"/>
                        <a:t>Second Chance (Hayward &amp; Newark)</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733463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74257" y="482331"/>
            <a:ext cx="7307943" cy="867930"/>
          </a:xfrm>
        </p:spPr>
        <p:txBody>
          <a:bodyPr/>
          <a:lstStyle/>
          <a:p>
            <a:r>
              <a:rPr lang="en-US" dirty="0"/>
              <a:t>Transitional Age Youth (TAY) </a:t>
            </a:r>
            <a:br>
              <a:rPr lang="en-US" dirty="0"/>
            </a:br>
            <a:r>
              <a:rPr lang="en-US" dirty="0"/>
              <a:t>Practice Standards</a:t>
            </a:r>
          </a:p>
        </p:txBody>
      </p:sp>
      <p:sp>
        <p:nvSpPr>
          <p:cNvPr id="4" name="Slide Number Placeholder 3"/>
          <p:cNvSpPr>
            <a:spLocks noGrp="1"/>
          </p:cNvSpPr>
          <p:nvPr>
            <p:ph type="sldNum" sz="quarter" idx="12"/>
          </p:nvPr>
        </p:nvSpPr>
        <p:spPr/>
        <p:txBody>
          <a:bodyPr/>
          <a:lstStyle/>
          <a:p>
            <a:fld id="{6E9F442E-095D-414B-A3C1-4D7C903EC540}" type="slidenum">
              <a:rPr lang="uk-UA" smtClean="0"/>
              <a:pPr/>
              <a:t>7</a:t>
            </a:fld>
            <a:endParaRPr lang="uk-UA" dirty="0"/>
          </a:p>
        </p:txBody>
      </p:sp>
      <p:sp>
        <p:nvSpPr>
          <p:cNvPr id="5" name="Subtitle 3"/>
          <p:cNvSpPr>
            <a:spLocks noGrp="1"/>
          </p:cNvSpPr>
          <p:nvPr>
            <p:ph type="subTitle" idx="1"/>
          </p:nvPr>
        </p:nvSpPr>
        <p:spPr>
          <a:xfrm>
            <a:off x="1570617" y="1572988"/>
            <a:ext cx="8411584" cy="3772828"/>
          </a:xfrm>
        </p:spPr>
        <p:txBody>
          <a:bodyPr anchor="t"/>
          <a:lstStyle/>
          <a:p>
            <a:r>
              <a:rPr lang="en-US" sz="1800" dirty="0"/>
              <a:t>Developed and released on November 1</a:t>
            </a:r>
            <a:r>
              <a:rPr lang="en-US" sz="1800" baseline="30000" dirty="0"/>
              <a:t>st</a:t>
            </a:r>
            <a:r>
              <a:rPr lang="en-US" sz="1800" dirty="0"/>
              <a:t>, 2019</a:t>
            </a:r>
            <a:br>
              <a:rPr lang="en-US" sz="1800" dirty="0"/>
            </a:br>
            <a:endParaRPr lang="en-US" sz="1800" dirty="0"/>
          </a:p>
          <a:p>
            <a:r>
              <a:rPr lang="en-US" sz="1800" dirty="0"/>
              <a:t>These standards support the ACBH </a:t>
            </a:r>
            <a:r>
              <a:rPr lang="en-US" sz="1800" b="1" dirty="0"/>
              <a:t>“TAY 5 Pillars of Care” </a:t>
            </a:r>
            <a:r>
              <a:rPr lang="en-US" sz="1800" dirty="0"/>
              <a:t>where TAY are </a:t>
            </a:r>
            <a:r>
              <a:rPr lang="en-US" sz="1800" u="sng" dirty="0"/>
              <a:t>physically and mentally healthy</a:t>
            </a:r>
            <a:r>
              <a:rPr lang="en-US" sz="1800" dirty="0"/>
              <a:t>, have a place to call </a:t>
            </a:r>
            <a:r>
              <a:rPr lang="en-US" sz="1800" u="sng" dirty="0"/>
              <a:t>home</a:t>
            </a:r>
            <a:r>
              <a:rPr lang="en-US" sz="1800" dirty="0"/>
              <a:t>, have enough money to </a:t>
            </a:r>
            <a:r>
              <a:rPr lang="en-US" sz="1800" u="sng" dirty="0"/>
              <a:t>support themselves</a:t>
            </a:r>
            <a:r>
              <a:rPr lang="en-US" sz="1800" dirty="0"/>
              <a:t>, are able to reach their highest </a:t>
            </a:r>
            <a:r>
              <a:rPr lang="en-US" sz="1800" u="sng" dirty="0"/>
              <a:t>educational and vocational </a:t>
            </a:r>
            <a:r>
              <a:rPr lang="en-US" sz="1800" dirty="0"/>
              <a:t>potential, and are </a:t>
            </a:r>
            <a:r>
              <a:rPr lang="en-US" sz="1800" u="sng" dirty="0"/>
              <a:t>valued and connected</a:t>
            </a:r>
            <a:r>
              <a:rPr lang="en-US" sz="1800" dirty="0"/>
              <a:t> to community. </a:t>
            </a:r>
            <a:br>
              <a:rPr lang="en-US" sz="1800" dirty="0"/>
            </a:br>
            <a:endParaRPr lang="en-US" sz="1800" dirty="0"/>
          </a:p>
          <a:p>
            <a:r>
              <a:rPr lang="en-US" sz="1800" dirty="0"/>
              <a:t>These standards are comprised of 5 categories for consideration:</a:t>
            </a:r>
          </a:p>
          <a:p>
            <a:pPr marL="108000" indent="0">
              <a:buNone/>
            </a:pPr>
            <a:r>
              <a:rPr lang="en-US" sz="1800" dirty="0"/>
              <a:t>	</a:t>
            </a:r>
            <a:r>
              <a:rPr lang="en-US" sz="1800" b="1" dirty="0">
                <a:solidFill>
                  <a:schemeClr val="tx1"/>
                </a:solidFill>
              </a:rPr>
              <a:t>&gt;</a:t>
            </a:r>
            <a:r>
              <a:rPr lang="en-US" sz="1800" dirty="0"/>
              <a:t> Practice Requirements </a:t>
            </a:r>
          </a:p>
          <a:p>
            <a:pPr marL="108000" indent="0">
              <a:buNone/>
            </a:pPr>
            <a:r>
              <a:rPr lang="en-US" sz="1800" dirty="0"/>
              <a:t>	</a:t>
            </a:r>
            <a:r>
              <a:rPr lang="en-US" sz="1800" b="1" dirty="0">
                <a:solidFill>
                  <a:schemeClr val="tx1"/>
                </a:solidFill>
              </a:rPr>
              <a:t>&gt;</a:t>
            </a:r>
            <a:r>
              <a:rPr lang="en-US" sz="1800" dirty="0"/>
              <a:t> Field Based Services</a:t>
            </a:r>
          </a:p>
          <a:p>
            <a:pPr marL="108000" indent="0">
              <a:buNone/>
            </a:pPr>
            <a:r>
              <a:rPr lang="en-US" sz="1800" dirty="0"/>
              <a:t>	</a:t>
            </a:r>
            <a:r>
              <a:rPr lang="en-US" sz="1800" b="1" dirty="0">
                <a:solidFill>
                  <a:schemeClr val="tx1"/>
                </a:solidFill>
              </a:rPr>
              <a:t>&gt;</a:t>
            </a:r>
            <a:r>
              <a:rPr lang="en-US" sz="1800" dirty="0"/>
              <a:t> Outreach</a:t>
            </a:r>
          </a:p>
          <a:p>
            <a:pPr marL="108000" indent="0">
              <a:buNone/>
            </a:pPr>
            <a:r>
              <a:rPr lang="en-US" sz="1800" b="1" dirty="0">
                <a:solidFill>
                  <a:schemeClr val="tx1"/>
                </a:solidFill>
              </a:rPr>
              <a:t>	&gt;</a:t>
            </a:r>
            <a:r>
              <a:rPr lang="en-US" sz="1800" dirty="0"/>
              <a:t> Workforce/Staff Development	</a:t>
            </a:r>
          </a:p>
          <a:p>
            <a:pPr marL="108000" indent="0">
              <a:buNone/>
            </a:pPr>
            <a:r>
              <a:rPr lang="en-US" sz="1800" b="1" dirty="0">
                <a:solidFill>
                  <a:schemeClr val="tx1"/>
                </a:solidFill>
              </a:rPr>
              <a:t>	&gt;</a:t>
            </a:r>
            <a:r>
              <a:rPr lang="en-US" sz="1800" dirty="0"/>
              <a:t> Clinic Facility</a:t>
            </a:r>
          </a:p>
        </p:txBody>
      </p:sp>
    </p:spTree>
    <p:extLst>
      <p:ext uri="{BB962C8B-B14F-4D97-AF65-F5344CB8AC3E}">
        <p14:creationId xmlns:p14="http://schemas.microsoft.com/office/powerpoint/2010/main" val="2049587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74257" y="482331"/>
            <a:ext cx="7307943" cy="480131"/>
          </a:xfrm>
        </p:spPr>
        <p:txBody>
          <a:bodyPr/>
          <a:lstStyle/>
          <a:p>
            <a:r>
              <a:rPr lang="en-US" dirty="0"/>
              <a:t>TAY Practice Standards Continued</a:t>
            </a:r>
          </a:p>
        </p:txBody>
      </p:sp>
      <p:sp>
        <p:nvSpPr>
          <p:cNvPr id="4" name="Slide Number Placeholder 3"/>
          <p:cNvSpPr>
            <a:spLocks noGrp="1"/>
          </p:cNvSpPr>
          <p:nvPr>
            <p:ph type="sldNum" sz="quarter" idx="12"/>
          </p:nvPr>
        </p:nvSpPr>
        <p:spPr/>
        <p:txBody>
          <a:bodyPr/>
          <a:lstStyle/>
          <a:p>
            <a:fld id="{6E9F442E-095D-414B-A3C1-4D7C903EC540}" type="slidenum">
              <a:rPr lang="uk-UA" smtClean="0"/>
              <a:pPr/>
              <a:t>8</a:t>
            </a:fld>
            <a:endParaRPr lang="uk-UA" dirty="0"/>
          </a:p>
        </p:txBody>
      </p:sp>
      <p:sp>
        <p:nvSpPr>
          <p:cNvPr id="5" name="Subtitle 3"/>
          <p:cNvSpPr>
            <a:spLocks noGrp="1"/>
          </p:cNvSpPr>
          <p:nvPr>
            <p:ph type="subTitle" idx="1"/>
          </p:nvPr>
        </p:nvSpPr>
        <p:spPr>
          <a:xfrm>
            <a:off x="1554032" y="1335731"/>
            <a:ext cx="9083936" cy="3649782"/>
          </a:xfrm>
        </p:spPr>
        <p:txBody>
          <a:bodyPr anchor="t"/>
          <a:lstStyle/>
          <a:p>
            <a:r>
              <a:rPr lang="en-US" sz="1600" dirty="0"/>
              <a:t>Practice Standards</a:t>
            </a:r>
          </a:p>
          <a:p>
            <a:pPr marL="108000" indent="0">
              <a:buNone/>
            </a:pPr>
            <a:r>
              <a:rPr lang="en-US" sz="1400" dirty="0"/>
              <a:t>	</a:t>
            </a:r>
            <a:r>
              <a:rPr lang="en-US" sz="1400" b="1" dirty="0">
                <a:solidFill>
                  <a:schemeClr val="tx1"/>
                </a:solidFill>
              </a:rPr>
              <a:t>&gt;</a:t>
            </a:r>
            <a:r>
              <a:rPr lang="en-US" sz="1400" dirty="0"/>
              <a:t> In TAY designated outpatient programs, at least one specialized treatment group for 	TAY must be offered and conducted no less than once per week. </a:t>
            </a:r>
          </a:p>
          <a:p>
            <a:pPr marL="108000" indent="0">
              <a:buNone/>
            </a:pPr>
            <a:r>
              <a:rPr lang="en-US" sz="1400" dirty="0"/>
              <a:t>	</a:t>
            </a:r>
            <a:r>
              <a:rPr lang="en-US" sz="1400" b="1" dirty="0">
                <a:solidFill>
                  <a:schemeClr val="tx1"/>
                </a:solidFill>
              </a:rPr>
              <a:t>&gt;</a:t>
            </a:r>
            <a:r>
              <a:rPr lang="en-US" sz="1400" dirty="0"/>
              <a:t> Must practice at least 2 of the following:</a:t>
            </a:r>
          </a:p>
          <a:p>
            <a:pPr marL="108000" indent="0">
              <a:buNone/>
            </a:pPr>
            <a:r>
              <a:rPr lang="en-US" sz="1400" dirty="0"/>
              <a:t>		~Harm Reduction</a:t>
            </a:r>
          </a:p>
          <a:p>
            <a:pPr marL="108000" indent="0">
              <a:buNone/>
            </a:pPr>
            <a:r>
              <a:rPr lang="en-US" sz="1400" dirty="0"/>
              <a:t>		~Co-Occurring conditions</a:t>
            </a:r>
          </a:p>
          <a:p>
            <a:pPr marL="108000" indent="0">
              <a:buNone/>
            </a:pPr>
            <a:r>
              <a:rPr lang="en-US" sz="1400" dirty="0"/>
              <a:t>		~Trauma Informed Care</a:t>
            </a:r>
          </a:p>
          <a:p>
            <a:pPr marL="108000" indent="0">
              <a:buNone/>
            </a:pPr>
            <a:r>
              <a:rPr lang="en-US" sz="1400" dirty="0"/>
              <a:t>		~7 Challenges for both adolescents and young adults</a:t>
            </a:r>
          </a:p>
          <a:p>
            <a:pPr marL="108000" indent="0">
              <a:buNone/>
            </a:pPr>
            <a:r>
              <a:rPr lang="en-US" sz="1400" dirty="0"/>
              <a:t>	</a:t>
            </a:r>
            <a:r>
              <a:rPr lang="en-US" sz="1400" b="1" dirty="0">
                <a:solidFill>
                  <a:schemeClr val="tx1"/>
                </a:solidFill>
              </a:rPr>
              <a:t>&gt;</a:t>
            </a:r>
            <a:r>
              <a:rPr lang="en-US" sz="1400" dirty="0"/>
              <a:t> Family services need to be offered and extended, and not overlooked as 	important resources for TAY clients in SUD treatment.</a:t>
            </a:r>
          </a:p>
          <a:p>
            <a:pPr marL="108000" indent="0">
              <a:buNone/>
            </a:pPr>
            <a:r>
              <a:rPr lang="en-US" sz="1400" b="1" dirty="0">
                <a:solidFill>
                  <a:schemeClr val="tx1"/>
                </a:solidFill>
              </a:rPr>
              <a:t>	&gt;</a:t>
            </a:r>
            <a:r>
              <a:rPr lang="en-US" sz="1400" dirty="0"/>
              <a:t> ACBH strongly recommends the adoption of  specialized social media 	platforms, mobile phones and telehealth </a:t>
            </a:r>
          </a:p>
          <a:p>
            <a:pPr marL="108000" indent="0">
              <a:buNone/>
            </a:pPr>
            <a:r>
              <a:rPr lang="en-US" sz="1400" dirty="0"/>
              <a:t>	</a:t>
            </a:r>
            <a:r>
              <a:rPr lang="en-US" sz="1400" b="1" dirty="0">
                <a:solidFill>
                  <a:schemeClr val="tx1"/>
                </a:solidFill>
              </a:rPr>
              <a:t>	</a:t>
            </a:r>
            <a:endParaRPr lang="en-US" sz="1800" dirty="0"/>
          </a:p>
        </p:txBody>
      </p:sp>
    </p:spTree>
    <p:extLst>
      <p:ext uri="{BB962C8B-B14F-4D97-AF65-F5344CB8AC3E}">
        <p14:creationId xmlns:p14="http://schemas.microsoft.com/office/powerpoint/2010/main" val="3497329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74257" y="482331"/>
            <a:ext cx="7307943" cy="480131"/>
          </a:xfrm>
        </p:spPr>
        <p:txBody>
          <a:bodyPr/>
          <a:lstStyle/>
          <a:p>
            <a:r>
              <a:rPr lang="en-US" dirty="0"/>
              <a:t>TAY Practice Standards Continued</a:t>
            </a:r>
          </a:p>
        </p:txBody>
      </p:sp>
      <p:sp>
        <p:nvSpPr>
          <p:cNvPr id="4" name="Slide Number Placeholder 3"/>
          <p:cNvSpPr>
            <a:spLocks noGrp="1"/>
          </p:cNvSpPr>
          <p:nvPr>
            <p:ph type="sldNum" sz="quarter" idx="12"/>
          </p:nvPr>
        </p:nvSpPr>
        <p:spPr/>
        <p:txBody>
          <a:bodyPr/>
          <a:lstStyle/>
          <a:p>
            <a:fld id="{6E9F442E-095D-414B-A3C1-4D7C903EC540}" type="slidenum">
              <a:rPr lang="uk-UA" smtClean="0"/>
              <a:pPr/>
              <a:t>9</a:t>
            </a:fld>
            <a:endParaRPr lang="uk-UA" dirty="0"/>
          </a:p>
        </p:txBody>
      </p:sp>
      <p:sp>
        <p:nvSpPr>
          <p:cNvPr id="5" name="Subtitle 3"/>
          <p:cNvSpPr>
            <a:spLocks noGrp="1"/>
          </p:cNvSpPr>
          <p:nvPr>
            <p:ph type="subTitle" idx="1"/>
          </p:nvPr>
        </p:nvSpPr>
        <p:spPr>
          <a:xfrm>
            <a:off x="1554032" y="1378762"/>
            <a:ext cx="9083936" cy="3901068"/>
          </a:xfrm>
        </p:spPr>
        <p:txBody>
          <a:bodyPr anchor="t"/>
          <a:lstStyle/>
          <a:p>
            <a:r>
              <a:rPr lang="en-US" sz="1600" dirty="0"/>
              <a:t>Practice Standards, Continued</a:t>
            </a:r>
          </a:p>
          <a:p>
            <a:pPr marL="108000" indent="0">
              <a:buNone/>
            </a:pPr>
            <a:r>
              <a:rPr lang="en-US" sz="1400" dirty="0"/>
              <a:t>	</a:t>
            </a:r>
            <a:r>
              <a:rPr lang="en-US" sz="1400" b="1" dirty="0">
                <a:solidFill>
                  <a:schemeClr val="tx1"/>
                </a:solidFill>
              </a:rPr>
              <a:t>&gt;</a:t>
            </a:r>
            <a:r>
              <a:rPr lang="en-US" sz="1400" dirty="0"/>
              <a:t> TAY designated SUD programs should, as part of treatment, address clients’ 	workforce readiness and provide or link to resources for: </a:t>
            </a:r>
          </a:p>
          <a:p>
            <a:pPr marL="108000" indent="0">
              <a:buNone/>
            </a:pPr>
            <a:r>
              <a:rPr lang="en-US" sz="1400" dirty="0"/>
              <a:t>		~Education support</a:t>
            </a:r>
          </a:p>
          <a:p>
            <a:pPr marL="108000" indent="0">
              <a:buNone/>
            </a:pPr>
            <a:r>
              <a:rPr lang="en-US" sz="1400" dirty="0"/>
              <a:t>		~Job readiness skills</a:t>
            </a:r>
          </a:p>
          <a:p>
            <a:pPr marL="108000" indent="0">
              <a:buNone/>
            </a:pPr>
            <a:r>
              <a:rPr lang="en-US" sz="1400" dirty="0"/>
              <a:t>		~Soft “people” skills</a:t>
            </a:r>
          </a:p>
          <a:p>
            <a:pPr marL="108000" indent="0">
              <a:buNone/>
            </a:pPr>
            <a:r>
              <a:rPr lang="en-US" sz="1400" dirty="0"/>
              <a:t>		~Culturally specific tools</a:t>
            </a:r>
          </a:p>
          <a:p>
            <a:pPr marL="108000" indent="0">
              <a:buNone/>
            </a:pPr>
            <a:r>
              <a:rPr lang="en-US" sz="1400" b="1" dirty="0">
                <a:solidFill>
                  <a:schemeClr val="tx1"/>
                </a:solidFill>
              </a:rPr>
              <a:t>	&gt;</a:t>
            </a:r>
            <a:r>
              <a:rPr lang="en-US" sz="1400" dirty="0"/>
              <a:t> TAY designated SUD programs need to be prepared to offer additional case 	management services for TAY who may need extra support navigating complex service 	delivery systems </a:t>
            </a:r>
          </a:p>
          <a:p>
            <a:pPr marL="108000" indent="0">
              <a:buNone/>
            </a:pPr>
            <a:r>
              <a:rPr lang="en-US" sz="1400" dirty="0"/>
              <a:t>	</a:t>
            </a:r>
            <a:r>
              <a:rPr lang="en-US" sz="1400" b="1" dirty="0">
                <a:solidFill>
                  <a:schemeClr val="tx1"/>
                </a:solidFill>
              </a:rPr>
              <a:t>&gt;</a:t>
            </a:r>
            <a:r>
              <a:rPr lang="en-US" sz="1400" dirty="0"/>
              <a:t> Warm linkage to transportation resources</a:t>
            </a:r>
          </a:p>
          <a:p>
            <a:pPr marL="108000" indent="0">
              <a:buNone/>
            </a:pPr>
            <a:r>
              <a:rPr lang="en-US" sz="1400" b="1" dirty="0">
                <a:solidFill>
                  <a:schemeClr val="tx1"/>
                </a:solidFill>
              </a:rPr>
              <a:t>	&gt;</a:t>
            </a:r>
            <a:r>
              <a:rPr lang="en-US" sz="1400" dirty="0"/>
              <a:t> Physical Health / Mental Health /SUD assessment that includes ASAM areas unique to 	TAYs based on developmental stages of TAYs </a:t>
            </a:r>
          </a:p>
          <a:p>
            <a:pPr marL="108000" lvl="0" indent="0">
              <a:buClr>
                <a:srgbClr val="E7E6E6">
                  <a:lumMod val="25000"/>
                </a:srgbClr>
              </a:buClr>
              <a:buNone/>
            </a:pPr>
            <a:r>
              <a:rPr lang="en-US" sz="1800" dirty="0"/>
              <a:t>	</a:t>
            </a:r>
            <a:r>
              <a:rPr lang="en-US" sz="1400" b="1" dirty="0">
                <a:solidFill>
                  <a:prstClr val="black"/>
                </a:solidFill>
              </a:rPr>
              <a:t>&gt;</a:t>
            </a:r>
            <a:r>
              <a:rPr lang="en-US" sz="1400" dirty="0">
                <a:solidFill>
                  <a:srgbClr val="E7E6E6">
                    <a:lumMod val="50000"/>
                  </a:srgbClr>
                </a:solidFill>
              </a:rPr>
              <a:t> Whenever possible, the program should utilize TAY peers </a:t>
            </a:r>
          </a:p>
        </p:txBody>
      </p:sp>
    </p:spTree>
    <p:extLst>
      <p:ext uri="{BB962C8B-B14F-4D97-AF65-F5344CB8AC3E}">
        <p14:creationId xmlns:p14="http://schemas.microsoft.com/office/powerpoint/2010/main" val="1914904379"/>
      </p:ext>
    </p:extLst>
  </p:cSld>
  <p:clrMapOvr>
    <a:masterClrMapping/>
  </p:clrMapOvr>
</p:sld>
</file>

<file path=ppt/theme/theme1.xml><?xml version="1.0" encoding="utf-8"?>
<a:theme xmlns:a="http://schemas.openxmlformats.org/drawingml/2006/main" name="ACHBCS Slid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TM10001106[[fn=Badge]]</Template>
  <TotalTime>2967</TotalTime>
  <Words>2485</Words>
  <Application>Microsoft Office PowerPoint</Application>
  <PresentationFormat>Widescreen</PresentationFormat>
  <Paragraphs>310</Paragraphs>
  <Slides>25</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Georgia</vt:lpstr>
      <vt:lpstr>verdana</vt:lpstr>
      <vt:lpstr>verdana</vt:lpstr>
      <vt:lpstr>ACHBCS Slide Theme</vt:lpstr>
      <vt:lpstr>Alameda County  Drug Medi-Cal Organized Delivery System (DMC-ODS)      </vt:lpstr>
      <vt:lpstr>Who is eligible to receive SUD services?</vt:lpstr>
      <vt:lpstr>Transitional-Age Youth (TAY)</vt:lpstr>
      <vt:lpstr>TAY Overview</vt:lpstr>
      <vt:lpstr>Services for Adolescent beneficiaries (12-21y)</vt:lpstr>
      <vt:lpstr>Services for Adult beneficiaries (age 18+)</vt:lpstr>
      <vt:lpstr>Transitional Age Youth (TAY)  Practice Standards</vt:lpstr>
      <vt:lpstr>TAY Practice Standards Continued</vt:lpstr>
      <vt:lpstr>TAY Practice Standards Continued</vt:lpstr>
      <vt:lpstr>TAY Practice Standards Continued</vt:lpstr>
      <vt:lpstr>TAY Practice Standards Continued</vt:lpstr>
      <vt:lpstr>TAY Practice Standards Continued</vt:lpstr>
      <vt:lpstr>TAY Practice Standards Continued</vt:lpstr>
      <vt:lpstr>TAY Division Slide</vt:lpstr>
      <vt:lpstr>Developmentally Appropriate Services for TAY</vt:lpstr>
      <vt:lpstr>How to Refer into DMC-ODS?  </vt:lpstr>
      <vt:lpstr>Medication-Assisted Treatment (MAT)</vt:lpstr>
      <vt:lpstr>MAT Overview</vt:lpstr>
      <vt:lpstr>Services for Adult beneficiaries (age 18+)</vt:lpstr>
      <vt:lpstr>Medication Assisted Treatment (MAT)</vt:lpstr>
      <vt:lpstr>Medication Assisted Treatment (MAT)</vt:lpstr>
      <vt:lpstr>Center Point Criminal Justice Case Management</vt:lpstr>
      <vt:lpstr>Substance Use Access and Referral Helpline</vt:lpstr>
      <vt:lpstr>Resources</vt:lpstr>
      <vt:lpstr>Jacqline Murillo, MPH, MSBH DMC ODS Consultant Jacqline.Murillo@acgov.org  Shannon Singleton-Banks, MPH Program Services Coordinator, TAY Shannon.Singleton-Banks2@acgov.org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Crosby, Neola, Probation</cp:lastModifiedBy>
  <cp:revision>287</cp:revision>
  <cp:lastPrinted>2019-02-05T17:27:55Z</cp:lastPrinted>
  <dcterms:created xsi:type="dcterms:W3CDTF">2018-09-18T06:33:21Z</dcterms:created>
  <dcterms:modified xsi:type="dcterms:W3CDTF">2020-01-23T17:30:17Z</dcterms:modified>
</cp:coreProperties>
</file>